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4" r:id="rId3"/>
    <p:sldId id="258" r:id="rId4"/>
    <p:sldId id="309" r:id="rId5"/>
    <p:sldId id="271" r:id="rId6"/>
    <p:sldId id="272" r:id="rId7"/>
    <p:sldId id="273" r:id="rId8"/>
    <p:sldId id="315" r:id="rId9"/>
    <p:sldId id="275" r:id="rId10"/>
    <p:sldId id="276" r:id="rId11"/>
    <p:sldId id="316" r:id="rId12"/>
    <p:sldId id="281" r:id="rId13"/>
    <p:sldId id="282" r:id="rId14"/>
    <p:sldId id="274" r:id="rId15"/>
    <p:sldId id="284" r:id="rId16"/>
    <p:sldId id="285" r:id="rId17"/>
    <p:sldId id="286" r:id="rId18"/>
    <p:sldId id="287" r:id="rId19"/>
    <p:sldId id="288" r:id="rId20"/>
    <p:sldId id="290" r:id="rId21"/>
    <p:sldId id="291" r:id="rId22"/>
    <p:sldId id="344" r:id="rId23"/>
    <p:sldId id="388" r:id="rId24"/>
    <p:sldId id="295" r:id="rId25"/>
    <p:sldId id="497" r:id="rId26"/>
    <p:sldId id="296" r:id="rId27"/>
    <p:sldId id="393" r:id="rId28"/>
    <p:sldId id="394" r:id="rId29"/>
    <p:sldId id="397" r:id="rId30"/>
    <p:sldId id="261" r:id="rId31"/>
    <p:sldId id="270" r:id="rId32"/>
    <p:sldId id="307" r:id="rId33"/>
    <p:sldId id="301" r:id="rId34"/>
    <p:sldId id="300" r:id="rId35"/>
    <p:sldId id="302" r:id="rId36"/>
    <p:sldId id="308" r:id="rId37"/>
    <p:sldId id="303" r:id="rId38"/>
    <p:sldId id="492" r:id="rId39"/>
    <p:sldId id="493" r:id="rId40"/>
    <p:sldId id="494" r:id="rId41"/>
    <p:sldId id="495" r:id="rId42"/>
    <p:sldId id="283" r:id="rId43"/>
    <p:sldId id="496" r:id="rId44"/>
    <p:sldId id="289" r:id="rId45"/>
    <p:sldId id="304" r:id="rId46"/>
    <p:sldId id="317" r:id="rId47"/>
    <p:sldId id="322" r:id="rId48"/>
    <p:sldId id="32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3D440-96D7-4768-B2EA-11725A9EC6D4}">
          <p14:sldIdLst>
            <p14:sldId id="256"/>
            <p14:sldId id="314"/>
          </p14:sldIdLst>
        </p14:section>
        <p14:section name="On The Exam" id="{DD55043C-6942-4EB2-A8D6-A9539E49D8B4}">
          <p14:sldIdLst>
            <p14:sldId id="258"/>
            <p14:sldId id="309"/>
          </p14:sldIdLst>
        </p14:section>
        <p14:section name="Sorting" id="{A4ACABCB-8F6A-426F-8155-42D25895E5E8}">
          <p14:sldIdLst>
            <p14:sldId id="271"/>
            <p14:sldId id="272"/>
            <p14:sldId id="273"/>
            <p14:sldId id="315"/>
            <p14:sldId id="275"/>
            <p14:sldId id="276"/>
            <p14:sldId id="316"/>
          </p14:sldIdLst>
        </p14:section>
        <p14:section name="Graph Definitions" id="{CC940BE3-FB44-4978-86AA-2B839218CCB1}">
          <p14:sldIdLst>
            <p14:sldId id="281"/>
            <p14:sldId id="282"/>
            <p14:sldId id="274"/>
            <p14:sldId id="284"/>
            <p14:sldId id="285"/>
            <p14:sldId id="286"/>
            <p14:sldId id="287"/>
            <p14:sldId id="288"/>
          </p14:sldIdLst>
        </p14:section>
        <p14:section name="Graph Algorithms" id="{2DD75753-F085-48AD-8CFB-47D5C80A7428}">
          <p14:sldIdLst>
            <p14:sldId id="290"/>
            <p14:sldId id="291"/>
            <p14:sldId id="344"/>
            <p14:sldId id="388"/>
            <p14:sldId id="295"/>
            <p14:sldId id="497"/>
            <p14:sldId id="296"/>
            <p14:sldId id="393"/>
            <p14:sldId id="394"/>
            <p14:sldId id="397"/>
            <p14:sldId id="261"/>
            <p14:sldId id="270"/>
          </p14:sldIdLst>
        </p14:section>
        <p14:section name="Disjoint Sets" id="{B781F644-7C09-4F54-B192-15FFFA143DA7}">
          <p14:sldIdLst>
            <p14:sldId id="307"/>
            <p14:sldId id="301"/>
            <p14:sldId id="300"/>
            <p14:sldId id="302"/>
            <p14:sldId id="308"/>
            <p14:sldId id="303"/>
            <p14:sldId id="492"/>
          </p14:sldIdLst>
        </p14:section>
        <p14:section name="Graph Representation" id="{9D9AFCB6-90DF-BA4A-9614-4107AA30E46B}">
          <p14:sldIdLst>
            <p14:sldId id="493"/>
            <p14:sldId id="494"/>
            <p14:sldId id="495"/>
            <p14:sldId id="283"/>
            <p14:sldId id="496"/>
            <p14:sldId id="289"/>
          </p14:sldIdLst>
        </p14:section>
        <p14:section name="P v NP" id="{E810FC28-6F3E-4206-954A-E70A7D92847C}">
          <p14:sldIdLst>
            <p14:sldId id="304"/>
            <p14:sldId id="317"/>
            <p14:sldId id="322"/>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A479"/>
    <a:srgbClr val="4C3282"/>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2"/>
    <p:restoredTop sz="94771"/>
  </p:normalViewPr>
  <p:slideViewPr>
    <p:cSldViewPr snapToGrid="0">
      <p:cViewPr varScale="1">
        <p:scale>
          <a:sx n="97" d="100"/>
          <a:sy n="97" d="100"/>
        </p:scale>
        <p:origin x="7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24</a:t>
            </a:fld>
            <a:endParaRPr lang="en-US"/>
          </a:p>
        </p:txBody>
      </p:sp>
    </p:spTree>
    <p:extLst>
      <p:ext uri="{BB962C8B-B14F-4D97-AF65-F5344CB8AC3E}">
        <p14:creationId xmlns:p14="http://schemas.microsoft.com/office/powerpoint/2010/main" val="2026268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3/18/2019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3/18/2019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3/18/2019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C2204-D29B-4470-B3F3-74BB4720C8BD}" type="datetime1">
              <a:rPr lang="en-US" smtClean="0"/>
              <a:t>3/18/2019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3/18/2019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2562C-2DAC-44DC-8D70-6EE9220D4C24}" type="datetime1">
              <a:rPr lang="en-US" smtClean="0"/>
              <a:t>3/18/2019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3/18/2019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7EC20A-4AF7-4E30-ADB3-371D26C74958}" type="datetime1">
              <a:rPr lang="en-US" smtClean="0"/>
              <a:t>3/18/2019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3/18/2019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3/18/2019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3/18/2019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3/18/2019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p:txBody>
          <a:bodyPr/>
          <a:lstStyle/>
          <a:p>
            <a:r>
              <a:rPr lang="en-US" dirty="0"/>
              <a:t>Lecture 25: Final Review</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CSE 373: 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spTree>
    <p:extLst>
      <p:ext uri="{BB962C8B-B14F-4D97-AF65-F5344CB8AC3E}">
        <p14:creationId xmlns:p14="http://schemas.microsoft.com/office/powerpoint/2010/main" val="249852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CC84-B9D0-4EB2-A26E-F40D77E52E13}"/>
              </a:ext>
            </a:extLst>
          </p:cNvPr>
          <p:cNvSpPr>
            <a:spLocks noGrp="1"/>
          </p:cNvSpPr>
          <p:nvPr>
            <p:ph type="title"/>
          </p:nvPr>
        </p:nvSpPr>
        <p:spPr/>
        <p:txBody>
          <a:bodyPr/>
          <a:lstStyle/>
          <a:p>
            <a:r>
              <a:rPr lang="en-US"/>
              <a:t>Better Quick Sort</a:t>
            </a:r>
          </a:p>
        </p:txBody>
      </p:sp>
      <p:sp>
        <p:nvSpPr>
          <p:cNvPr id="4" name="Footer Placeholder 3">
            <a:extLst>
              <a:ext uri="{FF2B5EF4-FFF2-40B4-BE49-F238E27FC236}">
                <a16:creationId xmlns:a16="http://schemas.microsoft.com/office/drawing/2014/main" id="{3FE7F00F-EC1E-4143-B238-04ACFE20B86B}"/>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A833BB3F-34F7-4D83-8ADE-4A2A55540B83}"/>
              </a:ext>
            </a:extLst>
          </p:cNvPr>
          <p:cNvSpPr>
            <a:spLocks noGrp="1"/>
          </p:cNvSpPr>
          <p:nvPr>
            <p:ph type="sldNum" sz="quarter" idx="12"/>
          </p:nvPr>
        </p:nvSpPr>
        <p:spPr/>
        <p:txBody>
          <a:bodyPr/>
          <a:lstStyle/>
          <a:p>
            <a:fld id="{659665DE-58FC-41F4-AC58-2C90A5E00527}" type="slidenum">
              <a:rPr lang="en-US" smtClean="0"/>
              <a:t>10</a:t>
            </a:fld>
            <a:endParaRPr lang="en-US"/>
          </a:p>
        </p:txBody>
      </p:sp>
      <p:graphicFrame>
        <p:nvGraphicFramePr>
          <p:cNvPr id="6" name="Content Placeholder 6">
            <a:extLst>
              <a:ext uri="{FF2B5EF4-FFF2-40B4-BE49-F238E27FC236}">
                <a16:creationId xmlns:a16="http://schemas.microsoft.com/office/drawing/2014/main" id="{17D73BC6-B332-4345-BCBB-215D6924379E}"/>
              </a:ext>
            </a:extLst>
          </p:cNvPr>
          <p:cNvGraphicFramePr>
            <a:graphicFrameLocks/>
          </p:cNvGraphicFramePr>
          <p:nvPr>
            <p:extLst/>
          </p:nvPr>
        </p:nvGraphicFramePr>
        <p:xfrm>
          <a:off x="845172" y="1094831"/>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7" name="Rectangle 6">
            <a:extLst>
              <a:ext uri="{FF2B5EF4-FFF2-40B4-BE49-F238E27FC236}">
                <a16:creationId xmlns:a16="http://schemas.microsoft.com/office/drawing/2014/main" id="{AE73073C-4255-4307-B9B7-EE45EADA3CD4}"/>
              </a:ext>
            </a:extLst>
          </p:cNvPr>
          <p:cNvSpPr/>
          <p:nvPr/>
        </p:nvSpPr>
        <p:spPr>
          <a:xfrm>
            <a:off x="845172" y="1465671"/>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28BAB0-8CE1-409A-9E7D-2C690B83D460}"/>
              </a:ext>
            </a:extLst>
          </p:cNvPr>
          <p:cNvSpPr/>
          <p:nvPr/>
        </p:nvSpPr>
        <p:spPr>
          <a:xfrm>
            <a:off x="4876435" y="1465671"/>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F41B72-182A-4368-BE87-C172C59E6266}"/>
              </a:ext>
            </a:extLst>
          </p:cNvPr>
          <p:cNvSpPr/>
          <p:nvPr/>
        </p:nvSpPr>
        <p:spPr>
          <a:xfrm>
            <a:off x="9916270" y="1465671"/>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6">
            <a:extLst>
              <a:ext uri="{FF2B5EF4-FFF2-40B4-BE49-F238E27FC236}">
                <a16:creationId xmlns:a16="http://schemas.microsoft.com/office/drawing/2014/main" id="{887FC647-EFF0-4F61-8792-6988591B7355}"/>
              </a:ext>
            </a:extLst>
          </p:cNvPr>
          <p:cNvGraphicFramePr>
            <a:graphicFrameLocks/>
          </p:cNvGraphicFramePr>
          <p:nvPr>
            <p:extLst/>
          </p:nvPr>
        </p:nvGraphicFramePr>
        <p:xfrm>
          <a:off x="845172" y="2057012"/>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11" name="Rectangle 10">
            <a:extLst>
              <a:ext uri="{FF2B5EF4-FFF2-40B4-BE49-F238E27FC236}">
                <a16:creationId xmlns:a16="http://schemas.microsoft.com/office/drawing/2014/main" id="{1587CF2E-0709-41DA-9001-377F05441923}"/>
              </a:ext>
            </a:extLst>
          </p:cNvPr>
          <p:cNvSpPr/>
          <p:nvPr/>
        </p:nvSpPr>
        <p:spPr>
          <a:xfrm>
            <a:off x="845172" y="2427852"/>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3FECF335-F41A-4931-95CA-CF86BCCCE5F9}"/>
              </a:ext>
            </a:extLst>
          </p:cNvPr>
          <p:cNvSpPr/>
          <p:nvPr/>
        </p:nvSpPr>
        <p:spPr>
          <a:xfrm rot="10800000">
            <a:off x="2180865" y="2932526"/>
            <a:ext cx="354330" cy="651510"/>
          </a:xfrm>
          <a:prstGeom prst="down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0B97E8DD-9102-456C-9E1D-22F50C77D817}"/>
              </a:ext>
            </a:extLst>
          </p:cNvPr>
          <p:cNvSpPr/>
          <p:nvPr/>
        </p:nvSpPr>
        <p:spPr>
          <a:xfrm rot="10800000">
            <a:off x="10243391" y="2932527"/>
            <a:ext cx="354330" cy="651510"/>
          </a:xfrm>
          <a:prstGeom prst="downArrow">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6FD4E18-969F-4D92-A616-20398A1E7EC1}"/>
              </a:ext>
            </a:extLst>
          </p:cNvPr>
          <p:cNvSpPr txBox="1"/>
          <p:nvPr/>
        </p:nvSpPr>
        <p:spPr>
          <a:xfrm>
            <a:off x="1988097" y="3636596"/>
            <a:ext cx="718466" cy="646331"/>
          </a:xfrm>
          <a:prstGeom prst="rect">
            <a:avLst/>
          </a:prstGeom>
          <a:noFill/>
        </p:spPr>
        <p:txBody>
          <a:bodyPr wrap="none" rtlCol="0">
            <a:spAutoFit/>
          </a:bodyPr>
          <a:lstStyle/>
          <a:p>
            <a:pPr algn="ctr"/>
            <a:r>
              <a:rPr lang="en-US"/>
              <a:t>Low</a:t>
            </a:r>
          </a:p>
          <a:p>
            <a:pPr algn="ctr"/>
            <a:r>
              <a:rPr lang="en-US"/>
              <a:t>X &lt; 6</a:t>
            </a:r>
          </a:p>
        </p:txBody>
      </p:sp>
      <p:sp>
        <p:nvSpPr>
          <p:cNvPr id="15" name="TextBox 14">
            <a:extLst>
              <a:ext uri="{FF2B5EF4-FFF2-40B4-BE49-F238E27FC236}">
                <a16:creationId xmlns:a16="http://schemas.microsoft.com/office/drawing/2014/main" id="{6657123A-5778-4937-B483-EB8DF73B0598}"/>
              </a:ext>
            </a:extLst>
          </p:cNvPr>
          <p:cNvSpPr txBox="1"/>
          <p:nvPr/>
        </p:nvSpPr>
        <p:spPr>
          <a:xfrm>
            <a:off x="9984378" y="3636595"/>
            <a:ext cx="872355" cy="646331"/>
          </a:xfrm>
          <a:prstGeom prst="rect">
            <a:avLst/>
          </a:prstGeom>
          <a:noFill/>
        </p:spPr>
        <p:txBody>
          <a:bodyPr wrap="none" rtlCol="0">
            <a:spAutoFit/>
          </a:bodyPr>
          <a:lstStyle/>
          <a:p>
            <a:pPr algn="ctr"/>
            <a:r>
              <a:rPr lang="en-US"/>
              <a:t>High</a:t>
            </a:r>
          </a:p>
          <a:p>
            <a:pPr algn="ctr"/>
            <a:r>
              <a:rPr lang="en-US"/>
              <a:t>X &gt;= 6</a:t>
            </a:r>
          </a:p>
        </p:txBody>
      </p:sp>
      <p:sp>
        <p:nvSpPr>
          <p:cNvPr id="16" name="Rectangle 15">
            <a:extLst>
              <a:ext uri="{FF2B5EF4-FFF2-40B4-BE49-F238E27FC236}">
                <a16:creationId xmlns:a16="http://schemas.microsoft.com/office/drawing/2014/main" id="{2DAB5F8D-4A4C-4234-899B-1A262C94D112}"/>
              </a:ext>
            </a:extLst>
          </p:cNvPr>
          <p:cNvSpPr/>
          <p:nvPr/>
        </p:nvSpPr>
        <p:spPr>
          <a:xfrm>
            <a:off x="1853744" y="2427852"/>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C55689-7752-4E2B-806D-374AC2ED7FAF}"/>
              </a:ext>
            </a:extLst>
          </p:cNvPr>
          <p:cNvSpPr/>
          <p:nvPr/>
        </p:nvSpPr>
        <p:spPr>
          <a:xfrm>
            <a:off x="9929894" y="2423572"/>
            <a:ext cx="1008572" cy="370840"/>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5EAC84-A792-4C35-84AF-815227CB1E19}"/>
              </a:ext>
            </a:extLst>
          </p:cNvPr>
          <p:cNvSpPr/>
          <p:nvPr/>
        </p:nvSpPr>
        <p:spPr>
          <a:xfrm>
            <a:off x="2862316" y="2432358"/>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25BD05D-9E41-422F-85AF-CEFF52D54791}"/>
              </a:ext>
            </a:extLst>
          </p:cNvPr>
          <p:cNvSpPr/>
          <p:nvPr/>
        </p:nvSpPr>
        <p:spPr>
          <a:xfrm>
            <a:off x="8907698" y="2417856"/>
            <a:ext cx="1008572" cy="370840"/>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6">
            <a:extLst>
              <a:ext uri="{FF2B5EF4-FFF2-40B4-BE49-F238E27FC236}">
                <a16:creationId xmlns:a16="http://schemas.microsoft.com/office/drawing/2014/main" id="{66827E1A-D3C7-4139-99A1-8CA8D1CA1EE9}"/>
              </a:ext>
            </a:extLst>
          </p:cNvPr>
          <p:cNvGraphicFramePr>
            <a:graphicFrameLocks/>
          </p:cNvGraphicFramePr>
          <p:nvPr>
            <p:extLst/>
          </p:nvPr>
        </p:nvGraphicFramePr>
        <p:xfrm>
          <a:off x="845172" y="4282926"/>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21" name="Arrow: Curved Right 20">
            <a:extLst>
              <a:ext uri="{FF2B5EF4-FFF2-40B4-BE49-F238E27FC236}">
                <a16:creationId xmlns:a16="http://schemas.microsoft.com/office/drawing/2014/main" id="{0513D66B-91C6-40E5-A3A0-83E1F2FFAE59}"/>
              </a:ext>
            </a:extLst>
          </p:cNvPr>
          <p:cNvSpPr/>
          <p:nvPr/>
        </p:nvSpPr>
        <p:spPr>
          <a:xfrm rot="5400000">
            <a:off x="6052927" y="-213828"/>
            <a:ext cx="624391" cy="4383079"/>
          </a:xfrm>
          <a:prstGeom prst="curvedRight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Right 21">
            <a:extLst>
              <a:ext uri="{FF2B5EF4-FFF2-40B4-BE49-F238E27FC236}">
                <a16:creationId xmlns:a16="http://schemas.microsoft.com/office/drawing/2014/main" id="{7ADB1D57-4CAD-467C-84B4-2741D1011DD9}"/>
              </a:ext>
            </a:extLst>
          </p:cNvPr>
          <p:cNvSpPr/>
          <p:nvPr/>
        </p:nvSpPr>
        <p:spPr>
          <a:xfrm rot="16200000" flipH="1">
            <a:off x="6052927" y="-526024"/>
            <a:ext cx="624391" cy="4383079"/>
          </a:xfrm>
          <a:prstGeom prst="curvedRightArrow">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F85992D6-9E24-4BC0-9029-5921AE2B0083}"/>
              </a:ext>
            </a:extLst>
          </p:cNvPr>
          <p:cNvSpPr/>
          <p:nvPr/>
        </p:nvSpPr>
        <p:spPr>
          <a:xfrm>
            <a:off x="825773" y="4638423"/>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29319E-AE23-418E-8A3B-572AC43AEC78}"/>
              </a:ext>
            </a:extLst>
          </p:cNvPr>
          <p:cNvSpPr/>
          <p:nvPr/>
        </p:nvSpPr>
        <p:spPr>
          <a:xfrm>
            <a:off x="1834345" y="4638423"/>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C4567D1-8321-43C7-BC69-67E42F9068BF}"/>
              </a:ext>
            </a:extLst>
          </p:cNvPr>
          <p:cNvSpPr/>
          <p:nvPr/>
        </p:nvSpPr>
        <p:spPr>
          <a:xfrm>
            <a:off x="9910495" y="4634143"/>
            <a:ext cx="1008572" cy="370840"/>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AAE41FF-AB08-497E-B407-4BA986A3AE3E}"/>
              </a:ext>
            </a:extLst>
          </p:cNvPr>
          <p:cNvSpPr/>
          <p:nvPr/>
        </p:nvSpPr>
        <p:spPr>
          <a:xfrm>
            <a:off x="2842917" y="4642929"/>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381DC3-2B9F-47F5-8603-B01D4E946428}"/>
              </a:ext>
            </a:extLst>
          </p:cNvPr>
          <p:cNvSpPr/>
          <p:nvPr/>
        </p:nvSpPr>
        <p:spPr>
          <a:xfrm>
            <a:off x="8907698" y="4659073"/>
            <a:ext cx="1008572" cy="370840"/>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754ACD5-4EFB-4124-9E72-7C1FB53738BF}"/>
              </a:ext>
            </a:extLst>
          </p:cNvPr>
          <p:cNvSpPr/>
          <p:nvPr/>
        </p:nvSpPr>
        <p:spPr>
          <a:xfrm>
            <a:off x="3870888" y="4638423"/>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69A7EF4-E70B-4C74-B4B3-54EB0BE265B5}"/>
              </a:ext>
            </a:extLst>
          </p:cNvPr>
          <p:cNvSpPr/>
          <p:nvPr/>
        </p:nvSpPr>
        <p:spPr>
          <a:xfrm>
            <a:off x="7899126" y="4643152"/>
            <a:ext cx="1008572" cy="370840"/>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CDE22C53-363E-4C22-AE8E-D2C922E1BD4C}"/>
              </a:ext>
            </a:extLst>
          </p:cNvPr>
          <p:cNvSpPr/>
          <p:nvPr/>
        </p:nvSpPr>
        <p:spPr>
          <a:xfrm rot="10800000">
            <a:off x="5203556" y="5178926"/>
            <a:ext cx="354330" cy="651510"/>
          </a:xfrm>
          <a:prstGeom prst="down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4638ED3-D452-47D6-9918-E7600BFDB099}"/>
              </a:ext>
            </a:extLst>
          </p:cNvPr>
          <p:cNvSpPr/>
          <p:nvPr/>
        </p:nvSpPr>
        <p:spPr>
          <a:xfrm rot="10800000">
            <a:off x="7235405" y="5105933"/>
            <a:ext cx="354330" cy="651510"/>
          </a:xfrm>
          <a:prstGeom prst="downArrow">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4ED4480-1B6A-48BA-B1D7-335EAB7E352B}"/>
              </a:ext>
            </a:extLst>
          </p:cNvPr>
          <p:cNvSpPr txBox="1"/>
          <p:nvPr/>
        </p:nvSpPr>
        <p:spPr>
          <a:xfrm>
            <a:off x="5002087" y="5810912"/>
            <a:ext cx="718466" cy="646331"/>
          </a:xfrm>
          <a:prstGeom prst="rect">
            <a:avLst/>
          </a:prstGeom>
          <a:noFill/>
        </p:spPr>
        <p:txBody>
          <a:bodyPr wrap="none" rtlCol="0">
            <a:spAutoFit/>
          </a:bodyPr>
          <a:lstStyle/>
          <a:p>
            <a:pPr algn="ctr"/>
            <a:r>
              <a:rPr lang="en-US"/>
              <a:t>Low</a:t>
            </a:r>
          </a:p>
          <a:p>
            <a:pPr algn="ctr"/>
            <a:r>
              <a:rPr lang="en-US"/>
              <a:t>X &lt; 6</a:t>
            </a:r>
          </a:p>
        </p:txBody>
      </p:sp>
      <p:sp>
        <p:nvSpPr>
          <p:cNvPr id="33" name="TextBox 32">
            <a:extLst>
              <a:ext uri="{FF2B5EF4-FFF2-40B4-BE49-F238E27FC236}">
                <a16:creationId xmlns:a16="http://schemas.microsoft.com/office/drawing/2014/main" id="{69C8BADE-5341-4BF9-BCE2-C492FD0A0E34}"/>
              </a:ext>
            </a:extLst>
          </p:cNvPr>
          <p:cNvSpPr txBox="1"/>
          <p:nvPr/>
        </p:nvSpPr>
        <p:spPr>
          <a:xfrm>
            <a:off x="6976392" y="5810001"/>
            <a:ext cx="872355" cy="646331"/>
          </a:xfrm>
          <a:prstGeom prst="rect">
            <a:avLst/>
          </a:prstGeom>
          <a:noFill/>
        </p:spPr>
        <p:txBody>
          <a:bodyPr wrap="none" rtlCol="0">
            <a:spAutoFit/>
          </a:bodyPr>
          <a:lstStyle/>
          <a:p>
            <a:pPr algn="ctr"/>
            <a:r>
              <a:rPr lang="en-US"/>
              <a:t>High</a:t>
            </a:r>
          </a:p>
          <a:p>
            <a:pPr algn="ctr"/>
            <a:r>
              <a:rPr lang="en-US"/>
              <a:t>X &gt;= 6</a:t>
            </a:r>
          </a:p>
        </p:txBody>
      </p:sp>
      <p:sp>
        <p:nvSpPr>
          <p:cNvPr id="34" name="Rectangle 33">
            <a:extLst>
              <a:ext uri="{FF2B5EF4-FFF2-40B4-BE49-F238E27FC236}">
                <a16:creationId xmlns:a16="http://schemas.microsoft.com/office/drawing/2014/main" id="{0F975965-1F72-4A7E-B045-F4BE3D8575B0}"/>
              </a:ext>
            </a:extLst>
          </p:cNvPr>
          <p:cNvSpPr/>
          <p:nvPr/>
        </p:nvSpPr>
        <p:spPr>
          <a:xfrm>
            <a:off x="4898859" y="4634143"/>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847956-D9E1-4D3A-9DA3-AF32D9BCDF36}"/>
              </a:ext>
            </a:extLst>
          </p:cNvPr>
          <p:cNvSpPr/>
          <p:nvPr/>
        </p:nvSpPr>
        <p:spPr>
          <a:xfrm>
            <a:off x="5875308" y="4642929"/>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35CF649-E8A6-495A-9987-FC50DE55D637}"/>
              </a:ext>
            </a:extLst>
          </p:cNvPr>
          <p:cNvSpPr/>
          <p:nvPr/>
        </p:nvSpPr>
        <p:spPr>
          <a:xfrm>
            <a:off x="6892416" y="4651715"/>
            <a:ext cx="1008572" cy="370840"/>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D03727-ADE5-4CFB-BFBD-914A243D1C3E}"/>
              </a:ext>
            </a:extLst>
          </p:cNvPr>
          <p:cNvSpPr txBox="1"/>
          <p:nvPr/>
        </p:nvSpPr>
        <p:spPr>
          <a:xfrm>
            <a:off x="334537" y="5830437"/>
            <a:ext cx="5743624" cy="1477328"/>
          </a:xfrm>
          <a:prstGeom prst="rect">
            <a:avLst/>
          </a:prstGeom>
          <a:noFill/>
        </p:spPr>
        <p:txBody>
          <a:bodyPr wrap="none" rtlCol="0">
            <a:spAutoFit/>
          </a:bodyPr>
          <a:lstStyle/>
          <a:p>
            <a:r>
              <a:rPr lang="en-US"/>
              <a:t>Compare three elements: leftmost, rightmost and center</a:t>
            </a:r>
          </a:p>
          <a:p>
            <a:r>
              <a:rPr lang="en-US"/>
              <a:t>Swap elements if necessary so that</a:t>
            </a:r>
          </a:p>
          <a:p>
            <a:r>
              <a:rPr lang="en-US"/>
              <a:t>Arr[0] = smallest</a:t>
            </a:r>
          </a:p>
          <a:p>
            <a:r>
              <a:rPr lang="en-US"/>
              <a:t>Arr[center] = median of three</a:t>
            </a:r>
          </a:p>
          <a:p>
            <a:r>
              <a:rPr lang="en-US"/>
              <a:t>Arr[size-1] = largest</a:t>
            </a:r>
          </a:p>
        </p:txBody>
      </p:sp>
    </p:spTree>
    <p:extLst>
      <p:ext uri="{BB962C8B-B14F-4D97-AF65-F5344CB8AC3E}">
        <p14:creationId xmlns:p14="http://schemas.microsoft.com/office/powerpoint/2010/main" val="306739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1" nodeType="clickEffect">
                                  <p:stCondLst>
                                    <p:cond delay="0"/>
                                  </p:stCondLst>
                                  <p:childTnLst>
                                    <p:animMotion origin="layout" path="M 6.25E-7 0 L 0.08268 -0.00231 " pathEditMode="relative" rAng="0" ptsTypes="AA">
                                      <p:cBhvr>
                                        <p:cTn id="49" dur="2000" fill="hold"/>
                                        <p:tgtEl>
                                          <p:spTgt spid="12"/>
                                        </p:tgtEl>
                                        <p:attrNameLst>
                                          <p:attrName>ppt_x</p:attrName>
                                          <p:attrName>ppt_y</p:attrName>
                                        </p:attrNameLst>
                                      </p:cBhvr>
                                      <p:rCtr x="4128" y="-116"/>
                                    </p:animMotion>
                                  </p:childTnLst>
                                </p:cTn>
                              </p:par>
                              <p:par>
                                <p:cTn id="50" presetID="42" presetClass="path" presetSubtype="0" accel="50000" decel="50000" fill="hold" grpId="1" nodeType="withEffect">
                                  <p:stCondLst>
                                    <p:cond delay="0"/>
                                  </p:stCondLst>
                                  <p:childTnLst>
                                    <p:animMotion origin="layout" path="M 2.08333E-6 -4.81481E-6 L 0.08268 -0.00115 " pathEditMode="relative" rAng="0" ptsTypes="AA">
                                      <p:cBhvr>
                                        <p:cTn id="51" dur="2000" fill="hold"/>
                                        <p:tgtEl>
                                          <p:spTgt spid="14"/>
                                        </p:tgtEl>
                                        <p:attrNameLst>
                                          <p:attrName>ppt_x</p:attrName>
                                          <p:attrName>ppt_y</p:attrName>
                                        </p:attrNameLst>
                                      </p:cBhvr>
                                      <p:rCtr x="4128" y="-69"/>
                                    </p:animMotion>
                                  </p:childTnLst>
                                </p:cTn>
                              </p:par>
                              <p:par>
                                <p:cTn id="52" presetID="42" presetClass="path" presetSubtype="0" accel="50000" decel="50000" fill="hold" grpId="1" nodeType="withEffect">
                                  <p:stCondLst>
                                    <p:cond delay="0"/>
                                  </p:stCondLst>
                                  <p:childTnLst>
                                    <p:animMotion origin="layout" path="M 2.5E-6 0 L -0.08216 0.00347 " pathEditMode="relative" rAng="0" ptsTypes="AA">
                                      <p:cBhvr>
                                        <p:cTn id="53" dur="2000" fill="hold"/>
                                        <p:tgtEl>
                                          <p:spTgt spid="13"/>
                                        </p:tgtEl>
                                        <p:attrNameLst>
                                          <p:attrName>ppt_x</p:attrName>
                                          <p:attrName>ppt_y</p:attrName>
                                        </p:attrNameLst>
                                      </p:cBhvr>
                                      <p:rCtr x="-4115" y="162"/>
                                    </p:animMotion>
                                  </p:childTnLst>
                                </p:cTn>
                              </p:par>
                              <p:par>
                                <p:cTn id="54" presetID="42" presetClass="path" presetSubtype="0" accel="50000" decel="50000" fill="hold" grpId="1" nodeType="withEffect">
                                  <p:stCondLst>
                                    <p:cond delay="0"/>
                                  </p:stCondLst>
                                  <p:childTnLst>
                                    <p:animMotion origin="layout" path="M 2.5E-6 -4.81481E-6 L -0.07943 -0.00115 " pathEditMode="relative" rAng="0" ptsTypes="AA">
                                      <p:cBhvr>
                                        <p:cTn id="55" dur="2000" fill="hold"/>
                                        <p:tgtEl>
                                          <p:spTgt spid="15"/>
                                        </p:tgtEl>
                                        <p:attrNameLst>
                                          <p:attrName>ppt_x</p:attrName>
                                          <p:attrName>ppt_y</p:attrName>
                                        </p:attrNameLst>
                                      </p:cBhvr>
                                      <p:rCtr x="-3971" y="-69"/>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2" nodeType="clickEffect">
                                  <p:stCondLst>
                                    <p:cond delay="0"/>
                                  </p:stCondLst>
                                  <p:childTnLst>
                                    <p:animMotion origin="layout" path="M 0.08268 -0.00231 L 0.1694 -0.0037 " pathEditMode="relative" rAng="0" ptsTypes="AA">
                                      <p:cBhvr>
                                        <p:cTn id="67" dur="2000" fill="hold"/>
                                        <p:tgtEl>
                                          <p:spTgt spid="12"/>
                                        </p:tgtEl>
                                        <p:attrNameLst>
                                          <p:attrName>ppt_x</p:attrName>
                                          <p:attrName>ppt_y</p:attrName>
                                        </p:attrNameLst>
                                      </p:cBhvr>
                                      <p:rCtr x="4336" y="-69"/>
                                    </p:animMotion>
                                  </p:childTnLst>
                                </p:cTn>
                              </p:par>
                              <p:par>
                                <p:cTn id="68" presetID="42" presetClass="path" presetSubtype="0" accel="50000" decel="50000" fill="hold" grpId="2" nodeType="withEffect">
                                  <p:stCondLst>
                                    <p:cond delay="0"/>
                                  </p:stCondLst>
                                  <p:childTnLst>
                                    <p:animMotion origin="layout" path="M 0.08268 -0.00115 L 0.16315 0.00741 " pathEditMode="relative" rAng="0" ptsTypes="AA">
                                      <p:cBhvr>
                                        <p:cTn id="69" dur="2000" fill="hold"/>
                                        <p:tgtEl>
                                          <p:spTgt spid="14"/>
                                        </p:tgtEl>
                                        <p:attrNameLst>
                                          <p:attrName>ppt_x</p:attrName>
                                          <p:attrName>ppt_y</p:attrName>
                                        </p:attrNameLst>
                                      </p:cBhvr>
                                      <p:rCtr x="4023" y="417"/>
                                    </p:animMotion>
                                  </p:childTnLst>
                                </p:cTn>
                              </p:par>
                              <p:par>
                                <p:cTn id="70" presetID="42" presetClass="path" presetSubtype="0" accel="50000" decel="50000" fill="hold" grpId="2" nodeType="withEffect">
                                  <p:stCondLst>
                                    <p:cond delay="0"/>
                                  </p:stCondLst>
                                  <p:childTnLst>
                                    <p:animMotion origin="layout" path="M -0.08216 0.00347 L -0.16576 -0.00093 " pathEditMode="relative" rAng="0" ptsTypes="AA">
                                      <p:cBhvr>
                                        <p:cTn id="71" dur="2000" fill="hold"/>
                                        <p:tgtEl>
                                          <p:spTgt spid="13"/>
                                        </p:tgtEl>
                                        <p:attrNameLst>
                                          <p:attrName>ppt_x</p:attrName>
                                          <p:attrName>ppt_y</p:attrName>
                                        </p:attrNameLst>
                                      </p:cBhvr>
                                      <p:rCtr x="-4180" y="-231"/>
                                    </p:animMotion>
                                  </p:childTnLst>
                                </p:cTn>
                              </p:par>
                              <p:par>
                                <p:cTn id="72" presetID="42" presetClass="path" presetSubtype="0" accel="50000" decel="50000" fill="hold" grpId="2" nodeType="withEffect">
                                  <p:stCondLst>
                                    <p:cond delay="0"/>
                                  </p:stCondLst>
                                  <p:childTnLst>
                                    <p:animMotion origin="layout" path="M -0.07943 -0.00115 L -0.16042 -0.003 " pathEditMode="relative" rAng="0" ptsTypes="AA">
                                      <p:cBhvr>
                                        <p:cTn id="73" dur="2000" fill="hold"/>
                                        <p:tgtEl>
                                          <p:spTgt spid="15"/>
                                        </p:tgtEl>
                                        <p:attrNameLst>
                                          <p:attrName>ppt_x</p:attrName>
                                          <p:attrName>ppt_y</p:attrName>
                                        </p:attrNameLst>
                                      </p:cBhvr>
                                      <p:rCtr x="-4049" y="-93"/>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1" nodeType="clickEffect">
                                  <p:stCondLst>
                                    <p:cond delay="0"/>
                                  </p:stCondLst>
                                  <p:childTnLst>
                                    <p:animMotion origin="layout" path="M 3.95833E-6 3.7037E-6 L 0.08164 0.00023 " pathEditMode="relative" rAng="0" ptsTypes="AA">
                                      <p:cBhvr>
                                        <p:cTn id="130" dur="2000" fill="hold"/>
                                        <p:tgtEl>
                                          <p:spTgt spid="30"/>
                                        </p:tgtEl>
                                        <p:attrNameLst>
                                          <p:attrName>ppt_x</p:attrName>
                                          <p:attrName>ppt_y</p:attrName>
                                        </p:attrNameLst>
                                      </p:cBhvr>
                                      <p:rCtr x="4206" y="0"/>
                                    </p:animMotion>
                                  </p:childTnLst>
                                </p:cTn>
                              </p:par>
                              <p:par>
                                <p:cTn id="131" presetID="42" presetClass="path" presetSubtype="0" accel="50000" decel="50000" fill="hold" grpId="1" nodeType="withEffect">
                                  <p:stCondLst>
                                    <p:cond delay="0"/>
                                  </p:stCondLst>
                                  <p:childTnLst>
                                    <p:animMotion origin="layout" path="M -3.54167E-6 -4.44444E-6 L 0.08203 0.00463 " pathEditMode="relative" rAng="0" ptsTypes="AA">
                                      <p:cBhvr>
                                        <p:cTn id="132" dur="2000" fill="hold"/>
                                        <p:tgtEl>
                                          <p:spTgt spid="32"/>
                                        </p:tgtEl>
                                        <p:attrNameLst>
                                          <p:attrName>ppt_x</p:attrName>
                                          <p:attrName>ppt_y</p:attrName>
                                        </p:attrNameLst>
                                      </p:cBhvr>
                                      <p:rCtr x="4102" y="231"/>
                                    </p:animMotion>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500"/>
                                        <p:tgtEl>
                                          <p:spTgt spid="35"/>
                                        </p:tgtEl>
                                      </p:cBhvr>
                                    </p:animEffect>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grpId="2" nodeType="clickEffect">
                                  <p:stCondLst>
                                    <p:cond delay="0"/>
                                  </p:stCondLst>
                                  <p:childTnLst>
                                    <p:animMotion origin="layout" path="M 0.08164 0.00023 L 0.16679 -0.01644 " pathEditMode="relative" rAng="0" ptsTypes="AA">
                                      <p:cBhvr>
                                        <p:cTn id="141" dur="2000" fill="hold"/>
                                        <p:tgtEl>
                                          <p:spTgt spid="30"/>
                                        </p:tgtEl>
                                        <p:attrNameLst>
                                          <p:attrName>ppt_x</p:attrName>
                                          <p:attrName>ppt_y</p:attrName>
                                        </p:attrNameLst>
                                      </p:cBhvr>
                                      <p:rCtr x="4258" y="-833"/>
                                    </p:animMotion>
                                  </p:childTnLst>
                                </p:cTn>
                              </p:par>
                              <p:par>
                                <p:cTn id="142" presetID="42" presetClass="path" presetSubtype="0" accel="50000" decel="50000" fill="hold" grpId="2" nodeType="withEffect">
                                  <p:stCondLst>
                                    <p:cond delay="0"/>
                                  </p:stCondLst>
                                  <p:childTnLst>
                                    <p:animMotion origin="layout" path="M 0.08203 0.00463 L 0.17097 -0.00023 " pathEditMode="relative" rAng="0" ptsTypes="AA">
                                      <p:cBhvr>
                                        <p:cTn id="143" dur="2000" fill="hold"/>
                                        <p:tgtEl>
                                          <p:spTgt spid="32"/>
                                        </p:tgtEl>
                                        <p:attrNameLst>
                                          <p:attrName>ppt_x</p:attrName>
                                          <p:attrName>ppt_y</p:attrName>
                                        </p:attrNameLst>
                                      </p:cBhvr>
                                      <p:rCtr x="3984" y="278"/>
                                    </p:animMotion>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2" grpId="1" animBg="1"/>
      <p:bldP spid="12" grpId="2" animBg="1"/>
      <p:bldP spid="13" grpId="0" animBg="1"/>
      <p:bldP spid="13" grpId="1" animBg="1"/>
      <p:bldP spid="13" grpId="2" animBg="1"/>
      <p:bldP spid="14" grpId="0"/>
      <p:bldP spid="14" grpId="1"/>
      <p:bldP spid="14" grpId="2"/>
      <p:bldP spid="15" grpId="0"/>
      <p:bldP spid="15" grpId="1"/>
      <p:bldP spid="15" grpId="2"/>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1" grpId="0" animBg="1"/>
      <p:bldP spid="32" grpId="0"/>
      <p:bldP spid="32" grpId="1"/>
      <p:bldP spid="32" grpId="2"/>
      <p:bldP spid="33" grpId="0"/>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05AE-CEBD-9F41-871E-9710F924A09F}"/>
              </a:ext>
            </a:extLst>
          </p:cNvPr>
          <p:cNvSpPr>
            <a:spLocks noGrp="1"/>
          </p:cNvSpPr>
          <p:nvPr>
            <p:ph type="title"/>
          </p:nvPr>
        </p:nvSpPr>
        <p:spPr/>
        <p:txBody>
          <a:bodyPr/>
          <a:lstStyle/>
          <a:p>
            <a:r>
              <a:rPr lang="en-US" dirty="0"/>
              <a:t>Better Quick Sort</a:t>
            </a:r>
          </a:p>
        </p:txBody>
      </p:sp>
      <p:sp>
        <p:nvSpPr>
          <p:cNvPr id="4" name="Footer Placeholder 3">
            <a:extLst>
              <a:ext uri="{FF2B5EF4-FFF2-40B4-BE49-F238E27FC236}">
                <a16:creationId xmlns:a16="http://schemas.microsoft.com/office/drawing/2014/main" id="{A4E5D5FF-AA02-3A4F-A438-8287712D0B03}"/>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1D6925FE-AC2A-EA4E-A6BF-A3BA6FF9E0B9}"/>
              </a:ext>
            </a:extLst>
          </p:cNvPr>
          <p:cNvSpPr>
            <a:spLocks noGrp="1"/>
          </p:cNvSpPr>
          <p:nvPr>
            <p:ph type="sldNum" sz="quarter" idx="12"/>
          </p:nvPr>
        </p:nvSpPr>
        <p:spPr/>
        <p:txBody>
          <a:bodyPr/>
          <a:lstStyle/>
          <a:p>
            <a:fld id="{659665DE-58FC-41F4-AC58-2C90A5E00527}" type="slidenum">
              <a:rPr lang="en-US" smtClean="0"/>
              <a:t>11</a:t>
            </a:fld>
            <a:endParaRPr lang="en-US"/>
          </a:p>
        </p:txBody>
      </p:sp>
      <p:sp>
        <p:nvSpPr>
          <p:cNvPr id="6" name="TextBox 5">
            <a:extLst>
              <a:ext uri="{FF2B5EF4-FFF2-40B4-BE49-F238E27FC236}">
                <a16:creationId xmlns:a16="http://schemas.microsoft.com/office/drawing/2014/main" id="{0F790D57-8BD3-8249-9EBF-B4264DE9A3C6}"/>
              </a:ext>
            </a:extLst>
          </p:cNvPr>
          <p:cNvSpPr txBox="1"/>
          <p:nvPr/>
        </p:nvSpPr>
        <p:spPr>
          <a:xfrm>
            <a:off x="452464" y="1747179"/>
            <a:ext cx="6091732" cy="2031325"/>
          </a:xfrm>
          <a:prstGeom prst="rect">
            <a:avLst/>
          </a:prstGeom>
          <a:noFill/>
          <a:ln>
            <a:solidFill>
              <a:srgbClr val="4C3282"/>
            </a:solidFill>
          </a:ln>
        </p:spPr>
        <p:txBody>
          <a:bodyPr wrap="none" rtlCol="0">
            <a:spAutoFit/>
          </a:bodyPr>
          <a:lstStyle/>
          <a:p>
            <a:r>
              <a:rPr lang="en-US" sz="1400" dirty="0" err="1">
                <a:latin typeface="Courier New" panose="02070309020205020404" pitchFamily="49" charset="0"/>
                <a:cs typeface="Courier New" panose="02070309020205020404" pitchFamily="49" charset="0"/>
              </a:rPr>
              <a:t>quickSort</a:t>
            </a:r>
            <a:r>
              <a:rPr lang="en-US" sz="1400" dirty="0">
                <a:latin typeface="Courier New" panose="02070309020205020404" pitchFamily="49" charset="0"/>
                <a:cs typeface="Courier New" panose="02070309020205020404" pitchFamily="49" charset="0"/>
              </a:rPr>
              <a:t>(input)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input.length</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return</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pivot = </a:t>
            </a:r>
            <a:r>
              <a:rPr lang="en-US" sz="1400" dirty="0" err="1">
                <a:latin typeface="Courier New" panose="02070309020205020404" pitchFamily="49" charset="0"/>
                <a:cs typeface="Courier New" panose="02070309020205020404" pitchFamily="49" charset="0"/>
              </a:rPr>
              <a:t>getPivot</a:t>
            </a:r>
            <a:r>
              <a:rPr lang="en-US" sz="1400" dirty="0">
                <a:latin typeface="Courier New" panose="02070309020205020404" pitchFamily="49" charset="0"/>
                <a:cs typeface="Courier New" panose="02070309020205020404" pitchFamily="49" charset="0"/>
              </a:rPr>
              <a:t>(input)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smallerHalf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quickSort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getSmaller</a:t>
            </a:r>
            <a:r>
              <a:rPr lang="en-US" sz="1400" dirty="0">
                <a:latin typeface="Courier New" panose="02070309020205020404" pitchFamily="49" charset="0"/>
                <a:cs typeface="Courier New" panose="02070309020205020404" pitchFamily="49" charset="0"/>
              </a:rPr>
              <a:t>(pivot, input))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largerHalf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quickSort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getBigger</a:t>
            </a:r>
            <a:r>
              <a:rPr lang="en-US" sz="1400" dirty="0">
                <a:latin typeface="Courier New" panose="02070309020205020404" pitchFamily="49" charset="0"/>
                <a:cs typeface="Courier New" panose="02070309020205020404" pitchFamily="49" charset="0"/>
              </a:rPr>
              <a:t>(pivot, input))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smallerHalf</a:t>
            </a:r>
            <a:r>
              <a:rPr lang="en-US" sz="1400" dirty="0">
                <a:latin typeface="Courier New" panose="02070309020205020404" pitchFamily="49" charset="0"/>
                <a:cs typeface="Courier New" panose="02070309020205020404" pitchFamily="49" charset="0"/>
              </a:rPr>
              <a:t> + pivot + </a:t>
            </a:r>
            <a:r>
              <a:rPr lang="en-US" sz="1400" dirty="0" err="1">
                <a:latin typeface="Courier New" panose="02070309020205020404" pitchFamily="49" charset="0"/>
                <a:cs typeface="Courier New" panose="02070309020205020404" pitchFamily="49" charset="0"/>
              </a:rPr>
              <a:t>largerHalf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60A2585-15FA-084F-8DDD-6E4ECC73275E}"/>
              </a:ext>
            </a:extLst>
          </p:cNvPr>
          <p:cNvSpPr txBox="1"/>
          <p:nvPr/>
        </p:nvSpPr>
        <p:spPr>
          <a:xfrm>
            <a:off x="367641" y="4075231"/>
            <a:ext cx="2200539" cy="2585323"/>
          </a:xfrm>
          <a:prstGeom prst="rect">
            <a:avLst/>
          </a:prstGeom>
          <a:noFill/>
        </p:spPr>
        <p:txBody>
          <a:bodyPr wrap="none" rtlCol="0">
            <a:spAutoFit/>
          </a:bodyPr>
          <a:lstStyle/>
          <a:p>
            <a:r>
              <a:rPr lang="en-US" dirty="0"/>
              <a:t>Worst case runtime?</a:t>
            </a:r>
          </a:p>
          <a:p>
            <a:endParaRPr lang="en-US" dirty="0"/>
          </a:p>
          <a:p>
            <a:r>
              <a:rPr lang="en-US" dirty="0"/>
              <a:t>Best case runtime?</a:t>
            </a:r>
          </a:p>
          <a:p>
            <a:endParaRPr lang="en-US" dirty="0"/>
          </a:p>
          <a:p>
            <a:r>
              <a:rPr lang="en-US" dirty="0"/>
              <a:t>Average runtime?</a:t>
            </a:r>
          </a:p>
          <a:p>
            <a:endParaRPr lang="en-US" dirty="0"/>
          </a:p>
          <a:p>
            <a:r>
              <a:rPr lang="en-US" dirty="0"/>
              <a:t>Stable?</a:t>
            </a:r>
          </a:p>
          <a:p>
            <a:endParaRPr lang="en-US" dirty="0"/>
          </a:p>
          <a:p>
            <a:r>
              <a:rPr lang="en-US" dirty="0"/>
              <a:t>In-place?</a:t>
            </a:r>
          </a:p>
        </p:txBody>
      </p:sp>
      <p:sp>
        <p:nvSpPr>
          <p:cNvPr id="12" name="TextBox 11">
            <a:extLst>
              <a:ext uri="{FF2B5EF4-FFF2-40B4-BE49-F238E27FC236}">
                <a16:creationId xmlns:a16="http://schemas.microsoft.com/office/drawing/2014/main" id="{B380844C-3904-244C-A089-959D5B46ACDA}"/>
              </a:ext>
            </a:extLst>
          </p:cNvPr>
          <p:cNvSpPr txBox="1"/>
          <p:nvPr/>
        </p:nvSpPr>
        <p:spPr>
          <a:xfrm>
            <a:off x="3733237" y="4503434"/>
            <a:ext cx="2362763" cy="646331"/>
          </a:xfrm>
          <a:prstGeom prst="rect">
            <a:avLst/>
          </a:prstGeom>
          <a:noFill/>
        </p:spPr>
        <p:txBody>
          <a:bodyPr wrap="none" rtlCol="0">
            <a:spAutoFit/>
          </a:bodyPr>
          <a:lstStyle/>
          <a:p>
            <a:r>
              <a:rPr lang="en-US" dirty="0"/>
              <a:t>1 if n&lt;= 1</a:t>
            </a:r>
          </a:p>
          <a:p>
            <a:r>
              <a:rPr lang="en-US" dirty="0"/>
              <a:t>n + 2T(n/2) otherwise</a:t>
            </a:r>
          </a:p>
        </p:txBody>
      </p:sp>
      <p:sp>
        <p:nvSpPr>
          <p:cNvPr id="13" name="TextBox 12">
            <a:extLst>
              <a:ext uri="{FF2B5EF4-FFF2-40B4-BE49-F238E27FC236}">
                <a16:creationId xmlns:a16="http://schemas.microsoft.com/office/drawing/2014/main" id="{D075E161-B3AE-DD46-97A7-FA842D4E8DF6}"/>
              </a:ext>
            </a:extLst>
          </p:cNvPr>
          <p:cNvSpPr txBox="1"/>
          <p:nvPr/>
        </p:nvSpPr>
        <p:spPr>
          <a:xfrm>
            <a:off x="2533208" y="4629881"/>
            <a:ext cx="845103" cy="369332"/>
          </a:xfrm>
          <a:prstGeom prst="rect">
            <a:avLst/>
          </a:prstGeom>
          <a:noFill/>
        </p:spPr>
        <p:txBody>
          <a:bodyPr wrap="none" rtlCol="0">
            <a:spAutoFit/>
          </a:bodyPr>
          <a:lstStyle/>
          <a:p>
            <a:r>
              <a:rPr lang="en-US" dirty="0"/>
              <a:t>T(n) = </a:t>
            </a:r>
          </a:p>
        </p:txBody>
      </p:sp>
      <p:sp>
        <p:nvSpPr>
          <p:cNvPr id="14" name="Left Brace 13">
            <a:extLst>
              <a:ext uri="{FF2B5EF4-FFF2-40B4-BE49-F238E27FC236}">
                <a16:creationId xmlns:a16="http://schemas.microsoft.com/office/drawing/2014/main" id="{13ACE117-C412-554E-9DAE-4BF07E4BF25D}"/>
              </a:ext>
            </a:extLst>
          </p:cNvPr>
          <p:cNvSpPr/>
          <p:nvPr/>
        </p:nvSpPr>
        <p:spPr>
          <a:xfrm>
            <a:off x="3263523" y="4516835"/>
            <a:ext cx="531628" cy="5954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95586BB2-7065-F148-B455-D983EAA2D953}"/>
              </a:ext>
            </a:extLst>
          </p:cNvPr>
          <p:cNvSpPr txBox="1"/>
          <p:nvPr/>
        </p:nvSpPr>
        <p:spPr>
          <a:xfrm>
            <a:off x="1849542" y="5690844"/>
            <a:ext cx="486030" cy="369332"/>
          </a:xfrm>
          <a:prstGeom prst="rect">
            <a:avLst/>
          </a:prstGeom>
          <a:noFill/>
        </p:spPr>
        <p:txBody>
          <a:bodyPr wrap="none" rtlCol="0">
            <a:spAutoFit/>
          </a:bodyPr>
          <a:lstStyle/>
          <a:p>
            <a:r>
              <a:rPr lang="en-US" dirty="0"/>
              <a:t>No</a:t>
            </a:r>
          </a:p>
        </p:txBody>
      </p:sp>
      <p:sp>
        <p:nvSpPr>
          <p:cNvPr id="16" name="TextBox 15">
            <a:extLst>
              <a:ext uri="{FF2B5EF4-FFF2-40B4-BE49-F238E27FC236}">
                <a16:creationId xmlns:a16="http://schemas.microsoft.com/office/drawing/2014/main" id="{048C0709-35AE-484E-924E-ACE1C960D934}"/>
              </a:ext>
            </a:extLst>
          </p:cNvPr>
          <p:cNvSpPr txBox="1"/>
          <p:nvPr/>
        </p:nvSpPr>
        <p:spPr>
          <a:xfrm>
            <a:off x="1864241" y="6225555"/>
            <a:ext cx="491225" cy="369332"/>
          </a:xfrm>
          <a:prstGeom prst="rect">
            <a:avLst/>
          </a:prstGeom>
          <a:noFill/>
        </p:spPr>
        <p:txBody>
          <a:bodyPr wrap="none" rtlCol="0">
            <a:spAutoFit/>
          </a:bodyPr>
          <a:lstStyle/>
          <a:p>
            <a:r>
              <a:rPr lang="en-US" dirty="0"/>
              <a:t>Yes</a:t>
            </a:r>
          </a:p>
        </p:txBody>
      </p:sp>
      <p:graphicFrame>
        <p:nvGraphicFramePr>
          <p:cNvPr id="48" name="Content Placeholder 6">
            <a:extLst>
              <a:ext uri="{FF2B5EF4-FFF2-40B4-BE49-F238E27FC236}">
                <a16:creationId xmlns:a16="http://schemas.microsoft.com/office/drawing/2014/main" id="{8D65E4D3-C83D-7741-B3B5-3288D37BBFBF}"/>
              </a:ext>
            </a:extLst>
          </p:cNvPr>
          <p:cNvGraphicFramePr>
            <a:graphicFrameLocks/>
          </p:cNvGraphicFramePr>
          <p:nvPr>
            <p:extLst/>
          </p:nvPr>
        </p:nvGraphicFramePr>
        <p:xfrm>
          <a:off x="3522326" y="844992"/>
          <a:ext cx="8171530" cy="605460"/>
        </p:xfrm>
        <a:graphic>
          <a:graphicData uri="http://schemas.openxmlformats.org/drawingml/2006/table">
            <a:tbl>
              <a:tblPr firstRow="1" bandRow="1">
                <a:tableStyleId>{5C22544A-7EE6-4342-B048-85BDC9FD1C3A}</a:tableStyleId>
              </a:tblPr>
              <a:tblGrid>
                <a:gridCol w="817153">
                  <a:extLst>
                    <a:ext uri="{9D8B030D-6E8A-4147-A177-3AD203B41FA5}">
                      <a16:colId xmlns:a16="http://schemas.microsoft.com/office/drawing/2014/main" val="983350392"/>
                    </a:ext>
                  </a:extLst>
                </a:gridCol>
                <a:gridCol w="817153">
                  <a:extLst>
                    <a:ext uri="{9D8B030D-6E8A-4147-A177-3AD203B41FA5}">
                      <a16:colId xmlns:a16="http://schemas.microsoft.com/office/drawing/2014/main" val="1314353596"/>
                    </a:ext>
                  </a:extLst>
                </a:gridCol>
                <a:gridCol w="817153">
                  <a:extLst>
                    <a:ext uri="{9D8B030D-6E8A-4147-A177-3AD203B41FA5}">
                      <a16:colId xmlns:a16="http://schemas.microsoft.com/office/drawing/2014/main" val="1726848549"/>
                    </a:ext>
                  </a:extLst>
                </a:gridCol>
                <a:gridCol w="817153">
                  <a:extLst>
                    <a:ext uri="{9D8B030D-6E8A-4147-A177-3AD203B41FA5}">
                      <a16:colId xmlns:a16="http://schemas.microsoft.com/office/drawing/2014/main" val="1921703917"/>
                    </a:ext>
                  </a:extLst>
                </a:gridCol>
                <a:gridCol w="817153">
                  <a:extLst>
                    <a:ext uri="{9D8B030D-6E8A-4147-A177-3AD203B41FA5}">
                      <a16:colId xmlns:a16="http://schemas.microsoft.com/office/drawing/2014/main" val="3051097305"/>
                    </a:ext>
                  </a:extLst>
                </a:gridCol>
                <a:gridCol w="817153">
                  <a:extLst>
                    <a:ext uri="{9D8B030D-6E8A-4147-A177-3AD203B41FA5}">
                      <a16:colId xmlns:a16="http://schemas.microsoft.com/office/drawing/2014/main" val="2072861410"/>
                    </a:ext>
                  </a:extLst>
                </a:gridCol>
                <a:gridCol w="817153">
                  <a:extLst>
                    <a:ext uri="{9D8B030D-6E8A-4147-A177-3AD203B41FA5}">
                      <a16:colId xmlns:a16="http://schemas.microsoft.com/office/drawing/2014/main" val="1356923517"/>
                    </a:ext>
                  </a:extLst>
                </a:gridCol>
                <a:gridCol w="817153">
                  <a:extLst>
                    <a:ext uri="{9D8B030D-6E8A-4147-A177-3AD203B41FA5}">
                      <a16:colId xmlns:a16="http://schemas.microsoft.com/office/drawing/2014/main" val="1527777151"/>
                    </a:ext>
                  </a:extLst>
                </a:gridCol>
                <a:gridCol w="817153">
                  <a:extLst>
                    <a:ext uri="{9D8B030D-6E8A-4147-A177-3AD203B41FA5}">
                      <a16:colId xmlns:a16="http://schemas.microsoft.com/office/drawing/2014/main" val="2267190905"/>
                    </a:ext>
                  </a:extLst>
                </a:gridCol>
                <a:gridCol w="817153">
                  <a:extLst>
                    <a:ext uri="{9D8B030D-6E8A-4147-A177-3AD203B41FA5}">
                      <a16:colId xmlns:a16="http://schemas.microsoft.com/office/drawing/2014/main" val="3060380174"/>
                    </a:ext>
                  </a:extLst>
                </a:gridCol>
              </a:tblGrid>
              <a:tr h="300638">
                <a:tc>
                  <a:txBody>
                    <a:bodyPr/>
                    <a:lstStyle/>
                    <a:p>
                      <a:pPr algn="ctr"/>
                      <a:r>
                        <a:rPr lang="en-US" sz="1500" b="0" dirty="0">
                          <a:solidFill>
                            <a:srgbClr val="B6A479"/>
                          </a:solidFill>
                        </a:rPr>
                        <a:t>0</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1</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2</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3</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4</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5</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6</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7</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8</a:t>
                      </a:r>
                    </a:p>
                  </a:txBody>
                  <a:tcPr marL="74130" marR="74130" marT="37065" marB="37065" anchor="ctr">
                    <a:lnB w="12700" cap="flat" cmpd="sng" algn="ctr">
                      <a:solidFill>
                        <a:schemeClr val="tx1"/>
                      </a:solidFill>
                      <a:prstDash val="solid"/>
                      <a:round/>
                      <a:headEnd type="none" w="med" len="med"/>
                      <a:tailEnd type="none" w="med" len="med"/>
                    </a:lnB>
                    <a:noFill/>
                  </a:tcPr>
                </a:tc>
                <a:tc>
                  <a:txBody>
                    <a:bodyPr/>
                    <a:lstStyle/>
                    <a:p>
                      <a:pPr algn="ctr"/>
                      <a:r>
                        <a:rPr lang="en-US" sz="1500" b="0" dirty="0">
                          <a:solidFill>
                            <a:srgbClr val="B6A479"/>
                          </a:solidFill>
                        </a:rPr>
                        <a:t>9</a:t>
                      </a:r>
                    </a:p>
                  </a:txBody>
                  <a:tcPr marL="74130" marR="74130" marT="37065" marB="37065"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00638">
                <a:tc>
                  <a:txBody>
                    <a:bodyPr/>
                    <a:lstStyle/>
                    <a:p>
                      <a:pPr algn="ctr"/>
                      <a:r>
                        <a:rPr lang="en-US" sz="1500" dirty="0">
                          <a:solidFill>
                            <a:schemeClr val="tx1"/>
                          </a:solidFill>
                        </a:rPr>
                        <a:t>6</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1</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4</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2</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0</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3</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5</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9</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7</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1500" dirty="0">
                          <a:solidFill>
                            <a:schemeClr val="tx1"/>
                          </a:solidFill>
                        </a:rPr>
                        <a:t>8</a:t>
                      </a:r>
                    </a:p>
                  </a:txBody>
                  <a:tcPr marL="74130" marR="74130" marT="37065" marB="37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49" name="Rectangle 48">
            <a:extLst>
              <a:ext uri="{FF2B5EF4-FFF2-40B4-BE49-F238E27FC236}">
                <a16:creationId xmlns:a16="http://schemas.microsoft.com/office/drawing/2014/main" id="{6D487C80-DE50-9A4B-B65A-C9DF3E739657}"/>
              </a:ext>
            </a:extLst>
          </p:cNvPr>
          <p:cNvSpPr/>
          <p:nvPr/>
        </p:nvSpPr>
        <p:spPr>
          <a:xfrm>
            <a:off x="3535050" y="1147722"/>
            <a:ext cx="817643" cy="300638"/>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C1BA9AF-93D7-DB49-9626-07F34F924E1A}"/>
              </a:ext>
            </a:extLst>
          </p:cNvPr>
          <p:cNvSpPr/>
          <p:nvPr/>
        </p:nvSpPr>
        <p:spPr>
          <a:xfrm>
            <a:off x="4369107" y="1147722"/>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59E31BB-AD5A-154C-8E30-7F1AC2696832}"/>
              </a:ext>
            </a:extLst>
          </p:cNvPr>
          <p:cNvSpPr/>
          <p:nvPr/>
        </p:nvSpPr>
        <p:spPr>
          <a:xfrm>
            <a:off x="10921893" y="1127977"/>
            <a:ext cx="817643" cy="300638"/>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8627400-B76A-EB46-BC51-4D218D10C863}"/>
              </a:ext>
            </a:extLst>
          </p:cNvPr>
          <p:cNvSpPr/>
          <p:nvPr/>
        </p:nvSpPr>
        <p:spPr>
          <a:xfrm>
            <a:off x="5182722" y="1147722"/>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F95AA19-4ABD-0E4F-A67B-0BBB9FFF2CF3}"/>
              </a:ext>
            </a:extLst>
          </p:cNvPr>
          <p:cNvSpPr/>
          <p:nvPr/>
        </p:nvSpPr>
        <p:spPr>
          <a:xfrm>
            <a:off x="10077625" y="1127977"/>
            <a:ext cx="817643" cy="300638"/>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E1C8320-3086-EB4F-BEFB-45386FA374FF}"/>
              </a:ext>
            </a:extLst>
          </p:cNvPr>
          <p:cNvSpPr/>
          <p:nvPr/>
        </p:nvSpPr>
        <p:spPr>
          <a:xfrm>
            <a:off x="5972974" y="1127977"/>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6B3E1C9-1A50-E541-A1C2-3DCDE15D1728}"/>
              </a:ext>
            </a:extLst>
          </p:cNvPr>
          <p:cNvSpPr/>
          <p:nvPr/>
        </p:nvSpPr>
        <p:spPr>
          <a:xfrm>
            <a:off x="9237654" y="1150725"/>
            <a:ext cx="817643" cy="300638"/>
          </a:xfrm>
          <a:prstGeom prst="rect">
            <a:avLst/>
          </a:prstGeom>
          <a:solidFill>
            <a:srgbClr val="4C32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29">
            <a:extLst>
              <a:ext uri="{FF2B5EF4-FFF2-40B4-BE49-F238E27FC236}">
                <a16:creationId xmlns:a16="http://schemas.microsoft.com/office/drawing/2014/main" id="{CA5705CF-D754-2343-9E24-1683458FC731}"/>
              </a:ext>
            </a:extLst>
          </p:cNvPr>
          <p:cNvSpPr/>
          <p:nvPr/>
        </p:nvSpPr>
        <p:spPr>
          <a:xfrm rot="10800000">
            <a:off x="8563569" y="1564302"/>
            <a:ext cx="287253" cy="528175"/>
          </a:xfrm>
          <a:prstGeom prst="down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30">
            <a:extLst>
              <a:ext uri="{FF2B5EF4-FFF2-40B4-BE49-F238E27FC236}">
                <a16:creationId xmlns:a16="http://schemas.microsoft.com/office/drawing/2014/main" id="{225C557C-A921-B347-9774-671BC3D7D9E6}"/>
              </a:ext>
            </a:extLst>
          </p:cNvPr>
          <p:cNvSpPr/>
          <p:nvPr/>
        </p:nvSpPr>
        <p:spPr>
          <a:xfrm rot="10800000">
            <a:off x="9502848" y="1608022"/>
            <a:ext cx="287253" cy="528175"/>
          </a:xfrm>
          <a:prstGeom prst="downArrow">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C61B28F-9C9E-9A41-8D7E-20B1AC7EA67F}"/>
              </a:ext>
            </a:extLst>
          </p:cNvPr>
          <p:cNvSpPr/>
          <p:nvPr/>
        </p:nvSpPr>
        <p:spPr>
          <a:xfrm>
            <a:off x="6804518" y="1177405"/>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8B9FA1-9F8C-694E-AC9A-35CCED6E19FB}"/>
              </a:ext>
            </a:extLst>
          </p:cNvPr>
          <p:cNvSpPr/>
          <p:nvPr/>
        </p:nvSpPr>
        <p:spPr>
          <a:xfrm>
            <a:off x="7634885" y="1167426"/>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499EE6-DE3E-874F-A439-141C446648EF}"/>
              </a:ext>
            </a:extLst>
          </p:cNvPr>
          <p:cNvSpPr/>
          <p:nvPr/>
        </p:nvSpPr>
        <p:spPr>
          <a:xfrm>
            <a:off x="8442001" y="1158620"/>
            <a:ext cx="817643" cy="300638"/>
          </a:xfrm>
          <a:prstGeom prst="rect">
            <a:avLst/>
          </a:prstGeom>
          <a:solidFill>
            <a:srgbClr val="B6A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95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2742-D543-4FA4-A391-A29CDF48E989}"/>
              </a:ext>
            </a:extLst>
          </p:cNvPr>
          <p:cNvSpPr>
            <a:spLocks noGrp="1"/>
          </p:cNvSpPr>
          <p:nvPr>
            <p:ph type="title"/>
          </p:nvPr>
        </p:nvSpPr>
        <p:spPr/>
        <p:txBody>
          <a:bodyPr/>
          <a:lstStyle/>
          <a:p>
            <a:r>
              <a:rPr lang="en-US"/>
              <a:t>Graph: Formal Definition</a:t>
            </a:r>
          </a:p>
        </p:txBody>
      </p:sp>
      <p:sp>
        <p:nvSpPr>
          <p:cNvPr id="3" name="Content Placeholder 2">
            <a:extLst>
              <a:ext uri="{FF2B5EF4-FFF2-40B4-BE49-F238E27FC236}">
                <a16:creationId xmlns:a16="http://schemas.microsoft.com/office/drawing/2014/main" id="{A32BA272-BD3A-46B7-913D-637CF05E32CB}"/>
              </a:ext>
            </a:extLst>
          </p:cNvPr>
          <p:cNvSpPr>
            <a:spLocks noGrp="1"/>
          </p:cNvSpPr>
          <p:nvPr>
            <p:ph idx="1"/>
          </p:nvPr>
        </p:nvSpPr>
        <p:spPr/>
        <p:txBody>
          <a:bodyPr/>
          <a:lstStyle/>
          <a:p>
            <a:r>
              <a:rPr lang="en-US"/>
              <a:t>A </a:t>
            </a:r>
            <a:r>
              <a:rPr lang="en-US" b="1">
                <a:solidFill>
                  <a:srgbClr val="4C3282"/>
                </a:solidFill>
              </a:rPr>
              <a:t>graph</a:t>
            </a:r>
            <a:r>
              <a:rPr lang="en-US"/>
              <a:t> is defined by a pair of sets G = (V, E) where…</a:t>
            </a:r>
          </a:p>
          <a:p>
            <a:pPr lvl="1"/>
            <a:r>
              <a:rPr lang="en-US"/>
              <a:t>V is a set of </a:t>
            </a:r>
            <a:r>
              <a:rPr lang="en-US" b="1">
                <a:solidFill>
                  <a:srgbClr val="4C3282"/>
                </a:solidFill>
              </a:rPr>
              <a:t>vertices</a:t>
            </a:r>
          </a:p>
          <a:p>
            <a:pPr lvl="2"/>
            <a:r>
              <a:rPr lang="en-US"/>
              <a:t>A vertex or “node” is a data entity</a:t>
            </a:r>
          </a:p>
          <a:p>
            <a:pPr lvl="2"/>
            <a:endParaRPr lang="en-US"/>
          </a:p>
          <a:p>
            <a:pPr lvl="2"/>
            <a:endParaRPr lang="en-US"/>
          </a:p>
          <a:p>
            <a:pPr lvl="2"/>
            <a:endParaRPr lang="en-US"/>
          </a:p>
          <a:p>
            <a:pPr lvl="1"/>
            <a:r>
              <a:rPr lang="en-US"/>
              <a:t>E is a set of </a:t>
            </a:r>
            <a:r>
              <a:rPr lang="en-US" b="1">
                <a:solidFill>
                  <a:srgbClr val="4C3282"/>
                </a:solidFill>
              </a:rPr>
              <a:t>edges</a:t>
            </a:r>
            <a:r>
              <a:rPr lang="en-US"/>
              <a:t> </a:t>
            </a:r>
          </a:p>
          <a:p>
            <a:pPr lvl="2"/>
            <a:r>
              <a:rPr lang="en-US"/>
              <a:t>An edge is a connection between two vertices</a:t>
            </a:r>
          </a:p>
        </p:txBody>
      </p:sp>
      <p:sp>
        <p:nvSpPr>
          <p:cNvPr id="4" name="Footer Placeholder 3">
            <a:extLst>
              <a:ext uri="{FF2B5EF4-FFF2-40B4-BE49-F238E27FC236}">
                <a16:creationId xmlns:a16="http://schemas.microsoft.com/office/drawing/2014/main" id="{0D95679A-6C29-4D0A-9E95-4B86B72540BC}"/>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8AD37A6B-C735-45D3-8C66-49C31E3B711F}"/>
              </a:ext>
            </a:extLst>
          </p:cNvPr>
          <p:cNvSpPr>
            <a:spLocks noGrp="1"/>
          </p:cNvSpPr>
          <p:nvPr>
            <p:ph type="sldNum" sz="quarter" idx="12"/>
          </p:nvPr>
        </p:nvSpPr>
        <p:spPr/>
        <p:txBody>
          <a:bodyPr/>
          <a:lstStyle/>
          <a:p>
            <a:fld id="{659665DE-58FC-41F4-AC58-2C90A5E00527}" type="slidenum">
              <a:rPr lang="en-US" smtClean="0"/>
              <a:t>12</a:t>
            </a:fld>
            <a:endParaRPr lang="en-US"/>
          </a:p>
        </p:txBody>
      </p:sp>
      <p:grpSp>
        <p:nvGrpSpPr>
          <p:cNvPr id="60" name="Group 59">
            <a:extLst>
              <a:ext uri="{FF2B5EF4-FFF2-40B4-BE49-F238E27FC236}">
                <a16:creationId xmlns:a16="http://schemas.microsoft.com/office/drawing/2014/main" id="{E7AF72A7-3FB5-4EF3-A17B-0D1DD96BBC7F}"/>
              </a:ext>
            </a:extLst>
          </p:cNvPr>
          <p:cNvGrpSpPr/>
          <p:nvPr/>
        </p:nvGrpSpPr>
        <p:grpSpPr>
          <a:xfrm>
            <a:off x="7632522" y="1277943"/>
            <a:ext cx="3734950" cy="4896139"/>
            <a:chOff x="8368643" y="587830"/>
            <a:chExt cx="3734950" cy="4896139"/>
          </a:xfrm>
        </p:grpSpPr>
        <p:grpSp>
          <p:nvGrpSpPr>
            <p:cNvPr id="8" name="Group 7">
              <a:extLst>
                <a:ext uri="{FF2B5EF4-FFF2-40B4-BE49-F238E27FC236}">
                  <a16:creationId xmlns:a16="http://schemas.microsoft.com/office/drawing/2014/main" id="{1097B629-A3FA-473E-91F6-4C9BD356ABBA}"/>
                </a:ext>
              </a:extLst>
            </p:cNvPr>
            <p:cNvGrpSpPr/>
            <p:nvPr/>
          </p:nvGrpSpPr>
          <p:grpSpPr>
            <a:xfrm>
              <a:off x="10567163" y="2985184"/>
              <a:ext cx="690113" cy="690113"/>
              <a:chOff x="8951148" y="4676944"/>
              <a:chExt cx="690113" cy="690113"/>
            </a:xfrm>
          </p:grpSpPr>
          <p:sp>
            <p:nvSpPr>
              <p:cNvPr id="6" name="Oval 5">
                <a:extLst>
                  <a:ext uri="{FF2B5EF4-FFF2-40B4-BE49-F238E27FC236}">
                    <a16:creationId xmlns:a16="http://schemas.microsoft.com/office/drawing/2014/main" id="{DAC7127E-3397-4DA3-8D3F-2D4C2EC52B18}"/>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5A7E41-389E-4540-B427-5AACFB8C02DD}"/>
                  </a:ext>
                </a:extLst>
              </p:cNvPr>
              <p:cNvSpPr txBox="1"/>
              <p:nvPr/>
            </p:nvSpPr>
            <p:spPr>
              <a:xfrm>
                <a:off x="9130133" y="4837334"/>
                <a:ext cx="332142" cy="369332"/>
              </a:xfrm>
              <a:prstGeom prst="rect">
                <a:avLst/>
              </a:prstGeom>
              <a:noFill/>
            </p:spPr>
            <p:txBody>
              <a:bodyPr wrap="none" rtlCol="0">
                <a:spAutoFit/>
              </a:bodyPr>
              <a:lstStyle/>
              <a:p>
                <a:r>
                  <a:rPr lang="en-US"/>
                  <a:t>A</a:t>
                </a:r>
              </a:p>
            </p:txBody>
          </p:sp>
        </p:grpSp>
        <p:grpSp>
          <p:nvGrpSpPr>
            <p:cNvPr id="10" name="Group 9">
              <a:extLst>
                <a:ext uri="{FF2B5EF4-FFF2-40B4-BE49-F238E27FC236}">
                  <a16:creationId xmlns:a16="http://schemas.microsoft.com/office/drawing/2014/main" id="{0F48C9F5-8822-47DA-BDA5-AB61319F9A22}"/>
                </a:ext>
              </a:extLst>
            </p:cNvPr>
            <p:cNvGrpSpPr/>
            <p:nvPr/>
          </p:nvGrpSpPr>
          <p:grpSpPr>
            <a:xfrm>
              <a:off x="10303324" y="4457870"/>
              <a:ext cx="690113" cy="690113"/>
              <a:chOff x="8951148" y="4676944"/>
              <a:chExt cx="690113" cy="690113"/>
            </a:xfrm>
          </p:grpSpPr>
          <p:sp>
            <p:nvSpPr>
              <p:cNvPr id="11" name="Oval 10">
                <a:extLst>
                  <a:ext uri="{FF2B5EF4-FFF2-40B4-BE49-F238E27FC236}">
                    <a16:creationId xmlns:a16="http://schemas.microsoft.com/office/drawing/2014/main" id="{E66D2443-0AC2-4E6A-9E73-228D436D5CFC}"/>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24C643E-8148-405F-AD9A-996202452F65}"/>
                  </a:ext>
                </a:extLst>
              </p:cNvPr>
              <p:cNvSpPr txBox="1"/>
              <p:nvPr/>
            </p:nvSpPr>
            <p:spPr>
              <a:xfrm>
                <a:off x="9130133" y="4837334"/>
                <a:ext cx="312906" cy="369332"/>
              </a:xfrm>
              <a:prstGeom prst="rect">
                <a:avLst/>
              </a:prstGeom>
              <a:noFill/>
            </p:spPr>
            <p:txBody>
              <a:bodyPr wrap="none" rtlCol="0">
                <a:spAutoFit/>
              </a:bodyPr>
              <a:lstStyle/>
              <a:p>
                <a:r>
                  <a:rPr lang="en-US"/>
                  <a:t>B</a:t>
                </a:r>
              </a:p>
            </p:txBody>
          </p:sp>
        </p:grpSp>
        <p:grpSp>
          <p:nvGrpSpPr>
            <p:cNvPr id="13" name="Group 12">
              <a:extLst>
                <a:ext uri="{FF2B5EF4-FFF2-40B4-BE49-F238E27FC236}">
                  <a16:creationId xmlns:a16="http://schemas.microsoft.com/office/drawing/2014/main" id="{CDC0A3E6-5F68-4352-BB69-E3D8580734A6}"/>
                </a:ext>
              </a:extLst>
            </p:cNvPr>
            <p:cNvGrpSpPr/>
            <p:nvPr/>
          </p:nvGrpSpPr>
          <p:grpSpPr>
            <a:xfrm>
              <a:off x="11413480" y="3683042"/>
              <a:ext cx="690113" cy="690113"/>
              <a:chOff x="8951148" y="4676944"/>
              <a:chExt cx="690113" cy="690113"/>
            </a:xfrm>
          </p:grpSpPr>
          <p:sp>
            <p:nvSpPr>
              <p:cNvPr id="14" name="Oval 13">
                <a:extLst>
                  <a:ext uri="{FF2B5EF4-FFF2-40B4-BE49-F238E27FC236}">
                    <a16:creationId xmlns:a16="http://schemas.microsoft.com/office/drawing/2014/main" id="{24E826B0-7124-41C7-BE88-709B1FC04263}"/>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515F0A4-7890-4EB3-94B2-8B6CA81CDC70}"/>
                  </a:ext>
                </a:extLst>
              </p:cNvPr>
              <p:cNvSpPr txBox="1"/>
              <p:nvPr/>
            </p:nvSpPr>
            <p:spPr>
              <a:xfrm>
                <a:off x="9130133" y="4837334"/>
                <a:ext cx="332142" cy="369332"/>
              </a:xfrm>
              <a:prstGeom prst="rect">
                <a:avLst/>
              </a:prstGeom>
              <a:noFill/>
            </p:spPr>
            <p:txBody>
              <a:bodyPr wrap="none" rtlCol="0">
                <a:spAutoFit/>
              </a:bodyPr>
              <a:lstStyle/>
              <a:p>
                <a:r>
                  <a:rPr lang="en-US"/>
                  <a:t>C</a:t>
                </a:r>
              </a:p>
            </p:txBody>
          </p:sp>
        </p:grpSp>
        <p:grpSp>
          <p:nvGrpSpPr>
            <p:cNvPr id="16" name="Group 15">
              <a:extLst>
                <a:ext uri="{FF2B5EF4-FFF2-40B4-BE49-F238E27FC236}">
                  <a16:creationId xmlns:a16="http://schemas.microsoft.com/office/drawing/2014/main" id="{7656F84F-5F68-48CF-9600-295D9CD59225}"/>
                </a:ext>
              </a:extLst>
            </p:cNvPr>
            <p:cNvGrpSpPr/>
            <p:nvPr/>
          </p:nvGrpSpPr>
          <p:grpSpPr>
            <a:xfrm>
              <a:off x="9020865" y="3621971"/>
              <a:ext cx="690113" cy="690113"/>
              <a:chOff x="8951148" y="4676944"/>
              <a:chExt cx="690113" cy="690113"/>
            </a:xfrm>
          </p:grpSpPr>
          <p:sp>
            <p:nvSpPr>
              <p:cNvPr id="17" name="Oval 16">
                <a:extLst>
                  <a:ext uri="{FF2B5EF4-FFF2-40B4-BE49-F238E27FC236}">
                    <a16:creationId xmlns:a16="http://schemas.microsoft.com/office/drawing/2014/main" id="{67E564E8-58F0-414D-9A3C-742831794351}"/>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A4724AE-208A-4FFA-8CC3-CB4E85B33864}"/>
                  </a:ext>
                </a:extLst>
              </p:cNvPr>
              <p:cNvSpPr txBox="1"/>
              <p:nvPr/>
            </p:nvSpPr>
            <p:spPr>
              <a:xfrm>
                <a:off x="9130133" y="4837334"/>
                <a:ext cx="343364" cy="369332"/>
              </a:xfrm>
              <a:prstGeom prst="rect">
                <a:avLst/>
              </a:prstGeom>
              <a:noFill/>
            </p:spPr>
            <p:txBody>
              <a:bodyPr wrap="none" rtlCol="0">
                <a:spAutoFit/>
              </a:bodyPr>
              <a:lstStyle/>
              <a:p>
                <a:r>
                  <a:rPr lang="en-US"/>
                  <a:t>D</a:t>
                </a:r>
              </a:p>
            </p:txBody>
          </p:sp>
        </p:grpSp>
        <p:grpSp>
          <p:nvGrpSpPr>
            <p:cNvPr id="19" name="Group 18">
              <a:extLst>
                <a:ext uri="{FF2B5EF4-FFF2-40B4-BE49-F238E27FC236}">
                  <a16:creationId xmlns:a16="http://schemas.microsoft.com/office/drawing/2014/main" id="{2F0AC053-9EF8-458F-B6DF-831FE6300CF2}"/>
                </a:ext>
              </a:extLst>
            </p:cNvPr>
            <p:cNvGrpSpPr/>
            <p:nvPr/>
          </p:nvGrpSpPr>
          <p:grpSpPr>
            <a:xfrm>
              <a:off x="8447744" y="4793856"/>
              <a:ext cx="690113" cy="690113"/>
              <a:chOff x="8951148" y="4676944"/>
              <a:chExt cx="690113" cy="690113"/>
            </a:xfrm>
          </p:grpSpPr>
          <p:sp>
            <p:nvSpPr>
              <p:cNvPr id="20" name="Oval 19">
                <a:extLst>
                  <a:ext uri="{FF2B5EF4-FFF2-40B4-BE49-F238E27FC236}">
                    <a16:creationId xmlns:a16="http://schemas.microsoft.com/office/drawing/2014/main" id="{C81EA57D-AD6C-4527-9076-733B6C8972CF}"/>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35A9AFC-47E4-415A-B321-440490F15FD9}"/>
                  </a:ext>
                </a:extLst>
              </p:cNvPr>
              <p:cNvSpPr txBox="1"/>
              <p:nvPr/>
            </p:nvSpPr>
            <p:spPr>
              <a:xfrm>
                <a:off x="9130133" y="4837334"/>
                <a:ext cx="300082" cy="369332"/>
              </a:xfrm>
              <a:prstGeom prst="rect">
                <a:avLst/>
              </a:prstGeom>
              <a:noFill/>
            </p:spPr>
            <p:txBody>
              <a:bodyPr wrap="none" rtlCol="0">
                <a:spAutoFit/>
              </a:bodyPr>
              <a:lstStyle/>
              <a:p>
                <a:r>
                  <a:rPr lang="en-US"/>
                  <a:t>E</a:t>
                </a:r>
              </a:p>
            </p:txBody>
          </p:sp>
        </p:grpSp>
        <p:grpSp>
          <p:nvGrpSpPr>
            <p:cNvPr id="22" name="Group 21">
              <a:extLst>
                <a:ext uri="{FF2B5EF4-FFF2-40B4-BE49-F238E27FC236}">
                  <a16:creationId xmlns:a16="http://schemas.microsoft.com/office/drawing/2014/main" id="{F39A30D7-AA5B-4CBB-A0A8-BCD8E9BBA2EF}"/>
                </a:ext>
              </a:extLst>
            </p:cNvPr>
            <p:cNvGrpSpPr/>
            <p:nvPr/>
          </p:nvGrpSpPr>
          <p:grpSpPr>
            <a:xfrm>
              <a:off x="8368643" y="2064144"/>
              <a:ext cx="690113" cy="690113"/>
              <a:chOff x="8951148" y="4676944"/>
              <a:chExt cx="690113" cy="690113"/>
            </a:xfrm>
          </p:grpSpPr>
          <p:sp>
            <p:nvSpPr>
              <p:cNvPr id="23" name="Oval 22">
                <a:extLst>
                  <a:ext uri="{FF2B5EF4-FFF2-40B4-BE49-F238E27FC236}">
                    <a16:creationId xmlns:a16="http://schemas.microsoft.com/office/drawing/2014/main" id="{3D9A2410-C48C-41EA-8DE8-CC080AAE751D}"/>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059E7F1-E3E6-44C1-8B79-D7A6DF5E8F13}"/>
                  </a:ext>
                </a:extLst>
              </p:cNvPr>
              <p:cNvSpPr txBox="1"/>
              <p:nvPr/>
            </p:nvSpPr>
            <p:spPr>
              <a:xfrm>
                <a:off x="9130133" y="4837334"/>
                <a:ext cx="295274" cy="369332"/>
              </a:xfrm>
              <a:prstGeom prst="rect">
                <a:avLst/>
              </a:prstGeom>
              <a:noFill/>
            </p:spPr>
            <p:txBody>
              <a:bodyPr wrap="none" rtlCol="0">
                <a:spAutoFit/>
              </a:bodyPr>
              <a:lstStyle/>
              <a:p>
                <a:r>
                  <a:rPr lang="en-US"/>
                  <a:t>F</a:t>
                </a:r>
              </a:p>
            </p:txBody>
          </p:sp>
        </p:grpSp>
        <p:grpSp>
          <p:nvGrpSpPr>
            <p:cNvPr id="25" name="Group 24">
              <a:extLst>
                <a:ext uri="{FF2B5EF4-FFF2-40B4-BE49-F238E27FC236}">
                  <a16:creationId xmlns:a16="http://schemas.microsoft.com/office/drawing/2014/main" id="{D4C7FFB3-966C-4A1C-A49B-6774A5FE0E77}"/>
                </a:ext>
              </a:extLst>
            </p:cNvPr>
            <p:cNvGrpSpPr/>
            <p:nvPr/>
          </p:nvGrpSpPr>
          <p:grpSpPr>
            <a:xfrm>
              <a:off x="9137857" y="587830"/>
              <a:ext cx="690113" cy="690113"/>
              <a:chOff x="8951148" y="4676944"/>
              <a:chExt cx="690113" cy="690113"/>
            </a:xfrm>
          </p:grpSpPr>
          <p:sp>
            <p:nvSpPr>
              <p:cNvPr id="26" name="Oval 25">
                <a:extLst>
                  <a:ext uri="{FF2B5EF4-FFF2-40B4-BE49-F238E27FC236}">
                    <a16:creationId xmlns:a16="http://schemas.microsoft.com/office/drawing/2014/main" id="{DDE095FA-BAF8-419E-B0E5-BF974AFA4770}"/>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CDB45F-D2F2-45E3-A16B-9E236C44A393}"/>
                  </a:ext>
                </a:extLst>
              </p:cNvPr>
              <p:cNvSpPr txBox="1"/>
              <p:nvPr/>
            </p:nvSpPr>
            <p:spPr>
              <a:xfrm>
                <a:off x="9130133" y="4837334"/>
                <a:ext cx="340158" cy="369332"/>
              </a:xfrm>
              <a:prstGeom prst="rect">
                <a:avLst/>
              </a:prstGeom>
              <a:noFill/>
            </p:spPr>
            <p:txBody>
              <a:bodyPr wrap="none" rtlCol="0">
                <a:spAutoFit/>
              </a:bodyPr>
              <a:lstStyle/>
              <a:p>
                <a:r>
                  <a:rPr lang="en-US"/>
                  <a:t>G</a:t>
                </a:r>
              </a:p>
            </p:txBody>
          </p:sp>
        </p:grpSp>
        <p:grpSp>
          <p:nvGrpSpPr>
            <p:cNvPr id="28" name="Group 27">
              <a:extLst>
                <a:ext uri="{FF2B5EF4-FFF2-40B4-BE49-F238E27FC236}">
                  <a16:creationId xmlns:a16="http://schemas.microsoft.com/office/drawing/2014/main" id="{B93E8D24-2ED2-49F4-98CE-361309678287}"/>
                </a:ext>
              </a:extLst>
            </p:cNvPr>
            <p:cNvGrpSpPr/>
            <p:nvPr/>
          </p:nvGrpSpPr>
          <p:grpSpPr>
            <a:xfrm>
              <a:off x="10413861" y="1277943"/>
              <a:ext cx="690113" cy="690113"/>
              <a:chOff x="8951148" y="4676944"/>
              <a:chExt cx="690113" cy="690113"/>
            </a:xfrm>
          </p:grpSpPr>
          <p:sp>
            <p:nvSpPr>
              <p:cNvPr id="29" name="Oval 28">
                <a:extLst>
                  <a:ext uri="{FF2B5EF4-FFF2-40B4-BE49-F238E27FC236}">
                    <a16:creationId xmlns:a16="http://schemas.microsoft.com/office/drawing/2014/main" id="{D609F731-5D6D-4964-9F65-2711F91AA3EB}"/>
                  </a:ext>
                </a:extLst>
              </p:cNvPr>
              <p:cNvSpPr/>
              <p:nvPr/>
            </p:nvSpPr>
            <p:spPr>
              <a:xfrm>
                <a:off x="8951148" y="467694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5F46FAE-2096-44BB-86AC-5DC1243721FB}"/>
                  </a:ext>
                </a:extLst>
              </p:cNvPr>
              <p:cNvSpPr txBox="1"/>
              <p:nvPr/>
            </p:nvSpPr>
            <p:spPr>
              <a:xfrm>
                <a:off x="9130133" y="4837334"/>
                <a:ext cx="344966" cy="369332"/>
              </a:xfrm>
              <a:prstGeom prst="rect">
                <a:avLst/>
              </a:prstGeom>
              <a:noFill/>
            </p:spPr>
            <p:txBody>
              <a:bodyPr wrap="none" rtlCol="0">
                <a:spAutoFit/>
              </a:bodyPr>
              <a:lstStyle/>
              <a:p>
                <a:r>
                  <a:rPr lang="en-US"/>
                  <a:t>H</a:t>
                </a:r>
              </a:p>
            </p:txBody>
          </p:sp>
        </p:grpSp>
        <p:cxnSp>
          <p:nvCxnSpPr>
            <p:cNvPr id="32" name="Straight Connector 31">
              <a:extLst>
                <a:ext uri="{FF2B5EF4-FFF2-40B4-BE49-F238E27FC236}">
                  <a16:creationId xmlns:a16="http://schemas.microsoft.com/office/drawing/2014/main" id="{718F2521-7B0B-4B2D-B447-D0CBA532F627}"/>
                </a:ext>
              </a:extLst>
            </p:cNvPr>
            <p:cNvCxnSpPr>
              <a:stCxn id="26" idx="6"/>
              <a:endCxn id="29" idx="1"/>
            </p:cNvCxnSpPr>
            <p:nvPr/>
          </p:nvCxnSpPr>
          <p:spPr>
            <a:xfrm>
              <a:off x="9827970" y="932887"/>
              <a:ext cx="686956" cy="446121"/>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F45BB5-020A-414B-9C9C-8124DF637020}"/>
                </a:ext>
              </a:extLst>
            </p:cNvPr>
            <p:cNvCxnSpPr>
              <a:cxnSpLocks/>
              <a:stCxn id="26" idx="3"/>
              <a:endCxn id="23" idx="0"/>
            </p:cNvCxnSpPr>
            <p:nvPr/>
          </p:nvCxnSpPr>
          <p:spPr>
            <a:xfrm flipH="1">
              <a:off x="8713700" y="1176878"/>
              <a:ext cx="525222" cy="887266"/>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9F39E5-6DAA-4126-A6FD-72705F5002E7}"/>
                </a:ext>
              </a:extLst>
            </p:cNvPr>
            <p:cNvCxnSpPr>
              <a:cxnSpLocks/>
              <a:stCxn id="23" idx="4"/>
              <a:endCxn id="17" idx="1"/>
            </p:cNvCxnSpPr>
            <p:nvPr/>
          </p:nvCxnSpPr>
          <p:spPr>
            <a:xfrm>
              <a:off x="8713700" y="2754257"/>
              <a:ext cx="408230" cy="968779"/>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295508-6DD7-4C49-BF77-EF5AA9DA276F}"/>
                </a:ext>
              </a:extLst>
            </p:cNvPr>
            <p:cNvCxnSpPr>
              <a:cxnSpLocks/>
              <a:stCxn id="17" idx="4"/>
              <a:endCxn id="20" idx="7"/>
            </p:cNvCxnSpPr>
            <p:nvPr/>
          </p:nvCxnSpPr>
          <p:spPr>
            <a:xfrm flipH="1">
              <a:off x="9036792" y="4312084"/>
              <a:ext cx="329130" cy="582837"/>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13C6B35-8CA7-454F-BA69-F8F6C7B54AC3}"/>
                </a:ext>
              </a:extLst>
            </p:cNvPr>
            <p:cNvCxnSpPr>
              <a:cxnSpLocks/>
              <a:stCxn id="29" idx="4"/>
              <a:endCxn id="6" idx="0"/>
            </p:cNvCxnSpPr>
            <p:nvPr/>
          </p:nvCxnSpPr>
          <p:spPr>
            <a:xfrm>
              <a:off x="10758918" y="1968056"/>
              <a:ext cx="153302" cy="1017128"/>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898D081-57F4-47B7-8F9A-0E180A709024}"/>
                </a:ext>
              </a:extLst>
            </p:cNvPr>
            <p:cNvCxnSpPr>
              <a:cxnSpLocks/>
              <a:stCxn id="6" idx="2"/>
              <a:endCxn id="17" idx="7"/>
            </p:cNvCxnSpPr>
            <p:nvPr/>
          </p:nvCxnSpPr>
          <p:spPr>
            <a:xfrm flipH="1">
              <a:off x="9609913" y="3330241"/>
              <a:ext cx="957250" cy="39279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E5B2287-7594-44EF-9B5A-AD3E5B2AF761}"/>
                </a:ext>
              </a:extLst>
            </p:cNvPr>
            <p:cNvCxnSpPr>
              <a:cxnSpLocks/>
              <a:stCxn id="6" idx="4"/>
              <a:endCxn id="11" idx="0"/>
            </p:cNvCxnSpPr>
            <p:nvPr/>
          </p:nvCxnSpPr>
          <p:spPr>
            <a:xfrm flipH="1">
              <a:off x="10648381" y="3675297"/>
              <a:ext cx="263839" cy="782573"/>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8A840C-6FC2-4BEE-B74A-7E0B99B1895E}"/>
                </a:ext>
              </a:extLst>
            </p:cNvPr>
            <p:cNvCxnSpPr>
              <a:cxnSpLocks/>
              <a:stCxn id="17" idx="5"/>
              <a:endCxn id="11" idx="1"/>
            </p:cNvCxnSpPr>
            <p:nvPr/>
          </p:nvCxnSpPr>
          <p:spPr>
            <a:xfrm>
              <a:off x="9609913" y="4211019"/>
              <a:ext cx="794476" cy="347916"/>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9448F4-4552-472F-9214-5F9350F2BC99}"/>
                </a:ext>
              </a:extLst>
            </p:cNvPr>
            <p:cNvCxnSpPr>
              <a:cxnSpLocks/>
              <a:stCxn id="14" idx="3"/>
              <a:endCxn id="11" idx="7"/>
            </p:cNvCxnSpPr>
            <p:nvPr/>
          </p:nvCxnSpPr>
          <p:spPr>
            <a:xfrm flipH="1">
              <a:off x="10892372" y="4272090"/>
              <a:ext cx="622173" cy="28684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8A751-3C8C-4307-8677-25DE2E75C17E}"/>
                </a:ext>
              </a:extLst>
            </p:cNvPr>
            <p:cNvCxnSpPr>
              <a:cxnSpLocks/>
              <a:stCxn id="6" idx="5"/>
              <a:endCxn id="14" idx="1"/>
            </p:cNvCxnSpPr>
            <p:nvPr/>
          </p:nvCxnSpPr>
          <p:spPr>
            <a:xfrm>
              <a:off x="11156211" y="3574232"/>
              <a:ext cx="358334" cy="20987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4FD8BBE-C4DF-4463-B808-532344D6DB02}"/>
              </a:ext>
            </a:extLst>
          </p:cNvPr>
          <p:cNvSpPr txBox="1"/>
          <p:nvPr/>
        </p:nvSpPr>
        <p:spPr>
          <a:xfrm>
            <a:off x="879895" y="2545315"/>
            <a:ext cx="2755691" cy="369332"/>
          </a:xfrm>
          <a:prstGeom prst="rect">
            <a:avLst/>
          </a:prstGeom>
          <a:noFill/>
        </p:spPr>
        <p:txBody>
          <a:bodyPr wrap="none" rtlCol="0">
            <a:spAutoFit/>
          </a:bodyPr>
          <a:lstStyle/>
          <a:p>
            <a:r>
              <a:rPr lang="en-US">
                <a:solidFill>
                  <a:srgbClr val="4C3282"/>
                </a:solidFill>
              </a:rPr>
              <a:t>V = { A, B, C, D, E, F, G, H }</a:t>
            </a:r>
          </a:p>
        </p:txBody>
      </p:sp>
      <p:sp>
        <p:nvSpPr>
          <p:cNvPr id="62" name="TextBox 61">
            <a:extLst>
              <a:ext uri="{FF2B5EF4-FFF2-40B4-BE49-F238E27FC236}">
                <a16:creationId xmlns:a16="http://schemas.microsoft.com/office/drawing/2014/main" id="{27E4CD08-55FA-4BB7-9890-D76DB93A31E1}"/>
              </a:ext>
            </a:extLst>
          </p:cNvPr>
          <p:cNvSpPr txBox="1"/>
          <p:nvPr/>
        </p:nvSpPr>
        <p:spPr>
          <a:xfrm>
            <a:off x="887959" y="4103142"/>
            <a:ext cx="3368551" cy="923330"/>
          </a:xfrm>
          <a:prstGeom prst="rect">
            <a:avLst/>
          </a:prstGeom>
          <a:noFill/>
        </p:spPr>
        <p:txBody>
          <a:bodyPr wrap="none" rtlCol="0">
            <a:spAutoFit/>
          </a:bodyPr>
          <a:lstStyle/>
          <a:p>
            <a:r>
              <a:rPr lang="en-US">
                <a:solidFill>
                  <a:srgbClr val="B6A479"/>
                </a:solidFill>
              </a:rPr>
              <a:t>E = { (A, B), (A, C), (A, D), (A, H), </a:t>
            </a:r>
          </a:p>
          <a:p>
            <a:r>
              <a:rPr lang="en-US">
                <a:solidFill>
                  <a:srgbClr val="B6A479"/>
                </a:solidFill>
              </a:rPr>
              <a:t>        (C, B), (B, D), (D, E), (D, F),</a:t>
            </a:r>
          </a:p>
          <a:p>
            <a:r>
              <a:rPr lang="en-US">
                <a:solidFill>
                  <a:srgbClr val="B6A479"/>
                </a:solidFill>
              </a:rPr>
              <a:t>        (F, G), (G, H)}</a:t>
            </a:r>
          </a:p>
        </p:txBody>
      </p:sp>
    </p:spTree>
    <p:extLst>
      <p:ext uri="{BB962C8B-B14F-4D97-AF65-F5344CB8AC3E}">
        <p14:creationId xmlns:p14="http://schemas.microsoft.com/office/powerpoint/2010/main" val="8022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BFAC-86BC-41A8-8F71-E7A20E720A49}"/>
              </a:ext>
            </a:extLst>
          </p:cNvPr>
          <p:cNvSpPr>
            <a:spLocks noGrp="1"/>
          </p:cNvSpPr>
          <p:nvPr>
            <p:ph type="title"/>
          </p:nvPr>
        </p:nvSpPr>
        <p:spPr/>
        <p:txBody>
          <a:bodyPr/>
          <a:lstStyle/>
          <a:p>
            <a:r>
              <a:rPr lang="en-US"/>
              <a:t>Graph Vocabulary</a:t>
            </a:r>
          </a:p>
        </p:txBody>
      </p:sp>
      <p:sp>
        <p:nvSpPr>
          <p:cNvPr id="3" name="Content Placeholder 2">
            <a:extLst>
              <a:ext uri="{FF2B5EF4-FFF2-40B4-BE49-F238E27FC236}">
                <a16:creationId xmlns:a16="http://schemas.microsoft.com/office/drawing/2014/main" id="{3BDCAF9D-3271-488B-8C5D-671EB3216FD5}"/>
              </a:ext>
            </a:extLst>
          </p:cNvPr>
          <p:cNvSpPr>
            <a:spLocks noGrp="1"/>
          </p:cNvSpPr>
          <p:nvPr>
            <p:ph idx="1"/>
          </p:nvPr>
        </p:nvSpPr>
        <p:spPr>
          <a:xfrm>
            <a:off x="575240" y="1463856"/>
            <a:ext cx="11187258" cy="5331491"/>
          </a:xfrm>
        </p:spPr>
        <p:txBody>
          <a:bodyPr>
            <a:normAutofit/>
          </a:bodyPr>
          <a:lstStyle/>
          <a:p>
            <a:r>
              <a:rPr lang="en-US" u="sng"/>
              <a:t>Graph Direction</a:t>
            </a:r>
          </a:p>
          <a:p>
            <a:pPr lvl="1"/>
            <a:r>
              <a:rPr lang="en-US" b="1">
                <a:solidFill>
                  <a:srgbClr val="4C3282"/>
                </a:solidFill>
              </a:rPr>
              <a:t>Undirected graph</a:t>
            </a:r>
            <a:r>
              <a:rPr lang="en-US"/>
              <a:t> – edges have no direction and are two-way</a:t>
            </a:r>
          </a:p>
          <a:p>
            <a:pPr lvl="1"/>
            <a:endParaRPr lang="en-US"/>
          </a:p>
          <a:p>
            <a:pPr lvl="1"/>
            <a:endParaRPr lang="en-US"/>
          </a:p>
          <a:p>
            <a:pPr lvl="1"/>
            <a:r>
              <a:rPr lang="en-US" b="1">
                <a:solidFill>
                  <a:srgbClr val="4C3282"/>
                </a:solidFill>
              </a:rPr>
              <a:t>Directed graphs </a:t>
            </a:r>
            <a:r>
              <a:rPr lang="en-US"/>
              <a:t>– edges have direction and are thus one-way</a:t>
            </a:r>
          </a:p>
          <a:p>
            <a:pPr lvl="1"/>
            <a:endParaRPr lang="en-US"/>
          </a:p>
          <a:p>
            <a:pPr lvl="1"/>
            <a:endParaRPr lang="en-US"/>
          </a:p>
          <a:p>
            <a:endParaRPr lang="en-US" u="sng"/>
          </a:p>
          <a:p>
            <a:r>
              <a:rPr lang="en-US" u="sng"/>
              <a:t>Degree of a Vertex</a:t>
            </a:r>
          </a:p>
          <a:p>
            <a:pPr lvl="1"/>
            <a:r>
              <a:rPr lang="en-US" b="1">
                <a:solidFill>
                  <a:srgbClr val="4C3282"/>
                </a:solidFill>
              </a:rPr>
              <a:t>Degree</a:t>
            </a:r>
            <a:r>
              <a:rPr lang="en-US"/>
              <a:t> – the number of edges containing that vertex</a:t>
            </a:r>
          </a:p>
          <a:p>
            <a:pPr marL="128016" lvl="1" indent="0">
              <a:buNone/>
            </a:pPr>
            <a:r>
              <a:rPr lang="en-US">
                <a:solidFill>
                  <a:srgbClr val="4C3282"/>
                </a:solidFill>
              </a:rPr>
              <a:t>  A : </a:t>
            </a:r>
            <a:r>
              <a:rPr lang="en-US">
                <a:solidFill>
                  <a:srgbClr val="B6A479"/>
                </a:solidFill>
              </a:rPr>
              <a:t>1</a:t>
            </a:r>
            <a:r>
              <a:rPr lang="en-US">
                <a:solidFill>
                  <a:srgbClr val="4C3282"/>
                </a:solidFill>
              </a:rPr>
              <a:t>, B : </a:t>
            </a:r>
            <a:r>
              <a:rPr lang="en-US">
                <a:solidFill>
                  <a:srgbClr val="B6A479"/>
                </a:solidFill>
              </a:rPr>
              <a:t>1</a:t>
            </a:r>
            <a:r>
              <a:rPr lang="en-US">
                <a:solidFill>
                  <a:srgbClr val="4C3282"/>
                </a:solidFill>
              </a:rPr>
              <a:t>, C : </a:t>
            </a:r>
            <a:r>
              <a:rPr lang="en-US">
                <a:solidFill>
                  <a:srgbClr val="B6A479"/>
                </a:solidFill>
              </a:rPr>
              <a:t>1</a:t>
            </a:r>
          </a:p>
          <a:p>
            <a:pPr lvl="1"/>
            <a:r>
              <a:rPr lang="en-US" b="1">
                <a:solidFill>
                  <a:srgbClr val="4C3282"/>
                </a:solidFill>
              </a:rPr>
              <a:t>In-degree</a:t>
            </a:r>
            <a:r>
              <a:rPr lang="en-US"/>
              <a:t> – the number of directed edges that point to a vertex</a:t>
            </a:r>
          </a:p>
          <a:p>
            <a:pPr marL="128016" lvl="1" indent="0">
              <a:buNone/>
            </a:pPr>
            <a:r>
              <a:rPr lang="en-US">
                <a:solidFill>
                  <a:srgbClr val="4C3282"/>
                </a:solidFill>
              </a:rPr>
              <a:t>  A : </a:t>
            </a:r>
            <a:r>
              <a:rPr lang="en-US">
                <a:solidFill>
                  <a:srgbClr val="B6A479"/>
                </a:solidFill>
              </a:rPr>
              <a:t>0</a:t>
            </a:r>
            <a:r>
              <a:rPr lang="en-US">
                <a:solidFill>
                  <a:srgbClr val="4C3282"/>
                </a:solidFill>
              </a:rPr>
              <a:t>, B : </a:t>
            </a:r>
            <a:r>
              <a:rPr lang="en-US">
                <a:solidFill>
                  <a:srgbClr val="B6A479"/>
                </a:solidFill>
              </a:rPr>
              <a:t>2</a:t>
            </a:r>
            <a:r>
              <a:rPr lang="en-US">
                <a:solidFill>
                  <a:srgbClr val="4C3282"/>
                </a:solidFill>
              </a:rPr>
              <a:t>, C : </a:t>
            </a:r>
            <a:r>
              <a:rPr lang="en-US">
                <a:solidFill>
                  <a:srgbClr val="B6A479"/>
                </a:solidFill>
              </a:rPr>
              <a:t>1</a:t>
            </a:r>
          </a:p>
          <a:p>
            <a:pPr lvl="1"/>
            <a:r>
              <a:rPr lang="en-US" b="1">
                <a:solidFill>
                  <a:srgbClr val="4C3282"/>
                </a:solidFill>
              </a:rPr>
              <a:t>Out-degree</a:t>
            </a:r>
            <a:r>
              <a:rPr lang="en-US"/>
              <a:t> – the number of directed edges that start at a vertex</a:t>
            </a:r>
          </a:p>
          <a:p>
            <a:pPr marL="128016" lvl="1" indent="0">
              <a:buNone/>
            </a:pPr>
            <a:r>
              <a:rPr lang="en-US">
                <a:solidFill>
                  <a:srgbClr val="4C3282"/>
                </a:solidFill>
              </a:rPr>
              <a:t>  A : </a:t>
            </a:r>
            <a:r>
              <a:rPr lang="en-US">
                <a:solidFill>
                  <a:srgbClr val="B6A479"/>
                </a:solidFill>
              </a:rPr>
              <a:t>1</a:t>
            </a:r>
            <a:r>
              <a:rPr lang="en-US">
                <a:solidFill>
                  <a:srgbClr val="4C3282"/>
                </a:solidFill>
              </a:rPr>
              <a:t>, B : </a:t>
            </a:r>
            <a:r>
              <a:rPr lang="en-US">
                <a:solidFill>
                  <a:srgbClr val="B6A479"/>
                </a:solidFill>
              </a:rPr>
              <a:t>1</a:t>
            </a:r>
            <a:r>
              <a:rPr lang="en-US">
                <a:solidFill>
                  <a:srgbClr val="4C3282"/>
                </a:solidFill>
              </a:rPr>
              <a:t>, C : </a:t>
            </a:r>
            <a:r>
              <a:rPr lang="en-US">
                <a:solidFill>
                  <a:srgbClr val="B6A479"/>
                </a:solidFill>
              </a:rPr>
              <a:t>1</a:t>
            </a:r>
          </a:p>
          <a:p>
            <a:pPr marL="128016" lvl="1" indent="0">
              <a:buNone/>
            </a:pPr>
            <a:endParaRPr lang="en-US">
              <a:solidFill>
                <a:srgbClr val="B6A479"/>
              </a:solidFill>
            </a:endParaRPr>
          </a:p>
          <a:p>
            <a:pPr lvl="1"/>
            <a:endParaRPr lang="en-US"/>
          </a:p>
        </p:txBody>
      </p:sp>
      <p:sp>
        <p:nvSpPr>
          <p:cNvPr id="4" name="Footer Placeholder 3">
            <a:extLst>
              <a:ext uri="{FF2B5EF4-FFF2-40B4-BE49-F238E27FC236}">
                <a16:creationId xmlns:a16="http://schemas.microsoft.com/office/drawing/2014/main" id="{4DEED28E-7EC0-4DAE-9CFC-B5B973FE456F}"/>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8325D700-0007-480D-9A45-94FE73E1B362}"/>
              </a:ext>
            </a:extLst>
          </p:cNvPr>
          <p:cNvSpPr>
            <a:spLocks noGrp="1"/>
          </p:cNvSpPr>
          <p:nvPr>
            <p:ph type="sldNum" sz="quarter" idx="12"/>
          </p:nvPr>
        </p:nvSpPr>
        <p:spPr/>
        <p:txBody>
          <a:bodyPr/>
          <a:lstStyle/>
          <a:p>
            <a:fld id="{659665DE-58FC-41F4-AC58-2C90A5E00527}" type="slidenum">
              <a:rPr lang="en-US" smtClean="0"/>
              <a:t>13</a:t>
            </a:fld>
            <a:endParaRPr lang="en-US"/>
          </a:p>
        </p:txBody>
      </p:sp>
      <p:grpSp>
        <p:nvGrpSpPr>
          <p:cNvPr id="41" name="Group 40">
            <a:extLst>
              <a:ext uri="{FF2B5EF4-FFF2-40B4-BE49-F238E27FC236}">
                <a16:creationId xmlns:a16="http://schemas.microsoft.com/office/drawing/2014/main" id="{2011C543-4D7E-44F9-9C0A-F52D22D5CE5B}"/>
              </a:ext>
            </a:extLst>
          </p:cNvPr>
          <p:cNvGrpSpPr/>
          <p:nvPr/>
        </p:nvGrpSpPr>
        <p:grpSpPr>
          <a:xfrm>
            <a:off x="9076131" y="1493488"/>
            <a:ext cx="2020949" cy="1935512"/>
            <a:chOff x="8439563" y="1252190"/>
            <a:chExt cx="2020949" cy="1935512"/>
          </a:xfrm>
        </p:grpSpPr>
        <p:grpSp>
          <p:nvGrpSpPr>
            <p:cNvPr id="9" name="Group 8">
              <a:extLst>
                <a:ext uri="{FF2B5EF4-FFF2-40B4-BE49-F238E27FC236}">
                  <a16:creationId xmlns:a16="http://schemas.microsoft.com/office/drawing/2014/main" id="{2742947C-98B6-449A-8F28-0689C87B9924}"/>
                </a:ext>
              </a:extLst>
            </p:cNvPr>
            <p:cNvGrpSpPr/>
            <p:nvPr/>
          </p:nvGrpSpPr>
          <p:grpSpPr>
            <a:xfrm>
              <a:off x="8439563" y="1252191"/>
              <a:ext cx="690113" cy="690113"/>
              <a:chOff x="9831042" y="3675297"/>
              <a:chExt cx="690113" cy="690113"/>
            </a:xfrm>
          </p:grpSpPr>
          <p:sp>
            <p:nvSpPr>
              <p:cNvPr id="7" name="Oval 6">
                <a:extLst>
                  <a:ext uri="{FF2B5EF4-FFF2-40B4-BE49-F238E27FC236}">
                    <a16:creationId xmlns:a16="http://schemas.microsoft.com/office/drawing/2014/main" id="{77E46D07-7717-4D2B-8DFB-AC5B358FEB4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BC76B3-4C90-42A6-A4DC-0A42EEDC70E1}"/>
                  </a:ext>
                </a:extLst>
              </p:cNvPr>
              <p:cNvSpPr txBox="1"/>
              <p:nvPr/>
            </p:nvSpPr>
            <p:spPr>
              <a:xfrm>
                <a:off x="10010027" y="3835687"/>
                <a:ext cx="332142" cy="369332"/>
              </a:xfrm>
              <a:prstGeom prst="rect">
                <a:avLst/>
              </a:prstGeom>
              <a:noFill/>
            </p:spPr>
            <p:txBody>
              <a:bodyPr wrap="none" rtlCol="0">
                <a:spAutoFit/>
              </a:bodyPr>
              <a:lstStyle/>
              <a:p>
                <a:r>
                  <a:rPr lang="en-US"/>
                  <a:t>A</a:t>
                </a:r>
              </a:p>
            </p:txBody>
          </p:sp>
        </p:grpSp>
        <p:grpSp>
          <p:nvGrpSpPr>
            <p:cNvPr id="10" name="Group 9">
              <a:extLst>
                <a:ext uri="{FF2B5EF4-FFF2-40B4-BE49-F238E27FC236}">
                  <a16:creationId xmlns:a16="http://schemas.microsoft.com/office/drawing/2014/main" id="{4275C019-D9EF-4EE0-BFF8-BF8F26E382AB}"/>
                </a:ext>
              </a:extLst>
            </p:cNvPr>
            <p:cNvGrpSpPr/>
            <p:nvPr/>
          </p:nvGrpSpPr>
          <p:grpSpPr>
            <a:xfrm>
              <a:off x="9770399" y="1252190"/>
              <a:ext cx="690113" cy="690113"/>
              <a:chOff x="9831042" y="3675297"/>
              <a:chExt cx="690113" cy="690113"/>
            </a:xfrm>
          </p:grpSpPr>
          <p:sp>
            <p:nvSpPr>
              <p:cNvPr id="11" name="Oval 10">
                <a:extLst>
                  <a:ext uri="{FF2B5EF4-FFF2-40B4-BE49-F238E27FC236}">
                    <a16:creationId xmlns:a16="http://schemas.microsoft.com/office/drawing/2014/main" id="{0F274594-38F8-4320-A8F4-3D1F3B67AF46}"/>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A198564-00BB-47FE-B66B-1C98CC6A95B9}"/>
                  </a:ext>
                </a:extLst>
              </p:cNvPr>
              <p:cNvSpPr txBox="1"/>
              <p:nvPr/>
            </p:nvSpPr>
            <p:spPr>
              <a:xfrm>
                <a:off x="10010027" y="3835687"/>
                <a:ext cx="312906" cy="369332"/>
              </a:xfrm>
              <a:prstGeom prst="rect">
                <a:avLst/>
              </a:prstGeom>
              <a:noFill/>
            </p:spPr>
            <p:txBody>
              <a:bodyPr wrap="none" rtlCol="0">
                <a:spAutoFit/>
              </a:bodyPr>
              <a:lstStyle/>
              <a:p>
                <a:r>
                  <a:rPr lang="en-US"/>
                  <a:t>B</a:t>
                </a:r>
              </a:p>
            </p:txBody>
          </p:sp>
        </p:grpSp>
        <p:grpSp>
          <p:nvGrpSpPr>
            <p:cNvPr id="13" name="Group 12">
              <a:extLst>
                <a:ext uri="{FF2B5EF4-FFF2-40B4-BE49-F238E27FC236}">
                  <a16:creationId xmlns:a16="http://schemas.microsoft.com/office/drawing/2014/main" id="{44DA5D64-75EE-4214-BF57-4C789B921523}"/>
                </a:ext>
              </a:extLst>
            </p:cNvPr>
            <p:cNvGrpSpPr/>
            <p:nvPr/>
          </p:nvGrpSpPr>
          <p:grpSpPr>
            <a:xfrm>
              <a:off x="9263819" y="2497589"/>
              <a:ext cx="690113" cy="690113"/>
              <a:chOff x="9831042" y="3675297"/>
              <a:chExt cx="690113" cy="690113"/>
            </a:xfrm>
          </p:grpSpPr>
          <p:sp>
            <p:nvSpPr>
              <p:cNvPr id="14" name="Oval 13">
                <a:extLst>
                  <a:ext uri="{FF2B5EF4-FFF2-40B4-BE49-F238E27FC236}">
                    <a16:creationId xmlns:a16="http://schemas.microsoft.com/office/drawing/2014/main" id="{7BD2C6DB-9CEA-4B1C-8504-25D16D3C8C9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487F23F-4D8C-4075-B484-156B607C29CD}"/>
                  </a:ext>
                </a:extLst>
              </p:cNvPr>
              <p:cNvSpPr txBox="1"/>
              <p:nvPr/>
            </p:nvSpPr>
            <p:spPr>
              <a:xfrm>
                <a:off x="10010027" y="3835687"/>
                <a:ext cx="327334" cy="369332"/>
              </a:xfrm>
              <a:prstGeom prst="rect">
                <a:avLst/>
              </a:prstGeom>
              <a:noFill/>
            </p:spPr>
            <p:txBody>
              <a:bodyPr wrap="none" rtlCol="0">
                <a:spAutoFit/>
              </a:bodyPr>
              <a:lstStyle/>
              <a:p>
                <a:r>
                  <a:rPr lang="en-US"/>
                  <a:t>C</a:t>
                </a:r>
              </a:p>
            </p:txBody>
          </p:sp>
        </p:grpSp>
        <p:cxnSp>
          <p:nvCxnSpPr>
            <p:cNvPr id="17" name="Straight Connector 16">
              <a:extLst>
                <a:ext uri="{FF2B5EF4-FFF2-40B4-BE49-F238E27FC236}">
                  <a16:creationId xmlns:a16="http://schemas.microsoft.com/office/drawing/2014/main" id="{F2CFC92E-0181-4B2F-AB5B-062C9B148AB7}"/>
                </a:ext>
              </a:extLst>
            </p:cNvPr>
            <p:cNvCxnSpPr>
              <a:stCxn id="7" idx="6"/>
              <a:endCxn id="11" idx="2"/>
            </p:cNvCxnSpPr>
            <p:nvPr/>
          </p:nvCxnSpPr>
          <p:spPr>
            <a:xfrm flipV="1">
              <a:off x="9129676" y="1597247"/>
              <a:ext cx="640723" cy="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3B5C56-8FBF-418E-83FA-8A16D14203C9}"/>
                </a:ext>
              </a:extLst>
            </p:cNvPr>
            <p:cNvCxnSpPr>
              <a:cxnSpLocks/>
              <a:stCxn id="14" idx="7"/>
              <a:endCxn id="11" idx="4"/>
            </p:cNvCxnSpPr>
            <p:nvPr/>
          </p:nvCxnSpPr>
          <p:spPr>
            <a:xfrm flipV="1">
              <a:off x="9852867" y="1942303"/>
              <a:ext cx="262589" cy="65635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AF730FD9-BA03-4E15-AF91-AB6E666296CF}"/>
              </a:ext>
            </a:extLst>
          </p:cNvPr>
          <p:cNvSpPr txBox="1"/>
          <p:nvPr/>
        </p:nvSpPr>
        <p:spPr>
          <a:xfrm>
            <a:off x="839582" y="2128257"/>
            <a:ext cx="1518044" cy="369332"/>
          </a:xfrm>
          <a:prstGeom prst="rect">
            <a:avLst/>
          </a:prstGeom>
          <a:noFill/>
        </p:spPr>
        <p:txBody>
          <a:bodyPr wrap="none" rtlCol="0">
            <a:spAutoFit/>
          </a:bodyPr>
          <a:lstStyle/>
          <a:p>
            <a:r>
              <a:rPr lang="en-US">
                <a:solidFill>
                  <a:srgbClr val="4C3282"/>
                </a:solidFill>
              </a:rPr>
              <a:t>V = { A, B, C }</a:t>
            </a:r>
          </a:p>
        </p:txBody>
      </p:sp>
      <p:sp>
        <p:nvSpPr>
          <p:cNvPr id="38" name="TextBox 37">
            <a:extLst>
              <a:ext uri="{FF2B5EF4-FFF2-40B4-BE49-F238E27FC236}">
                <a16:creationId xmlns:a16="http://schemas.microsoft.com/office/drawing/2014/main" id="{2CA4D5B7-AB71-433D-AD95-AC07C8D55B72}"/>
              </a:ext>
            </a:extLst>
          </p:cNvPr>
          <p:cNvSpPr txBox="1"/>
          <p:nvPr/>
        </p:nvSpPr>
        <p:spPr>
          <a:xfrm>
            <a:off x="839582" y="2473312"/>
            <a:ext cx="4358373" cy="369332"/>
          </a:xfrm>
          <a:prstGeom prst="rect">
            <a:avLst/>
          </a:prstGeom>
          <a:noFill/>
        </p:spPr>
        <p:txBody>
          <a:bodyPr wrap="none" rtlCol="0">
            <a:spAutoFit/>
          </a:bodyPr>
          <a:lstStyle/>
          <a:p>
            <a:r>
              <a:rPr lang="en-US">
                <a:solidFill>
                  <a:srgbClr val="B6A479"/>
                </a:solidFill>
              </a:rPr>
              <a:t>E = { (A, B), (B, C) } </a:t>
            </a:r>
            <a:r>
              <a:rPr lang="en-US" i="1">
                <a:solidFill>
                  <a:srgbClr val="B6A479"/>
                </a:solidFill>
              </a:rPr>
              <a:t>inferred (B, A) and (C,B)</a:t>
            </a:r>
            <a:endParaRPr lang="en-US">
              <a:solidFill>
                <a:srgbClr val="B6A479"/>
              </a:solidFill>
            </a:endParaRPr>
          </a:p>
        </p:txBody>
      </p:sp>
      <p:sp>
        <p:nvSpPr>
          <p:cNvPr id="39" name="TextBox 38">
            <a:extLst>
              <a:ext uri="{FF2B5EF4-FFF2-40B4-BE49-F238E27FC236}">
                <a16:creationId xmlns:a16="http://schemas.microsoft.com/office/drawing/2014/main" id="{9C7B2D9B-D139-4862-B5AC-436770B75008}"/>
              </a:ext>
            </a:extLst>
          </p:cNvPr>
          <p:cNvSpPr txBox="1"/>
          <p:nvPr/>
        </p:nvSpPr>
        <p:spPr>
          <a:xfrm>
            <a:off x="839582" y="3135089"/>
            <a:ext cx="1518044" cy="369332"/>
          </a:xfrm>
          <a:prstGeom prst="rect">
            <a:avLst/>
          </a:prstGeom>
          <a:noFill/>
        </p:spPr>
        <p:txBody>
          <a:bodyPr wrap="none" rtlCol="0">
            <a:spAutoFit/>
          </a:bodyPr>
          <a:lstStyle/>
          <a:p>
            <a:r>
              <a:rPr lang="en-US">
                <a:solidFill>
                  <a:srgbClr val="4C3282"/>
                </a:solidFill>
              </a:rPr>
              <a:t>V = { A, B, C }</a:t>
            </a:r>
          </a:p>
        </p:txBody>
      </p:sp>
      <p:sp>
        <p:nvSpPr>
          <p:cNvPr id="42" name="TextBox 41">
            <a:extLst>
              <a:ext uri="{FF2B5EF4-FFF2-40B4-BE49-F238E27FC236}">
                <a16:creationId xmlns:a16="http://schemas.microsoft.com/office/drawing/2014/main" id="{F5BD0514-D53B-40C1-911F-9AD005B14C75}"/>
              </a:ext>
            </a:extLst>
          </p:cNvPr>
          <p:cNvSpPr txBox="1"/>
          <p:nvPr/>
        </p:nvSpPr>
        <p:spPr>
          <a:xfrm>
            <a:off x="819768" y="3482767"/>
            <a:ext cx="2636940" cy="369332"/>
          </a:xfrm>
          <a:prstGeom prst="rect">
            <a:avLst/>
          </a:prstGeom>
          <a:noFill/>
        </p:spPr>
        <p:txBody>
          <a:bodyPr wrap="none" rtlCol="0">
            <a:spAutoFit/>
          </a:bodyPr>
          <a:lstStyle/>
          <a:p>
            <a:r>
              <a:rPr lang="en-US">
                <a:solidFill>
                  <a:srgbClr val="B6A479"/>
                </a:solidFill>
              </a:rPr>
              <a:t>E = { (A, B), (B, C), (C, B) }</a:t>
            </a:r>
          </a:p>
        </p:txBody>
      </p:sp>
      <p:grpSp>
        <p:nvGrpSpPr>
          <p:cNvPr id="46" name="Group 45">
            <a:extLst>
              <a:ext uri="{FF2B5EF4-FFF2-40B4-BE49-F238E27FC236}">
                <a16:creationId xmlns:a16="http://schemas.microsoft.com/office/drawing/2014/main" id="{889D1172-4C61-4724-80B8-52DF0E92BF9A}"/>
              </a:ext>
            </a:extLst>
          </p:cNvPr>
          <p:cNvGrpSpPr/>
          <p:nvPr/>
        </p:nvGrpSpPr>
        <p:grpSpPr>
          <a:xfrm>
            <a:off x="6903354" y="2981146"/>
            <a:ext cx="2172777" cy="1992110"/>
            <a:chOff x="6255524" y="2917535"/>
            <a:chExt cx="2172777" cy="1992110"/>
          </a:xfrm>
        </p:grpSpPr>
        <p:grpSp>
          <p:nvGrpSpPr>
            <p:cNvPr id="21" name="Group 20">
              <a:extLst>
                <a:ext uri="{FF2B5EF4-FFF2-40B4-BE49-F238E27FC236}">
                  <a16:creationId xmlns:a16="http://schemas.microsoft.com/office/drawing/2014/main" id="{C0B3F60F-088C-43CB-8C95-D7DA7E7C4941}"/>
                </a:ext>
              </a:extLst>
            </p:cNvPr>
            <p:cNvGrpSpPr/>
            <p:nvPr/>
          </p:nvGrpSpPr>
          <p:grpSpPr>
            <a:xfrm>
              <a:off x="6255524" y="3185800"/>
              <a:ext cx="690113" cy="690113"/>
              <a:chOff x="9831042" y="3675297"/>
              <a:chExt cx="690113" cy="690113"/>
            </a:xfrm>
          </p:grpSpPr>
          <p:sp>
            <p:nvSpPr>
              <p:cNvPr id="22" name="Oval 21">
                <a:extLst>
                  <a:ext uri="{FF2B5EF4-FFF2-40B4-BE49-F238E27FC236}">
                    <a16:creationId xmlns:a16="http://schemas.microsoft.com/office/drawing/2014/main" id="{8E4BC656-EB9D-4CE5-9B09-910F4040BCC3}"/>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A0F8329-8859-4BEE-93BC-6C0246012E20}"/>
                  </a:ext>
                </a:extLst>
              </p:cNvPr>
              <p:cNvSpPr txBox="1"/>
              <p:nvPr/>
            </p:nvSpPr>
            <p:spPr>
              <a:xfrm>
                <a:off x="10010027" y="3835687"/>
                <a:ext cx="332142" cy="369332"/>
              </a:xfrm>
              <a:prstGeom prst="rect">
                <a:avLst/>
              </a:prstGeom>
              <a:noFill/>
            </p:spPr>
            <p:txBody>
              <a:bodyPr wrap="none" rtlCol="0">
                <a:spAutoFit/>
              </a:bodyPr>
              <a:lstStyle/>
              <a:p>
                <a:r>
                  <a:rPr lang="en-US"/>
                  <a:t>A</a:t>
                </a:r>
              </a:p>
            </p:txBody>
          </p:sp>
        </p:grpSp>
        <p:grpSp>
          <p:nvGrpSpPr>
            <p:cNvPr id="24" name="Group 23">
              <a:extLst>
                <a:ext uri="{FF2B5EF4-FFF2-40B4-BE49-F238E27FC236}">
                  <a16:creationId xmlns:a16="http://schemas.microsoft.com/office/drawing/2014/main" id="{B9C00664-3292-4DB7-B67A-025967708CB8}"/>
                </a:ext>
              </a:extLst>
            </p:cNvPr>
            <p:cNvGrpSpPr/>
            <p:nvPr/>
          </p:nvGrpSpPr>
          <p:grpSpPr>
            <a:xfrm>
              <a:off x="7738188" y="2917535"/>
              <a:ext cx="690113" cy="690113"/>
              <a:chOff x="9831042" y="3675297"/>
              <a:chExt cx="690113" cy="690113"/>
            </a:xfrm>
          </p:grpSpPr>
          <p:sp>
            <p:nvSpPr>
              <p:cNvPr id="25" name="Oval 24">
                <a:extLst>
                  <a:ext uri="{FF2B5EF4-FFF2-40B4-BE49-F238E27FC236}">
                    <a16:creationId xmlns:a16="http://schemas.microsoft.com/office/drawing/2014/main" id="{FA1FCDE8-2044-47CF-93D0-966EAB8530B5}"/>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6123A35-6AB0-42B2-AAEA-412BA97F7D44}"/>
                  </a:ext>
                </a:extLst>
              </p:cNvPr>
              <p:cNvSpPr txBox="1"/>
              <p:nvPr/>
            </p:nvSpPr>
            <p:spPr>
              <a:xfrm>
                <a:off x="10010027" y="3835687"/>
                <a:ext cx="312906" cy="369332"/>
              </a:xfrm>
              <a:prstGeom prst="rect">
                <a:avLst/>
              </a:prstGeom>
              <a:noFill/>
            </p:spPr>
            <p:txBody>
              <a:bodyPr wrap="none" rtlCol="0">
                <a:spAutoFit/>
              </a:bodyPr>
              <a:lstStyle/>
              <a:p>
                <a:r>
                  <a:rPr lang="en-US"/>
                  <a:t>B</a:t>
                </a:r>
              </a:p>
            </p:txBody>
          </p:sp>
        </p:grpSp>
        <p:grpSp>
          <p:nvGrpSpPr>
            <p:cNvPr id="27" name="Group 26">
              <a:extLst>
                <a:ext uri="{FF2B5EF4-FFF2-40B4-BE49-F238E27FC236}">
                  <a16:creationId xmlns:a16="http://schemas.microsoft.com/office/drawing/2014/main" id="{B346547B-D72D-43D9-A9DA-0268B9EF256F}"/>
                </a:ext>
              </a:extLst>
            </p:cNvPr>
            <p:cNvGrpSpPr/>
            <p:nvPr/>
          </p:nvGrpSpPr>
          <p:grpSpPr>
            <a:xfrm>
              <a:off x="7323376" y="4219532"/>
              <a:ext cx="690113" cy="690113"/>
              <a:chOff x="9831042" y="3675297"/>
              <a:chExt cx="690113" cy="690113"/>
            </a:xfrm>
          </p:grpSpPr>
          <p:sp>
            <p:nvSpPr>
              <p:cNvPr id="28" name="Oval 27">
                <a:extLst>
                  <a:ext uri="{FF2B5EF4-FFF2-40B4-BE49-F238E27FC236}">
                    <a16:creationId xmlns:a16="http://schemas.microsoft.com/office/drawing/2014/main" id="{9D0441BB-7634-4F5D-959B-302F23A1C6C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A6E9183-606E-4513-AC89-A210D39F2216}"/>
                  </a:ext>
                </a:extLst>
              </p:cNvPr>
              <p:cNvSpPr txBox="1"/>
              <p:nvPr/>
            </p:nvSpPr>
            <p:spPr>
              <a:xfrm>
                <a:off x="10010027" y="3835687"/>
                <a:ext cx="327334" cy="369332"/>
              </a:xfrm>
              <a:prstGeom prst="rect">
                <a:avLst/>
              </a:prstGeom>
              <a:noFill/>
            </p:spPr>
            <p:txBody>
              <a:bodyPr wrap="none" rtlCol="0">
                <a:spAutoFit/>
              </a:bodyPr>
              <a:lstStyle/>
              <a:p>
                <a:r>
                  <a:rPr lang="en-US"/>
                  <a:t>C</a:t>
                </a:r>
              </a:p>
            </p:txBody>
          </p:sp>
        </p:grpSp>
        <p:cxnSp>
          <p:nvCxnSpPr>
            <p:cNvPr id="33" name="Straight Arrow Connector 32">
              <a:extLst>
                <a:ext uri="{FF2B5EF4-FFF2-40B4-BE49-F238E27FC236}">
                  <a16:creationId xmlns:a16="http://schemas.microsoft.com/office/drawing/2014/main" id="{1993718A-2C29-4F9C-97D7-C2A7907F90B1}"/>
                </a:ext>
              </a:extLst>
            </p:cNvPr>
            <p:cNvCxnSpPr>
              <a:cxnSpLocks/>
              <a:stCxn id="22" idx="6"/>
              <a:endCxn id="25" idx="2"/>
            </p:cNvCxnSpPr>
            <p:nvPr/>
          </p:nvCxnSpPr>
          <p:spPr>
            <a:xfrm flipV="1">
              <a:off x="6945637" y="3262592"/>
              <a:ext cx="792551" cy="268265"/>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B56897-DC9F-4F9D-81A7-6723A2ACEF61}"/>
                </a:ext>
              </a:extLst>
            </p:cNvPr>
            <p:cNvCxnSpPr>
              <a:stCxn id="25" idx="4"/>
              <a:endCxn id="28" idx="7"/>
            </p:cNvCxnSpPr>
            <p:nvPr/>
          </p:nvCxnSpPr>
          <p:spPr>
            <a:xfrm flipH="1">
              <a:off x="7912424" y="3607648"/>
              <a:ext cx="170821" cy="712949"/>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9ED2D8A-5D2E-4BEF-8B08-F042F82CC404}"/>
                </a:ext>
              </a:extLst>
            </p:cNvPr>
            <p:cNvCxnSpPr>
              <a:cxnSpLocks/>
              <a:stCxn id="28" idx="0"/>
              <a:endCxn id="25" idx="3"/>
            </p:cNvCxnSpPr>
            <p:nvPr/>
          </p:nvCxnSpPr>
          <p:spPr>
            <a:xfrm flipV="1">
              <a:off x="7668433" y="3506583"/>
              <a:ext cx="170820" cy="712949"/>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A5C049A2-75E1-4158-9ABC-D2BE99B6FD22}"/>
              </a:ext>
            </a:extLst>
          </p:cNvPr>
          <p:cNvSpPr txBox="1"/>
          <p:nvPr/>
        </p:nvSpPr>
        <p:spPr>
          <a:xfrm>
            <a:off x="9102623" y="1052120"/>
            <a:ext cx="1994457" cy="369332"/>
          </a:xfrm>
          <a:prstGeom prst="rect">
            <a:avLst/>
          </a:prstGeom>
          <a:noFill/>
        </p:spPr>
        <p:txBody>
          <a:bodyPr wrap="none" rtlCol="0">
            <a:spAutoFit/>
          </a:bodyPr>
          <a:lstStyle/>
          <a:p>
            <a:r>
              <a:rPr lang="en-US"/>
              <a:t>Undirected Graph:</a:t>
            </a:r>
          </a:p>
        </p:txBody>
      </p:sp>
      <p:sp>
        <p:nvSpPr>
          <p:cNvPr id="48" name="TextBox 47">
            <a:extLst>
              <a:ext uri="{FF2B5EF4-FFF2-40B4-BE49-F238E27FC236}">
                <a16:creationId xmlns:a16="http://schemas.microsoft.com/office/drawing/2014/main" id="{47DA2BA0-BA48-43BC-9654-37B454718478}"/>
              </a:ext>
            </a:extLst>
          </p:cNvPr>
          <p:cNvSpPr txBox="1"/>
          <p:nvPr/>
        </p:nvSpPr>
        <p:spPr>
          <a:xfrm>
            <a:off x="7316629" y="2611814"/>
            <a:ext cx="1994457" cy="369332"/>
          </a:xfrm>
          <a:prstGeom prst="rect">
            <a:avLst/>
          </a:prstGeom>
          <a:noFill/>
        </p:spPr>
        <p:txBody>
          <a:bodyPr wrap="none" rtlCol="0">
            <a:spAutoFit/>
          </a:bodyPr>
          <a:lstStyle/>
          <a:p>
            <a:r>
              <a:rPr lang="en-US"/>
              <a:t>Undirected Graph:</a:t>
            </a:r>
          </a:p>
        </p:txBody>
      </p:sp>
    </p:spTree>
    <p:extLst>
      <p:ext uri="{BB962C8B-B14F-4D97-AF65-F5344CB8AC3E}">
        <p14:creationId xmlns:p14="http://schemas.microsoft.com/office/powerpoint/2010/main" val="1247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500"/>
                                        <p:tgtEl>
                                          <p:spTgt spid="3">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500"/>
                                        <p:tgtEl>
                                          <p:spTgt spid="3">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500"/>
                                        <p:tgtEl>
                                          <p:spTgt spid="3">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2"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9E8D-5D4B-4479-94AE-2144AC403C7E}"/>
              </a:ext>
            </a:extLst>
          </p:cNvPr>
          <p:cNvSpPr>
            <a:spLocks noGrp="1"/>
          </p:cNvSpPr>
          <p:nvPr>
            <p:ph type="title"/>
          </p:nvPr>
        </p:nvSpPr>
        <p:spPr/>
        <p:txBody>
          <a:bodyPr/>
          <a:lstStyle/>
          <a:p>
            <a:r>
              <a:rPr lang="en-US" dirty="0"/>
              <a:t>Graph Vocabulary</a:t>
            </a:r>
          </a:p>
        </p:txBody>
      </p:sp>
      <p:sp>
        <p:nvSpPr>
          <p:cNvPr id="3" name="Content Placeholder 2">
            <a:extLst>
              <a:ext uri="{FF2B5EF4-FFF2-40B4-BE49-F238E27FC236}">
                <a16:creationId xmlns:a16="http://schemas.microsoft.com/office/drawing/2014/main" id="{95D22661-DC2C-4BAD-AA73-F1C118665414}"/>
              </a:ext>
            </a:extLst>
          </p:cNvPr>
          <p:cNvSpPr>
            <a:spLocks noGrp="1"/>
          </p:cNvSpPr>
          <p:nvPr>
            <p:ph idx="1"/>
          </p:nvPr>
        </p:nvSpPr>
        <p:spPr/>
        <p:txBody>
          <a:bodyPr/>
          <a:lstStyle/>
          <a:p>
            <a:r>
              <a:rPr lang="en-US" b="1" dirty="0">
                <a:solidFill>
                  <a:srgbClr val="4C3282"/>
                </a:solidFill>
              </a:rPr>
              <a:t>Self loop </a:t>
            </a:r>
            <a:r>
              <a:rPr lang="en-US" dirty="0"/>
              <a:t>– an edge that starts and ends at the same vertex</a:t>
            </a:r>
          </a:p>
          <a:p>
            <a:endParaRPr lang="en-US" dirty="0"/>
          </a:p>
          <a:p>
            <a:endParaRPr lang="en-US" dirty="0"/>
          </a:p>
          <a:p>
            <a:r>
              <a:rPr lang="en-US" b="1" dirty="0">
                <a:solidFill>
                  <a:srgbClr val="4C3282"/>
                </a:solidFill>
              </a:rPr>
              <a:t>Parallel edges </a:t>
            </a:r>
            <a:r>
              <a:rPr lang="en-US" dirty="0"/>
              <a:t>– two edges with the same start and end vertices</a:t>
            </a:r>
          </a:p>
          <a:p>
            <a:endParaRPr lang="en-US" dirty="0"/>
          </a:p>
          <a:p>
            <a:endParaRPr lang="en-US" dirty="0"/>
          </a:p>
          <a:p>
            <a:r>
              <a:rPr lang="en-US" b="1" dirty="0">
                <a:solidFill>
                  <a:srgbClr val="4C3282"/>
                </a:solidFill>
              </a:rPr>
              <a:t>Simple graph </a:t>
            </a:r>
            <a:r>
              <a:rPr lang="en-US" dirty="0"/>
              <a:t>– a graph with no self-loops and no parallel edges</a:t>
            </a:r>
          </a:p>
          <a:p>
            <a:endParaRPr lang="en-US" dirty="0"/>
          </a:p>
        </p:txBody>
      </p:sp>
      <p:sp>
        <p:nvSpPr>
          <p:cNvPr id="4" name="Footer Placeholder 3">
            <a:extLst>
              <a:ext uri="{FF2B5EF4-FFF2-40B4-BE49-F238E27FC236}">
                <a16:creationId xmlns:a16="http://schemas.microsoft.com/office/drawing/2014/main" id="{5C979A13-37F1-492D-8231-1585F7C339CC}"/>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D141770F-DE86-403C-992F-67338431C235}"/>
              </a:ext>
            </a:extLst>
          </p:cNvPr>
          <p:cNvSpPr>
            <a:spLocks noGrp="1"/>
          </p:cNvSpPr>
          <p:nvPr>
            <p:ph type="sldNum" sz="quarter" idx="12"/>
          </p:nvPr>
        </p:nvSpPr>
        <p:spPr/>
        <p:txBody>
          <a:bodyPr/>
          <a:lstStyle/>
          <a:p>
            <a:fld id="{659665DE-58FC-41F4-AC58-2C90A5E00527}" type="slidenum">
              <a:rPr lang="en-US" smtClean="0"/>
              <a:t>14</a:t>
            </a:fld>
            <a:endParaRPr lang="en-US"/>
          </a:p>
        </p:txBody>
      </p:sp>
      <p:grpSp>
        <p:nvGrpSpPr>
          <p:cNvPr id="26" name="Group 25">
            <a:extLst>
              <a:ext uri="{FF2B5EF4-FFF2-40B4-BE49-F238E27FC236}">
                <a16:creationId xmlns:a16="http://schemas.microsoft.com/office/drawing/2014/main" id="{80F4DD8B-8D48-4804-BCC5-C398EFE12607}"/>
              </a:ext>
            </a:extLst>
          </p:cNvPr>
          <p:cNvGrpSpPr/>
          <p:nvPr/>
        </p:nvGrpSpPr>
        <p:grpSpPr>
          <a:xfrm>
            <a:off x="3786964" y="3538124"/>
            <a:ext cx="2149586" cy="690114"/>
            <a:chOff x="9011459" y="1493488"/>
            <a:chExt cx="2149586" cy="690114"/>
          </a:xfrm>
        </p:grpSpPr>
        <p:grpSp>
          <p:nvGrpSpPr>
            <p:cNvPr id="7" name="Group 6">
              <a:extLst>
                <a:ext uri="{FF2B5EF4-FFF2-40B4-BE49-F238E27FC236}">
                  <a16:creationId xmlns:a16="http://schemas.microsoft.com/office/drawing/2014/main" id="{E76B9FE0-AF3C-4991-953F-78449E80FD78}"/>
                </a:ext>
              </a:extLst>
            </p:cNvPr>
            <p:cNvGrpSpPr/>
            <p:nvPr/>
          </p:nvGrpSpPr>
          <p:grpSpPr>
            <a:xfrm>
              <a:off x="9011459" y="1493489"/>
              <a:ext cx="754785" cy="690113"/>
              <a:chOff x="9766370" y="3675297"/>
              <a:chExt cx="754785" cy="690113"/>
            </a:xfrm>
          </p:grpSpPr>
          <p:sp>
            <p:nvSpPr>
              <p:cNvPr id="16" name="Oval 15">
                <a:extLst>
                  <a:ext uri="{FF2B5EF4-FFF2-40B4-BE49-F238E27FC236}">
                    <a16:creationId xmlns:a16="http://schemas.microsoft.com/office/drawing/2014/main" id="{E4295571-D8E3-4A2C-AA06-EB0A227DA938}"/>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0322F36-039D-4CC6-9EAC-23110533B713}"/>
                  </a:ext>
                </a:extLst>
              </p:cNvPr>
              <p:cNvSpPr txBox="1"/>
              <p:nvPr/>
            </p:nvSpPr>
            <p:spPr>
              <a:xfrm>
                <a:off x="9766370" y="3843187"/>
                <a:ext cx="692818" cy="369332"/>
              </a:xfrm>
              <a:prstGeom prst="rect">
                <a:avLst/>
              </a:prstGeom>
              <a:noFill/>
            </p:spPr>
            <p:txBody>
              <a:bodyPr wrap="none" rtlCol="0">
                <a:spAutoFit/>
              </a:bodyPr>
              <a:lstStyle/>
              <a:p>
                <a:r>
                  <a:rPr lang="en-US" dirty="0" err="1"/>
                  <a:t>Dany</a:t>
                </a:r>
                <a:endParaRPr lang="en-US" dirty="0"/>
              </a:p>
            </p:txBody>
          </p:sp>
        </p:grpSp>
        <p:grpSp>
          <p:nvGrpSpPr>
            <p:cNvPr id="8" name="Group 7">
              <a:extLst>
                <a:ext uri="{FF2B5EF4-FFF2-40B4-BE49-F238E27FC236}">
                  <a16:creationId xmlns:a16="http://schemas.microsoft.com/office/drawing/2014/main" id="{EFC1247E-B7C5-491B-9D87-925CADA0F132}"/>
                </a:ext>
              </a:extLst>
            </p:cNvPr>
            <p:cNvGrpSpPr/>
            <p:nvPr/>
          </p:nvGrpSpPr>
          <p:grpSpPr>
            <a:xfrm>
              <a:off x="10343001" y="1493488"/>
              <a:ext cx="818044" cy="690113"/>
              <a:chOff x="9767076" y="3675297"/>
              <a:chExt cx="818044" cy="690113"/>
            </a:xfrm>
          </p:grpSpPr>
          <p:sp>
            <p:nvSpPr>
              <p:cNvPr id="14" name="Oval 13">
                <a:extLst>
                  <a:ext uri="{FF2B5EF4-FFF2-40B4-BE49-F238E27FC236}">
                    <a16:creationId xmlns:a16="http://schemas.microsoft.com/office/drawing/2014/main" id="{017D1CEF-9E39-4C41-8C18-20E62718C4A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C6E560-4ACB-41D5-9FC5-4B1B661D0A74}"/>
                  </a:ext>
                </a:extLst>
              </p:cNvPr>
              <p:cNvSpPr txBox="1"/>
              <p:nvPr/>
            </p:nvSpPr>
            <p:spPr>
              <a:xfrm>
                <a:off x="9767076" y="3835687"/>
                <a:ext cx="818044" cy="369332"/>
              </a:xfrm>
              <a:prstGeom prst="rect">
                <a:avLst/>
              </a:prstGeom>
              <a:noFill/>
            </p:spPr>
            <p:txBody>
              <a:bodyPr wrap="none" rtlCol="0">
                <a:spAutoFit/>
              </a:bodyPr>
              <a:lstStyle/>
              <a:p>
                <a:r>
                  <a:rPr lang="en-US" dirty="0"/>
                  <a:t>Drogo</a:t>
                </a:r>
              </a:p>
            </p:txBody>
          </p:sp>
        </p:grpSp>
        <p:cxnSp>
          <p:nvCxnSpPr>
            <p:cNvPr id="19" name="Straight Arrow Connector 18">
              <a:extLst>
                <a:ext uri="{FF2B5EF4-FFF2-40B4-BE49-F238E27FC236}">
                  <a16:creationId xmlns:a16="http://schemas.microsoft.com/office/drawing/2014/main" id="{3F697441-F0FE-4857-82AF-D6B92D47076C}"/>
                </a:ext>
              </a:extLst>
            </p:cNvPr>
            <p:cNvCxnSpPr>
              <a:cxnSpLocks/>
              <a:stCxn id="16" idx="5"/>
              <a:endCxn id="14" idx="3"/>
            </p:cNvCxnSpPr>
            <p:nvPr/>
          </p:nvCxnSpPr>
          <p:spPr>
            <a:xfrm flipV="1">
              <a:off x="9665179" y="2082536"/>
              <a:ext cx="842853" cy="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C2048A-F2D5-4DBD-980A-9D770F0EF52C}"/>
                </a:ext>
              </a:extLst>
            </p:cNvPr>
            <p:cNvCxnSpPr>
              <a:cxnSpLocks/>
              <a:stCxn id="16" idx="7"/>
              <a:endCxn id="14" idx="1"/>
            </p:cNvCxnSpPr>
            <p:nvPr/>
          </p:nvCxnSpPr>
          <p:spPr>
            <a:xfrm flipV="1">
              <a:off x="9665179" y="1594553"/>
              <a:ext cx="842853" cy="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386E890-B259-4626-B5F0-1C79DE2B91AE}"/>
              </a:ext>
            </a:extLst>
          </p:cNvPr>
          <p:cNvGrpSpPr/>
          <p:nvPr/>
        </p:nvGrpSpPr>
        <p:grpSpPr>
          <a:xfrm>
            <a:off x="4516701" y="2226333"/>
            <a:ext cx="704817" cy="690114"/>
            <a:chOff x="7988128" y="2035502"/>
            <a:chExt cx="704817" cy="690114"/>
          </a:xfrm>
        </p:grpSpPr>
        <p:grpSp>
          <p:nvGrpSpPr>
            <p:cNvPr id="28" name="Group 27">
              <a:extLst>
                <a:ext uri="{FF2B5EF4-FFF2-40B4-BE49-F238E27FC236}">
                  <a16:creationId xmlns:a16="http://schemas.microsoft.com/office/drawing/2014/main" id="{B7E8D04D-FBB9-40FC-B30C-C39F282ABE0B}"/>
                </a:ext>
              </a:extLst>
            </p:cNvPr>
            <p:cNvGrpSpPr/>
            <p:nvPr/>
          </p:nvGrpSpPr>
          <p:grpSpPr>
            <a:xfrm>
              <a:off x="7988128" y="2035503"/>
              <a:ext cx="704817" cy="690113"/>
              <a:chOff x="9831042" y="3675297"/>
              <a:chExt cx="704817" cy="690113"/>
            </a:xfrm>
          </p:grpSpPr>
          <p:sp>
            <p:nvSpPr>
              <p:cNvPr id="34" name="Oval 33">
                <a:extLst>
                  <a:ext uri="{FF2B5EF4-FFF2-40B4-BE49-F238E27FC236}">
                    <a16:creationId xmlns:a16="http://schemas.microsoft.com/office/drawing/2014/main" id="{20CB2BE7-9455-40CB-9BCA-5B41714A774D}"/>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674F496-2DDF-4021-AC31-0B18C37B2A5C}"/>
                  </a:ext>
                </a:extLst>
              </p:cNvPr>
              <p:cNvSpPr txBox="1"/>
              <p:nvPr/>
            </p:nvSpPr>
            <p:spPr>
              <a:xfrm>
                <a:off x="9854839" y="3835687"/>
                <a:ext cx="681020" cy="369332"/>
              </a:xfrm>
              <a:prstGeom prst="rect">
                <a:avLst/>
              </a:prstGeom>
              <a:noFill/>
            </p:spPr>
            <p:txBody>
              <a:bodyPr wrap="none" rtlCol="0">
                <a:spAutoFit/>
              </a:bodyPr>
              <a:lstStyle/>
              <a:p>
                <a:r>
                  <a:rPr lang="en-US" dirty="0"/>
                  <a:t>Petyr</a:t>
                </a:r>
              </a:p>
            </p:txBody>
          </p:sp>
        </p:grpSp>
        <p:cxnSp>
          <p:nvCxnSpPr>
            <p:cNvPr id="37" name="Connector: Curved 36">
              <a:extLst>
                <a:ext uri="{FF2B5EF4-FFF2-40B4-BE49-F238E27FC236}">
                  <a16:creationId xmlns:a16="http://schemas.microsoft.com/office/drawing/2014/main" id="{74CF63E8-AE2C-485A-A3AE-CE20DB0ABA58}"/>
                </a:ext>
              </a:extLst>
            </p:cNvPr>
            <p:cNvCxnSpPr>
              <a:cxnSpLocks/>
              <a:stCxn id="34" idx="0"/>
              <a:endCxn id="34" idx="6"/>
            </p:cNvCxnSpPr>
            <p:nvPr/>
          </p:nvCxnSpPr>
          <p:spPr>
            <a:xfrm rot="16200000" flipH="1">
              <a:off x="8333184" y="2035503"/>
              <a:ext cx="345057" cy="345056"/>
            </a:xfrm>
            <a:prstGeom prst="curvedConnector4">
              <a:avLst>
                <a:gd name="adj1" fmla="val -66250"/>
                <a:gd name="adj2" fmla="val 166250"/>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76B9FE0-AF3C-4991-953F-78449E80FD78}"/>
              </a:ext>
            </a:extLst>
          </p:cNvPr>
          <p:cNvGrpSpPr/>
          <p:nvPr/>
        </p:nvGrpSpPr>
        <p:grpSpPr>
          <a:xfrm>
            <a:off x="3268118" y="5897452"/>
            <a:ext cx="925253" cy="690113"/>
            <a:chOff x="9710893" y="3675297"/>
            <a:chExt cx="925253" cy="690113"/>
          </a:xfrm>
        </p:grpSpPr>
        <p:sp>
          <p:nvSpPr>
            <p:cNvPr id="30" name="Oval 29">
              <a:extLst>
                <a:ext uri="{FF2B5EF4-FFF2-40B4-BE49-F238E27FC236}">
                  <a16:creationId xmlns:a16="http://schemas.microsoft.com/office/drawing/2014/main" id="{E4295571-D8E3-4A2C-AA06-EB0A227DA938}"/>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0322F36-039D-4CC6-9EAC-23110533B713}"/>
                </a:ext>
              </a:extLst>
            </p:cNvPr>
            <p:cNvSpPr txBox="1"/>
            <p:nvPr/>
          </p:nvSpPr>
          <p:spPr>
            <a:xfrm>
              <a:off x="9710893" y="3846254"/>
              <a:ext cx="925253" cy="307777"/>
            </a:xfrm>
            <a:prstGeom prst="rect">
              <a:avLst/>
            </a:prstGeom>
            <a:noFill/>
          </p:spPr>
          <p:txBody>
            <a:bodyPr wrap="none" rtlCol="0">
              <a:spAutoFit/>
            </a:bodyPr>
            <a:lstStyle/>
            <a:p>
              <a:r>
                <a:rPr lang="en-US" sz="1400" dirty="0"/>
                <a:t>Margaery</a:t>
              </a:r>
            </a:p>
          </p:txBody>
        </p:sp>
      </p:grpSp>
      <p:grpSp>
        <p:nvGrpSpPr>
          <p:cNvPr id="23" name="Group 22">
            <a:extLst>
              <a:ext uri="{FF2B5EF4-FFF2-40B4-BE49-F238E27FC236}">
                <a16:creationId xmlns:a16="http://schemas.microsoft.com/office/drawing/2014/main" id="{EFC1247E-B7C5-491B-9D87-925CADA0F132}"/>
              </a:ext>
            </a:extLst>
          </p:cNvPr>
          <p:cNvGrpSpPr/>
          <p:nvPr/>
        </p:nvGrpSpPr>
        <p:grpSpPr>
          <a:xfrm>
            <a:off x="4706530" y="5897451"/>
            <a:ext cx="715260" cy="690113"/>
            <a:chOff x="9818469" y="3675297"/>
            <a:chExt cx="715260" cy="690113"/>
          </a:xfrm>
        </p:grpSpPr>
        <p:sp>
          <p:nvSpPr>
            <p:cNvPr id="27" name="Oval 26">
              <a:extLst>
                <a:ext uri="{FF2B5EF4-FFF2-40B4-BE49-F238E27FC236}">
                  <a16:creationId xmlns:a16="http://schemas.microsoft.com/office/drawing/2014/main" id="{017D1CEF-9E39-4C41-8C18-20E62718C4A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FC6E560-4ACB-41D5-9FC5-4B1B661D0A74}"/>
                </a:ext>
              </a:extLst>
            </p:cNvPr>
            <p:cNvSpPr txBox="1"/>
            <p:nvPr/>
          </p:nvSpPr>
          <p:spPr>
            <a:xfrm>
              <a:off x="9818469" y="3832854"/>
              <a:ext cx="715260" cy="369332"/>
            </a:xfrm>
            <a:prstGeom prst="rect">
              <a:avLst/>
            </a:prstGeom>
            <a:noFill/>
          </p:spPr>
          <p:txBody>
            <a:bodyPr wrap="none" rtlCol="0">
              <a:spAutoFit/>
            </a:bodyPr>
            <a:lstStyle/>
            <a:p>
              <a:r>
                <a:rPr lang="en-US" dirty="0" err="1"/>
                <a:t>Renly</a:t>
              </a:r>
              <a:endParaRPr lang="en-US" dirty="0"/>
            </a:p>
          </p:txBody>
        </p:sp>
      </p:grpSp>
      <p:cxnSp>
        <p:nvCxnSpPr>
          <p:cNvPr id="24" name="Straight Arrow Connector 23">
            <a:extLst>
              <a:ext uri="{FF2B5EF4-FFF2-40B4-BE49-F238E27FC236}">
                <a16:creationId xmlns:a16="http://schemas.microsoft.com/office/drawing/2014/main" id="{3F697441-F0FE-4857-82AF-D6B92D47076C}"/>
              </a:ext>
            </a:extLst>
          </p:cNvPr>
          <p:cNvCxnSpPr>
            <a:cxnSpLocks/>
            <a:stCxn id="27" idx="0"/>
            <a:endCxn id="33" idx="5"/>
          </p:cNvCxnSpPr>
          <p:nvPr/>
        </p:nvCxnSpPr>
        <p:spPr>
          <a:xfrm flipH="1" flipV="1">
            <a:off x="4618038" y="5327600"/>
            <a:ext cx="446122" cy="56985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C2048A-F2D5-4DBD-980A-9D770F0EF52C}"/>
              </a:ext>
            </a:extLst>
          </p:cNvPr>
          <p:cNvCxnSpPr>
            <a:cxnSpLocks/>
            <a:stCxn id="39" idx="3"/>
            <a:endCxn id="29" idx="3"/>
          </p:cNvCxnSpPr>
          <p:nvPr/>
        </p:nvCxnSpPr>
        <p:spPr>
          <a:xfrm flipH="1">
            <a:off x="5421790" y="5977221"/>
            <a:ext cx="641541" cy="262453"/>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FC1247E-B7C5-491B-9D87-925CADA0F132}"/>
              </a:ext>
            </a:extLst>
          </p:cNvPr>
          <p:cNvGrpSpPr/>
          <p:nvPr/>
        </p:nvGrpSpPr>
        <p:grpSpPr>
          <a:xfrm>
            <a:off x="4028990" y="4738552"/>
            <a:ext cx="726579" cy="690113"/>
            <a:chOff x="9831042" y="3675297"/>
            <a:chExt cx="726579" cy="690113"/>
          </a:xfrm>
        </p:grpSpPr>
        <p:sp>
          <p:nvSpPr>
            <p:cNvPr id="33" name="Oval 32">
              <a:extLst>
                <a:ext uri="{FF2B5EF4-FFF2-40B4-BE49-F238E27FC236}">
                  <a16:creationId xmlns:a16="http://schemas.microsoft.com/office/drawing/2014/main" id="{017D1CEF-9E39-4C41-8C18-20E62718C4A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FC6E560-4ACB-41D5-9FC5-4B1B661D0A74}"/>
                </a:ext>
              </a:extLst>
            </p:cNvPr>
            <p:cNvSpPr txBox="1"/>
            <p:nvPr/>
          </p:nvSpPr>
          <p:spPr>
            <a:xfrm>
              <a:off x="9843964" y="3835242"/>
              <a:ext cx="713657" cy="369332"/>
            </a:xfrm>
            <a:prstGeom prst="rect">
              <a:avLst/>
            </a:prstGeom>
            <a:noFill/>
          </p:spPr>
          <p:txBody>
            <a:bodyPr wrap="none" rtlCol="0">
              <a:spAutoFit/>
            </a:bodyPr>
            <a:lstStyle/>
            <a:p>
              <a:r>
                <a:rPr lang="en-US" dirty="0" err="1"/>
                <a:t>Loras</a:t>
              </a:r>
              <a:endParaRPr lang="en-US" dirty="0"/>
            </a:p>
          </p:txBody>
        </p:sp>
      </p:grpSp>
      <p:grpSp>
        <p:nvGrpSpPr>
          <p:cNvPr id="38" name="Group 37">
            <a:extLst>
              <a:ext uri="{FF2B5EF4-FFF2-40B4-BE49-F238E27FC236}">
                <a16:creationId xmlns:a16="http://schemas.microsoft.com/office/drawing/2014/main" id="{EFC1247E-B7C5-491B-9D87-925CADA0F132}"/>
              </a:ext>
            </a:extLst>
          </p:cNvPr>
          <p:cNvGrpSpPr/>
          <p:nvPr/>
        </p:nvGrpSpPr>
        <p:grpSpPr>
          <a:xfrm>
            <a:off x="5921639" y="5388173"/>
            <a:ext cx="771365" cy="690113"/>
            <a:chOff x="9790415" y="3675297"/>
            <a:chExt cx="771365" cy="690113"/>
          </a:xfrm>
        </p:grpSpPr>
        <p:sp>
          <p:nvSpPr>
            <p:cNvPr id="39" name="Oval 38">
              <a:extLst>
                <a:ext uri="{FF2B5EF4-FFF2-40B4-BE49-F238E27FC236}">
                  <a16:creationId xmlns:a16="http://schemas.microsoft.com/office/drawing/2014/main" id="{017D1CEF-9E39-4C41-8C18-20E62718C4A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FC6E560-4ACB-41D5-9FC5-4B1B661D0A74}"/>
                </a:ext>
              </a:extLst>
            </p:cNvPr>
            <p:cNvSpPr txBox="1"/>
            <p:nvPr/>
          </p:nvSpPr>
          <p:spPr>
            <a:xfrm>
              <a:off x="9790415" y="3881694"/>
              <a:ext cx="771365" cy="307777"/>
            </a:xfrm>
            <a:prstGeom prst="rect">
              <a:avLst/>
            </a:prstGeom>
            <a:noFill/>
          </p:spPr>
          <p:txBody>
            <a:bodyPr wrap="none" rtlCol="0">
              <a:spAutoFit/>
            </a:bodyPr>
            <a:lstStyle/>
            <a:p>
              <a:r>
                <a:rPr lang="en-US" sz="1400" dirty="0"/>
                <a:t>Brienne</a:t>
              </a:r>
            </a:p>
          </p:txBody>
        </p:sp>
      </p:grpSp>
      <p:cxnSp>
        <p:nvCxnSpPr>
          <p:cNvPr id="42" name="Straight Arrow Connector 41">
            <a:extLst>
              <a:ext uri="{FF2B5EF4-FFF2-40B4-BE49-F238E27FC236}">
                <a16:creationId xmlns:a16="http://schemas.microsoft.com/office/drawing/2014/main" id="{3F697441-F0FE-4857-82AF-D6B92D47076C}"/>
              </a:ext>
            </a:extLst>
          </p:cNvPr>
          <p:cNvCxnSpPr>
            <a:cxnSpLocks/>
            <a:stCxn id="30" idx="6"/>
            <a:endCxn id="27" idx="2"/>
          </p:cNvCxnSpPr>
          <p:nvPr/>
        </p:nvCxnSpPr>
        <p:spPr>
          <a:xfrm flipV="1">
            <a:off x="4078380" y="6242508"/>
            <a:ext cx="640723" cy="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F697441-F0FE-4857-82AF-D6B92D47076C}"/>
              </a:ext>
            </a:extLst>
          </p:cNvPr>
          <p:cNvCxnSpPr>
            <a:cxnSpLocks/>
            <a:stCxn id="33" idx="4"/>
            <a:endCxn id="27" idx="1"/>
          </p:cNvCxnSpPr>
          <p:nvPr/>
        </p:nvCxnSpPr>
        <p:spPr>
          <a:xfrm>
            <a:off x="4374047" y="5428665"/>
            <a:ext cx="446121" cy="56985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Adjacency Matrix</a:t>
            </a:r>
          </a:p>
        </p:txBody>
      </p:sp>
      <p:graphicFrame>
        <p:nvGraphicFramePr>
          <p:cNvPr id="6" name="Content Placeholder 5"/>
          <p:cNvGraphicFramePr>
            <a:graphicFrameLocks noGrp="1"/>
          </p:cNvGraphicFramePr>
          <p:nvPr>
            <p:ph idx="1"/>
            <p:extLst/>
          </p:nvPr>
        </p:nvGraphicFramePr>
        <p:xfrm>
          <a:off x="8007929" y="934325"/>
          <a:ext cx="2814964" cy="2693305"/>
        </p:xfrm>
        <a:graphic>
          <a:graphicData uri="http://schemas.openxmlformats.org/drawingml/2006/table">
            <a:tbl>
              <a:tblPr firstRow="1" bandRow="1">
                <a:tableStyleId>{5C22544A-7EE6-4342-B048-85BDC9FD1C3A}</a:tableStyleId>
              </a:tblPr>
              <a:tblGrid>
                <a:gridCol w="577976">
                  <a:extLst>
                    <a:ext uri="{9D8B030D-6E8A-4147-A177-3AD203B41FA5}">
                      <a16:colId xmlns:a16="http://schemas.microsoft.com/office/drawing/2014/main" val="3422505018"/>
                    </a:ext>
                  </a:extLst>
                </a:gridCol>
                <a:gridCol w="556572">
                  <a:extLst>
                    <a:ext uri="{9D8B030D-6E8A-4147-A177-3AD203B41FA5}">
                      <a16:colId xmlns:a16="http://schemas.microsoft.com/office/drawing/2014/main" val="1369897666"/>
                    </a:ext>
                  </a:extLst>
                </a:gridCol>
                <a:gridCol w="587952">
                  <a:extLst>
                    <a:ext uri="{9D8B030D-6E8A-4147-A177-3AD203B41FA5}">
                      <a16:colId xmlns:a16="http://schemas.microsoft.com/office/drawing/2014/main" val="1332195623"/>
                    </a:ext>
                  </a:extLst>
                </a:gridCol>
                <a:gridCol w="546232">
                  <a:extLst>
                    <a:ext uri="{9D8B030D-6E8A-4147-A177-3AD203B41FA5}">
                      <a16:colId xmlns:a16="http://schemas.microsoft.com/office/drawing/2014/main" val="3346124281"/>
                    </a:ext>
                  </a:extLst>
                </a:gridCol>
                <a:gridCol w="546232">
                  <a:extLst>
                    <a:ext uri="{9D8B030D-6E8A-4147-A177-3AD203B41FA5}">
                      <a16:colId xmlns:a16="http://schemas.microsoft.com/office/drawing/2014/main" val="2599433275"/>
                    </a:ext>
                  </a:extLst>
                </a:gridCol>
              </a:tblGrid>
              <a:tr h="538661">
                <a:tc>
                  <a:txBody>
                    <a:bodyPr/>
                    <a:lstStyle/>
                    <a:p>
                      <a:pPr algn="ctr"/>
                      <a:endParaRPr lang="en-US" b="0">
                        <a:solidFill>
                          <a:srgbClr val="B6A479"/>
                        </a:solidFill>
                      </a:endParaRPr>
                    </a:p>
                  </a:txBody>
                  <a:tcPr anchor="ctr">
                    <a:noFill/>
                  </a:tcPr>
                </a:tc>
                <a:tc>
                  <a:txBody>
                    <a:bodyPr/>
                    <a:lstStyle/>
                    <a:p>
                      <a:pPr algn="ctr"/>
                      <a:r>
                        <a:rPr lang="en-US" b="0">
                          <a:solidFill>
                            <a:srgbClr val="B6A479"/>
                          </a:solidFill>
                        </a:rPr>
                        <a:t>A</a:t>
                      </a:r>
                    </a:p>
                  </a:txBody>
                  <a:tcPr anchor="b">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B</a:t>
                      </a:r>
                    </a:p>
                  </a:txBody>
                  <a:tcPr anchor="b">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C</a:t>
                      </a:r>
                    </a:p>
                  </a:txBody>
                  <a:tcPr anchor="b">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D</a:t>
                      </a: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120720"/>
                  </a:ext>
                </a:extLst>
              </a:tr>
              <a:tr h="538661">
                <a:tc>
                  <a:txBody>
                    <a:bodyPr/>
                    <a:lstStyle/>
                    <a:p>
                      <a:pPr algn="ctr"/>
                      <a:r>
                        <a:rPr lang="en-US">
                          <a:solidFill>
                            <a:srgbClr val="B6A479"/>
                          </a:solidFill>
                        </a:rPr>
                        <a:t>A</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7560615"/>
                  </a:ext>
                </a:extLst>
              </a:tr>
              <a:tr h="538661">
                <a:tc>
                  <a:txBody>
                    <a:bodyPr/>
                    <a:lstStyle/>
                    <a:p>
                      <a:pPr algn="ctr"/>
                      <a:r>
                        <a:rPr lang="en-US">
                          <a:solidFill>
                            <a:srgbClr val="B6A479"/>
                          </a:solidFill>
                        </a:rPr>
                        <a:t>B</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3934039"/>
                  </a:ext>
                </a:extLst>
              </a:tr>
              <a:tr h="538661">
                <a:tc>
                  <a:txBody>
                    <a:bodyPr/>
                    <a:lstStyle/>
                    <a:p>
                      <a:pPr algn="ctr"/>
                      <a:r>
                        <a:rPr lang="en-US">
                          <a:solidFill>
                            <a:srgbClr val="B6A479"/>
                          </a:solidFill>
                        </a:rPr>
                        <a:t>C</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921420"/>
                  </a:ext>
                </a:extLst>
              </a:tr>
              <a:tr h="538661">
                <a:tc>
                  <a:txBody>
                    <a:bodyPr/>
                    <a:lstStyle/>
                    <a:p>
                      <a:pPr algn="ctr"/>
                      <a:r>
                        <a:rPr lang="en-US">
                          <a:solidFill>
                            <a:srgbClr val="B6A479"/>
                          </a:solidFill>
                        </a:rPr>
                        <a:t>D</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477192"/>
                  </a:ext>
                </a:extLst>
              </a:tr>
            </a:tbl>
          </a:graphicData>
        </a:graphic>
      </p:graphicFrame>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75240" y="1463857"/>
                <a:ext cx="11187258" cy="484550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Assign each vertex a number from 0 to V – 1</a:t>
                </a:r>
              </a:p>
              <a:p>
                <a:r>
                  <a:rPr lang="en-US"/>
                  <a:t>Create a V x V array of Booleans</a:t>
                </a:r>
              </a:p>
              <a:p>
                <a:r>
                  <a:rPr lang="en-US"/>
                  <a:t>If (</a:t>
                </a:r>
                <a:r>
                  <a:rPr lang="en-US" err="1"/>
                  <a:t>x,y</a:t>
                </a:r>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t> E then </a:t>
                </a:r>
                <a:r>
                  <a:rPr lang="en-US" err="1"/>
                  <a:t>arr</a:t>
                </a:r>
                <a:r>
                  <a:rPr lang="en-US"/>
                  <a:t>[x][y] = true</a:t>
                </a:r>
              </a:p>
              <a:p>
                <a:endParaRPr lang="en-US"/>
              </a:p>
              <a:p>
                <a:r>
                  <a:rPr lang="en-US"/>
                  <a:t>Runtime (in terms of V and E)</a:t>
                </a:r>
              </a:p>
              <a:p>
                <a:pPr lvl="1"/>
                <a:r>
                  <a:rPr lang="en-US"/>
                  <a:t>get out - edges for a vertex O(v)</a:t>
                </a:r>
              </a:p>
              <a:p>
                <a:pPr lvl="1"/>
                <a:r>
                  <a:rPr lang="en-US"/>
                  <a:t>get in – edges for a vertex O(v)</a:t>
                </a:r>
              </a:p>
              <a:p>
                <a:pPr lvl="1"/>
                <a:r>
                  <a:rPr lang="en-US"/>
                  <a:t>decide if an edge exists O(1)</a:t>
                </a:r>
              </a:p>
              <a:p>
                <a:pPr lvl="1"/>
                <a:r>
                  <a:rPr lang="en-US"/>
                  <a:t>insert an edge O(1)</a:t>
                </a:r>
              </a:p>
              <a:p>
                <a:pPr lvl="1"/>
                <a:r>
                  <a:rPr lang="en-US"/>
                  <a:t>delete an edge O(1)</a:t>
                </a:r>
              </a:p>
              <a:p>
                <a:pPr lvl="1"/>
                <a:r>
                  <a:rPr lang="en-US"/>
                  <a:t>delete a vertex</a:t>
                </a:r>
              </a:p>
              <a:p>
                <a:pPr lvl="1"/>
                <a:r>
                  <a:rPr lang="en-US"/>
                  <a:t>add a vertex</a:t>
                </a:r>
              </a:p>
              <a:p>
                <a:pPr lvl="1"/>
                <a:endParaRPr lang="en-US"/>
              </a:p>
              <a:p>
                <a:pPr marL="128016" lvl="1" indent="0">
                  <a:buNone/>
                </a:pPr>
                <a:r>
                  <a:rPr lang="en-US"/>
                  <a:t>How much space is used?</a:t>
                </a:r>
              </a:p>
              <a:p>
                <a:pPr marL="128016" lvl="1" indent="0">
                  <a:buNone/>
                </a:pPr>
                <a:r>
                  <a:rPr lang="en-US"/>
                  <a:t>V</a:t>
                </a:r>
                <a:r>
                  <a:rPr lang="en-US" baseline="30000"/>
                  <a:t>2</a:t>
                </a:r>
              </a:p>
              <a:p>
                <a:endParaRPr lang="en-US"/>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75240" y="1463857"/>
                <a:ext cx="11187258" cy="4845504"/>
              </a:xfrm>
              <a:prstGeom prst="rect">
                <a:avLst/>
              </a:prstGeom>
              <a:blipFill>
                <a:blip r:embed="rId2"/>
                <a:stretch>
                  <a:fillRect l="-163" t="-2390"/>
                </a:stretch>
              </a:blipFill>
            </p:spPr>
            <p:txBody>
              <a:bodyPr/>
              <a:lstStyle/>
              <a:p>
                <a:r>
                  <a:rPr lang="en-US">
                    <a:noFill/>
                  </a:rPr>
                  <a:t> </a:t>
                </a:r>
              </a:p>
            </p:txBody>
          </p:sp>
        </mc:Fallback>
      </mc:AlternateContent>
      <p:grpSp>
        <p:nvGrpSpPr>
          <p:cNvPr id="40" name="Group 39"/>
          <p:cNvGrpSpPr/>
          <p:nvPr/>
        </p:nvGrpSpPr>
        <p:grpSpPr>
          <a:xfrm>
            <a:off x="5773537" y="3944188"/>
            <a:ext cx="3237549" cy="2551087"/>
            <a:chOff x="5773537" y="3944188"/>
            <a:chExt cx="3237549" cy="2551087"/>
          </a:xfrm>
        </p:grpSpPr>
        <p:grpSp>
          <p:nvGrpSpPr>
            <p:cNvPr id="9" name="Group 8">
              <a:extLst>
                <a:ext uri="{FF2B5EF4-FFF2-40B4-BE49-F238E27FC236}">
                  <a16:creationId xmlns:a16="http://schemas.microsoft.com/office/drawing/2014/main" id="{2742947C-98B6-449A-8F28-0689C87B9924}"/>
                </a:ext>
              </a:extLst>
            </p:cNvPr>
            <p:cNvGrpSpPr/>
            <p:nvPr/>
          </p:nvGrpSpPr>
          <p:grpSpPr>
            <a:xfrm>
              <a:off x="5773537" y="4473911"/>
              <a:ext cx="690113" cy="690113"/>
              <a:chOff x="9831042" y="3675297"/>
              <a:chExt cx="690113" cy="690113"/>
            </a:xfrm>
          </p:grpSpPr>
          <p:sp>
            <p:nvSpPr>
              <p:cNvPr id="18" name="Oval 17">
                <a:extLst>
                  <a:ext uri="{FF2B5EF4-FFF2-40B4-BE49-F238E27FC236}">
                    <a16:creationId xmlns:a16="http://schemas.microsoft.com/office/drawing/2014/main" id="{77E46D07-7717-4D2B-8DFB-AC5B358FEB4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ABC76B3-4C90-42A6-A4DC-0A42EEDC70E1}"/>
                  </a:ext>
                </a:extLst>
              </p:cNvPr>
              <p:cNvSpPr txBox="1"/>
              <p:nvPr/>
            </p:nvSpPr>
            <p:spPr>
              <a:xfrm>
                <a:off x="10010027" y="3835687"/>
                <a:ext cx="332142" cy="369332"/>
              </a:xfrm>
              <a:prstGeom prst="rect">
                <a:avLst/>
              </a:prstGeom>
              <a:noFill/>
            </p:spPr>
            <p:txBody>
              <a:bodyPr wrap="none" rtlCol="0">
                <a:spAutoFit/>
              </a:bodyPr>
              <a:lstStyle/>
              <a:p>
                <a:r>
                  <a:rPr lang="en-US"/>
                  <a:t>A</a:t>
                </a:r>
              </a:p>
            </p:txBody>
          </p:sp>
        </p:grpSp>
        <p:grpSp>
          <p:nvGrpSpPr>
            <p:cNvPr id="10" name="Group 9">
              <a:extLst>
                <a:ext uri="{FF2B5EF4-FFF2-40B4-BE49-F238E27FC236}">
                  <a16:creationId xmlns:a16="http://schemas.microsoft.com/office/drawing/2014/main" id="{4275C019-D9EF-4EE0-BFF8-BF8F26E382AB}"/>
                </a:ext>
              </a:extLst>
            </p:cNvPr>
            <p:cNvGrpSpPr/>
            <p:nvPr/>
          </p:nvGrpSpPr>
          <p:grpSpPr>
            <a:xfrm>
              <a:off x="6982117" y="3944188"/>
              <a:ext cx="690113" cy="690113"/>
              <a:chOff x="9831042" y="3675297"/>
              <a:chExt cx="690113" cy="690113"/>
            </a:xfrm>
          </p:grpSpPr>
          <p:sp>
            <p:nvSpPr>
              <p:cNvPr id="16" name="Oval 15">
                <a:extLst>
                  <a:ext uri="{FF2B5EF4-FFF2-40B4-BE49-F238E27FC236}">
                    <a16:creationId xmlns:a16="http://schemas.microsoft.com/office/drawing/2014/main" id="{0F274594-38F8-4320-A8F4-3D1F3B67AF46}"/>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A198564-00BB-47FE-B66B-1C98CC6A95B9}"/>
                  </a:ext>
                </a:extLst>
              </p:cNvPr>
              <p:cNvSpPr txBox="1"/>
              <p:nvPr/>
            </p:nvSpPr>
            <p:spPr>
              <a:xfrm>
                <a:off x="10010027" y="3835687"/>
                <a:ext cx="312906" cy="369332"/>
              </a:xfrm>
              <a:prstGeom prst="rect">
                <a:avLst/>
              </a:prstGeom>
              <a:noFill/>
            </p:spPr>
            <p:txBody>
              <a:bodyPr wrap="none" rtlCol="0">
                <a:spAutoFit/>
              </a:bodyPr>
              <a:lstStyle/>
              <a:p>
                <a:r>
                  <a:rPr lang="en-US"/>
                  <a:t>B</a:t>
                </a:r>
              </a:p>
            </p:txBody>
          </p:sp>
        </p:grpSp>
        <p:grpSp>
          <p:nvGrpSpPr>
            <p:cNvPr id="11" name="Group 10">
              <a:extLst>
                <a:ext uri="{FF2B5EF4-FFF2-40B4-BE49-F238E27FC236}">
                  <a16:creationId xmlns:a16="http://schemas.microsoft.com/office/drawing/2014/main" id="{44DA5D64-75EE-4214-BF57-4C789B921523}"/>
                </a:ext>
              </a:extLst>
            </p:cNvPr>
            <p:cNvGrpSpPr/>
            <p:nvPr/>
          </p:nvGrpSpPr>
          <p:grpSpPr>
            <a:xfrm>
              <a:off x="8320973" y="5176815"/>
              <a:ext cx="690113" cy="690113"/>
              <a:chOff x="9831042" y="3675297"/>
              <a:chExt cx="690113" cy="690113"/>
            </a:xfrm>
          </p:grpSpPr>
          <p:sp>
            <p:nvSpPr>
              <p:cNvPr id="14" name="Oval 13">
                <a:extLst>
                  <a:ext uri="{FF2B5EF4-FFF2-40B4-BE49-F238E27FC236}">
                    <a16:creationId xmlns:a16="http://schemas.microsoft.com/office/drawing/2014/main" id="{7BD2C6DB-9CEA-4B1C-8504-25D16D3C8C9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487F23F-4D8C-4075-B484-156B607C29CD}"/>
                  </a:ext>
                </a:extLst>
              </p:cNvPr>
              <p:cNvSpPr txBox="1"/>
              <p:nvPr/>
            </p:nvSpPr>
            <p:spPr>
              <a:xfrm>
                <a:off x="10010027" y="3835687"/>
                <a:ext cx="327334" cy="369332"/>
              </a:xfrm>
              <a:prstGeom prst="rect">
                <a:avLst/>
              </a:prstGeom>
              <a:noFill/>
            </p:spPr>
            <p:txBody>
              <a:bodyPr wrap="none" rtlCol="0">
                <a:spAutoFit/>
              </a:bodyPr>
              <a:lstStyle/>
              <a:p>
                <a:r>
                  <a:rPr lang="en-US"/>
                  <a:t>C</a:t>
                </a:r>
              </a:p>
            </p:txBody>
          </p:sp>
        </p:grpSp>
        <p:cxnSp>
          <p:nvCxnSpPr>
            <p:cNvPr id="20" name="Straight Arrow Connector 19">
              <a:extLst>
                <a:ext uri="{FF2B5EF4-FFF2-40B4-BE49-F238E27FC236}">
                  <a16:creationId xmlns:a16="http://schemas.microsoft.com/office/drawing/2014/main" id="{3F697441-F0FE-4857-82AF-D6B92D47076C}"/>
                </a:ext>
              </a:extLst>
            </p:cNvPr>
            <p:cNvCxnSpPr>
              <a:cxnSpLocks/>
              <a:stCxn id="18" idx="7"/>
              <a:endCxn id="16" idx="2"/>
            </p:cNvCxnSpPr>
            <p:nvPr/>
          </p:nvCxnSpPr>
          <p:spPr>
            <a:xfrm flipV="1">
              <a:off x="6362585" y="4289245"/>
              <a:ext cx="619532" cy="28573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4DA5D64-75EE-4214-BF57-4C789B921523}"/>
                </a:ext>
              </a:extLst>
            </p:cNvPr>
            <p:cNvGrpSpPr/>
            <p:nvPr/>
          </p:nvGrpSpPr>
          <p:grpSpPr>
            <a:xfrm>
              <a:off x="6316802" y="5805162"/>
              <a:ext cx="690113" cy="690113"/>
              <a:chOff x="9831042" y="3675297"/>
              <a:chExt cx="690113" cy="690113"/>
            </a:xfrm>
          </p:grpSpPr>
          <p:sp>
            <p:nvSpPr>
              <p:cNvPr id="22" name="Oval 21">
                <a:extLst>
                  <a:ext uri="{FF2B5EF4-FFF2-40B4-BE49-F238E27FC236}">
                    <a16:creationId xmlns:a16="http://schemas.microsoft.com/office/drawing/2014/main" id="{7BD2C6DB-9CEA-4B1C-8504-25D16D3C8C9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487F23F-4D8C-4075-B484-156B607C29CD}"/>
                  </a:ext>
                </a:extLst>
              </p:cNvPr>
              <p:cNvSpPr txBox="1"/>
              <p:nvPr/>
            </p:nvSpPr>
            <p:spPr>
              <a:xfrm>
                <a:off x="10010027" y="3835687"/>
                <a:ext cx="343364" cy="369332"/>
              </a:xfrm>
              <a:prstGeom prst="rect">
                <a:avLst/>
              </a:prstGeom>
              <a:noFill/>
            </p:spPr>
            <p:txBody>
              <a:bodyPr wrap="none" rtlCol="0">
                <a:spAutoFit/>
              </a:bodyPr>
              <a:lstStyle/>
              <a:p>
                <a:r>
                  <a:rPr lang="en-US"/>
                  <a:t>D</a:t>
                </a:r>
              </a:p>
            </p:txBody>
          </p:sp>
        </p:grpSp>
        <p:cxnSp>
          <p:nvCxnSpPr>
            <p:cNvPr id="26" name="Straight Arrow Connector 25">
              <a:extLst>
                <a:ext uri="{FF2B5EF4-FFF2-40B4-BE49-F238E27FC236}">
                  <a16:creationId xmlns:a16="http://schemas.microsoft.com/office/drawing/2014/main" id="{3F697441-F0FE-4857-82AF-D6B92D47076C}"/>
                </a:ext>
              </a:extLst>
            </p:cNvPr>
            <p:cNvCxnSpPr>
              <a:cxnSpLocks/>
              <a:stCxn id="22" idx="1"/>
              <a:endCxn id="18" idx="4"/>
            </p:cNvCxnSpPr>
            <p:nvPr/>
          </p:nvCxnSpPr>
          <p:spPr>
            <a:xfrm flipH="1" flipV="1">
              <a:off x="6118594" y="5164024"/>
              <a:ext cx="299273" cy="742203"/>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F697441-F0FE-4857-82AF-D6B92D47076C}"/>
                </a:ext>
              </a:extLst>
            </p:cNvPr>
            <p:cNvCxnSpPr>
              <a:cxnSpLocks/>
              <a:stCxn id="18" idx="6"/>
              <a:endCxn id="14" idx="2"/>
            </p:cNvCxnSpPr>
            <p:nvPr/>
          </p:nvCxnSpPr>
          <p:spPr>
            <a:xfrm>
              <a:off x="6463650" y="4818968"/>
              <a:ext cx="1857323" cy="702904"/>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697441-F0FE-4857-82AF-D6B92D47076C}"/>
                </a:ext>
              </a:extLst>
            </p:cNvPr>
            <p:cNvCxnSpPr>
              <a:cxnSpLocks/>
              <a:stCxn id="14" idx="1"/>
              <a:endCxn id="16" idx="5"/>
            </p:cNvCxnSpPr>
            <p:nvPr/>
          </p:nvCxnSpPr>
          <p:spPr>
            <a:xfrm flipH="1" flipV="1">
              <a:off x="7571165" y="4533236"/>
              <a:ext cx="850873" cy="744644"/>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697441-F0FE-4857-82AF-D6B92D47076C}"/>
                </a:ext>
              </a:extLst>
            </p:cNvPr>
            <p:cNvCxnSpPr>
              <a:cxnSpLocks/>
              <a:stCxn id="14" idx="3"/>
              <a:endCxn id="22" idx="6"/>
            </p:cNvCxnSpPr>
            <p:nvPr/>
          </p:nvCxnSpPr>
          <p:spPr>
            <a:xfrm flipH="1">
              <a:off x="7006915" y="5765863"/>
              <a:ext cx="1415123" cy="384356"/>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89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500"/>
                                        <p:tgtEl>
                                          <p:spTgt spid="7">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500"/>
                                        <p:tgtEl>
                                          <p:spTgt spid="7">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animEffect transition="in" filter="fade">
                                      <p:cBhvr>
                                        <p:cTn id="33" dur="500"/>
                                        <p:tgtEl>
                                          <p:spTgt spid="7">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animEffect transition="in" filter="fade">
                                      <p:cBhvr>
                                        <p:cTn id="36" dur="500"/>
                                        <p:tgtEl>
                                          <p:spTgt spid="7">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animEffect transition="in" filter="fade">
                                      <p:cBhvr>
                                        <p:cTn id="41"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 Vocabulary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a:solidFill>
                      <a:srgbClr val="4C3282"/>
                    </a:solidFill>
                  </a:rPr>
                  <a:t>Dense Graph </a:t>
                </a:r>
                <a:r>
                  <a:rPr lang="en-US"/>
                  <a:t>– a graph with a lot of edges</a:t>
                </a:r>
              </a:p>
              <a:p>
                <a:r>
                  <a:rPr lang="en-US"/>
                  <a:t>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l-GR"/>
                  <a:t>Θ</a:t>
                </a:r>
                <a:r>
                  <a:rPr lang="en-US"/>
                  <a:t>(V</a:t>
                </a:r>
                <a:r>
                  <a:rPr lang="en-US" baseline="30000"/>
                  <a:t>2</a:t>
                </a:r>
                <a:r>
                  <a:rPr lang="en-US"/>
                  <a:t>)</a:t>
                </a:r>
              </a:p>
              <a:p>
                <a:endParaRPr lang="en-US"/>
              </a:p>
              <a:p>
                <a:r>
                  <a:rPr lang="en-US" b="1">
                    <a:solidFill>
                      <a:srgbClr val="4C3282"/>
                    </a:solidFill>
                  </a:rPr>
                  <a:t>Sparse Graph </a:t>
                </a:r>
                <a:r>
                  <a:rPr lang="en-US"/>
                  <a:t>– a graph with “few” edges</a:t>
                </a:r>
              </a:p>
              <a:p>
                <a:r>
                  <a:rPr lang="en-US"/>
                  <a:t>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l-GR"/>
                  <a:t>Θ</a:t>
                </a:r>
                <a:r>
                  <a:rPr lang="en-US"/>
                  <a:t>(V)</a:t>
                </a:r>
              </a:p>
              <a:p>
                <a:endParaRPr lang="en-US"/>
              </a:p>
              <a:p>
                <a:r>
                  <a:rPr lang="en-US"/>
                  <a:t>An Adjacency Matrix seems a waste for a sparse graph…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2" t="-150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16</a:t>
            </a:fld>
            <a:endParaRPr lang="en-US"/>
          </a:p>
        </p:txBody>
      </p:sp>
      <p:grpSp>
        <p:nvGrpSpPr>
          <p:cNvPr id="6" name="Group 5">
            <a:extLst>
              <a:ext uri="{FF2B5EF4-FFF2-40B4-BE49-F238E27FC236}">
                <a16:creationId xmlns:a16="http://schemas.microsoft.com/office/drawing/2014/main" id="{2C475311-FAC1-4D1A-B542-88E298FB622B}"/>
              </a:ext>
            </a:extLst>
          </p:cNvPr>
          <p:cNvGrpSpPr/>
          <p:nvPr/>
        </p:nvGrpSpPr>
        <p:grpSpPr>
          <a:xfrm>
            <a:off x="7204789" y="857784"/>
            <a:ext cx="2623875" cy="1933079"/>
            <a:chOff x="8539929" y="4616023"/>
            <a:chExt cx="2623875" cy="1933079"/>
          </a:xfrm>
        </p:grpSpPr>
        <p:grpSp>
          <p:nvGrpSpPr>
            <p:cNvPr id="7" name="Group 6">
              <a:extLst>
                <a:ext uri="{FF2B5EF4-FFF2-40B4-BE49-F238E27FC236}">
                  <a16:creationId xmlns:a16="http://schemas.microsoft.com/office/drawing/2014/main" id="{F2843137-FEB8-4691-8151-415151E513E4}"/>
                </a:ext>
              </a:extLst>
            </p:cNvPr>
            <p:cNvGrpSpPr/>
            <p:nvPr/>
          </p:nvGrpSpPr>
          <p:grpSpPr>
            <a:xfrm>
              <a:off x="8643810" y="4616023"/>
              <a:ext cx="690113" cy="690113"/>
              <a:chOff x="1660725" y="5803810"/>
              <a:chExt cx="690113" cy="690113"/>
            </a:xfrm>
          </p:grpSpPr>
          <p:sp>
            <p:nvSpPr>
              <p:cNvPr id="20" name="Oval 19">
                <a:extLst>
                  <a:ext uri="{FF2B5EF4-FFF2-40B4-BE49-F238E27FC236}">
                    <a16:creationId xmlns:a16="http://schemas.microsoft.com/office/drawing/2014/main" id="{EEFC130C-82B3-4768-95CF-51BB047A2B91}"/>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59980D3-EBED-4A96-85AF-943792602410}"/>
                  </a:ext>
                </a:extLst>
              </p:cNvPr>
              <p:cNvSpPr txBox="1"/>
              <p:nvPr/>
            </p:nvSpPr>
            <p:spPr>
              <a:xfrm>
                <a:off x="1730541" y="6010366"/>
                <a:ext cx="509948" cy="276999"/>
              </a:xfrm>
              <a:prstGeom prst="rect">
                <a:avLst/>
              </a:prstGeom>
              <a:noFill/>
            </p:spPr>
            <p:txBody>
              <a:bodyPr wrap="none" rtlCol="0">
                <a:spAutoFit/>
              </a:bodyPr>
              <a:lstStyle/>
              <a:p>
                <a:r>
                  <a:rPr lang="en-US" sz="1200"/>
                  <a:t>Stark</a:t>
                </a:r>
              </a:p>
            </p:txBody>
          </p:sp>
        </p:grpSp>
        <p:grpSp>
          <p:nvGrpSpPr>
            <p:cNvPr id="8" name="Group 7">
              <a:extLst>
                <a:ext uri="{FF2B5EF4-FFF2-40B4-BE49-F238E27FC236}">
                  <a16:creationId xmlns:a16="http://schemas.microsoft.com/office/drawing/2014/main" id="{C871A1BB-8C64-4586-827E-33E464CEE2E6}"/>
                </a:ext>
              </a:extLst>
            </p:cNvPr>
            <p:cNvGrpSpPr/>
            <p:nvPr/>
          </p:nvGrpSpPr>
          <p:grpSpPr>
            <a:xfrm>
              <a:off x="10384039" y="4616023"/>
              <a:ext cx="779765" cy="690113"/>
              <a:chOff x="1638240" y="5803810"/>
              <a:chExt cx="779765" cy="690113"/>
            </a:xfrm>
          </p:grpSpPr>
          <p:sp>
            <p:nvSpPr>
              <p:cNvPr id="18" name="Oval 17">
                <a:extLst>
                  <a:ext uri="{FF2B5EF4-FFF2-40B4-BE49-F238E27FC236}">
                    <a16:creationId xmlns:a16="http://schemas.microsoft.com/office/drawing/2014/main" id="{E6A2B285-781C-4AD8-87B8-3409EE6EBC89}"/>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3D292F9-C2AF-4D94-A576-F2671CB3CE70}"/>
                  </a:ext>
                </a:extLst>
              </p:cNvPr>
              <p:cNvSpPr txBox="1"/>
              <p:nvPr/>
            </p:nvSpPr>
            <p:spPr>
              <a:xfrm>
                <a:off x="1638240" y="6004292"/>
                <a:ext cx="779765" cy="276999"/>
              </a:xfrm>
              <a:prstGeom prst="rect">
                <a:avLst/>
              </a:prstGeom>
              <a:noFill/>
            </p:spPr>
            <p:txBody>
              <a:bodyPr wrap="none" rtlCol="0">
                <a:spAutoFit/>
              </a:bodyPr>
              <a:lstStyle/>
              <a:p>
                <a:r>
                  <a:rPr lang="en-US" sz="1200"/>
                  <a:t>Lannister</a:t>
                </a:r>
              </a:p>
            </p:txBody>
          </p:sp>
        </p:grpSp>
        <p:grpSp>
          <p:nvGrpSpPr>
            <p:cNvPr id="9" name="Group 8">
              <a:extLst>
                <a:ext uri="{FF2B5EF4-FFF2-40B4-BE49-F238E27FC236}">
                  <a16:creationId xmlns:a16="http://schemas.microsoft.com/office/drawing/2014/main" id="{F14A9766-8CD9-4A45-BE55-0E93C982937C}"/>
                </a:ext>
              </a:extLst>
            </p:cNvPr>
            <p:cNvGrpSpPr/>
            <p:nvPr/>
          </p:nvGrpSpPr>
          <p:grpSpPr>
            <a:xfrm>
              <a:off x="10406524" y="5858989"/>
              <a:ext cx="690113" cy="690113"/>
              <a:chOff x="1660725" y="5803810"/>
              <a:chExt cx="690113" cy="690113"/>
            </a:xfrm>
          </p:grpSpPr>
          <p:sp>
            <p:nvSpPr>
              <p:cNvPr id="16" name="Oval 15">
                <a:extLst>
                  <a:ext uri="{FF2B5EF4-FFF2-40B4-BE49-F238E27FC236}">
                    <a16:creationId xmlns:a16="http://schemas.microsoft.com/office/drawing/2014/main" id="{96A6D204-2BC4-434D-8B51-65102EFF3CEC}"/>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777FF8B-7868-48B8-A53B-4A06C1113EC5}"/>
                  </a:ext>
                </a:extLst>
              </p:cNvPr>
              <p:cNvSpPr txBox="1"/>
              <p:nvPr/>
            </p:nvSpPr>
            <p:spPr>
              <a:xfrm>
                <a:off x="1711918" y="6026645"/>
                <a:ext cx="587725" cy="276999"/>
              </a:xfrm>
              <a:prstGeom prst="rect">
                <a:avLst/>
              </a:prstGeom>
              <a:noFill/>
            </p:spPr>
            <p:txBody>
              <a:bodyPr wrap="none" rtlCol="0">
                <a:spAutoFit/>
              </a:bodyPr>
              <a:lstStyle/>
              <a:p>
                <a:r>
                  <a:rPr lang="en-US" sz="1200"/>
                  <a:t>Tyrells</a:t>
                </a:r>
              </a:p>
            </p:txBody>
          </p:sp>
        </p:grpSp>
        <p:cxnSp>
          <p:nvCxnSpPr>
            <p:cNvPr id="10" name="Straight Connector 9">
              <a:extLst>
                <a:ext uri="{FF2B5EF4-FFF2-40B4-BE49-F238E27FC236}">
                  <a16:creationId xmlns:a16="http://schemas.microsoft.com/office/drawing/2014/main" id="{50EA3323-C0A1-4478-94AC-140715803F8C}"/>
                </a:ext>
              </a:extLst>
            </p:cNvPr>
            <p:cNvCxnSpPr>
              <a:cxnSpLocks/>
              <a:stCxn id="18" idx="4"/>
              <a:endCxn id="16" idx="0"/>
            </p:cNvCxnSpPr>
            <p:nvPr/>
          </p:nvCxnSpPr>
          <p:spPr>
            <a:xfrm>
              <a:off x="10751581" y="5306136"/>
              <a:ext cx="0" cy="552853"/>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5E677C2-BAE9-47F0-8BC4-B85CEAA282A8}"/>
                </a:ext>
              </a:extLst>
            </p:cNvPr>
            <p:cNvGrpSpPr/>
            <p:nvPr/>
          </p:nvGrpSpPr>
          <p:grpSpPr>
            <a:xfrm>
              <a:off x="8539929" y="5858989"/>
              <a:ext cx="897875" cy="690113"/>
              <a:chOff x="1556844" y="5803810"/>
              <a:chExt cx="897875" cy="690113"/>
            </a:xfrm>
          </p:grpSpPr>
          <p:sp>
            <p:nvSpPr>
              <p:cNvPr id="14" name="Oval 13">
                <a:extLst>
                  <a:ext uri="{FF2B5EF4-FFF2-40B4-BE49-F238E27FC236}">
                    <a16:creationId xmlns:a16="http://schemas.microsoft.com/office/drawing/2014/main" id="{34E3EA4C-DABF-4E60-A5F1-08F5CC2459CC}"/>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4731E9A-0DD7-495A-A565-EE5E37B8B7D1}"/>
                  </a:ext>
                </a:extLst>
              </p:cNvPr>
              <p:cNvSpPr txBox="1"/>
              <p:nvPr/>
            </p:nvSpPr>
            <p:spPr>
              <a:xfrm>
                <a:off x="1556844" y="6010367"/>
                <a:ext cx="897875" cy="276999"/>
              </a:xfrm>
              <a:prstGeom prst="rect">
                <a:avLst/>
              </a:prstGeom>
              <a:noFill/>
            </p:spPr>
            <p:txBody>
              <a:bodyPr wrap="none" rtlCol="0">
                <a:spAutoFit/>
              </a:bodyPr>
              <a:lstStyle/>
              <a:p>
                <a:r>
                  <a:rPr lang="en-US" sz="1200" err="1"/>
                  <a:t>Targaryens</a:t>
                </a:r>
                <a:endParaRPr lang="en-US" sz="1200"/>
              </a:p>
            </p:txBody>
          </p:sp>
        </p:grpSp>
        <p:cxnSp>
          <p:nvCxnSpPr>
            <p:cNvPr id="12" name="Straight Connector 11">
              <a:extLst>
                <a:ext uri="{FF2B5EF4-FFF2-40B4-BE49-F238E27FC236}">
                  <a16:creationId xmlns:a16="http://schemas.microsoft.com/office/drawing/2014/main" id="{5968D3FF-247D-4C9B-A358-154B4727934A}"/>
                </a:ext>
              </a:extLst>
            </p:cNvPr>
            <p:cNvCxnSpPr>
              <a:cxnSpLocks/>
              <a:stCxn id="20" idx="6"/>
              <a:endCxn id="18" idx="2"/>
            </p:cNvCxnSpPr>
            <p:nvPr/>
          </p:nvCxnSpPr>
          <p:spPr>
            <a:xfrm>
              <a:off x="9333923" y="4961080"/>
              <a:ext cx="1072601" cy="0"/>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1C0A2C-3A97-42C3-8534-FBA4BEF8062C}"/>
                </a:ext>
              </a:extLst>
            </p:cNvPr>
            <p:cNvCxnSpPr>
              <a:cxnSpLocks/>
              <a:stCxn id="20" idx="5"/>
              <a:endCxn id="16" idx="1"/>
            </p:cNvCxnSpPr>
            <p:nvPr/>
          </p:nvCxnSpPr>
          <p:spPr>
            <a:xfrm>
              <a:off x="9232858" y="5205071"/>
              <a:ext cx="1274731" cy="754983"/>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5968D3FF-247D-4C9B-A358-154B4727934A}"/>
              </a:ext>
            </a:extLst>
          </p:cNvPr>
          <p:cNvCxnSpPr>
            <a:cxnSpLocks/>
            <a:stCxn id="20" idx="4"/>
            <a:endCxn id="14" idx="0"/>
          </p:cNvCxnSpPr>
          <p:nvPr/>
        </p:nvCxnSpPr>
        <p:spPr>
          <a:xfrm>
            <a:off x="7653727" y="1547897"/>
            <a:ext cx="0" cy="552853"/>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68D3FF-247D-4C9B-A358-154B4727934A}"/>
              </a:ext>
            </a:extLst>
          </p:cNvPr>
          <p:cNvCxnSpPr>
            <a:cxnSpLocks/>
            <a:stCxn id="14" idx="7"/>
            <a:endCxn id="18" idx="3"/>
          </p:cNvCxnSpPr>
          <p:nvPr/>
        </p:nvCxnSpPr>
        <p:spPr>
          <a:xfrm flipV="1">
            <a:off x="7897718" y="1446832"/>
            <a:ext cx="1274731" cy="754983"/>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68D3FF-247D-4C9B-A358-154B4727934A}"/>
              </a:ext>
            </a:extLst>
          </p:cNvPr>
          <p:cNvCxnSpPr>
            <a:cxnSpLocks/>
            <a:stCxn id="14" idx="6"/>
            <a:endCxn id="16" idx="2"/>
          </p:cNvCxnSpPr>
          <p:nvPr/>
        </p:nvCxnSpPr>
        <p:spPr>
          <a:xfrm>
            <a:off x="7998783" y="2445807"/>
            <a:ext cx="1072601" cy="0"/>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F2843137-FEB8-4691-8151-415151E513E4}"/>
              </a:ext>
            </a:extLst>
          </p:cNvPr>
          <p:cNvGrpSpPr/>
          <p:nvPr/>
        </p:nvGrpSpPr>
        <p:grpSpPr>
          <a:xfrm>
            <a:off x="8333429" y="3343716"/>
            <a:ext cx="690113" cy="690113"/>
            <a:chOff x="1660725" y="5803810"/>
            <a:chExt cx="690113" cy="690113"/>
          </a:xfrm>
        </p:grpSpPr>
        <p:sp>
          <p:nvSpPr>
            <p:cNvPr id="46" name="Oval 45">
              <a:extLst>
                <a:ext uri="{FF2B5EF4-FFF2-40B4-BE49-F238E27FC236}">
                  <a16:creationId xmlns:a16="http://schemas.microsoft.com/office/drawing/2014/main" id="{EEFC130C-82B3-4768-95CF-51BB047A2B91}"/>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59980D3-EBED-4A96-85AF-943792602410}"/>
                </a:ext>
              </a:extLst>
            </p:cNvPr>
            <p:cNvSpPr txBox="1"/>
            <p:nvPr/>
          </p:nvSpPr>
          <p:spPr>
            <a:xfrm>
              <a:off x="1797349" y="5999723"/>
              <a:ext cx="410690" cy="276999"/>
            </a:xfrm>
            <a:prstGeom prst="rect">
              <a:avLst/>
            </a:prstGeom>
            <a:noFill/>
          </p:spPr>
          <p:txBody>
            <a:bodyPr wrap="none" rtlCol="0">
              <a:spAutoFit/>
            </a:bodyPr>
            <a:lstStyle/>
            <a:p>
              <a:r>
                <a:rPr lang="en-US" sz="1200"/>
                <a:t>Jon</a:t>
              </a:r>
            </a:p>
          </p:txBody>
        </p:sp>
      </p:grpSp>
      <p:grpSp>
        <p:nvGrpSpPr>
          <p:cNvPr id="34" name="Group 33">
            <a:extLst>
              <a:ext uri="{FF2B5EF4-FFF2-40B4-BE49-F238E27FC236}">
                <a16:creationId xmlns:a16="http://schemas.microsoft.com/office/drawing/2014/main" id="{C871A1BB-8C64-4586-827E-33E464CEE2E6}"/>
              </a:ext>
            </a:extLst>
          </p:cNvPr>
          <p:cNvGrpSpPr/>
          <p:nvPr/>
        </p:nvGrpSpPr>
        <p:grpSpPr>
          <a:xfrm>
            <a:off x="9710302" y="3209059"/>
            <a:ext cx="690113" cy="690113"/>
            <a:chOff x="1660725" y="5803810"/>
            <a:chExt cx="690113" cy="690113"/>
          </a:xfrm>
        </p:grpSpPr>
        <p:sp>
          <p:nvSpPr>
            <p:cNvPr id="44" name="Oval 43">
              <a:extLst>
                <a:ext uri="{FF2B5EF4-FFF2-40B4-BE49-F238E27FC236}">
                  <a16:creationId xmlns:a16="http://schemas.microsoft.com/office/drawing/2014/main" id="{E6A2B285-781C-4AD8-87B8-3409EE6EBC89}"/>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3D292F9-C2AF-4D94-A576-F2671CB3CE70}"/>
                </a:ext>
              </a:extLst>
            </p:cNvPr>
            <p:cNvSpPr txBox="1"/>
            <p:nvPr/>
          </p:nvSpPr>
          <p:spPr>
            <a:xfrm>
              <a:off x="1755424" y="6014210"/>
              <a:ext cx="470000" cy="276999"/>
            </a:xfrm>
            <a:prstGeom prst="rect">
              <a:avLst/>
            </a:prstGeom>
            <a:noFill/>
          </p:spPr>
          <p:txBody>
            <a:bodyPr wrap="none" rtlCol="0">
              <a:spAutoFit/>
            </a:bodyPr>
            <a:lstStyle/>
            <a:p>
              <a:r>
                <a:rPr lang="en-US" sz="1200"/>
                <a:t>Sam</a:t>
              </a:r>
            </a:p>
          </p:txBody>
        </p:sp>
      </p:grpSp>
      <p:grpSp>
        <p:nvGrpSpPr>
          <p:cNvPr id="35" name="Group 34">
            <a:extLst>
              <a:ext uri="{FF2B5EF4-FFF2-40B4-BE49-F238E27FC236}">
                <a16:creationId xmlns:a16="http://schemas.microsoft.com/office/drawing/2014/main" id="{F14A9766-8CD9-4A45-BE55-0E93C982937C}"/>
              </a:ext>
            </a:extLst>
          </p:cNvPr>
          <p:cNvGrpSpPr/>
          <p:nvPr/>
        </p:nvGrpSpPr>
        <p:grpSpPr>
          <a:xfrm>
            <a:off x="10275001" y="4215697"/>
            <a:ext cx="690113" cy="690113"/>
            <a:chOff x="1660725" y="5803810"/>
            <a:chExt cx="690113" cy="690113"/>
          </a:xfrm>
        </p:grpSpPr>
        <p:sp>
          <p:nvSpPr>
            <p:cNvPr id="42" name="Oval 41">
              <a:extLst>
                <a:ext uri="{FF2B5EF4-FFF2-40B4-BE49-F238E27FC236}">
                  <a16:creationId xmlns:a16="http://schemas.microsoft.com/office/drawing/2014/main" id="{96A6D204-2BC4-434D-8B51-65102EFF3CEC}"/>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777FF8B-7868-48B8-A53B-4A06C1113EC5}"/>
                </a:ext>
              </a:extLst>
            </p:cNvPr>
            <p:cNvSpPr txBox="1"/>
            <p:nvPr/>
          </p:nvSpPr>
          <p:spPr>
            <a:xfrm>
              <a:off x="1711918" y="6026645"/>
              <a:ext cx="557012" cy="276999"/>
            </a:xfrm>
            <a:prstGeom prst="rect">
              <a:avLst/>
            </a:prstGeom>
            <a:noFill/>
          </p:spPr>
          <p:txBody>
            <a:bodyPr wrap="none" rtlCol="0">
              <a:spAutoFit/>
            </a:bodyPr>
            <a:lstStyle/>
            <a:p>
              <a:r>
                <a:rPr lang="en-US" sz="1200" err="1"/>
                <a:t>Yoren</a:t>
              </a:r>
              <a:endParaRPr lang="en-US" sz="1200"/>
            </a:p>
          </p:txBody>
        </p:sp>
      </p:grpSp>
      <p:grpSp>
        <p:nvGrpSpPr>
          <p:cNvPr id="37" name="Group 36">
            <a:extLst>
              <a:ext uri="{FF2B5EF4-FFF2-40B4-BE49-F238E27FC236}">
                <a16:creationId xmlns:a16="http://schemas.microsoft.com/office/drawing/2014/main" id="{05E677C2-BAE9-47F0-8BC4-B85CEAA282A8}"/>
              </a:ext>
            </a:extLst>
          </p:cNvPr>
          <p:cNvGrpSpPr/>
          <p:nvPr/>
        </p:nvGrpSpPr>
        <p:grpSpPr>
          <a:xfrm>
            <a:off x="8063118" y="4481481"/>
            <a:ext cx="690113" cy="690113"/>
            <a:chOff x="1660725" y="5803810"/>
            <a:chExt cx="690113" cy="690113"/>
          </a:xfrm>
        </p:grpSpPr>
        <p:sp>
          <p:nvSpPr>
            <p:cNvPr id="40" name="Oval 39">
              <a:extLst>
                <a:ext uri="{FF2B5EF4-FFF2-40B4-BE49-F238E27FC236}">
                  <a16:creationId xmlns:a16="http://schemas.microsoft.com/office/drawing/2014/main" id="{34E3EA4C-DABF-4E60-A5F1-08F5CC2459CC}"/>
                </a:ext>
              </a:extLst>
            </p:cNvPr>
            <p:cNvSpPr/>
            <p:nvPr/>
          </p:nvSpPr>
          <p:spPr>
            <a:xfrm>
              <a:off x="1660725" y="5803810"/>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4731E9A-0DD7-495A-A565-EE5E37B8B7D1}"/>
                </a:ext>
              </a:extLst>
            </p:cNvPr>
            <p:cNvSpPr txBox="1"/>
            <p:nvPr/>
          </p:nvSpPr>
          <p:spPr>
            <a:xfrm>
              <a:off x="1787731" y="6010365"/>
              <a:ext cx="429926" cy="276999"/>
            </a:xfrm>
            <a:prstGeom prst="rect">
              <a:avLst/>
            </a:prstGeom>
            <a:noFill/>
          </p:spPr>
          <p:txBody>
            <a:bodyPr wrap="none" rtlCol="0">
              <a:spAutoFit/>
            </a:bodyPr>
            <a:lstStyle/>
            <a:p>
              <a:r>
                <a:rPr lang="en-US" sz="1200" err="1"/>
                <a:t>Pyp</a:t>
              </a:r>
              <a:endParaRPr lang="en-US" sz="1200"/>
            </a:p>
          </p:txBody>
        </p:sp>
      </p:grpSp>
      <p:sp>
        <p:nvSpPr>
          <p:cNvPr id="48" name="Oval 47">
            <a:extLst>
              <a:ext uri="{FF2B5EF4-FFF2-40B4-BE49-F238E27FC236}">
                <a16:creationId xmlns:a16="http://schemas.microsoft.com/office/drawing/2014/main" id="{96A6D204-2BC4-434D-8B51-65102EFF3CEC}"/>
              </a:ext>
            </a:extLst>
          </p:cNvPr>
          <p:cNvSpPr/>
          <p:nvPr/>
        </p:nvSpPr>
        <p:spPr>
          <a:xfrm>
            <a:off x="9205559" y="5015779"/>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777FF8B-7868-48B8-A53B-4A06C1113EC5}"/>
              </a:ext>
            </a:extLst>
          </p:cNvPr>
          <p:cNvSpPr txBox="1"/>
          <p:nvPr/>
        </p:nvSpPr>
        <p:spPr>
          <a:xfrm>
            <a:off x="9205559" y="5222335"/>
            <a:ext cx="707245" cy="276999"/>
          </a:xfrm>
          <a:prstGeom prst="rect">
            <a:avLst/>
          </a:prstGeom>
          <a:noFill/>
        </p:spPr>
        <p:txBody>
          <a:bodyPr wrap="none" rtlCol="0">
            <a:spAutoFit/>
          </a:bodyPr>
          <a:lstStyle/>
          <a:p>
            <a:r>
              <a:rPr lang="en-US" sz="1200" err="1"/>
              <a:t>Eddison</a:t>
            </a:r>
            <a:endParaRPr lang="en-US" sz="1200"/>
          </a:p>
        </p:txBody>
      </p:sp>
    </p:spTree>
    <p:extLst>
      <p:ext uri="{BB962C8B-B14F-4D97-AF65-F5344CB8AC3E}">
        <p14:creationId xmlns:p14="http://schemas.microsoft.com/office/powerpoint/2010/main" val="17731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p:cNvSpPr txBox="1">
                <a:spLocks/>
              </p:cNvSpPr>
              <p:nvPr/>
            </p:nvSpPr>
            <p:spPr>
              <a:xfrm>
                <a:off x="575240" y="1463857"/>
                <a:ext cx="11187258" cy="484550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Create a Dictionary of size V from type V to Collection of E</a:t>
                </a:r>
              </a:p>
              <a:p>
                <a:r>
                  <a:rPr lang="en-US"/>
                  <a:t>If (</a:t>
                </a:r>
                <a:r>
                  <a:rPr lang="en-US" err="1"/>
                  <a:t>x,y</a:t>
                </a:r>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t> E then add y to the set associated with the key x</a:t>
                </a:r>
              </a:p>
              <a:p>
                <a:endParaRPr lang="en-US"/>
              </a:p>
              <a:p>
                <a:r>
                  <a:rPr lang="en-US"/>
                  <a:t>Runtime (in terms of V and E)</a:t>
                </a:r>
              </a:p>
              <a:p>
                <a:pPr lvl="1"/>
                <a:r>
                  <a:rPr lang="en-US"/>
                  <a:t>get out - edges for a vertex O(1)</a:t>
                </a:r>
              </a:p>
              <a:p>
                <a:pPr lvl="1"/>
                <a:r>
                  <a:rPr lang="en-US"/>
                  <a:t>get in - edges for a vertex O(V + E)</a:t>
                </a:r>
              </a:p>
              <a:p>
                <a:pPr lvl="1"/>
                <a:r>
                  <a:rPr lang="en-US"/>
                  <a:t>decide if an edge exists O(1)</a:t>
                </a:r>
              </a:p>
              <a:p>
                <a:pPr lvl="1"/>
                <a:r>
                  <a:rPr lang="en-US"/>
                  <a:t>insert an edge O(1)</a:t>
                </a:r>
              </a:p>
              <a:p>
                <a:pPr lvl="1"/>
                <a:r>
                  <a:rPr lang="en-US"/>
                  <a:t>delete an edge O(1)</a:t>
                </a:r>
              </a:p>
              <a:p>
                <a:pPr lvl="1"/>
                <a:r>
                  <a:rPr lang="en-US"/>
                  <a:t>delete a vertex</a:t>
                </a:r>
              </a:p>
              <a:p>
                <a:pPr lvl="1"/>
                <a:r>
                  <a:rPr lang="en-US"/>
                  <a:t>add a vertex</a:t>
                </a:r>
              </a:p>
              <a:p>
                <a:pPr lvl="1"/>
                <a:endParaRPr lang="en-US"/>
              </a:p>
              <a:p>
                <a:pPr marL="128016" lvl="1" indent="0">
                  <a:buNone/>
                </a:pPr>
                <a:r>
                  <a:rPr lang="en-US"/>
                  <a:t>How much space is used?</a:t>
                </a:r>
              </a:p>
              <a:p>
                <a:pPr marL="128016" lvl="1" indent="0">
                  <a:buNone/>
                </a:pPr>
                <a:r>
                  <a:rPr lang="en-US"/>
                  <a:t>V + E</a:t>
                </a:r>
                <a:endParaRPr lang="en-US" baseline="30000"/>
              </a:p>
              <a:p>
                <a:endParaRPr lang="en-US"/>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75240" y="1463857"/>
                <a:ext cx="11187258" cy="4845504"/>
              </a:xfrm>
              <a:prstGeom prst="rect">
                <a:avLst/>
              </a:prstGeom>
              <a:blipFill>
                <a:blip r:embed="rId2"/>
                <a:stretch>
                  <a:fillRect l="-272" t="-213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a:t>Adjacency List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17</a:t>
            </a:fld>
            <a:endParaRPr lang="en-US"/>
          </a:p>
        </p:txBody>
      </p:sp>
      <p:graphicFrame>
        <p:nvGraphicFramePr>
          <p:cNvPr id="8" name="Table 7"/>
          <p:cNvGraphicFramePr>
            <a:graphicFrameLocks noGrp="1"/>
          </p:cNvGraphicFramePr>
          <p:nvPr>
            <p:extLst/>
          </p:nvPr>
        </p:nvGraphicFramePr>
        <p:xfrm>
          <a:off x="4952379" y="2916405"/>
          <a:ext cx="1188306" cy="2827692"/>
        </p:xfrm>
        <a:graphic>
          <a:graphicData uri="http://schemas.openxmlformats.org/drawingml/2006/table">
            <a:tbl>
              <a:tblPr firstRow="1" bandRow="1">
                <a:tableStyleId>{5C22544A-7EE6-4342-B048-85BDC9FD1C3A}</a:tableStyleId>
              </a:tblPr>
              <a:tblGrid>
                <a:gridCol w="369570">
                  <a:extLst>
                    <a:ext uri="{9D8B030D-6E8A-4147-A177-3AD203B41FA5}">
                      <a16:colId xmlns:a16="http://schemas.microsoft.com/office/drawing/2014/main" val="262660185"/>
                    </a:ext>
                  </a:extLst>
                </a:gridCol>
                <a:gridCol w="610456">
                  <a:extLst>
                    <a:ext uri="{9D8B030D-6E8A-4147-A177-3AD203B41FA5}">
                      <a16:colId xmlns:a16="http://schemas.microsoft.com/office/drawing/2014/main" val="2224427115"/>
                    </a:ext>
                  </a:extLst>
                </a:gridCol>
                <a:gridCol w="208280">
                  <a:extLst>
                    <a:ext uri="{9D8B030D-6E8A-4147-A177-3AD203B41FA5}">
                      <a16:colId xmlns:a16="http://schemas.microsoft.com/office/drawing/2014/main" val="2242316575"/>
                    </a:ext>
                  </a:extLst>
                </a:gridCol>
              </a:tblGrid>
              <a:tr h="706923">
                <a:tc>
                  <a:txBody>
                    <a:bodyPr/>
                    <a:lstStyle/>
                    <a:p>
                      <a:pPr algn="ctr"/>
                      <a:r>
                        <a:rPr lang="en-US" b="0">
                          <a:solidFill>
                            <a:srgbClr val="B6A479"/>
                          </a:solidFill>
                        </a:rPr>
                        <a:t>0</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757817"/>
                  </a:ext>
                </a:extLst>
              </a:tr>
              <a:tr h="706923">
                <a:tc>
                  <a:txBody>
                    <a:bodyPr/>
                    <a:lstStyle/>
                    <a:p>
                      <a:pPr algn="ctr"/>
                      <a:r>
                        <a:rPr lang="en-US" b="0">
                          <a:solidFill>
                            <a:srgbClr val="B6A479"/>
                          </a:solidFill>
                        </a:rPr>
                        <a:t>1</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2199798"/>
                  </a:ext>
                </a:extLst>
              </a:tr>
              <a:tr h="706923">
                <a:tc>
                  <a:txBody>
                    <a:bodyPr/>
                    <a:lstStyle/>
                    <a:p>
                      <a:pPr algn="ctr"/>
                      <a:r>
                        <a:rPr lang="en-US" b="0">
                          <a:solidFill>
                            <a:srgbClr val="B6A479"/>
                          </a:solidFill>
                        </a:rPr>
                        <a:t>2</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5469906"/>
                  </a:ext>
                </a:extLst>
              </a:tr>
              <a:tr h="706923">
                <a:tc>
                  <a:txBody>
                    <a:bodyPr/>
                    <a:lstStyle/>
                    <a:p>
                      <a:pPr algn="ctr"/>
                      <a:r>
                        <a:rPr lang="en-US" b="0">
                          <a:solidFill>
                            <a:srgbClr val="B6A479"/>
                          </a:solidFill>
                        </a:rPr>
                        <a:t>3</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5046626"/>
                  </a:ext>
                </a:extLst>
              </a:tr>
            </a:tbl>
          </a:graphicData>
        </a:graphic>
      </p:graphicFrame>
      <p:grpSp>
        <p:nvGrpSpPr>
          <p:cNvPr id="11" name="Group 10">
            <a:extLst>
              <a:ext uri="{FF2B5EF4-FFF2-40B4-BE49-F238E27FC236}">
                <a16:creationId xmlns:a16="http://schemas.microsoft.com/office/drawing/2014/main" id="{2742947C-98B6-449A-8F28-0689C87B9924}"/>
              </a:ext>
            </a:extLst>
          </p:cNvPr>
          <p:cNvGrpSpPr/>
          <p:nvPr/>
        </p:nvGrpSpPr>
        <p:grpSpPr>
          <a:xfrm>
            <a:off x="5429036" y="3033992"/>
            <a:ext cx="417004" cy="417004"/>
            <a:chOff x="9831043" y="3675298"/>
            <a:chExt cx="417004" cy="417004"/>
          </a:xfrm>
        </p:grpSpPr>
        <p:sp>
          <p:nvSpPr>
            <p:cNvPr id="20" name="Oval 19">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ABC76B3-4C90-42A6-A4DC-0A42EEDC70E1}"/>
                </a:ext>
              </a:extLst>
            </p:cNvPr>
            <p:cNvSpPr txBox="1"/>
            <p:nvPr/>
          </p:nvSpPr>
          <p:spPr>
            <a:xfrm>
              <a:off x="9873474" y="3699134"/>
              <a:ext cx="332142" cy="369332"/>
            </a:xfrm>
            <a:prstGeom prst="rect">
              <a:avLst/>
            </a:prstGeom>
            <a:noFill/>
          </p:spPr>
          <p:txBody>
            <a:bodyPr wrap="none" rtlCol="0">
              <a:spAutoFit/>
            </a:bodyPr>
            <a:lstStyle/>
            <a:p>
              <a:r>
                <a:rPr lang="en-US"/>
                <a:t>A</a:t>
              </a:r>
            </a:p>
          </p:txBody>
        </p:sp>
      </p:grpSp>
      <p:grpSp>
        <p:nvGrpSpPr>
          <p:cNvPr id="23" name="Group 22">
            <a:extLst>
              <a:ext uri="{FF2B5EF4-FFF2-40B4-BE49-F238E27FC236}">
                <a16:creationId xmlns:a16="http://schemas.microsoft.com/office/drawing/2014/main" id="{2742947C-98B6-449A-8F28-0689C87B9924}"/>
              </a:ext>
            </a:extLst>
          </p:cNvPr>
          <p:cNvGrpSpPr/>
          <p:nvPr/>
        </p:nvGrpSpPr>
        <p:grpSpPr>
          <a:xfrm>
            <a:off x="5429036" y="3793696"/>
            <a:ext cx="417004" cy="417004"/>
            <a:chOff x="9831043" y="3675298"/>
            <a:chExt cx="417004" cy="417004"/>
          </a:xfrm>
        </p:grpSpPr>
        <p:sp>
          <p:nvSpPr>
            <p:cNvPr id="24" name="Oval 23">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ABC76B3-4C90-42A6-A4DC-0A42EEDC70E1}"/>
                </a:ext>
              </a:extLst>
            </p:cNvPr>
            <p:cNvSpPr txBox="1"/>
            <p:nvPr/>
          </p:nvSpPr>
          <p:spPr>
            <a:xfrm>
              <a:off x="9873474" y="3699134"/>
              <a:ext cx="312906" cy="369332"/>
            </a:xfrm>
            <a:prstGeom prst="rect">
              <a:avLst/>
            </a:prstGeom>
            <a:noFill/>
          </p:spPr>
          <p:txBody>
            <a:bodyPr wrap="none" rtlCol="0">
              <a:spAutoFit/>
            </a:bodyPr>
            <a:lstStyle/>
            <a:p>
              <a:r>
                <a:rPr lang="en-US"/>
                <a:t>B</a:t>
              </a:r>
            </a:p>
          </p:txBody>
        </p:sp>
      </p:grpSp>
      <p:grpSp>
        <p:nvGrpSpPr>
          <p:cNvPr id="26" name="Group 25">
            <a:extLst>
              <a:ext uri="{FF2B5EF4-FFF2-40B4-BE49-F238E27FC236}">
                <a16:creationId xmlns:a16="http://schemas.microsoft.com/office/drawing/2014/main" id="{2742947C-98B6-449A-8F28-0689C87B9924}"/>
              </a:ext>
            </a:extLst>
          </p:cNvPr>
          <p:cNvGrpSpPr/>
          <p:nvPr/>
        </p:nvGrpSpPr>
        <p:grpSpPr>
          <a:xfrm>
            <a:off x="5419418" y="4486540"/>
            <a:ext cx="417004" cy="417004"/>
            <a:chOff x="9831043" y="3675298"/>
            <a:chExt cx="417004" cy="417004"/>
          </a:xfrm>
        </p:grpSpPr>
        <p:sp>
          <p:nvSpPr>
            <p:cNvPr id="27" name="Oval 26">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ABC76B3-4C90-42A6-A4DC-0A42EEDC70E1}"/>
                </a:ext>
              </a:extLst>
            </p:cNvPr>
            <p:cNvSpPr txBox="1"/>
            <p:nvPr/>
          </p:nvSpPr>
          <p:spPr>
            <a:xfrm>
              <a:off x="9873474" y="3699134"/>
              <a:ext cx="332142" cy="369332"/>
            </a:xfrm>
            <a:prstGeom prst="rect">
              <a:avLst/>
            </a:prstGeom>
            <a:noFill/>
          </p:spPr>
          <p:txBody>
            <a:bodyPr wrap="none" rtlCol="0">
              <a:spAutoFit/>
            </a:bodyPr>
            <a:lstStyle/>
            <a:p>
              <a:r>
                <a:rPr lang="en-US"/>
                <a:t>C</a:t>
              </a:r>
            </a:p>
          </p:txBody>
        </p:sp>
      </p:grpSp>
      <p:grpSp>
        <p:nvGrpSpPr>
          <p:cNvPr id="29" name="Group 28">
            <a:extLst>
              <a:ext uri="{FF2B5EF4-FFF2-40B4-BE49-F238E27FC236}">
                <a16:creationId xmlns:a16="http://schemas.microsoft.com/office/drawing/2014/main" id="{2742947C-98B6-449A-8F28-0689C87B9924}"/>
              </a:ext>
            </a:extLst>
          </p:cNvPr>
          <p:cNvGrpSpPr/>
          <p:nvPr/>
        </p:nvGrpSpPr>
        <p:grpSpPr>
          <a:xfrm>
            <a:off x="5437028" y="5220819"/>
            <a:ext cx="417004" cy="417004"/>
            <a:chOff x="9831043" y="3675298"/>
            <a:chExt cx="417004" cy="417004"/>
          </a:xfrm>
        </p:grpSpPr>
        <p:sp>
          <p:nvSpPr>
            <p:cNvPr id="30" name="Oval 29">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ABC76B3-4C90-42A6-A4DC-0A42EEDC70E1}"/>
                </a:ext>
              </a:extLst>
            </p:cNvPr>
            <p:cNvSpPr txBox="1"/>
            <p:nvPr/>
          </p:nvSpPr>
          <p:spPr>
            <a:xfrm>
              <a:off x="9873474" y="3699134"/>
              <a:ext cx="343364" cy="369332"/>
            </a:xfrm>
            <a:prstGeom prst="rect">
              <a:avLst/>
            </a:prstGeom>
            <a:noFill/>
          </p:spPr>
          <p:txBody>
            <a:bodyPr wrap="none" rtlCol="0">
              <a:spAutoFit/>
            </a:bodyPr>
            <a:lstStyle/>
            <a:p>
              <a:r>
                <a:rPr lang="en-US"/>
                <a:t>D</a:t>
              </a:r>
            </a:p>
          </p:txBody>
        </p:sp>
      </p:grpSp>
      <p:sp>
        <p:nvSpPr>
          <p:cNvPr id="32" name="Rectangle 31"/>
          <p:cNvSpPr/>
          <p:nvPr/>
        </p:nvSpPr>
        <p:spPr>
          <a:xfrm>
            <a:off x="6715457" y="2975968"/>
            <a:ext cx="2942705" cy="597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15457" y="3703271"/>
            <a:ext cx="2942705" cy="597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715457" y="4396115"/>
            <a:ext cx="2942705" cy="597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715457" y="5085933"/>
            <a:ext cx="2942705" cy="597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endCxn id="32" idx="1"/>
          </p:cNvCxnSpPr>
          <p:nvPr/>
        </p:nvCxnSpPr>
        <p:spPr>
          <a:xfrm>
            <a:off x="5988804" y="3274895"/>
            <a:ext cx="726653" cy="0"/>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988803" y="3979711"/>
            <a:ext cx="726653" cy="0"/>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88803" y="4695042"/>
            <a:ext cx="726653" cy="0"/>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988802" y="5384860"/>
            <a:ext cx="726653" cy="0"/>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8186809" y="213215"/>
            <a:ext cx="3237549" cy="2551087"/>
            <a:chOff x="5773537" y="3944188"/>
            <a:chExt cx="3237549" cy="2551087"/>
          </a:xfrm>
        </p:grpSpPr>
        <p:grpSp>
          <p:nvGrpSpPr>
            <p:cNvPr id="43" name="Group 42">
              <a:extLst>
                <a:ext uri="{FF2B5EF4-FFF2-40B4-BE49-F238E27FC236}">
                  <a16:creationId xmlns:a16="http://schemas.microsoft.com/office/drawing/2014/main" id="{2742947C-98B6-449A-8F28-0689C87B9924}"/>
                </a:ext>
              </a:extLst>
            </p:cNvPr>
            <p:cNvGrpSpPr/>
            <p:nvPr/>
          </p:nvGrpSpPr>
          <p:grpSpPr>
            <a:xfrm>
              <a:off x="5773537" y="4473911"/>
              <a:ext cx="690113" cy="690113"/>
              <a:chOff x="9831042" y="3675297"/>
              <a:chExt cx="690113" cy="690113"/>
            </a:xfrm>
          </p:grpSpPr>
          <p:sp>
            <p:nvSpPr>
              <p:cNvPr id="58" name="Oval 57">
                <a:extLst>
                  <a:ext uri="{FF2B5EF4-FFF2-40B4-BE49-F238E27FC236}">
                    <a16:creationId xmlns:a16="http://schemas.microsoft.com/office/drawing/2014/main" id="{77E46D07-7717-4D2B-8DFB-AC5B358FEB42}"/>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8ABC76B3-4C90-42A6-A4DC-0A42EEDC70E1}"/>
                  </a:ext>
                </a:extLst>
              </p:cNvPr>
              <p:cNvSpPr txBox="1"/>
              <p:nvPr/>
            </p:nvSpPr>
            <p:spPr>
              <a:xfrm>
                <a:off x="10010027" y="3835687"/>
                <a:ext cx="332142" cy="369332"/>
              </a:xfrm>
              <a:prstGeom prst="rect">
                <a:avLst/>
              </a:prstGeom>
              <a:noFill/>
            </p:spPr>
            <p:txBody>
              <a:bodyPr wrap="none" rtlCol="0">
                <a:spAutoFit/>
              </a:bodyPr>
              <a:lstStyle/>
              <a:p>
                <a:r>
                  <a:rPr lang="en-US"/>
                  <a:t>A</a:t>
                </a:r>
              </a:p>
            </p:txBody>
          </p:sp>
        </p:grpSp>
        <p:grpSp>
          <p:nvGrpSpPr>
            <p:cNvPr id="44" name="Group 43">
              <a:extLst>
                <a:ext uri="{FF2B5EF4-FFF2-40B4-BE49-F238E27FC236}">
                  <a16:creationId xmlns:a16="http://schemas.microsoft.com/office/drawing/2014/main" id="{4275C019-D9EF-4EE0-BFF8-BF8F26E382AB}"/>
                </a:ext>
              </a:extLst>
            </p:cNvPr>
            <p:cNvGrpSpPr/>
            <p:nvPr/>
          </p:nvGrpSpPr>
          <p:grpSpPr>
            <a:xfrm>
              <a:off x="6982117" y="3944188"/>
              <a:ext cx="690113" cy="690113"/>
              <a:chOff x="9831042" y="3675297"/>
              <a:chExt cx="690113" cy="690113"/>
            </a:xfrm>
          </p:grpSpPr>
          <p:sp>
            <p:nvSpPr>
              <p:cNvPr id="56" name="Oval 55">
                <a:extLst>
                  <a:ext uri="{FF2B5EF4-FFF2-40B4-BE49-F238E27FC236}">
                    <a16:creationId xmlns:a16="http://schemas.microsoft.com/office/drawing/2014/main" id="{0F274594-38F8-4320-A8F4-3D1F3B67AF46}"/>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A198564-00BB-47FE-B66B-1C98CC6A95B9}"/>
                  </a:ext>
                </a:extLst>
              </p:cNvPr>
              <p:cNvSpPr txBox="1"/>
              <p:nvPr/>
            </p:nvSpPr>
            <p:spPr>
              <a:xfrm>
                <a:off x="10010027" y="3835687"/>
                <a:ext cx="312906" cy="369332"/>
              </a:xfrm>
              <a:prstGeom prst="rect">
                <a:avLst/>
              </a:prstGeom>
              <a:noFill/>
            </p:spPr>
            <p:txBody>
              <a:bodyPr wrap="none" rtlCol="0">
                <a:spAutoFit/>
              </a:bodyPr>
              <a:lstStyle/>
              <a:p>
                <a:r>
                  <a:rPr lang="en-US"/>
                  <a:t>B</a:t>
                </a:r>
              </a:p>
            </p:txBody>
          </p:sp>
        </p:grpSp>
        <p:grpSp>
          <p:nvGrpSpPr>
            <p:cNvPr id="45" name="Group 44">
              <a:extLst>
                <a:ext uri="{FF2B5EF4-FFF2-40B4-BE49-F238E27FC236}">
                  <a16:creationId xmlns:a16="http://schemas.microsoft.com/office/drawing/2014/main" id="{44DA5D64-75EE-4214-BF57-4C789B921523}"/>
                </a:ext>
              </a:extLst>
            </p:cNvPr>
            <p:cNvGrpSpPr/>
            <p:nvPr/>
          </p:nvGrpSpPr>
          <p:grpSpPr>
            <a:xfrm>
              <a:off x="8320973" y="5176815"/>
              <a:ext cx="690113" cy="690113"/>
              <a:chOff x="9831042" y="3675297"/>
              <a:chExt cx="690113" cy="690113"/>
            </a:xfrm>
          </p:grpSpPr>
          <p:sp>
            <p:nvSpPr>
              <p:cNvPr id="54" name="Oval 53">
                <a:extLst>
                  <a:ext uri="{FF2B5EF4-FFF2-40B4-BE49-F238E27FC236}">
                    <a16:creationId xmlns:a16="http://schemas.microsoft.com/office/drawing/2014/main" id="{7BD2C6DB-9CEA-4B1C-8504-25D16D3C8C9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487F23F-4D8C-4075-B484-156B607C29CD}"/>
                  </a:ext>
                </a:extLst>
              </p:cNvPr>
              <p:cNvSpPr txBox="1"/>
              <p:nvPr/>
            </p:nvSpPr>
            <p:spPr>
              <a:xfrm>
                <a:off x="10010027" y="3835687"/>
                <a:ext cx="327334" cy="369332"/>
              </a:xfrm>
              <a:prstGeom prst="rect">
                <a:avLst/>
              </a:prstGeom>
              <a:noFill/>
            </p:spPr>
            <p:txBody>
              <a:bodyPr wrap="none" rtlCol="0">
                <a:spAutoFit/>
              </a:bodyPr>
              <a:lstStyle/>
              <a:p>
                <a:r>
                  <a:rPr lang="en-US"/>
                  <a:t>C</a:t>
                </a:r>
              </a:p>
            </p:txBody>
          </p:sp>
        </p:grpSp>
        <p:cxnSp>
          <p:nvCxnSpPr>
            <p:cNvPr id="46" name="Straight Arrow Connector 45">
              <a:extLst>
                <a:ext uri="{FF2B5EF4-FFF2-40B4-BE49-F238E27FC236}">
                  <a16:creationId xmlns:a16="http://schemas.microsoft.com/office/drawing/2014/main" id="{3F697441-F0FE-4857-82AF-D6B92D47076C}"/>
                </a:ext>
              </a:extLst>
            </p:cNvPr>
            <p:cNvCxnSpPr>
              <a:cxnSpLocks/>
              <a:stCxn id="58" idx="7"/>
              <a:endCxn id="56" idx="2"/>
            </p:cNvCxnSpPr>
            <p:nvPr/>
          </p:nvCxnSpPr>
          <p:spPr>
            <a:xfrm flipV="1">
              <a:off x="6362585" y="4289245"/>
              <a:ext cx="619532" cy="285731"/>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4DA5D64-75EE-4214-BF57-4C789B921523}"/>
                </a:ext>
              </a:extLst>
            </p:cNvPr>
            <p:cNvGrpSpPr/>
            <p:nvPr/>
          </p:nvGrpSpPr>
          <p:grpSpPr>
            <a:xfrm>
              <a:off x="6316802" y="5805162"/>
              <a:ext cx="690113" cy="690113"/>
              <a:chOff x="9831042" y="3675297"/>
              <a:chExt cx="690113" cy="690113"/>
            </a:xfrm>
          </p:grpSpPr>
          <p:sp>
            <p:nvSpPr>
              <p:cNvPr id="52" name="Oval 51">
                <a:extLst>
                  <a:ext uri="{FF2B5EF4-FFF2-40B4-BE49-F238E27FC236}">
                    <a16:creationId xmlns:a16="http://schemas.microsoft.com/office/drawing/2014/main" id="{7BD2C6DB-9CEA-4B1C-8504-25D16D3C8C97}"/>
                  </a:ext>
                </a:extLst>
              </p:cNvPr>
              <p:cNvSpPr/>
              <p:nvPr/>
            </p:nvSpPr>
            <p:spPr>
              <a:xfrm>
                <a:off x="9831042" y="367529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487F23F-4D8C-4075-B484-156B607C29CD}"/>
                  </a:ext>
                </a:extLst>
              </p:cNvPr>
              <p:cNvSpPr txBox="1"/>
              <p:nvPr/>
            </p:nvSpPr>
            <p:spPr>
              <a:xfrm>
                <a:off x="10010027" y="3835687"/>
                <a:ext cx="343364" cy="369332"/>
              </a:xfrm>
              <a:prstGeom prst="rect">
                <a:avLst/>
              </a:prstGeom>
              <a:noFill/>
            </p:spPr>
            <p:txBody>
              <a:bodyPr wrap="none" rtlCol="0">
                <a:spAutoFit/>
              </a:bodyPr>
              <a:lstStyle/>
              <a:p>
                <a:r>
                  <a:rPr lang="en-US"/>
                  <a:t>D</a:t>
                </a:r>
              </a:p>
            </p:txBody>
          </p:sp>
        </p:grpSp>
        <p:cxnSp>
          <p:nvCxnSpPr>
            <p:cNvPr id="48" name="Straight Arrow Connector 47">
              <a:extLst>
                <a:ext uri="{FF2B5EF4-FFF2-40B4-BE49-F238E27FC236}">
                  <a16:creationId xmlns:a16="http://schemas.microsoft.com/office/drawing/2014/main" id="{3F697441-F0FE-4857-82AF-D6B92D47076C}"/>
                </a:ext>
              </a:extLst>
            </p:cNvPr>
            <p:cNvCxnSpPr>
              <a:cxnSpLocks/>
              <a:stCxn id="52" idx="1"/>
              <a:endCxn id="58" idx="4"/>
            </p:cNvCxnSpPr>
            <p:nvPr/>
          </p:nvCxnSpPr>
          <p:spPr>
            <a:xfrm flipH="1" flipV="1">
              <a:off x="6118594" y="5164024"/>
              <a:ext cx="299273" cy="742203"/>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F697441-F0FE-4857-82AF-D6B92D47076C}"/>
                </a:ext>
              </a:extLst>
            </p:cNvPr>
            <p:cNvCxnSpPr>
              <a:cxnSpLocks/>
              <a:stCxn id="58" idx="6"/>
              <a:endCxn id="54" idx="2"/>
            </p:cNvCxnSpPr>
            <p:nvPr/>
          </p:nvCxnSpPr>
          <p:spPr>
            <a:xfrm>
              <a:off x="6463650" y="4818968"/>
              <a:ext cx="1857323" cy="702904"/>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F697441-F0FE-4857-82AF-D6B92D47076C}"/>
                </a:ext>
              </a:extLst>
            </p:cNvPr>
            <p:cNvCxnSpPr>
              <a:cxnSpLocks/>
              <a:stCxn id="54" idx="1"/>
              <a:endCxn id="56" idx="5"/>
            </p:cNvCxnSpPr>
            <p:nvPr/>
          </p:nvCxnSpPr>
          <p:spPr>
            <a:xfrm flipH="1" flipV="1">
              <a:off x="7571165" y="4533236"/>
              <a:ext cx="850873" cy="744644"/>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F697441-F0FE-4857-82AF-D6B92D47076C}"/>
                </a:ext>
              </a:extLst>
            </p:cNvPr>
            <p:cNvCxnSpPr>
              <a:cxnSpLocks/>
              <a:stCxn id="54" idx="3"/>
              <a:endCxn id="52" idx="6"/>
            </p:cNvCxnSpPr>
            <p:nvPr/>
          </p:nvCxnSpPr>
          <p:spPr>
            <a:xfrm flipH="1">
              <a:off x="7006915" y="5765863"/>
              <a:ext cx="1415123" cy="384356"/>
            </a:xfrm>
            <a:prstGeom prst="straightConnector1">
              <a:avLst/>
            </a:prstGeom>
            <a:ln w="28575">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742947C-98B6-449A-8F28-0689C87B9924}"/>
              </a:ext>
            </a:extLst>
          </p:cNvPr>
          <p:cNvGrpSpPr/>
          <p:nvPr/>
        </p:nvGrpSpPr>
        <p:grpSpPr>
          <a:xfrm>
            <a:off x="6885909" y="3066393"/>
            <a:ext cx="417004" cy="417004"/>
            <a:chOff x="9831043" y="3675298"/>
            <a:chExt cx="417004" cy="417004"/>
          </a:xfrm>
        </p:grpSpPr>
        <p:sp>
          <p:nvSpPr>
            <p:cNvPr id="61" name="Oval 60">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8ABC76B3-4C90-42A6-A4DC-0A42EEDC70E1}"/>
                </a:ext>
              </a:extLst>
            </p:cNvPr>
            <p:cNvSpPr txBox="1"/>
            <p:nvPr/>
          </p:nvSpPr>
          <p:spPr>
            <a:xfrm>
              <a:off x="9873474" y="3699134"/>
              <a:ext cx="312906" cy="369332"/>
            </a:xfrm>
            <a:prstGeom prst="rect">
              <a:avLst/>
            </a:prstGeom>
            <a:noFill/>
          </p:spPr>
          <p:txBody>
            <a:bodyPr wrap="none" rtlCol="0">
              <a:spAutoFit/>
            </a:bodyPr>
            <a:lstStyle/>
            <a:p>
              <a:r>
                <a:rPr lang="en-US"/>
                <a:t>B</a:t>
              </a:r>
            </a:p>
          </p:txBody>
        </p:sp>
      </p:grpSp>
      <p:grpSp>
        <p:nvGrpSpPr>
          <p:cNvPr id="63" name="Group 62">
            <a:extLst>
              <a:ext uri="{FF2B5EF4-FFF2-40B4-BE49-F238E27FC236}">
                <a16:creationId xmlns:a16="http://schemas.microsoft.com/office/drawing/2014/main" id="{2742947C-98B6-449A-8F28-0689C87B9924}"/>
              </a:ext>
            </a:extLst>
          </p:cNvPr>
          <p:cNvGrpSpPr/>
          <p:nvPr/>
        </p:nvGrpSpPr>
        <p:grpSpPr>
          <a:xfrm>
            <a:off x="7473365" y="3068758"/>
            <a:ext cx="417004" cy="417004"/>
            <a:chOff x="9831043" y="3675298"/>
            <a:chExt cx="417004" cy="417004"/>
          </a:xfrm>
        </p:grpSpPr>
        <p:sp>
          <p:nvSpPr>
            <p:cNvPr id="64" name="Oval 63">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8ABC76B3-4C90-42A6-A4DC-0A42EEDC70E1}"/>
                </a:ext>
              </a:extLst>
            </p:cNvPr>
            <p:cNvSpPr txBox="1"/>
            <p:nvPr/>
          </p:nvSpPr>
          <p:spPr>
            <a:xfrm>
              <a:off x="9873474" y="3699134"/>
              <a:ext cx="327334" cy="369332"/>
            </a:xfrm>
            <a:prstGeom prst="rect">
              <a:avLst/>
            </a:prstGeom>
            <a:noFill/>
          </p:spPr>
          <p:txBody>
            <a:bodyPr wrap="none" rtlCol="0">
              <a:spAutoFit/>
            </a:bodyPr>
            <a:lstStyle/>
            <a:p>
              <a:r>
                <a:rPr lang="en-US"/>
                <a:t>C</a:t>
              </a:r>
            </a:p>
          </p:txBody>
        </p:sp>
      </p:grpSp>
      <p:grpSp>
        <p:nvGrpSpPr>
          <p:cNvPr id="66" name="Group 65">
            <a:extLst>
              <a:ext uri="{FF2B5EF4-FFF2-40B4-BE49-F238E27FC236}">
                <a16:creationId xmlns:a16="http://schemas.microsoft.com/office/drawing/2014/main" id="{2742947C-98B6-449A-8F28-0689C87B9924}"/>
              </a:ext>
            </a:extLst>
          </p:cNvPr>
          <p:cNvGrpSpPr/>
          <p:nvPr/>
        </p:nvGrpSpPr>
        <p:grpSpPr>
          <a:xfrm>
            <a:off x="6885909" y="4510376"/>
            <a:ext cx="417004" cy="417004"/>
            <a:chOff x="9831043" y="3675298"/>
            <a:chExt cx="417004" cy="417004"/>
          </a:xfrm>
        </p:grpSpPr>
        <p:sp>
          <p:nvSpPr>
            <p:cNvPr id="67" name="Oval 66">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8ABC76B3-4C90-42A6-A4DC-0A42EEDC70E1}"/>
                </a:ext>
              </a:extLst>
            </p:cNvPr>
            <p:cNvSpPr txBox="1"/>
            <p:nvPr/>
          </p:nvSpPr>
          <p:spPr>
            <a:xfrm>
              <a:off x="9873474" y="3699134"/>
              <a:ext cx="312906" cy="369332"/>
            </a:xfrm>
            <a:prstGeom prst="rect">
              <a:avLst/>
            </a:prstGeom>
            <a:noFill/>
          </p:spPr>
          <p:txBody>
            <a:bodyPr wrap="none" rtlCol="0">
              <a:spAutoFit/>
            </a:bodyPr>
            <a:lstStyle/>
            <a:p>
              <a:r>
                <a:rPr lang="en-US"/>
                <a:t>B</a:t>
              </a:r>
            </a:p>
          </p:txBody>
        </p:sp>
      </p:grpSp>
      <p:grpSp>
        <p:nvGrpSpPr>
          <p:cNvPr id="69" name="Group 68">
            <a:extLst>
              <a:ext uri="{FF2B5EF4-FFF2-40B4-BE49-F238E27FC236}">
                <a16:creationId xmlns:a16="http://schemas.microsoft.com/office/drawing/2014/main" id="{2742947C-98B6-449A-8F28-0689C87B9924}"/>
              </a:ext>
            </a:extLst>
          </p:cNvPr>
          <p:cNvGrpSpPr/>
          <p:nvPr/>
        </p:nvGrpSpPr>
        <p:grpSpPr>
          <a:xfrm>
            <a:off x="7473365" y="4510376"/>
            <a:ext cx="417004" cy="417004"/>
            <a:chOff x="9831043" y="3675298"/>
            <a:chExt cx="417004" cy="417004"/>
          </a:xfrm>
        </p:grpSpPr>
        <p:sp>
          <p:nvSpPr>
            <p:cNvPr id="70" name="Oval 69">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ABC76B3-4C90-42A6-A4DC-0A42EEDC70E1}"/>
                </a:ext>
              </a:extLst>
            </p:cNvPr>
            <p:cNvSpPr txBox="1"/>
            <p:nvPr/>
          </p:nvSpPr>
          <p:spPr>
            <a:xfrm>
              <a:off x="9873474" y="3699134"/>
              <a:ext cx="343364" cy="369332"/>
            </a:xfrm>
            <a:prstGeom prst="rect">
              <a:avLst/>
            </a:prstGeom>
            <a:noFill/>
          </p:spPr>
          <p:txBody>
            <a:bodyPr wrap="none" rtlCol="0">
              <a:spAutoFit/>
            </a:bodyPr>
            <a:lstStyle/>
            <a:p>
              <a:r>
                <a:rPr lang="en-US"/>
                <a:t>D</a:t>
              </a:r>
            </a:p>
          </p:txBody>
        </p:sp>
      </p:grpSp>
      <p:grpSp>
        <p:nvGrpSpPr>
          <p:cNvPr id="72" name="Group 71">
            <a:extLst>
              <a:ext uri="{FF2B5EF4-FFF2-40B4-BE49-F238E27FC236}">
                <a16:creationId xmlns:a16="http://schemas.microsoft.com/office/drawing/2014/main" id="{2742947C-98B6-449A-8F28-0689C87B9924}"/>
              </a:ext>
            </a:extLst>
          </p:cNvPr>
          <p:cNvGrpSpPr/>
          <p:nvPr/>
        </p:nvGrpSpPr>
        <p:grpSpPr>
          <a:xfrm>
            <a:off x="6848003" y="5205635"/>
            <a:ext cx="417004" cy="417004"/>
            <a:chOff x="9831043" y="3675298"/>
            <a:chExt cx="417004" cy="417004"/>
          </a:xfrm>
        </p:grpSpPr>
        <p:sp>
          <p:nvSpPr>
            <p:cNvPr id="73" name="Oval 72">
              <a:extLst>
                <a:ext uri="{FF2B5EF4-FFF2-40B4-BE49-F238E27FC236}">
                  <a16:creationId xmlns:a16="http://schemas.microsoft.com/office/drawing/2014/main" id="{77E46D07-7717-4D2B-8DFB-AC5B358FEB42}"/>
                </a:ext>
              </a:extLst>
            </p:cNvPr>
            <p:cNvSpPr/>
            <p:nvPr/>
          </p:nvSpPr>
          <p:spPr>
            <a:xfrm>
              <a:off x="9831043" y="3675298"/>
              <a:ext cx="417004" cy="417004"/>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ABC76B3-4C90-42A6-A4DC-0A42EEDC70E1}"/>
                </a:ext>
              </a:extLst>
            </p:cNvPr>
            <p:cNvSpPr txBox="1"/>
            <p:nvPr/>
          </p:nvSpPr>
          <p:spPr>
            <a:xfrm>
              <a:off x="9873474" y="3699134"/>
              <a:ext cx="332142" cy="369332"/>
            </a:xfrm>
            <a:prstGeom prst="rect">
              <a:avLst/>
            </a:prstGeom>
            <a:noFill/>
          </p:spPr>
          <p:txBody>
            <a:bodyPr wrap="none" rtlCol="0">
              <a:spAutoFit/>
            </a:bodyPr>
            <a:lstStyle/>
            <a:p>
              <a:r>
                <a:rPr lang="en-US"/>
                <a:t>A</a:t>
              </a:r>
            </a:p>
          </p:txBody>
        </p:sp>
      </p:grpSp>
    </p:spTree>
    <p:extLst>
      <p:ext uri="{BB962C8B-B14F-4D97-AF65-F5344CB8AC3E}">
        <p14:creationId xmlns:p14="http://schemas.microsoft.com/office/powerpoint/2010/main" val="54074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Walks and Paths</a:t>
            </a:r>
          </a:p>
        </p:txBody>
      </p:sp>
      <p:sp>
        <p:nvSpPr>
          <p:cNvPr id="3" name="Content Placeholder 2"/>
          <p:cNvSpPr>
            <a:spLocks noGrp="1"/>
          </p:cNvSpPr>
          <p:nvPr>
            <p:ph idx="1"/>
          </p:nvPr>
        </p:nvSpPr>
        <p:spPr/>
        <p:txBody>
          <a:bodyPr/>
          <a:lstStyle/>
          <a:p>
            <a:r>
              <a:rPr lang="en-US"/>
              <a:t>Walk – continuous set of edges leading from vertex to vertex </a:t>
            </a:r>
          </a:p>
          <a:p>
            <a:r>
              <a:rPr lang="en-US"/>
              <a:t>A list of vertices where if I is some </a:t>
            </a:r>
            <a:r>
              <a:rPr lang="en-US" err="1"/>
              <a:t>int</a:t>
            </a:r>
            <a:r>
              <a:rPr lang="en-US"/>
              <a:t> where 0 &lt; 1 &lt; </a:t>
            </a:r>
            <a:r>
              <a:rPr lang="en-US" err="1"/>
              <a:t>Vn</a:t>
            </a:r>
            <a:r>
              <a:rPr lang="en-US"/>
              <a:t> every pair (Vi, Vi+1) in E is true</a:t>
            </a:r>
          </a:p>
          <a:p>
            <a:endParaRPr lang="en-US"/>
          </a:p>
          <a:p>
            <a:r>
              <a:rPr lang="en-US"/>
              <a:t>Path – a walk that never visits the same vertex twice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18</a:t>
            </a:fld>
            <a:endParaRPr lang="en-US"/>
          </a:p>
        </p:txBody>
      </p:sp>
      <p:grpSp>
        <p:nvGrpSpPr>
          <p:cNvPr id="42" name="Group 41"/>
          <p:cNvGrpSpPr/>
          <p:nvPr/>
        </p:nvGrpSpPr>
        <p:grpSpPr>
          <a:xfrm>
            <a:off x="550873" y="3400923"/>
            <a:ext cx="3233492" cy="3011717"/>
            <a:chOff x="550873" y="3400923"/>
            <a:chExt cx="3233492" cy="3011717"/>
          </a:xfrm>
        </p:grpSpPr>
        <p:sp>
          <p:nvSpPr>
            <p:cNvPr id="22" name="Oval 21">
              <a:extLst>
                <a:ext uri="{FF2B5EF4-FFF2-40B4-BE49-F238E27FC236}">
                  <a16:creationId xmlns:a16="http://schemas.microsoft.com/office/drawing/2014/main" id="{77E46D07-7717-4D2B-8DFB-AC5B358FEB42}"/>
                </a:ext>
              </a:extLst>
            </p:cNvPr>
            <p:cNvSpPr/>
            <p:nvPr/>
          </p:nvSpPr>
          <p:spPr>
            <a:xfrm>
              <a:off x="2661719" y="4175789"/>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ABC76B3-4C90-42A6-A4DC-0A42EEDC70E1}"/>
                </a:ext>
              </a:extLst>
            </p:cNvPr>
            <p:cNvSpPr txBox="1"/>
            <p:nvPr/>
          </p:nvSpPr>
          <p:spPr>
            <a:xfrm>
              <a:off x="2597784" y="4382345"/>
              <a:ext cx="817981" cy="276999"/>
            </a:xfrm>
            <a:prstGeom prst="rect">
              <a:avLst/>
            </a:prstGeom>
            <a:noFill/>
          </p:spPr>
          <p:txBody>
            <a:bodyPr wrap="none" rtlCol="0">
              <a:spAutoFit/>
            </a:bodyPr>
            <a:lstStyle/>
            <a:p>
              <a:r>
                <a:rPr lang="en-US" sz="1200"/>
                <a:t>Winterfell</a:t>
              </a:r>
            </a:p>
          </p:txBody>
        </p:sp>
        <p:sp>
          <p:nvSpPr>
            <p:cNvPr id="20" name="Oval 19">
              <a:extLst>
                <a:ext uri="{FF2B5EF4-FFF2-40B4-BE49-F238E27FC236}">
                  <a16:creationId xmlns:a16="http://schemas.microsoft.com/office/drawing/2014/main" id="{0F274594-38F8-4320-A8F4-3D1F3B67AF46}"/>
                </a:ext>
              </a:extLst>
            </p:cNvPr>
            <p:cNvSpPr/>
            <p:nvPr/>
          </p:nvSpPr>
          <p:spPr>
            <a:xfrm>
              <a:off x="1298578" y="3400923"/>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198564-00BB-47FE-B66B-1C98CC6A95B9}"/>
                </a:ext>
              </a:extLst>
            </p:cNvPr>
            <p:cNvSpPr txBox="1"/>
            <p:nvPr/>
          </p:nvSpPr>
          <p:spPr>
            <a:xfrm>
              <a:off x="1342585" y="3515146"/>
              <a:ext cx="623889" cy="461665"/>
            </a:xfrm>
            <a:prstGeom prst="rect">
              <a:avLst/>
            </a:prstGeom>
            <a:noFill/>
          </p:spPr>
          <p:txBody>
            <a:bodyPr wrap="none" rtlCol="0">
              <a:spAutoFit/>
            </a:bodyPr>
            <a:lstStyle/>
            <a:p>
              <a:pPr algn="ctr"/>
              <a:r>
                <a:rPr lang="en-US" sz="1200"/>
                <a:t>Castle </a:t>
              </a:r>
            </a:p>
            <a:p>
              <a:pPr algn="ctr"/>
              <a:r>
                <a:rPr lang="en-US" sz="1200"/>
                <a:t>Black</a:t>
              </a:r>
            </a:p>
          </p:txBody>
        </p:sp>
        <p:sp>
          <p:nvSpPr>
            <p:cNvPr id="18" name="Oval 17">
              <a:extLst>
                <a:ext uri="{FF2B5EF4-FFF2-40B4-BE49-F238E27FC236}">
                  <a16:creationId xmlns:a16="http://schemas.microsoft.com/office/drawing/2014/main" id="{7BD2C6DB-9CEA-4B1C-8504-25D16D3C8C97}"/>
                </a:ext>
              </a:extLst>
            </p:cNvPr>
            <p:cNvSpPr/>
            <p:nvPr/>
          </p:nvSpPr>
          <p:spPr>
            <a:xfrm>
              <a:off x="3070708" y="572252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487F23F-4D8C-4075-B484-156B607C29CD}"/>
                </a:ext>
              </a:extLst>
            </p:cNvPr>
            <p:cNvSpPr txBox="1"/>
            <p:nvPr/>
          </p:nvSpPr>
          <p:spPr>
            <a:xfrm>
              <a:off x="3070708" y="5825976"/>
              <a:ext cx="713657" cy="461665"/>
            </a:xfrm>
            <a:prstGeom prst="rect">
              <a:avLst/>
            </a:prstGeom>
            <a:noFill/>
          </p:spPr>
          <p:txBody>
            <a:bodyPr wrap="none" rtlCol="0">
              <a:spAutoFit/>
            </a:bodyPr>
            <a:lstStyle/>
            <a:p>
              <a:pPr algn="ctr"/>
              <a:r>
                <a:rPr lang="en-US" sz="1200"/>
                <a:t>King’s </a:t>
              </a:r>
            </a:p>
            <a:p>
              <a:pPr algn="ctr"/>
              <a:r>
                <a:rPr lang="en-US" sz="1200"/>
                <a:t>Landing</a:t>
              </a:r>
            </a:p>
          </p:txBody>
        </p:sp>
        <p:sp>
          <p:nvSpPr>
            <p:cNvPr id="16" name="Oval 15">
              <a:extLst>
                <a:ext uri="{FF2B5EF4-FFF2-40B4-BE49-F238E27FC236}">
                  <a16:creationId xmlns:a16="http://schemas.microsoft.com/office/drawing/2014/main" id="{7BD2C6DB-9CEA-4B1C-8504-25D16D3C8C97}"/>
                </a:ext>
              </a:extLst>
            </p:cNvPr>
            <p:cNvSpPr/>
            <p:nvPr/>
          </p:nvSpPr>
          <p:spPr>
            <a:xfrm>
              <a:off x="574522" y="5380025"/>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487F23F-4D8C-4075-B484-156B607C29CD}"/>
                </a:ext>
              </a:extLst>
            </p:cNvPr>
            <p:cNvSpPr txBox="1"/>
            <p:nvPr/>
          </p:nvSpPr>
          <p:spPr>
            <a:xfrm>
              <a:off x="550873" y="5494248"/>
              <a:ext cx="747705" cy="461665"/>
            </a:xfrm>
            <a:prstGeom prst="rect">
              <a:avLst/>
            </a:prstGeom>
            <a:noFill/>
          </p:spPr>
          <p:txBody>
            <a:bodyPr wrap="none" rtlCol="0">
              <a:spAutoFit/>
            </a:bodyPr>
            <a:lstStyle/>
            <a:p>
              <a:pPr algn="ctr"/>
              <a:r>
                <a:rPr lang="en-US" sz="1200" err="1"/>
                <a:t>Casterly</a:t>
              </a:r>
              <a:r>
                <a:rPr lang="en-US" sz="1200"/>
                <a:t> </a:t>
              </a:r>
            </a:p>
            <a:p>
              <a:pPr algn="ctr"/>
              <a:r>
                <a:rPr lang="en-US" sz="1200"/>
                <a:t>Rock</a:t>
              </a:r>
            </a:p>
          </p:txBody>
        </p:sp>
        <p:cxnSp>
          <p:nvCxnSpPr>
            <p:cNvPr id="24" name="Straight Connector 23">
              <a:extLst>
                <a:ext uri="{FF2B5EF4-FFF2-40B4-BE49-F238E27FC236}">
                  <a16:creationId xmlns:a16="http://schemas.microsoft.com/office/drawing/2014/main" id="{5968D3FF-247D-4C9B-A358-154B4727934A}"/>
                </a:ext>
              </a:extLst>
            </p:cNvPr>
            <p:cNvCxnSpPr>
              <a:cxnSpLocks/>
              <a:stCxn id="20" idx="3"/>
              <a:endCxn id="16" idx="0"/>
            </p:cNvCxnSpPr>
            <p:nvPr/>
          </p:nvCxnSpPr>
          <p:spPr>
            <a:xfrm flipH="1">
              <a:off x="919579" y="3989971"/>
              <a:ext cx="480064" cy="139005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68D3FF-247D-4C9B-A358-154B4727934A}"/>
                </a:ext>
              </a:extLst>
            </p:cNvPr>
            <p:cNvCxnSpPr>
              <a:cxnSpLocks/>
              <a:stCxn id="19" idx="1"/>
              <a:endCxn id="17" idx="3"/>
            </p:cNvCxnSpPr>
            <p:nvPr/>
          </p:nvCxnSpPr>
          <p:spPr>
            <a:xfrm flipH="1" flipV="1">
              <a:off x="1298578" y="5725081"/>
              <a:ext cx="1772130" cy="3317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68D3FF-247D-4C9B-A358-154B4727934A}"/>
                </a:ext>
              </a:extLst>
            </p:cNvPr>
            <p:cNvCxnSpPr>
              <a:cxnSpLocks/>
              <a:stCxn id="21" idx="3"/>
              <a:endCxn id="22" idx="1"/>
            </p:cNvCxnSpPr>
            <p:nvPr/>
          </p:nvCxnSpPr>
          <p:spPr>
            <a:xfrm>
              <a:off x="1966474" y="3745979"/>
              <a:ext cx="796310" cy="53087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68D3FF-247D-4C9B-A358-154B4727934A}"/>
                </a:ext>
              </a:extLst>
            </p:cNvPr>
            <p:cNvCxnSpPr>
              <a:cxnSpLocks/>
              <a:stCxn id="22" idx="3"/>
            </p:cNvCxnSpPr>
            <p:nvPr/>
          </p:nvCxnSpPr>
          <p:spPr>
            <a:xfrm flipH="1">
              <a:off x="1153311" y="4764837"/>
              <a:ext cx="1609473" cy="76298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68D3FF-247D-4C9B-A358-154B4727934A}"/>
                </a:ext>
              </a:extLst>
            </p:cNvPr>
            <p:cNvCxnSpPr>
              <a:cxnSpLocks/>
              <a:stCxn id="20" idx="4"/>
              <a:endCxn id="18" idx="1"/>
            </p:cNvCxnSpPr>
            <p:nvPr/>
          </p:nvCxnSpPr>
          <p:spPr>
            <a:xfrm>
              <a:off x="1643635" y="4091036"/>
              <a:ext cx="1528138" cy="1732556"/>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968D3FF-247D-4C9B-A358-154B4727934A}"/>
                </a:ext>
              </a:extLst>
            </p:cNvPr>
            <p:cNvCxnSpPr>
              <a:cxnSpLocks/>
              <a:stCxn id="22" idx="5"/>
              <a:endCxn id="18" idx="0"/>
            </p:cNvCxnSpPr>
            <p:nvPr/>
          </p:nvCxnSpPr>
          <p:spPr>
            <a:xfrm>
              <a:off x="3250767" y="4764837"/>
              <a:ext cx="164998" cy="957690"/>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21663" y="3403477"/>
            <a:ext cx="3233492" cy="3011717"/>
            <a:chOff x="550873" y="3400923"/>
            <a:chExt cx="3233492" cy="3011717"/>
          </a:xfrm>
        </p:grpSpPr>
        <p:sp>
          <p:nvSpPr>
            <p:cNvPr id="44" name="Oval 43">
              <a:extLst>
                <a:ext uri="{FF2B5EF4-FFF2-40B4-BE49-F238E27FC236}">
                  <a16:creationId xmlns:a16="http://schemas.microsoft.com/office/drawing/2014/main" id="{77E46D07-7717-4D2B-8DFB-AC5B358FEB42}"/>
                </a:ext>
              </a:extLst>
            </p:cNvPr>
            <p:cNvSpPr/>
            <p:nvPr/>
          </p:nvSpPr>
          <p:spPr>
            <a:xfrm>
              <a:off x="2661719" y="4175789"/>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ABC76B3-4C90-42A6-A4DC-0A42EEDC70E1}"/>
                </a:ext>
              </a:extLst>
            </p:cNvPr>
            <p:cNvSpPr txBox="1"/>
            <p:nvPr/>
          </p:nvSpPr>
          <p:spPr>
            <a:xfrm>
              <a:off x="2597784" y="4382345"/>
              <a:ext cx="817981" cy="276999"/>
            </a:xfrm>
            <a:prstGeom prst="rect">
              <a:avLst/>
            </a:prstGeom>
            <a:noFill/>
          </p:spPr>
          <p:txBody>
            <a:bodyPr wrap="none" rtlCol="0">
              <a:spAutoFit/>
            </a:bodyPr>
            <a:lstStyle/>
            <a:p>
              <a:r>
                <a:rPr lang="en-US" sz="1200"/>
                <a:t>Winterfell</a:t>
              </a:r>
            </a:p>
          </p:txBody>
        </p:sp>
        <p:sp>
          <p:nvSpPr>
            <p:cNvPr id="46" name="Oval 45">
              <a:extLst>
                <a:ext uri="{FF2B5EF4-FFF2-40B4-BE49-F238E27FC236}">
                  <a16:creationId xmlns:a16="http://schemas.microsoft.com/office/drawing/2014/main" id="{0F274594-38F8-4320-A8F4-3D1F3B67AF46}"/>
                </a:ext>
              </a:extLst>
            </p:cNvPr>
            <p:cNvSpPr/>
            <p:nvPr/>
          </p:nvSpPr>
          <p:spPr>
            <a:xfrm>
              <a:off x="1298578" y="3400923"/>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A198564-00BB-47FE-B66B-1C98CC6A95B9}"/>
                </a:ext>
              </a:extLst>
            </p:cNvPr>
            <p:cNvSpPr txBox="1"/>
            <p:nvPr/>
          </p:nvSpPr>
          <p:spPr>
            <a:xfrm>
              <a:off x="1342585" y="3515146"/>
              <a:ext cx="623889" cy="461665"/>
            </a:xfrm>
            <a:prstGeom prst="rect">
              <a:avLst/>
            </a:prstGeom>
            <a:noFill/>
          </p:spPr>
          <p:txBody>
            <a:bodyPr wrap="none" rtlCol="0">
              <a:spAutoFit/>
            </a:bodyPr>
            <a:lstStyle/>
            <a:p>
              <a:pPr algn="ctr"/>
              <a:r>
                <a:rPr lang="en-US" sz="1200"/>
                <a:t>Castle </a:t>
              </a:r>
            </a:p>
            <a:p>
              <a:pPr algn="ctr"/>
              <a:r>
                <a:rPr lang="en-US" sz="1200"/>
                <a:t>Black</a:t>
              </a:r>
            </a:p>
          </p:txBody>
        </p:sp>
        <p:sp>
          <p:nvSpPr>
            <p:cNvPr id="48" name="Oval 47">
              <a:extLst>
                <a:ext uri="{FF2B5EF4-FFF2-40B4-BE49-F238E27FC236}">
                  <a16:creationId xmlns:a16="http://schemas.microsoft.com/office/drawing/2014/main" id="{7BD2C6DB-9CEA-4B1C-8504-25D16D3C8C97}"/>
                </a:ext>
              </a:extLst>
            </p:cNvPr>
            <p:cNvSpPr/>
            <p:nvPr/>
          </p:nvSpPr>
          <p:spPr>
            <a:xfrm>
              <a:off x="3070708" y="572252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487F23F-4D8C-4075-B484-156B607C29CD}"/>
                </a:ext>
              </a:extLst>
            </p:cNvPr>
            <p:cNvSpPr txBox="1"/>
            <p:nvPr/>
          </p:nvSpPr>
          <p:spPr>
            <a:xfrm>
              <a:off x="3070708" y="5825976"/>
              <a:ext cx="713657" cy="461665"/>
            </a:xfrm>
            <a:prstGeom prst="rect">
              <a:avLst/>
            </a:prstGeom>
            <a:noFill/>
          </p:spPr>
          <p:txBody>
            <a:bodyPr wrap="none" rtlCol="0">
              <a:spAutoFit/>
            </a:bodyPr>
            <a:lstStyle/>
            <a:p>
              <a:pPr algn="ctr"/>
              <a:r>
                <a:rPr lang="en-US" sz="1200"/>
                <a:t>King’s </a:t>
              </a:r>
            </a:p>
            <a:p>
              <a:pPr algn="ctr"/>
              <a:r>
                <a:rPr lang="en-US" sz="1200"/>
                <a:t>Landing</a:t>
              </a:r>
            </a:p>
          </p:txBody>
        </p:sp>
        <p:sp>
          <p:nvSpPr>
            <p:cNvPr id="50" name="Oval 49">
              <a:extLst>
                <a:ext uri="{FF2B5EF4-FFF2-40B4-BE49-F238E27FC236}">
                  <a16:creationId xmlns:a16="http://schemas.microsoft.com/office/drawing/2014/main" id="{7BD2C6DB-9CEA-4B1C-8504-25D16D3C8C97}"/>
                </a:ext>
              </a:extLst>
            </p:cNvPr>
            <p:cNvSpPr/>
            <p:nvPr/>
          </p:nvSpPr>
          <p:spPr>
            <a:xfrm>
              <a:off x="574522" y="5380025"/>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487F23F-4D8C-4075-B484-156B607C29CD}"/>
                </a:ext>
              </a:extLst>
            </p:cNvPr>
            <p:cNvSpPr txBox="1"/>
            <p:nvPr/>
          </p:nvSpPr>
          <p:spPr>
            <a:xfrm>
              <a:off x="550873" y="5494248"/>
              <a:ext cx="747705" cy="461665"/>
            </a:xfrm>
            <a:prstGeom prst="rect">
              <a:avLst/>
            </a:prstGeom>
            <a:noFill/>
          </p:spPr>
          <p:txBody>
            <a:bodyPr wrap="none" rtlCol="0">
              <a:spAutoFit/>
            </a:bodyPr>
            <a:lstStyle/>
            <a:p>
              <a:pPr algn="ctr"/>
              <a:r>
                <a:rPr lang="en-US" sz="1200" err="1"/>
                <a:t>Casterly</a:t>
              </a:r>
              <a:r>
                <a:rPr lang="en-US" sz="1200"/>
                <a:t> </a:t>
              </a:r>
            </a:p>
            <a:p>
              <a:pPr algn="ctr"/>
              <a:r>
                <a:rPr lang="en-US" sz="1200"/>
                <a:t>Rock</a:t>
              </a:r>
            </a:p>
          </p:txBody>
        </p:sp>
        <p:cxnSp>
          <p:nvCxnSpPr>
            <p:cNvPr id="52" name="Straight Connector 51">
              <a:extLst>
                <a:ext uri="{FF2B5EF4-FFF2-40B4-BE49-F238E27FC236}">
                  <a16:creationId xmlns:a16="http://schemas.microsoft.com/office/drawing/2014/main" id="{5968D3FF-247D-4C9B-A358-154B4727934A}"/>
                </a:ext>
              </a:extLst>
            </p:cNvPr>
            <p:cNvCxnSpPr>
              <a:cxnSpLocks/>
              <a:stCxn id="46" idx="3"/>
              <a:endCxn id="50" idx="0"/>
            </p:cNvCxnSpPr>
            <p:nvPr/>
          </p:nvCxnSpPr>
          <p:spPr>
            <a:xfrm flipH="1">
              <a:off x="919579" y="3989971"/>
              <a:ext cx="480064" cy="139005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968D3FF-247D-4C9B-A358-154B4727934A}"/>
                </a:ext>
              </a:extLst>
            </p:cNvPr>
            <p:cNvCxnSpPr>
              <a:cxnSpLocks/>
              <a:stCxn id="49" idx="1"/>
              <a:endCxn id="51" idx="3"/>
            </p:cNvCxnSpPr>
            <p:nvPr/>
          </p:nvCxnSpPr>
          <p:spPr>
            <a:xfrm flipH="1" flipV="1">
              <a:off x="1298578" y="5725081"/>
              <a:ext cx="1772130" cy="3317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968D3FF-247D-4C9B-A358-154B4727934A}"/>
                </a:ext>
              </a:extLst>
            </p:cNvPr>
            <p:cNvCxnSpPr>
              <a:cxnSpLocks/>
              <a:stCxn id="47" idx="3"/>
              <a:endCxn id="44" idx="1"/>
            </p:cNvCxnSpPr>
            <p:nvPr/>
          </p:nvCxnSpPr>
          <p:spPr>
            <a:xfrm>
              <a:off x="1966474" y="3745979"/>
              <a:ext cx="796310" cy="53087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968D3FF-247D-4C9B-A358-154B4727934A}"/>
                </a:ext>
              </a:extLst>
            </p:cNvPr>
            <p:cNvCxnSpPr>
              <a:cxnSpLocks/>
              <a:stCxn id="44" idx="3"/>
            </p:cNvCxnSpPr>
            <p:nvPr/>
          </p:nvCxnSpPr>
          <p:spPr>
            <a:xfrm flipH="1">
              <a:off x="1153311" y="4764837"/>
              <a:ext cx="1609473" cy="76298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68D3FF-247D-4C9B-A358-154B4727934A}"/>
                </a:ext>
              </a:extLst>
            </p:cNvPr>
            <p:cNvCxnSpPr>
              <a:cxnSpLocks/>
              <a:stCxn id="46" idx="4"/>
              <a:endCxn id="48" idx="1"/>
            </p:cNvCxnSpPr>
            <p:nvPr/>
          </p:nvCxnSpPr>
          <p:spPr>
            <a:xfrm>
              <a:off x="1643635" y="4091036"/>
              <a:ext cx="1528138" cy="1732556"/>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68D3FF-247D-4C9B-A358-154B4727934A}"/>
                </a:ext>
              </a:extLst>
            </p:cNvPr>
            <p:cNvCxnSpPr>
              <a:cxnSpLocks/>
              <a:stCxn id="44" idx="5"/>
              <a:endCxn id="48" idx="0"/>
            </p:cNvCxnSpPr>
            <p:nvPr/>
          </p:nvCxnSpPr>
          <p:spPr>
            <a:xfrm>
              <a:off x="3250767" y="4764837"/>
              <a:ext cx="164998" cy="957690"/>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4487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Connected Graphs</a:t>
            </a:r>
          </a:p>
        </p:txBody>
      </p:sp>
      <p:sp>
        <p:nvSpPr>
          <p:cNvPr id="3" name="Content Placeholder 2"/>
          <p:cNvSpPr>
            <a:spLocks noGrp="1"/>
          </p:cNvSpPr>
          <p:nvPr>
            <p:ph idx="1"/>
          </p:nvPr>
        </p:nvSpPr>
        <p:spPr>
          <a:xfrm>
            <a:off x="575240" y="1463857"/>
            <a:ext cx="5899132" cy="4845504"/>
          </a:xfrm>
        </p:spPr>
        <p:txBody>
          <a:bodyPr/>
          <a:lstStyle/>
          <a:p>
            <a:r>
              <a:rPr lang="en-US" b="1">
                <a:solidFill>
                  <a:srgbClr val="4C3282"/>
                </a:solidFill>
              </a:rPr>
              <a:t>Connected graph </a:t>
            </a:r>
            <a:r>
              <a:rPr lang="en-US"/>
              <a:t>– a graph where every vertex is connected to every other vertex via some path. It is not required for every vertex to have an edge to every other vertex</a:t>
            </a:r>
          </a:p>
          <a:p>
            <a:r>
              <a:rPr lang="en-US"/>
              <a:t>There exists some way to get from each vertex to every other vertex</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19</a:t>
            </a:fld>
            <a:endParaRPr lang="en-US"/>
          </a:p>
        </p:txBody>
      </p:sp>
      <p:grpSp>
        <p:nvGrpSpPr>
          <p:cNvPr id="99" name="Group 98"/>
          <p:cNvGrpSpPr/>
          <p:nvPr/>
        </p:nvGrpSpPr>
        <p:grpSpPr>
          <a:xfrm>
            <a:off x="1712552" y="3687335"/>
            <a:ext cx="3521444" cy="2807940"/>
            <a:chOff x="2819060" y="3257461"/>
            <a:chExt cx="3521444" cy="2807940"/>
          </a:xfrm>
        </p:grpSpPr>
        <p:grpSp>
          <p:nvGrpSpPr>
            <p:cNvPr id="29" name="Group 28"/>
            <p:cNvGrpSpPr/>
            <p:nvPr/>
          </p:nvGrpSpPr>
          <p:grpSpPr>
            <a:xfrm>
              <a:off x="5650391" y="3582395"/>
              <a:ext cx="690113" cy="690113"/>
              <a:chOff x="2818938" y="3650271"/>
              <a:chExt cx="690113" cy="690113"/>
            </a:xfrm>
          </p:grpSpPr>
          <p:sp>
            <p:nvSpPr>
              <p:cNvPr id="7" name="Oval 6">
                <a:extLst>
                  <a:ext uri="{FF2B5EF4-FFF2-40B4-BE49-F238E27FC236}">
                    <a16:creationId xmlns:a16="http://schemas.microsoft.com/office/drawing/2014/main" id="{77E46D07-7717-4D2B-8DFB-AC5B358FEB42}"/>
                  </a:ext>
                </a:extLst>
              </p:cNvPr>
              <p:cNvSpPr/>
              <p:nvPr/>
            </p:nvSpPr>
            <p:spPr>
              <a:xfrm>
                <a:off x="2818938" y="3650271"/>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BC76B3-4C90-42A6-A4DC-0A42EEDC70E1}"/>
                  </a:ext>
                </a:extLst>
              </p:cNvPr>
              <p:cNvSpPr txBox="1"/>
              <p:nvPr/>
            </p:nvSpPr>
            <p:spPr>
              <a:xfrm>
                <a:off x="2881705" y="3856828"/>
                <a:ext cx="564578" cy="276999"/>
              </a:xfrm>
              <a:prstGeom prst="rect">
                <a:avLst/>
              </a:prstGeom>
              <a:noFill/>
            </p:spPr>
            <p:txBody>
              <a:bodyPr wrap="none" rtlCol="0">
                <a:spAutoFit/>
              </a:bodyPr>
              <a:lstStyle/>
              <a:p>
                <a:r>
                  <a:rPr lang="en-US" sz="1200"/>
                  <a:t>Sansa</a:t>
                </a:r>
              </a:p>
            </p:txBody>
          </p:sp>
        </p:grpSp>
        <p:grpSp>
          <p:nvGrpSpPr>
            <p:cNvPr id="28" name="Group 27"/>
            <p:cNvGrpSpPr/>
            <p:nvPr/>
          </p:nvGrpSpPr>
          <p:grpSpPr>
            <a:xfrm>
              <a:off x="4513291" y="3257461"/>
              <a:ext cx="690113" cy="690113"/>
              <a:chOff x="1487764" y="2875405"/>
              <a:chExt cx="690113" cy="690113"/>
            </a:xfrm>
          </p:grpSpPr>
          <p:sp>
            <p:nvSpPr>
              <p:cNvPr id="9" name="Oval 8">
                <a:extLst>
                  <a:ext uri="{FF2B5EF4-FFF2-40B4-BE49-F238E27FC236}">
                    <a16:creationId xmlns:a16="http://schemas.microsoft.com/office/drawing/2014/main" id="{0F274594-38F8-4320-A8F4-3D1F3B67AF46}"/>
                  </a:ext>
                </a:extLst>
              </p:cNvPr>
              <p:cNvSpPr/>
              <p:nvPr/>
            </p:nvSpPr>
            <p:spPr>
              <a:xfrm>
                <a:off x="1487764" y="2875405"/>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198564-00BB-47FE-B66B-1C98CC6A95B9}"/>
                  </a:ext>
                </a:extLst>
              </p:cNvPr>
              <p:cNvSpPr txBox="1"/>
              <p:nvPr/>
            </p:nvSpPr>
            <p:spPr>
              <a:xfrm>
                <a:off x="1566369" y="3081962"/>
                <a:ext cx="532903" cy="276999"/>
              </a:xfrm>
              <a:prstGeom prst="rect">
                <a:avLst/>
              </a:prstGeom>
              <a:noFill/>
            </p:spPr>
            <p:txBody>
              <a:bodyPr wrap="none" rtlCol="0">
                <a:spAutoFit/>
              </a:bodyPr>
              <a:lstStyle/>
              <a:p>
                <a:pPr algn="ctr"/>
                <a:r>
                  <a:rPr lang="en-US" sz="1200"/>
                  <a:t>Robb</a:t>
                </a:r>
              </a:p>
            </p:txBody>
          </p:sp>
        </p:grpSp>
        <p:grpSp>
          <p:nvGrpSpPr>
            <p:cNvPr id="32" name="Group 31"/>
            <p:cNvGrpSpPr/>
            <p:nvPr/>
          </p:nvGrpSpPr>
          <p:grpSpPr>
            <a:xfrm>
              <a:off x="4796079" y="5375288"/>
              <a:ext cx="690113" cy="690113"/>
              <a:chOff x="3259894" y="5197009"/>
              <a:chExt cx="690113" cy="690113"/>
            </a:xfrm>
          </p:grpSpPr>
          <p:sp>
            <p:nvSpPr>
              <p:cNvPr id="11" name="Oval 10">
                <a:extLst>
                  <a:ext uri="{FF2B5EF4-FFF2-40B4-BE49-F238E27FC236}">
                    <a16:creationId xmlns:a16="http://schemas.microsoft.com/office/drawing/2014/main" id="{7BD2C6DB-9CEA-4B1C-8504-25D16D3C8C97}"/>
                  </a:ext>
                </a:extLst>
              </p:cNvPr>
              <p:cNvSpPr/>
              <p:nvPr/>
            </p:nvSpPr>
            <p:spPr>
              <a:xfrm>
                <a:off x="3259894" y="5197009"/>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87F23F-4D8C-4075-B484-156B607C29CD}"/>
                  </a:ext>
                </a:extLst>
              </p:cNvPr>
              <p:cNvSpPr txBox="1"/>
              <p:nvPr/>
            </p:nvSpPr>
            <p:spPr>
              <a:xfrm>
                <a:off x="3361935" y="5403566"/>
                <a:ext cx="486031" cy="276999"/>
              </a:xfrm>
              <a:prstGeom prst="rect">
                <a:avLst/>
              </a:prstGeom>
              <a:noFill/>
            </p:spPr>
            <p:txBody>
              <a:bodyPr wrap="none" rtlCol="0">
                <a:spAutoFit/>
              </a:bodyPr>
              <a:lstStyle/>
              <a:p>
                <a:pPr algn="ctr"/>
                <a:r>
                  <a:rPr lang="en-US" sz="1200"/>
                  <a:t>Bran</a:t>
                </a:r>
              </a:p>
            </p:txBody>
          </p:sp>
        </p:grpSp>
        <p:grpSp>
          <p:nvGrpSpPr>
            <p:cNvPr id="33" name="Group 32"/>
            <p:cNvGrpSpPr/>
            <p:nvPr/>
          </p:nvGrpSpPr>
          <p:grpSpPr>
            <a:xfrm>
              <a:off x="2873796" y="5067278"/>
              <a:ext cx="690113" cy="690113"/>
              <a:chOff x="763708" y="4854507"/>
              <a:chExt cx="690113" cy="690113"/>
            </a:xfrm>
          </p:grpSpPr>
          <p:sp>
            <p:nvSpPr>
              <p:cNvPr id="13" name="Oval 12">
                <a:extLst>
                  <a:ext uri="{FF2B5EF4-FFF2-40B4-BE49-F238E27FC236}">
                    <a16:creationId xmlns:a16="http://schemas.microsoft.com/office/drawing/2014/main" id="{7BD2C6DB-9CEA-4B1C-8504-25D16D3C8C97}"/>
                  </a:ext>
                </a:extLst>
              </p:cNvPr>
              <p:cNvSpPr/>
              <p:nvPr/>
            </p:nvSpPr>
            <p:spPr>
              <a:xfrm>
                <a:off x="763708" y="4854507"/>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487F23F-4D8C-4075-B484-156B607C29CD}"/>
                  </a:ext>
                </a:extLst>
              </p:cNvPr>
              <p:cNvSpPr txBox="1"/>
              <p:nvPr/>
            </p:nvSpPr>
            <p:spPr>
              <a:xfrm>
                <a:off x="863472" y="5061064"/>
                <a:ext cx="490584" cy="276999"/>
              </a:xfrm>
              <a:prstGeom prst="rect">
                <a:avLst/>
              </a:prstGeom>
              <a:noFill/>
            </p:spPr>
            <p:txBody>
              <a:bodyPr wrap="none" rtlCol="0">
                <a:spAutoFit/>
              </a:bodyPr>
              <a:lstStyle/>
              <a:p>
                <a:pPr algn="ctr"/>
                <a:r>
                  <a:rPr lang="en-US" sz="1200"/>
                  <a:t>Arya</a:t>
                </a:r>
              </a:p>
            </p:txBody>
          </p:sp>
        </p:grpSp>
        <p:cxnSp>
          <p:nvCxnSpPr>
            <p:cNvPr id="15" name="Straight Connector 14">
              <a:extLst>
                <a:ext uri="{FF2B5EF4-FFF2-40B4-BE49-F238E27FC236}">
                  <a16:creationId xmlns:a16="http://schemas.microsoft.com/office/drawing/2014/main" id="{5968D3FF-247D-4C9B-A358-154B4727934A}"/>
                </a:ext>
              </a:extLst>
            </p:cNvPr>
            <p:cNvCxnSpPr>
              <a:cxnSpLocks/>
              <a:stCxn id="21" idx="3"/>
              <a:endCxn id="13" idx="1"/>
            </p:cNvCxnSpPr>
            <p:nvPr/>
          </p:nvCxnSpPr>
          <p:spPr>
            <a:xfrm>
              <a:off x="2920125" y="4557139"/>
              <a:ext cx="54736" cy="61120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68D3FF-247D-4C9B-A358-154B4727934A}"/>
                </a:ext>
              </a:extLst>
            </p:cNvPr>
            <p:cNvCxnSpPr>
              <a:cxnSpLocks/>
              <a:stCxn id="11" idx="2"/>
              <a:endCxn id="13" idx="5"/>
            </p:cNvCxnSpPr>
            <p:nvPr/>
          </p:nvCxnSpPr>
          <p:spPr>
            <a:xfrm flipH="1" flipV="1">
              <a:off x="3462844" y="5656326"/>
              <a:ext cx="1333235" cy="6401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68D3FF-247D-4C9B-A358-154B4727934A}"/>
                </a:ext>
              </a:extLst>
            </p:cNvPr>
            <p:cNvCxnSpPr>
              <a:cxnSpLocks/>
              <a:stCxn id="9" idx="6"/>
              <a:endCxn id="7" idx="1"/>
            </p:cNvCxnSpPr>
            <p:nvPr/>
          </p:nvCxnSpPr>
          <p:spPr>
            <a:xfrm>
              <a:off x="5203404" y="3602518"/>
              <a:ext cx="548052" cy="8094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68D3FF-247D-4C9B-A358-154B4727934A}"/>
                </a:ext>
              </a:extLst>
            </p:cNvPr>
            <p:cNvCxnSpPr>
              <a:cxnSpLocks/>
              <a:stCxn id="7" idx="2"/>
              <a:endCxn id="21" idx="7"/>
            </p:cNvCxnSpPr>
            <p:nvPr/>
          </p:nvCxnSpPr>
          <p:spPr>
            <a:xfrm flipH="1">
              <a:off x="3408108" y="3927452"/>
              <a:ext cx="2242283" cy="14170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68D3FF-247D-4C9B-A358-154B4727934A}"/>
                </a:ext>
              </a:extLst>
            </p:cNvPr>
            <p:cNvCxnSpPr>
              <a:cxnSpLocks/>
              <a:stCxn id="9" idx="4"/>
              <a:endCxn id="11" idx="0"/>
            </p:cNvCxnSpPr>
            <p:nvPr/>
          </p:nvCxnSpPr>
          <p:spPr>
            <a:xfrm>
              <a:off x="4858348" y="3947574"/>
              <a:ext cx="282788" cy="142771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68D3FF-247D-4C9B-A358-154B4727934A}"/>
                </a:ext>
              </a:extLst>
            </p:cNvPr>
            <p:cNvCxnSpPr>
              <a:cxnSpLocks/>
              <a:stCxn id="7" idx="5"/>
              <a:endCxn id="11" idx="7"/>
            </p:cNvCxnSpPr>
            <p:nvPr/>
          </p:nvCxnSpPr>
          <p:spPr>
            <a:xfrm flipH="1">
              <a:off x="5385127" y="4171443"/>
              <a:ext cx="854312" cy="1304910"/>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819060" y="3968091"/>
              <a:ext cx="690113" cy="690113"/>
              <a:chOff x="4460870" y="4340384"/>
              <a:chExt cx="690113" cy="690113"/>
            </a:xfrm>
          </p:grpSpPr>
          <p:sp>
            <p:nvSpPr>
              <p:cNvPr id="21" name="Oval 20">
                <a:extLst>
                  <a:ext uri="{FF2B5EF4-FFF2-40B4-BE49-F238E27FC236}">
                    <a16:creationId xmlns:a16="http://schemas.microsoft.com/office/drawing/2014/main" id="{77E46D07-7717-4D2B-8DFB-AC5B358FEB42}"/>
                  </a:ext>
                </a:extLst>
              </p:cNvPr>
              <p:cNvSpPr/>
              <p:nvPr/>
            </p:nvSpPr>
            <p:spPr>
              <a:xfrm>
                <a:off x="4460870" y="4340384"/>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BC76B3-4C90-42A6-A4DC-0A42EEDC70E1}"/>
                  </a:ext>
                </a:extLst>
              </p:cNvPr>
              <p:cNvSpPr txBox="1"/>
              <p:nvPr/>
            </p:nvSpPr>
            <p:spPr>
              <a:xfrm>
                <a:off x="4497124" y="4546940"/>
                <a:ext cx="617605" cy="276999"/>
              </a:xfrm>
              <a:prstGeom prst="rect">
                <a:avLst/>
              </a:prstGeom>
              <a:noFill/>
            </p:spPr>
            <p:txBody>
              <a:bodyPr wrap="none" rtlCol="0">
                <a:spAutoFit/>
              </a:bodyPr>
              <a:lstStyle/>
              <a:p>
                <a:r>
                  <a:rPr lang="en-US" sz="1200" err="1"/>
                  <a:t>Rickon</a:t>
                </a:r>
                <a:endParaRPr lang="en-US" sz="1200"/>
              </a:p>
            </p:txBody>
          </p:sp>
        </p:grpSp>
        <p:cxnSp>
          <p:nvCxnSpPr>
            <p:cNvPr id="37" name="Straight Connector 36">
              <a:extLst>
                <a:ext uri="{FF2B5EF4-FFF2-40B4-BE49-F238E27FC236}">
                  <a16:creationId xmlns:a16="http://schemas.microsoft.com/office/drawing/2014/main" id="{5968D3FF-247D-4C9B-A358-154B4727934A}"/>
                </a:ext>
              </a:extLst>
            </p:cNvPr>
            <p:cNvCxnSpPr>
              <a:cxnSpLocks/>
              <a:stCxn id="21" idx="0"/>
              <a:endCxn id="9" idx="2"/>
            </p:cNvCxnSpPr>
            <p:nvPr/>
          </p:nvCxnSpPr>
          <p:spPr>
            <a:xfrm flipV="1">
              <a:off x="3164117" y="3602518"/>
              <a:ext cx="1349174" cy="365573"/>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68D3FF-247D-4C9B-A358-154B4727934A}"/>
                </a:ext>
              </a:extLst>
            </p:cNvPr>
            <p:cNvCxnSpPr>
              <a:cxnSpLocks/>
              <a:stCxn id="13" idx="6"/>
              <a:endCxn id="7" idx="3"/>
            </p:cNvCxnSpPr>
            <p:nvPr/>
          </p:nvCxnSpPr>
          <p:spPr>
            <a:xfrm flipV="1">
              <a:off x="3563909" y="4171443"/>
              <a:ext cx="2187547" cy="124089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68D3FF-247D-4C9B-A358-154B4727934A}"/>
                </a:ext>
              </a:extLst>
            </p:cNvPr>
            <p:cNvCxnSpPr>
              <a:cxnSpLocks/>
              <a:stCxn id="21" idx="4"/>
              <a:endCxn id="11" idx="1"/>
            </p:cNvCxnSpPr>
            <p:nvPr/>
          </p:nvCxnSpPr>
          <p:spPr>
            <a:xfrm>
              <a:off x="3164117" y="4658204"/>
              <a:ext cx="1733027" cy="81814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68D3FF-247D-4C9B-A358-154B4727934A}"/>
                </a:ext>
              </a:extLst>
            </p:cNvPr>
            <p:cNvCxnSpPr>
              <a:cxnSpLocks/>
              <a:stCxn id="13" idx="0"/>
              <a:endCxn id="9" idx="3"/>
            </p:cNvCxnSpPr>
            <p:nvPr/>
          </p:nvCxnSpPr>
          <p:spPr>
            <a:xfrm flipV="1">
              <a:off x="3218853" y="3846509"/>
              <a:ext cx="1395503" cy="122076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959050" y="5561170"/>
            <a:ext cx="690113" cy="690113"/>
            <a:chOff x="2818938" y="3650271"/>
            <a:chExt cx="690113" cy="690113"/>
          </a:xfrm>
        </p:grpSpPr>
        <p:sp>
          <p:nvSpPr>
            <p:cNvPr id="89" name="Oval 88">
              <a:extLst>
                <a:ext uri="{FF2B5EF4-FFF2-40B4-BE49-F238E27FC236}">
                  <a16:creationId xmlns:a16="http://schemas.microsoft.com/office/drawing/2014/main" id="{77E46D07-7717-4D2B-8DFB-AC5B358FEB42}"/>
                </a:ext>
              </a:extLst>
            </p:cNvPr>
            <p:cNvSpPr/>
            <p:nvPr/>
          </p:nvSpPr>
          <p:spPr>
            <a:xfrm>
              <a:off x="2818938" y="3650271"/>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8ABC76B3-4C90-42A6-A4DC-0A42EEDC70E1}"/>
                </a:ext>
              </a:extLst>
            </p:cNvPr>
            <p:cNvSpPr txBox="1"/>
            <p:nvPr/>
          </p:nvSpPr>
          <p:spPr>
            <a:xfrm>
              <a:off x="2960644" y="3856827"/>
              <a:ext cx="410690" cy="276999"/>
            </a:xfrm>
            <a:prstGeom prst="rect">
              <a:avLst/>
            </a:prstGeom>
            <a:noFill/>
          </p:spPr>
          <p:txBody>
            <a:bodyPr wrap="none" rtlCol="0">
              <a:spAutoFit/>
            </a:bodyPr>
            <a:lstStyle/>
            <a:p>
              <a:r>
                <a:rPr lang="en-US" sz="1200"/>
                <a:t>Jon</a:t>
              </a:r>
            </a:p>
          </p:txBody>
        </p:sp>
      </p:grpSp>
      <p:grpSp>
        <p:nvGrpSpPr>
          <p:cNvPr id="91" name="Group 90"/>
          <p:cNvGrpSpPr/>
          <p:nvPr/>
        </p:nvGrpSpPr>
        <p:grpSpPr>
          <a:xfrm>
            <a:off x="6178231" y="4712550"/>
            <a:ext cx="690113" cy="690113"/>
            <a:chOff x="2818938" y="3650271"/>
            <a:chExt cx="690113" cy="690113"/>
          </a:xfrm>
        </p:grpSpPr>
        <p:sp>
          <p:nvSpPr>
            <p:cNvPr id="92" name="Oval 91">
              <a:extLst>
                <a:ext uri="{FF2B5EF4-FFF2-40B4-BE49-F238E27FC236}">
                  <a16:creationId xmlns:a16="http://schemas.microsoft.com/office/drawing/2014/main" id="{77E46D07-7717-4D2B-8DFB-AC5B358FEB42}"/>
                </a:ext>
              </a:extLst>
            </p:cNvPr>
            <p:cNvSpPr/>
            <p:nvPr/>
          </p:nvSpPr>
          <p:spPr>
            <a:xfrm>
              <a:off x="2818938" y="3650271"/>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8ABC76B3-4C90-42A6-A4DC-0A42EEDC70E1}"/>
                </a:ext>
              </a:extLst>
            </p:cNvPr>
            <p:cNvSpPr txBox="1"/>
            <p:nvPr/>
          </p:nvSpPr>
          <p:spPr>
            <a:xfrm>
              <a:off x="2901742" y="3832625"/>
              <a:ext cx="524503" cy="276999"/>
            </a:xfrm>
            <a:prstGeom prst="rect">
              <a:avLst/>
            </a:prstGeom>
            <a:noFill/>
          </p:spPr>
          <p:txBody>
            <a:bodyPr wrap="none" rtlCol="0">
              <a:spAutoFit/>
            </a:bodyPr>
            <a:lstStyle/>
            <a:p>
              <a:r>
                <a:rPr lang="en-US" sz="1200" err="1"/>
                <a:t>Dany</a:t>
              </a:r>
              <a:endParaRPr lang="en-US" sz="1200"/>
            </a:p>
          </p:txBody>
        </p:sp>
      </p:grpSp>
      <p:cxnSp>
        <p:nvCxnSpPr>
          <p:cNvPr id="94" name="Straight Connector 93">
            <a:extLst>
              <a:ext uri="{FF2B5EF4-FFF2-40B4-BE49-F238E27FC236}">
                <a16:creationId xmlns:a16="http://schemas.microsoft.com/office/drawing/2014/main" id="{5968D3FF-247D-4C9B-A358-154B4727934A}"/>
              </a:ext>
            </a:extLst>
          </p:cNvPr>
          <p:cNvCxnSpPr>
            <a:cxnSpLocks/>
            <a:stCxn id="92" idx="2"/>
            <a:endCxn id="89" idx="7"/>
          </p:cNvCxnSpPr>
          <p:nvPr/>
        </p:nvCxnSpPr>
        <p:spPr>
          <a:xfrm flipH="1">
            <a:off x="5548098" y="5057607"/>
            <a:ext cx="630133" cy="6046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sp>
        <p:nvSpPr>
          <p:cNvPr id="98" name="Content Placeholder 2"/>
          <p:cNvSpPr txBox="1">
            <a:spLocks/>
          </p:cNvSpPr>
          <p:nvPr/>
        </p:nvSpPr>
        <p:spPr>
          <a:xfrm>
            <a:off x="6564615" y="1444656"/>
            <a:ext cx="4881151" cy="48455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a:solidFill>
                  <a:srgbClr val="4C3282"/>
                </a:solidFill>
              </a:rPr>
              <a:t>Connected Component </a:t>
            </a:r>
            <a:r>
              <a:rPr lang="en-US"/>
              <a:t>– a </a:t>
            </a:r>
            <a:r>
              <a:rPr lang="en-US" i="1"/>
              <a:t>subgraph</a:t>
            </a:r>
            <a:r>
              <a:rPr lang="en-US"/>
              <a:t> in which any two vertices are connected via some path, but is connected to no additional vertices in the </a:t>
            </a:r>
            <a:r>
              <a:rPr lang="en-US" i="1" err="1"/>
              <a:t>supergraph</a:t>
            </a:r>
            <a:endParaRPr lang="en-US" i="1"/>
          </a:p>
          <a:p>
            <a:pPr lvl="1"/>
            <a:r>
              <a:rPr lang="en-US"/>
              <a:t>There exists some way to get from each vertex within the connected component to every other vertex in the connected component</a:t>
            </a:r>
          </a:p>
          <a:p>
            <a:pPr lvl="1"/>
            <a:r>
              <a:rPr lang="en-US"/>
              <a:t>A vertex with no edges is itself a connected component</a:t>
            </a:r>
          </a:p>
        </p:txBody>
      </p:sp>
      <p:grpSp>
        <p:nvGrpSpPr>
          <p:cNvPr id="100" name="Group 99"/>
          <p:cNvGrpSpPr/>
          <p:nvPr/>
        </p:nvGrpSpPr>
        <p:grpSpPr>
          <a:xfrm>
            <a:off x="7324596" y="5198626"/>
            <a:ext cx="690113" cy="690113"/>
            <a:chOff x="2818938" y="3650271"/>
            <a:chExt cx="690113" cy="690113"/>
          </a:xfrm>
        </p:grpSpPr>
        <p:sp>
          <p:nvSpPr>
            <p:cNvPr id="101" name="Oval 100">
              <a:extLst>
                <a:ext uri="{FF2B5EF4-FFF2-40B4-BE49-F238E27FC236}">
                  <a16:creationId xmlns:a16="http://schemas.microsoft.com/office/drawing/2014/main" id="{77E46D07-7717-4D2B-8DFB-AC5B358FEB42}"/>
                </a:ext>
              </a:extLst>
            </p:cNvPr>
            <p:cNvSpPr/>
            <p:nvPr/>
          </p:nvSpPr>
          <p:spPr>
            <a:xfrm>
              <a:off x="2818938" y="3650271"/>
              <a:ext cx="690113" cy="69011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ABC76B3-4C90-42A6-A4DC-0A42EEDC70E1}"/>
                </a:ext>
              </a:extLst>
            </p:cNvPr>
            <p:cNvSpPr txBox="1"/>
            <p:nvPr/>
          </p:nvSpPr>
          <p:spPr>
            <a:xfrm>
              <a:off x="2836923" y="3836881"/>
              <a:ext cx="647678" cy="276999"/>
            </a:xfrm>
            <a:prstGeom prst="rect">
              <a:avLst/>
            </a:prstGeom>
            <a:noFill/>
          </p:spPr>
          <p:txBody>
            <a:bodyPr wrap="none" rtlCol="0">
              <a:spAutoFit/>
            </a:bodyPr>
            <a:lstStyle/>
            <a:p>
              <a:r>
                <a:rPr lang="en-US" sz="1200" err="1"/>
                <a:t>Viserys</a:t>
              </a:r>
              <a:endParaRPr lang="en-US" sz="1200"/>
            </a:p>
          </p:txBody>
        </p:sp>
      </p:grpSp>
      <p:cxnSp>
        <p:nvCxnSpPr>
          <p:cNvPr id="103" name="Straight Connector 102">
            <a:extLst>
              <a:ext uri="{FF2B5EF4-FFF2-40B4-BE49-F238E27FC236}">
                <a16:creationId xmlns:a16="http://schemas.microsoft.com/office/drawing/2014/main" id="{5968D3FF-247D-4C9B-A358-154B4727934A}"/>
              </a:ext>
            </a:extLst>
          </p:cNvPr>
          <p:cNvCxnSpPr>
            <a:cxnSpLocks/>
            <a:stCxn id="92" idx="6"/>
            <a:endCxn id="101" idx="1"/>
          </p:cNvCxnSpPr>
          <p:nvPr/>
        </p:nvCxnSpPr>
        <p:spPr>
          <a:xfrm>
            <a:off x="6868344" y="5057607"/>
            <a:ext cx="557317" cy="242084"/>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224B-8087-47F1-9B1A-DFCC4E05A1F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B04ADF5D-6384-4C95-9F88-0BBD79409D6B}"/>
              </a:ext>
            </a:extLst>
          </p:cNvPr>
          <p:cNvSpPr>
            <a:spLocks noGrp="1"/>
          </p:cNvSpPr>
          <p:nvPr>
            <p:ph idx="1"/>
          </p:nvPr>
        </p:nvSpPr>
        <p:spPr/>
        <p:txBody>
          <a:bodyPr>
            <a:normAutofit fontScale="92500" lnSpcReduction="20000"/>
          </a:bodyPr>
          <a:lstStyle/>
          <a:p>
            <a:r>
              <a:rPr lang="en-US" dirty="0"/>
              <a:t>Asks of you</a:t>
            </a:r>
          </a:p>
          <a:p>
            <a:pPr lvl="1"/>
            <a:r>
              <a:rPr lang="en-US" dirty="0"/>
              <a:t>Course </a:t>
            </a:r>
            <a:r>
              <a:rPr lang="en-US" dirty="0" err="1"/>
              <a:t>evals</a:t>
            </a:r>
            <a:r>
              <a:rPr lang="en-US" dirty="0"/>
              <a:t> by Sunday</a:t>
            </a:r>
          </a:p>
          <a:p>
            <a:pPr lvl="1"/>
            <a:r>
              <a:rPr lang="en-US" dirty="0"/>
              <a:t>Course survey for 3 Socrative </a:t>
            </a:r>
            <a:r>
              <a:rPr lang="en-US" dirty="0" err="1"/>
              <a:t>ec</a:t>
            </a:r>
            <a:r>
              <a:rPr lang="en-US" dirty="0"/>
              <a:t> points</a:t>
            </a:r>
          </a:p>
          <a:p>
            <a:pPr lvl="1"/>
            <a:r>
              <a:rPr lang="en-US" dirty="0"/>
              <a:t>TA nominations</a:t>
            </a:r>
          </a:p>
          <a:p>
            <a:r>
              <a:rPr lang="en-US" dirty="0"/>
              <a:t>Grades</a:t>
            </a:r>
          </a:p>
          <a:p>
            <a:pPr lvl="1"/>
            <a:r>
              <a:rPr lang="en-US" dirty="0"/>
              <a:t>HW4 &amp; HW6 scores go out later today</a:t>
            </a:r>
          </a:p>
          <a:p>
            <a:pPr lvl="1"/>
            <a:r>
              <a:rPr lang="en-US" dirty="0"/>
              <a:t>HW </a:t>
            </a:r>
          </a:p>
          <a:p>
            <a:r>
              <a:rPr lang="en-US" dirty="0"/>
              <a:t>Logistics</a:t>
            </a:r>
          </a:p>
          <a:p>
            <a:pPr lvl="1"/>
            <a:r>
              <a:rPr lang="en-US" dirty="0"/>
              <a:t>Final is on TUESDAY March 19th 8:30-10:20am here in Smith</a:t>
            </a:r>
          </a:p>
          <a:p>
            <a:pPr lvl="1"/>
            <a:r>
              <a:rPr lang="en-US" dirty="0"/>
              <a:t>Erik Review: TODAY 3:30-5:30 </a:t>
            </a:r>
            <a:br>
              <a:rPr lang="en-US" dirty="0"/>
            </a:br>
            <a:endParaRPr lang="en-US" dirty="0"/>
          </a:p>
          <a:p>
            <a:r>
              <a:rPr lang="en-US" dirty="0"/>
              <a:t>What comes after 373?</a:t>
            </a:r>
          </a:p>
          <a:p>
            <a:pPr lvl="1"/>
            <a:r>
              <a:rPr lang="en-US" dirty="0"/>
              <a:t>417</a:t>
            </a:r>
          </a:p>
          <a:p>
            <a:pPr lvl="1"/>
            <a:r>
              <a:rPr lang="en-US" dirty="0"/>
              <a:t>Projects</a:t>
            </a:r>
          </a:p>
          <a:p>
            <a:pPr lvl="1"/>
            <a:r>
              <a:rPr lang="en-US" dirty="0"/>
              <a:t>TA</a:t>
            </a:r>
          </a:p>
          <a:p>
            <a:pPr lvl="1"/>
            <a:r>
              <a:rPr lang="en-US" dirty="0"/>
              <a:t>internships</a:t>
            </a:r>
          </a:p>
          <a:p>
            <a:pPr marL="128016" lvl="1" indent="0">
              <a:buNone/>
            </a:pPr>
            <a:endParaRPr lang="en-US" dirty="0"/>
          </a:p>
          <a:p>
            <a:endParaRPr lang="en-US" dirty="0"/>
          </a:p>
        </p:txBody>
      </p:sp>
      <p:sp>
        <p:nvSpPr>
          <p:cNvPr id="4" name="Footer Placeholder 3">
            <a:extLst>
              <a:ext uri="{FF2B5EF4-FFF2-40B4-BE49-F238E27FC236}">
                <a16:creationId xmlns:a16="http://schemas.microsoft.com/office/drawing/2014/main" id="{C632FA6C-9AA4-4ADB-83B4-C73ADE6D9185}"/>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352CCAEF-E140-45DF-8ED3-72C5BFFE8589}"/>
              </a:ext>
            </a:extLst>
          </p:cNvPr>
          <p:cNvSpPr>
            <a:spLocks noGrp="1"/>
          </p:cNvSpPr>
          <p:nvPr>
            <p:ph type="sldNum" sz="quarter" idx="12"/>
          </p:nvPr>
        </p:nvSpPr>
        <p:spPr/>
        <p:txBody>
          <a:bodyPr/>
          <a:lstStyle/>
          <a:p>
            <a:fld id="{659665DE-58FC-41F4-AC58-2C90A5E00527}" type="slidenum">
              <a:rPr lang="en-US" smtClean="0"/>
              <a:t>2</a:t>
            </a:fld>
            <a:endParaRPr lang="en-US"/>
          </a:p>
        </p:txBody>
      </p:sp>
    </p:spTree>
    <p:extLst>
      <p:ext uri="{BB962C8B-B14F-4D97-AF65-F5344CB8AC3E}">
        <p14:creationId xmlns:p14="http://schemas.microsoft.com/office/powerpoint/2010/main" val="3918248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Breadth First Search</a:t>
            </a:r>
          </a:p>
        </p:txBody>
      </p:sp>
      <p:sp>
        <p:nvSpPr>
          <p:cNvPr id="3" name="Content Placeholder 2"/>
          <p:cNvSpPr>
            <a:spLocks noGrp="1"/>
          </p:cNvSpPr>
          <p:nvPr>
            <p:ph idx="1"/>
          </p:nvPr>
        </p:nvSpPr>
        <p:spPr>
          <a:xfrm>
            <a:off x="575239" y="4135358"/>
            <a:ext cx="1907426" cy="1406553"/>
          </a:xfrm>
        </p:spPr>
        <p:txBody>
          <a:bodyPr/>
          <a:lstStyle/>
          <a:p>
            <a:r>
              <a:rPr lang="en-US"/>
              <a:t>Current node:</a:t>
            </a:r>
          </a:p>
          <a:p>
            <a:r>
              <a:rPr lang="en-US"/>
              <a:t>Queue:</a:t>
            </a:r>
          </a:p>
          <a:p>
            <a:r>
              <a:rPr lang="en-US"/>
              <a:t>Visited:</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20</a:t>
            </a:fld>
            <a:endParaRPr lang="en-US"/>
          </a:p>
        </p:txBody>
      </p:sp>
      <p:grpSp>
        <p:nvGrpSpPr>
          <p:cNvPr id="6" name="Group 5"/>
          <p:cNvGrpSpPr/>
          <p:nvPr/>
        </p:nvGrpSpPr>
        <p:grpSpPr>
          <a:xfrm>
            <a:off x="7755361" y="1814177"/>
            <a:ext cx="377723" cy="377723"/>
            <a:chOff x="3099278" y="6175971"/>
            <a:chExt cx="377723" cy="377723"/>
          </a:xfrm>
        </p:grpSpPr>
        <p:sp>
          <p:nvSpPr>
            <p:cNvPr id="7" name="Oval 6">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9980D3-EBED-4A96-85AF-943792602410}"/>
                </a:ext>
              </a:extLst>
            </p:cNvPr>
            <p:cNvSpPr txBox="1"/>
            <p:nvPr/>
          </p:nvSpPr>
          <p:spPr>
            <a:xfrm>
              <a:off x="3146914" y="6226333"/>
              <a:ext cx="258404" cy="276999"/>
            </a:xfrm>
            <a:prstGeom prst="rect">
              <a:avLst/>
            </a:prstGeom>
            <a:noFill/>
          </p:spPr>
          <p:txBody>
            <a:bodyPr wrap="none" rtlCol="0">
              <a:spAutoFit/>
            </a:bodyPr>
            <a:lstStyle/>
            <a:p>
              <a:r>
                <a:rPr lang="en-US" sz="1200"/>
                <a:t>F</a:t>
              </a:r>
            </a:p>
          </p:txBody>
        </p:sp>
      </p:grpSp>
      <p:grpSp>
        <p:nvGrpSpPr>
          <p:cNvPr id="9" name="Group 8"/>
          <p:cNvGrpSpPr/>
          <p:nvPr/>
        </p:nvGrpSpPr>
        <p:grpSpPr>
          <a:xfrm>
            <a:off x="9806746" y="3744675"/>
            <a:ext cx="377723" cy="377723"/>
            <a:chOff x="3099278" y="6175971"/>
            <a:chExt cx="377723" cy="377723"/>
          </a:xfrm>
        </p:grpSpPr>
        <p:sp>
          <p:nvSpPr>
            <p:cNvPr id="10" name="Oval 9">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9980D3-EBED-4A96-85AF-943792602410}"/>
                </a:ext>
              </a:extLst>
            </p:cNvPr>
            <p:cNvSpPr txBox="1"/>
            <p:nvPr/>
          </p:nvSpPr>
          <p:spPr>
            <a:xfrm>
              <a:off x="3146914" y="6226333"/>
              <a:ext cx="271228" cy="276999"/>
            </a:xfrm>
            <a:prstGeom prst="rect">
              <a:avLst/>
            </a:prstGeom>
            <a:noFill/>
          </p:spPr>
          <p:txBody>
            <a:bodyPr wrap="none" rtlCol="0">
              <a:spAutoFit/>
            </a:bodyPr>
            <a:lstStyle/>
            <a:p>
              <a:r>
                <a:rPr lang="en-US" sz="1200"/>
                <a:t>B</a:t>
              </a:r>
            </a:p>
          </p:txBody>
        </p:sp>
      </p:grpSp>
      <p:grpSp>
        <p:nvGrpSpPr>
          <p:cNvPr id="12" name="Group 11"/>
          <p:cNvGrpSpPr/>
          <p:nvPr/>
        </p:nvGrpSpPr>
        <p:grpSpPr>
          <a:xfrm>
            <a:off x="8940781" y="4315029"/>
            <a:ext cx="377723" cy="377723"/>
            <a:chOff x="3099278" y="6175971"/>
            <a:chExt cx="377723" cy="377723"/>
          </a:xfrm>
        </p:grpSpPr>
        <p:sp>
          <p:nvSpPr>
            <p:cNvPr id="13" name="Oval 12">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a:t>C</a:t>
              </a:r>
            </a:p>
          </p:txBody>
        </p:sp>
      </p:grpSp>
      <p:grpSp>
        <p:nvGrpSpPr>
          <p:cNvPr id="15" name="Group 14"/>
          <p:cNvGrpSpPr/>
          <p:nvPr/>
        </p:nvGrpSpPr>
        <p:grpSpPr>
          <a:xfrm>
            <a:off x="8751919" y="2543049"/>
            <a:ext cx="377723" cy="377723"/>
            <a:chOff x="3099278" y="6175971"/>
            <a:chExt cx="377723" cy="377723"/>
          </a:xfrm>
        </p:grpSpPr>
        <p:sp>
          <p:nvSpPr>
            <p:cNvPr id="16" name="Oval 15">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59980D3-EBED-4A96-85AF-943792602410}"/>
                </a:ext>
              </a:extLst>
            </p:cNvPr>
            <p:cNvSpPr txBox="1"/>
            <p:nvPr/>
          </p:nvSpPr>
          <p:spPr>
            <a:xfrm>
              <a:off x="3146914" y="6226333"/>
              <a:ext cx="290464" cy="276999"/>
            </a:xfrm>
            <a:prstGeom prst="rect">
              <a:avLst/>
            </a:prstGeom>
            <a:noFill/>
          </p:spPr>
          <p:txBody>
            <a:bodyPr wrap="none" rtlCol="0">
              <a:spAutoFit/>
            </a:bodyPr>
            <a:lstStyle/>
            <a:p>
              <a:r>
                <a:rPr lang="en-US" sz="1200"/>
                <a:t>D</a:t>
              </a:r>
            </a:p>
          </p:txBody>
        </p:sp>
      </p:grpSp>
      <p:grpSp>
        <p:nvGrpSpPr>
          <p:cNvPr id="18" name="Group 17"/>
          <p:cNvGrpSpPr/>
          <p:nvPr/>
        </p:nvGrpSpPr>
        <p:grpSpPr>
          <a:xfrm>
            <a:off x="10184469" y="2729227"/>
            <a:ext cx="377723" cy="377723"/>
            <a:chOff x="3099278" y="6175971"/>
            <a:chExt cx="377723" cy="377723"/>
          </a:xfrm>
        </p:grpSpPr>
        <p:sp>
          <p:nvSpPr>
            <p:cNvPr id="19" name="Oval 18">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a:t>A</a:t>
              </a:r>
            </a:p>
          </p:txBody>
        </p:sp>
      </p:grpSp>
      <p:grpSp>
        <p:nvGrpSpPr>
          <p:cNvPr id="21" name="Group 20"/>
          <p:cNvGrpSpPr/>
          <p:nvPr/>
        </p:nvGrpSpPr>
        <p:grpSpPr>
          <a:xfrm>
            <a:off x="8327525" y="3555813"/>
            <a:ext cx="377723" cy="377723"/>
            <a:chOff x="3099278" y="6175971"/>
            <a:chExt cx="377723" cy="377723"/>
          </a:xfrm>
        </p:grpSpPr>
        <p:sp>
          <p:nvSpPr>
            <p:cNvPr id="22" name="Oval 21">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9980D3-EBED-4A96-85AF-943792602410}"/>
                </a:ext>
              </a:extLst>
            </p:cNvPr>
            <p:cNvSpPr txBox="1"/>
            <p:nvPr/>
          </p:nvSpPr>
          <p:spPr>
            <a:xfrm>
              <a:off x="3146914" y="6226333"/>
              <a:ext cx="261610" cy="276999"/>
            </a:xfrm>
            <a:prstGeom prst="rect">
              <a:avLst/>
            </a:prstGeom>
            <a:noFill/>
          </p:spPr>
          <p:txBody>
            <a:bodyPr wrap="none" rtlCol="0">
              <a:spAutoFit/>
            </a:bodyPr>
            <a:lstStyle/>
            <a:p>
              <a:r>
                <a:rPr lang="en-US" sz="1200"/>
                <a:t>E</a:t>
              </a:r>
            </a:p>
          </p:txBody>
        </p:sp>
      </p:grpSp>
      <p:grpSp>
        <p:nvGrpSpPr>
          <p:cNvPr id="24" name="Group 23"/>
          <p:cNvGrpSpPr/>
          <p:nvPr/>
        </p:nvGrpSpPr>
        <p:grpSpPr>
          <a:xfrm>
            <a:off x="7009932" y="2492687"/>
            <a:ext cx="377723" cy="377723"/>
            <a:chOff x="3099278" y="6175971"/>
            <a:chExt cx="377723" cy="377723"/>
          </a:xfrm>
        </p:grpSpPr>
        <p:sp>
          <p:nvSpPr>
            <p:cNvPr id="25" name="Oval 24">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59980D3-EBED-4A96-85AF-943792602410}"/>
                </a:ext>
              </a:extLst>
            </p:cNvPr>
            <p:cNvSpPr txBox="1"/>
            <p:nvPr/>
          </p:nvSpPr>
          <p:spPr>
            <a:xfrm>
              <a:off x="3146914" y="6226333"/>
              <a:ext cx="288862" cy="276999"/>
            </a:xfrm>
            <a:prstGeom prst="rect">
              <a:avLst/>
            </a:prstGeom>
            <a:noFill/>
          </p:spPr>
          <p:txBody>
            <a:bodyPr wrap="none" rtlCol="0">
              <a:spAutoFit/>
            </a:bodyPr>
            <a:lstStyle/>
            <a:p>
              <a:r>
                <a:rPr lang="en-US" sz="1200"/>
                <a:t>G</a:t>
              </a:r>
            </a:p>
          </p:txBody>
        </p:sp>
      </p:grpSp>
      <p:grpSp>
        <p:nvGrpSpPr>
          <p:cNvPr id="27" name="Group 26"/>
          <p:cNvGrpSpPr/>
          <p:nvPr/>
        </p:nvGrpSpPr>
        <p:grpSpPr>
          <a:xfrm>
            <a:off x="6868706" y="3431261"/>
            <a:ext cx="377723" cy="377723"/>
            <a:chOff x="3099278" y="6175971"/>
            <a:chExt cx="377723" cy="377723"/>
          </a:xfrm>
        </p:grpSpPr>
        <p:sp>
          <p:nvSpPr>
            <p:cNvPr id="28" name="Oval 27">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59980D3-EBED-4A96-85AF-943792602410}"/>
                </a:ext>
              </a:extLst>
            </p:cNvPr>
            <p:cNvSpPr txBox="1"/>
            <p:nvPr/>
          </p:nvSpPr>
          <p:spPr>
            <a:xfrm>
              <a:off x="3146914" y="6226333"/>
              <a:ext cx="292068" cy="276999"/>
            </a:xfrm>
            <a:prstGeom prst="rect">
              <a:avLst/>
            </a:prstGeom>
            <a:noFill/>
          </p:spPr>
          <p:txBody>
            <a:bodyPr wrap="none" rtlCol="0">
              <a:spAutoFit/>
            </a:bodyPr>
            <a:lstStyle/>
            <a:p>
              <a:r>
                <a:rPr lang="en-US" sz="1200"/>
                <a:t>H</a:t>
              </a:r>
            </a:p>
          </p:txBody>
        </p:sp>
      </p:grpSp>
      <p:grpSp>
        <p:nvGrpSpPr>
          <p:cNvPr id="30" name="Group 29"/>
          <p:cNvGrpSpPr/>
          <p:nvPr/>
        </p:nvGrpSpPr>
        <p:grpSpPr>
          <a:xfrm>
            <a:off x="6063195" y="2918088"/>
            <a:ext cx="377723" cy="377723"/>
            <a:chOff x="3099278" y="6175971"/>
            <a:chExt cx="377723" cy="377723"/>
          </a:xfrm>
        </p:grpSpPr>
        <p:sp>
          <p:nvSpPr>
            <p:cNvPr id="31" name="Oval 30">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59980D3-EBED-4A96-85AF-943792602410}"/>
                </a:ext>
              </a:extLst>
            </p:cNvPr>
            <p:cNvSpPr txBox="1"/>
            <p:nvPr/>
          </p:nvSpPr>
          <p:spPr>
            <a:xfrm>
              <a:off x="3181701" y="6247297"/>
              <a:ext cx="223138" cy="276999"/>
            </a:xfrm>
            <a:prstGeom prst="rect">
              <a:avLst/>
            </a:prstGeom>
            <a:noFill/>
          </p:spPr>
          <p:txBody>
            <a:bodyPr wrap="none" rtlCol="0">
              <a:spAutoFit/>
            </a:bodyPr>
            <a:lstStyle/>
            <a:p>
              <a:r>
                <a:rPr lang="en-US" sz="1200"/>
                <a:t>I</a:t>
              </a:r>
            </a:p>
          </p:txBody>
        </p:sp>
      </p:grpSp>
      <p:grpSp>
        <p:nvGrpSpPr>
          <p:cNvPr id="33" name="Group 32"/>
          <p:cNvGrpSpPr/>
          <p:nvPr/>
        </p:nvGrpSpPr>
        <p:grpSpPr>
          <a:xfrm>
            <a:off x="11062920" y="2191900"/>
            <a:ext cx="377723" cy="377723"/>
            <a:chOff x="3099278" y="6175971"/>
            <a:chExt cx="377723" cy="377723"/>
          </a:xfrm>
        </p:grpSpPr>
        <p:sp>
          <p:nvSpPr>
            <p:cNvPr id="34" name="Oval 33">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59980D3-EBED-4A96-85AF-943792602410}"/>
                </a:ext>
              </a:extLst>
            </p:cNvPr>
            <p:cNvSpPr txBox="1"/>
            <p:nvPr/>
          </p:nvSpPr>
          <p:spPr>
            <a:xfrm>
              <a:off x="3169356" y="6226332"/>
              <a:ext cx="237566" cy="276999"/>
            </a:xfrm>
            <a:prstGeom prst="rect">
              <a:avLst/>
            </a:prstGeom>
            <a:noFill/>
          </p:spPr>
          <p:txBody>
            <a:bodyPr wrap="none" rtlCol="0">
              <a:spAutoFit/>
            </a:bodyPr>
            <a:lstStyle/>
            <a:p>
              <a:pPr algn="ctr"/>
              <a:r>
                <a:rPr lang="en-US" sz="1200"/>
                <a:t>J</a:t>
              </a:r>
            </a:p>
          </p:txBody>
        </p:sp>
      </p:grpSp>
      <p:cxnSp>
        <p:nvCxnSpPr>
          <p:cNvPr id="36" name="Straight Connector 35">
            <a:extLst>
              <a:ext uri="{FF2B5EF4-FFF2-40B4-BE49-F238E27FC236}">
                <a16:creationId xmlns:a16="http://schemas.microsoft.com/office/drawing/2014/main" id="{5968D3FF-247D-4C9B-A358-154B4727934A}"/>
              </a:ext>
            </a:extLst>
          </p:cNvPr>
          <p:cNvCxnSpPr>
            <a:cxnSpLocks/>
            <a:stCxn id="19" idx="4"/>
            <a:endCxn id="10" idx="7"/>
          </p:cNvCxnSpPr>
          <p:nvPr/>
        </p:nvCxnSpPr>
        <p:spPr>
          <a:xfrm flipH="1">
            <a:off x="10129153" y="3106950"/>
            <a:ext cx="244178" cy="693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968D3FF-247D-4C9B-A358-154B4727934A}"/>
              </a:ext>
            </a:extLst>
          </p:cNvPr>
          <p:cNvCxnSpPr>
            <a:cxnSpLocks/>
            <a:stCxn id="10" idx="3"/>
            <a:endCxn id="13" idx="6"/>
          </p:cNvCxnSpPr>
          <p:nvPr/>
        </p:nvCxnSpPr>
        <p:spPr>
          <a:xfrm flipH="1">
            <a:off x="9318504" y="4067082"/>
            <a:ext cx="543558" cy="43680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68D3FF-247D-4C9B-A358-154B4727934A}"/>
              </a:ext>
            </a:extLst>
          </p:cNvPr>
          <p:cNvCxnSpPr>
            <a:cxnSpLocks/>
            <a:stCxn id="22" idx="5"/>
            <a:endCxn id="13" idx="1"/>
          </p:cNvCxnSpPr>
          <p:nvPr/>
        </p:nvCxnSpPr>
        <p:spPr>
          <a:xfrm>
            <a:off x="8649932" y="3878220"/>
            <a:ext cx="346165" cy="49212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8D3FF-247D-4C9B-A358-154B4727934A}"/>
              </a:ext>
            </a:extLst>
          </p:cNvPr>
          <p:cNvCxnSpPr>
            <a:cxnSpLocks/>
            <a:stCxn id="10" idx="2"/>
            <a:endCxn id="22" idx="6"/>
          </p:cNvCxnSpPr>
          <p:nvPr/>
        </p:nvCxnSpPr>
        <p:spPr>
          <a:xfrm flipH="1" flipV="1">
            <a:off x="8705248" y="3744675"/>
            <a:ext cx="1101498" cy="1888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68D3FF-247D-4C9B-A358-154B4727934A}"/>
              </a:ext>
            </a:extLst>
          </p:cNvPr>
          <p:cNvCxnSpPr>
            <a:cxnSpLocks/>
            <a:stCxn id="16" idx="4"/>
            <a:endCxn id="22" idx="0"/>
          </p:cNvCxnSpPr>
          <p:nvPr/>
        </p:nvCxnSpPr>
        <p:spPr>
          <a:xfrm flipH="1">
            <a:off x="8516387" y="2920772"/>
            <a:ext cx="424394" cy="635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68D3FF-247D-4C9B-A358-154B4727934A}"/>
              </a:ext>
            </a:extLst>
          </p:cNvPr>
          <p:cNvCxnSpPr>
            <a:cxnSpLocks/>
            <a:stCxn id="19" idx="2"/>
            <a:endCxn id="16" idx="6"/>
          </p:cNvCxnSpPr>
          <p:nvPr/>
        </p:nvCxnSpPr>
        <p:spPr>
          <a:xfrm flipH="1" flipV="1">
            <a:off x="9129642" y="2731911"/>
            <a:ext cx="1054827" cy="18617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968D3FF-247D-4C9B-A358-154B4727934A}"/>
              </a:ext>
            </a:extLst>
          </p:cNvPr>
          <p:cNvCxnSpPr>
            <a:cxnSpLocks/>
            <a:stCxn id="7" idx="6"/>
            <a:endCxn id="16" idx="1"/>
          </p:cNvCxnSpPr>
          <p:nvPr/>
        </p:nvCxnSpPr>
        <p:spPr>
          <a:xfrm>
            <a:off x="8133084" y="2003039"/>
            <a:ext cx="674151" cy="595326"/>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68D3FF-247D-4C9B-A358-154B4727934A}"/>
              </a:ext>
            </a:extLst>
          </p:cNvPr>
          <p:cNvCxnSpPr>
            <a:cxnSpLocks/>
            <a:stCxn id="16" idx="2"/>
            <a:endCxn id="25" idx="6"/>
          </p:cNvCxnSpPr>
          <p:nvPr/>
        </p:nvCxnSpPr>
        <p:spPr>
          <a:xfrm flipH="1" flipV="1">
            <a:off x="7387655" y="2681549"/>
            <a:ext cx="1364264" cy="503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968D3FF-247D-4C9B-A358-154B4727934A}"/>
              </a:ext>
            </a:extLst>
          </p:cNvPr>
          <p:cNvCxnSpPr>
            <a:cxnSpLocks/>
            <a:stCxn id="7" idx="3"/>
            <a:endCxn id="25" idx="7"/>
          </p:cNvCxnSpPr>
          <p:nvPr/>
        </p:nvCxnSpPr>
        <p:spPr>
          <a:xfrm flipH="1">
            <a:off x="7332339" y="2136584"/>
            <a:ext cx="478338" cy="41141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968D3FF-247D-4C9B-A358-154B4727934A}"/>
              </a:ext>
            </a:extLst>
          </p:cNvPr>
          <p:cNvCxnSpPr>
            <a:cxnSpLocks/>
            <a:stCxn id="25" idx="4"/>
            <a:endCxn id="28" idx="0"/>
          </p:cNvCxnSpPr>
          <p:nvPr/>
        </p:nvCxnSpPr>
        <p:spPr>
          <a:xfrm flipH="1">
            <a:off x="7057568" y="2870410"/>
            <a:ext cx="141226" cy="56085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68D3FF-247D-4C9B-A358-154B4727934A}"/>
              </a:ext>
            </a:extLst>
          </p:cNvPr>
          <p:cNvCxnSpPr>
            <a:cxnSpLocks/>
            <a:stCxn id="22" idx="2"/>
            <a:endCxn id="28" idx="6"/>
          </p:cNvCxnSpPr>
          <p:nvPr/>
        </p:nvCxnSpPr>
        <p:spPr>
          <a:xfrm flipH="1" flipV="1">
            <a:off x="7246429" y="3620123"/>
            <a:ext cx="1081096" cy="12455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968D3FF-247D-4C9B-A358-154B4727934A}"/>
              </a:ext>
            </a:extLst>
          </p:cNvPr>
          <p:cNvCxnSpPr>
            <a:cxnSpLocks/>
            <a:stCxn id="25" idx="2"/>
            <a:endCxn id="31" idx="7"/>
          </p:cNvCxnSpPr>
          <p:nvPr/>
        </p:nvCxnSpPr>
        <p:spPr>
          <a:xfrm flipH="1">
            <a:off x="6385602" y="2681549"/>
            <a:ext cx="624330" cy="29185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68D3FF-247D-4C9B-A358-154B4727934A}"/>
              </a:ext>
            </a:extLst>
          </p:cNvPr>
          <p:cNvCxnSpPr>
            <a:cxnSpLocks/>
            <a:stCxn id="31" idx="5"/>
            <a:endCxn id="28" idx="2"/>
          </p:cNvCxnSpPr>
          <p:nvPr/>
        </p:nvCxnSpPr>
        <p:spPr>
          <a:xfrm>
            <a:off x="6385602" y="3240495"/>
            <a:ext cx="483104" cy="3796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581300" y="5098405"/>
            <a:ext cx="344089" cy="369332"/>
          </a:xfrm>
          <a:prstGeom prst="rect">
            <a:avLst/>
          </a:prstGeom>
          <a:noFill/>
        </p:spPr>
        <p:txBody>
          <a:bodyPr wrap="square" rtlCol="0">
            <a:spAutoFit/>
          </a:bodyPr>
          <a:lstStyle/>
          <a:p>
            <a:r>
              <a:rPr lang="en-US"/>
              <a:t>A</a:t>
            </a:r>
          </a:p>
        </p:txBody>
      </p:sp>
      <p:sp>
        <p:nvSpPr>
          <p:cNvPr id="82" name="TextBox 81"/>
          <p:cNvSpPr txBox="1"/>
          <p:nvPr/>
        </p:nvSpPr>
        <p:spPr>
          <a:xfrm>
            <a:off x="1875465" y="5098405"/>
            <a:ext cx="312906" cy="369332"/>
          </a:xfrm>
          <a:prstGeom prst="rect">
            <a:avLst/>
          </a:prstGeom>
          <a:noFill/>
        </p:spPr>
        <p:txBody>
          <a:bodyPr wrap="none" rtlCol="0">
            <a:spAutoFit/>
          </a:bodyPr>
          <a:lstStyle/>
          <a:p>
            <a:r>
              <a:rPr lang="en-US"/>
              <a:t>B</a:t>
            </a:r>
          </a:p>
        </p:txBody>
      </p:sp>
      <p:sp>
        <p:nvSpPr>
          <p:cNvPr id="84" name="TextBox 83"/>
          <p:cNvSpPr txBox="1"/>
          <p:nvPr/>
        </p:nvSpPr>
        <p:spPr>
          <a:xfrm>
            <a:off x="2364230" y="4145688"/>
            <a:ext cx="332142" cy="369332"/>
          </a:xfrm>
          <a:prstGeom prst="rect">
            <a:avLst/>
          </a:prstGeom>
          <a:noFill/>
        </p:spPr>
        <p:txBody>
          <a:bodyPr wrap="none" rtlCol="0">
            <a:spAutoFit/>
          </a:bodyPr>
          <a:lstStyle/>
          <a:p>
            <a:r>
              <a:rPr lang="en-US"/>
              <a:t>A</a:t>
            </a:r>
          </a:p>
        </p:txBody>
      </p:sp>
      <p:sp>
        <p:nvSpPr>
          <p:cNvPr id="88" name="TextBox 87"/>
          <p:cNvSpPr txBox="1"/>
          <p:nvPr/>
        </p:nvSpPr>
        <p:spPr>
          <a:xfrm>
            <a:off x="1622033" y="4632804"/>
            <a:ext cx="312906" cy="369332"/>
          </a:xfrm>
          <a:prstGeom prst="rect">
            <a:avLst/>
          </a:prstGeom>
          <a:solidFill>
            <a:schemeClr val="bg1"/>
          </a:solidFill>
        </p:spPr>
        <p:txBody>
          <a:bodyPr wrap="none" rtlCol="0">
            <a:spAutoFit/>
          </a:bodyPr>
          <a:lstStyle/>
          <a:p>
            <a:r>
              <a:rPr lang="en-US"/>
              <a:t>B</a:t>
            </a:r>
          </a:p>
        </p:txBody>
      </p:sp>
      <p:sp>
        <p:nvSpPr>
          <p:cNvPr id="93" name="TextBox 92"/>
          <p:cNvSpPr txBox="1"/>
          <p:nvPr/>
        </p:nvSpPr>
        <p:spPr>
          <a:xfrm>
            <a:off x="2196617" y="4632804"/>
            <a:ext cx="304800" cy="369332"/>
          </a:xfrm>
          <a:prstGeom prst="rect">
            <a:avLst/>
          </a:prstGeom>
          <a:noFill/>
        </p:spPr>
        <p:txBody>
          <a:bodyPr wrap="square" rtlCol="0">
            <a:spAutoFit/>
          </a:bodyPr>
          <a:lstStyle/>
          <a:p>
            <a:r>
              <a:rPr lang="en-US"/>
              <a:t>E</a:t>
            </a:r>
          </a:p>
        </p:txBody>
      </p:sp>
      <p:sp>
        <p:nvSpPr>
          <p:cNvPr id="94" name="TextBox 93"/>
          <p:cNvSpPr txBox="1"/>
          <p:nvPr/>
        </p:nvSpPr>
        <p:spPr>
          <a:xfrm>
            <a:off x="2460574" y="4632804"/>
            <a:ext cx="304800" cy="369332"/>
          </a:xfrm>
          <a:prstGeom prst="rect">
            <a:avLst/>
          </a:prstGeom>
          <a:noFill/>
        </p:spPr>
        <p:txBody>
          <a:bodyPr wrap="square" rtlCol="0">
            <a:spAutoFit/>
          </a:bodyPr>
          <a:lstStyle/>
          <a:p>
            <a:r>
              <a:rPr lang="en-US"/>
              <a:t>C</a:t>
            </a:r>
          </a:p>
        </p:txBody>
      </p:sp>
      <p:sp>
        <p:nvSpPr>
          <p:cNvPr id="95" name="TextBox 94"/>
          <p:cNvSpPr txBox="1"/>
          <p:nvPr/>
        </p:nvSpPr>
        <p:spPr>
          <a:xfrm>
            <a:off x="2138447" y="5098405"/>
            <a:ext cx="343364" cy="369332"/>
          </a:xfrm>
          <a:prstGeom prst="rect">
            <a:avLst/>
          </a:prstGeom>
          <a:noFill/>
        </p:spPr>
        <p:txBody>
          <a:bodyPr wrap="none" rtlCol="0">
            <a:spAutoFit/>
          </a:bodyPr>
          <a:lstStyle/>
          <a:p>
            <a:r>
              <a:rPr lang="en-US"/>
              <a:t>D</a:t>
            </a:r>
          </a:p>
        </p:txBody>
      </p:sp>
      <p:sp>
        <p:nvSpPr>
          <p:cNvPr id="96" name="TextBox 95"/>
          <p:cNvSpPr txBox="1"/>
          <p:nvPr/>
        </p:nvSpPr>
        <p:spPr>
          <a:xfrm>
            <a:off x="1894096" y="4632804"/>
            <a:ext cx="343364" cy="369332"/>
          </a:xfrm>
          <a:prstGeom prst="rect">
            <a:avLst/>
          </a:prstGeom>
          <a:solidFill>
            <a:schemeClr val="bg1"/>
          </a:solidFill>
        </p:spPr>
        <p:txBody>
          <a:bodyPr wrap="none" rtlCol="0">
            <a:spAutoFit/>
          </a:bodyPr>
          <a:lstStyle/>
          <a:p>
            <a:r>
              <a:rPr lang="en-US"/>
              <a:t>D</a:t>
            </a:r>
          </a:p>
        </p:txBody>
      </p:sp>
      <p:sp>
        <p:nvSpPr>
          <p:cNvPr id="100" name="TextBox 99"/>
          <p:cNvSpPr txBox="1"/>
          <p:nvPr/>
        </p:nvSpPr>
        <p:spPr>
          <a:xfrm>
            <a:off x="2724531" y="4632804"/>
            <a:ext cx="304800" cy="369332"/>
          </a:xfrm>
          <a:prstGeom prst="rect">
            <a:avLst/>
          </a:prstGeom>
          <a:noFill/>
        </p:spPr>
        <p:txBody>
          <a:bodyPr wrap="square" rtlCol="0">
            <a:spAutoFit/>
          </a:bodyPr>
          <a:lstStyle/>
          <a:p>
            <a:r>
              <a:rPr lang="en-US"/>
              <a:t>F</a:t>
            </a:r>
          </a:p>
        </p:txBody>
      </p:sp>
      <p:sp>
        <p:nvSpPr>
          <p:cNvPr id="101" name="TextBox 100"/>
          <p:cNvSpPr txBox="1"/>
          <p:nvPr/>
        </p:nvSpPr>
        <p:spPr>
          <a:xfrm>
            <a:off x="2988488" y="4632804"/>
            <a:ext cx="304800" cy="369332"/>
          </a:xfrm>
          <a:prstGeom prst="rect">
            <a:avLst/>
          </a:prstGeom>
          <a:noFill/>
        </p:spPr>
        <p:txBody>
          <a:bodyPr wrap="square" rtlCol="0">
            <a:spAutoFit/>
          </a:bodyPr>
          <a:lstStyle/>
          <a:p>
            <a:r>
              <a:rPr lang="en-US"/>
              <a:t>G</a:t>
            </a:r>
          </a:p>
        </p:txBody>
      </p:sp>
      <p:sp>
        <p:nvSpPr>
          <p:cNvPr id="105" name="Oval 104">
            <a:extLst>
              <a:ext uri="{FF2B5EF4-FFF2-40B4-BE49-F238E27FC236}">
                <a16:creationId xmlns:a16="http://schemas.microsoft.com/office/drawing/2014/main" id="{EEFC130C-82B3-4768-95CF-51BB047A2B91}"/>
              </a:ext>
            </a:extLst>
          </p:cNvPr>
          <p:cNvSpPr/>
          <p:nvPr/>
        </p:nvSpPr>
        <p:spPr>
          <a:xfrm>
            <a:off x="8756242" y="2541316"/>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EFC130C-82B3-4768-95CF-51BB047A2B91}"/>
              </a:ext>
            </a:extLst>
          </p:cNvPr>
          <p:cNvSpPr/>
          <p:nvPr/>
        </p:nvSpPr>
        <p:spPr>
          <a:xfrm>
            <a:off x="9806746" y="3741205"/>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EFC130C-82B3-4768-95CF-51BB047A2B91}"/>
              </a:ext>
            </a:extLst>
          </p:cNvPr>
          <p:cNvSpPr/>
          <p:nvPr/>
        </p:nvSpPr>
        <p:spPr>
          <a:xfrm>
            <a:off x="10184469" y="2722288"/>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EFC130C-82B3-4768-95CF-51BB047A2B91}"/>
              </a:ext>
            </a:extLst>
          </p:cNvPr>
          <p:cNvSpPr/>
          <p:nvPr/>
        </p:nvSpPr>
        <p:spPr>
          <a:xfrm>
            <a:off x="10175824" y="2725758"/>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2383466" y="4156018"/>
            <a:ext cx="312906" cy="369332"/>
          </a:xfrm>
          <a:prstGeom prst="rect">
            <a:avLst/>
          </a:prstGeom>
          <a:solidFill>
            <a:schemeClr val="bg1"/>
          </a:solidFill>
        </p:spPr>
        <p:txBody>
          <a:bodyPr wrap="none" rtlCol="0">
            <a:spAutoFit/>
          </a:bodyPr>
          <a:lstStyle/>
          <a:p>
            <a:r>
              <a:rPr lang="en-US"/>
              <a:t>B</a:t>
            </a:r>
          </a:p>
        </p:txBody>
      </p:sp>
      <p:sp>
        <p:nvSpPr>
          <p:cNvPr id="111" name="Oval 110">
            <a:extLst>
              <a:ext uri="{FF2B5EF4-FFF2-40B4-BE49-F238E27FC236}">
                <a16:creationId xmlns:a16="http://schemas.microsoft.com/office/drawing/2014/main" id="{EEFC130C-82B3-4768-95CF-51BB047A2B91}"/>
              </a:ext>
            </a:extLst>
          </p:cNvPr>
          <p:cNvSpPr/>
          <p:nvPr/>
        </p:nvSpPr>
        <p:spPr>
          <a:xfrm>
            <a:off x="8317104" y="3532569"/>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EFC130C-82B3-4768-95CF-51BB047A2B91}"/>
              </a:ext>
            </a:extLst>
          </p:cNvPr>
          <p:cNvSpPr/>
          <p:nvPr/>
        </p:nvSpPr>
        <p:spPr>
          <a:xfrm>
            <a:off x="8950425" y="4288165"/>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EFC130C-82B3-4768-95CF-51BB047A2B91}"/>
              </a:ext>
            </a:extLst>
          </p:cNvPr>
          <p:cNvSpPr/>
          <p:nvPr/>
        </p:nvSpPr>
        <p:spPr>
          <a:xfrm>
            <a:off x="9817167" y="370466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EFC130C-82B3-4768-95CF-51BB047A2B91}"/>
              </a:ext>
            </a:extLst>
          </p:cNvPr>
          <p:cNvSpPr/>
          <p:nvPr/>
        </p:nvSpPr>
        <p:spPr>
          <a:xfrm>
            <a:off x="9787785" y="374018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362540" y="4156018"/>
            <a:ext cx="304800" cy="369332"/>
          </a:xfrm>
          <a:prstGeom prst="rect">
            <a:avLst/>
          </a:prstGeom>
          <a:solidFill>
            <a:schemeClr val="bg1"/>
          </a:solidFill>
        </p:spPr>
        <p:txBody>
          <a:bodyPr wrap="square" rtlCol="0">
            <a:spAutoFit/>
          </a:bodyPr>
          <a:lstStyle/>
          <a:p>
            <a:r>
              <a:rPr lang="en-US"/>
              <a:t>D</a:t>
            </a:r>
          </a:p>
        </p:txBody>
      </p:sp>
      <p:sp>
        <p:nvSpPr>
          <p:cNvPr id="114" name="Oval 113">
            <a:extLst>
              <a:ext uri="{FF2B5EF4-FFF2-40B4-BE49-F238E27FC236}">
                <a16:creationId xmlns:a16="http://schemas.microsoft.com/office/drawing/2014/main" id="{EEFC130C-82B3-4768-95CF-51BB047A2B91}"/>
              </a:ext>
            </a:extLst>
          </p:cNvPr>
          <p:cNvSpPr/>
          <p:nvPr/>
        </p:nvSpPr>
        <p:spPr>
          <a:xfrm>
            <a:off x="8743130" y="2547246"/>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EFC130C-82B3-4768-95CF-51BB047A2B91}"/>
              </a:ext>
            </a:extLst>
          </p:cNvPr>
          <p:cNvSpPr/>
          <p:nvPr/>
        </p:nvSpPr>
        <p:spPr>
          <a:xfrm>
            <a:off x="7770029" y="1815668"/>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EFC130C-82B3-4768-95CF-51BB047A2B91}"/>
              </a:ext>
            </a:extLst>
          </p:cNvPr>
          <p:cNvSpPr/>
          <p:nvPr/>
        </p:nvSpPr>
        <p:spPr>
          <a:xfrm>
            <a:off x="7024721" y="2480092"/>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EFC130C-82B3-4768-95CF-51BB047A2B91}"/>
              </a:ext>
            </a:extLst>
          </p:cNvPr>
          <p:cNvSpPr/>
          <p:nvPr/>
        </p:nvSpPr>
        <p:spPr>
          <a:xfrm>
            <a:off x="8749658" y="254104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374767" y="4145688"/>
            <a:ext cx="304800" cy="369332"/>
          </a:xfrm>
          <a:prstGeom prst="rect">
            <a:avLst/>
          </a:prstGeom>
          <a:solidFill>
            <a:schemeClr val="bg1"/>
          </a:solidFill>
        </p:spPr>
        <p:txBody>
          <a:bodyPr wrap="square" rtlCol="0">
            <a:spAutoFit/>
          </a:bodyPr>
          <a:lstStyle/>
          <a:p>
            <a:r>
              <a:rPr lang="en-US"/>
              <a:t>E</a:t>
            </a:r>
          </a:p>
        </p:txBody>
      </p:sp>
      <p:sp>
        <p:nvSpPr>
          <p:cNvPr id="121" name="Oval 120">
            <a:extLst>
              <a:ext uri="{FF2B5EF4-FFF2-40B4-BE49-F238E27FC236}">
                <a16:creationId xmlns:a16="http://schemas.microsoft.com/office/drawing/2014/main" id="{EEFC130C-82B3-4768-95CF-51BB047A2B91}"/>
              </a:ext>
            </a:extLst>
          </p:cNvPr>
          <p:cNvSpPr/>
          <p:nvPr/>
        </p:nvSpPr>
        <p:spPr>
          <a:xfrm>
            <a:off x="6877351" y="3421779"/>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252445" y="4632804"/>
            <a:ext cx="304800" cy="369332"/>
          </a:xfrm>
          <a:prstGeom prst="rect">
            <a:avLst/>
          </a:prstGeom>
          <a:noFill/>
        </p:spPr>
        <p:txBody>
          <a:bodyPr wrap="square" rtlCol="0">
            <a:spAutoFit/>
          </a:bodyPr>
          <a:lstStyle/>
          <a:p>
            <a:r>
              <a:rPr lang="en-US"/>
              <a:t>H</a:t>
            </a:r>
          </a:p>
        </p:txBody>
      </p:sp>
      <p:sp>
        <p:nvSpPr>
          <p:cNvPr id="123" name="Oval 122">
            <a:extLst>
              <a:ext uri="{FF2B5EF4-FFF2-40B4-BE49-F238E27FC236}">
                <a16:creationId xmlns:a16="http://schemas.microsoft.com/office/drawing/2014/main" id="{EEFC130C-82B3-4768-95CF-51BB047A2B91}"/>
              </a:ext>
            </a:extLst>
          </p:cNvPr>
          <p:cNvSpPr/>
          <p:nvPr/>
        </p:nvSpPr>
        <p:spPr>
          <a:xfrm>
            <a:off x="8356907" y="358239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2431887" y="5098405"/>
            <a:ext cx="304800" cy="369332"/>
          </a:xfrm>
          <a:prstGeom prst="rect">
            <a:avLst/>
          </a:prstGeom>
          <a:solidFill>
            <a:schemeClr val="bg1"/>
          </a:solidFill>
        </p:spPr>
        <p:txBody>
          <a:bodyPr wrap="square" rtlCol="0">
            <a:spAutoFit/>
          </a:bodyPr>
          <a:lstStyle/>
          <a:p>
            <a:r>
              <a:rPr lang="en-US"/>
              <a:t>E</a:t>
            </a:r>
          </a:p>
        </p:txBody>
      </p:sp>
      <p:sp>
        <p:nvSpPr>
          <p:cNvPr id="120" name="Oval 119">
            <a:extLst>
              <a:ext uri="{FF2B5EF4-FFF2-40B4-BE49-F238E27FC236}">
                <a16:creationId xmlns:a16="http://schemas.microsoft.com/office/drawing/2014/main" id="{EEFC130C-82B3-4768-95CF-51BB047A2B91}"/>
              </a:ext>
            </a:extLst>
          </p:cNvPr>
          <p:cNvSpPr/>
          <p:nvPr/>
        </p:nvSpPr>
        <p:spPr>
          <a:xfrm>
            <a:off x="8320647" y="3569760"/>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383466" y="4170515"/>
            <a:ext cx="304800" cy="369332"/>
          </a:xfrm>
          <a:prstGeom prst="rect">
            <a:avLst/>
          </a:prstGeom>
          <a:solidFill>
            <a:schemeClr val="bg1"/>
          </a:solidFill>
        </p:spPr>
        <p:txBody>
          <a:bodyPr wrap="square" rtlCol="0">
            <a:spAutoFit/>
          </a:bodyPr>
          <a:lstStyle/>
          <a:p>
            <a:r>
              <a:rPr lang="en-US"/>
              <a:t>C</a:t>
            </a:r>
          </a:p>
        </p:txBody>
      </p:sp>
      <p:sp>
        <p:nvSpPr>
          <p:cNvPr id="128" name="TextBox 127"/>
          <p:cNvSpPr txBox="1"/>
          <p:nvPr/>
        </p:nvSpPr>
        <p:spPr>
          <a:xfrm>
            <a:off x="2686763" y="5098405"/>
            <a:ext cx="304800" cy="369332"/>
          </a:xfrm>
          <a:prstGeom prst="rect">
            <a:avLst/>
          </a:prstGeom>
          <a:solidFill>
            <a:schemeClr val="bg1"/>
          </a:solidFill>
        </p:spPr>
        <p:txBody>
          <a:bodyPr wrap="square" rtlCol="0">
            <a:spAutoFit/>
          </a:bodyPr>
          <a:lstStyle/>
          <a:p>
            <a:r>
              <a:rPr lang="en-US"/>
              <a:t>C</a:t>
            </a:r>
          </a:p>
        </p:txBody>
      </p:sp>
      <p:sp>
        <p:nvSpPr>
          <p:cNvPr id="129" name="Oval 128">
            <a:extLst>
              <a:ext uri="{FF2B5EF4-FFF2-40B4-BE49-F238E27FC236}">
                <a16:creationId xmlns:a16="http://schemas.microsoft.com/office/drawing/2014/main" id="{EEFC130C-82B3-4768-95CF-51BB047A2B91}"/>
              </a:ext>
            </a:extLst>
          </p:cNvPr>
          <p:cNvSpPr/>
          <p:nvPr/>
        </p:nvSpPr>
        <p:spPr>
          <a:xfrm>
            <a:off x="8958959" y="430909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2387951" y="4164004"/>
            <a:ext cx="304800" cy="369332"/>
          </a:xfrm>
          <a:prstGeom prst="rect">
            <a:avLst/>
          </a:prstGeom>
          <a:solidFill>
            <a:schemeClr val="bg1"/>
          </a:solidFill>
        </p:spPr>
        <p:txBody>
          <a:bodyPr wrap="square" rtlCol="0">
            <a:spAutoFit/>
          </a:bodyPr>
          <a:lstStyle/>
          <a:p>
            <a:r>
              <a:rPr lang="en-US"/>
              <a:t>F</a:t>
            </a:r>
          </a:p>
        </p:txBody>
      </p:sp>
      <p:sp>
        <p:nvSpPr>
          <p:cNvPr id="125" name="Oval 124">
            <a:extLst>
              <a:ext uri="{FF2B5EF4-FFF2-40B4-BE49-F238E27FC236}">
                <a16:creationId xmlns:a16="http://schemas.microsoft.com/office/drawing/2014/main" id="{EEFC130C-82B3-4768-95CF-51BB047A2B91}"/>
              </a:ext>
            </a:extLst>
          </p:cNvPr>
          <p:cNvSpPr/>
          <p:nvPr/>
        </p:nvSpPr>
        <p:spPr>
          <a:xfrm>
            <a:off x="8945103" y="4320962"/>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EEFC130C-82B3-4768-95CF-51BB047A2B91}"/>
              </a:ext>
            </a:extLst>
          </p:cNvPr>
          <p:cNvSpPr/>
          <p:nvPr/>
        </p:nvSpPr>
        <p:spPr>
          <a:xfrm>
            <a:off x="7770633" y="183625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41639" y="5098405"/>
            <a:ext cx="304800" cy="369332"/>
          </a:xfrm>
          <a:prstGeom prst="rect">
            <a:avLst/>
          </a:prstGeom>
          <a:solidFill>
            <a:schemeClr val="bg1"/>
          </a:solidFill>
        </p:spPr>
        <p:txBody>
          <a:bodyPr wrap="square" rtlCol="0">
            <a:spAutoFit/>
          </a:bodyPr>
          <a:lstStyle/>
          <a:p>
            <a:r>
              <a:rPr lang="en-US"/>
              <a:t>F</a:t>
            </a:r>
          </a:p>
        </p:txBody>
      </p:sp>
      <p:sp>
        <p:nvSpPr>
          <p:cNvPr id="131" name="Oval 130">
            <a:extLst>
              <a:ext uri="{FF2B5EF4-FFF2-40B4-BE49-F238E27FC236}">
                <a16:creationId xmlns:a16="http://schemas.microsoft.com/office/drawing/2014/main" id="{EEFC130C-82B3-4768-95CF-51BB047A2B91}"/>
              </a:ext>
            </a:extLst>
          </p:cNvPr>
          <p:cNvSpPr/>
          <p:nvPr/>
        </p:nvSpPr>
        <p:spPr>
          <a:xfrm>
            <a:off x="7740693" y="1814177"/>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EFC130C-82B3-4768-95CF-51BB047A2B91}"/>
              </a:ext>
            </a:extLst>
          </p:cNvPr>
          <p:cNvSpPr/>
          <p:nvPr/>
        </p:nvSpPr>
        <p:spPr>
          <a:xfrm>
            <a:off x="7010702" y="2492787"/>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2409384" y="4180893"/>
            <a:ext cx="304800" cy="369332"/>
          </a:xfrm>
          <a:prstGeom prst="rect">
            <a:avLst/>
          </a:prstGeom>
          <a:solidFill>
            <a:schemeClr val="bg1"/>
          </a:solidFill>
        </p:spPr>
        <p:txBody>
          <a:bodyPr wrap="square" rtlCol="0">
            <a:spAutoFit/>
          </a:bodyPr>
          <a:lstStyle/>
          <a:p>
            <a:r>
              <a:rPr lang="en-US"/>
              <a:t>G</a:t>
            </a:r>
          </a:p>
        </p:txBody>
      </p:sp>
      <p:sp>
        <p:nvSpPr>
          <p:cNvPr id="136" name="TextBox 135"/>
          <p:cNvSpPr txBox="1"/>
          <p:nvPr/>
        </p:nvSpPr>
        <p:spPr>
          <a:xfrm>
            <a:off x="3196515" y="5098405"/>
            <a:ext cx="304800" cy="369332"/>
          </a:xfrm>
          <a:prstGeom prst="rect">
            <a:avLst/>
          </a:prstGeom>
          <a:solidFill>
            <a:schemeClr val="bg1"/>
          </a:solidFill>
        </p:spPr>
        <p:txBody>
          <a:bodyPr wrap="square" rtlCol="0">
            <a:spAutoFit/>
          </a:bodyPr>
          <a:lstStyle/>
          <a:p>
            <a:r>
              <a:rPr lang="en-US"/>
              <a:t>G</a:t>
            </a:r>
          </a:p>
        </p:txBody>
      </p:sp>
      <p:sp>
        <p:nvSpPr>
          <p:cNvPr id="137" name="Oval 136">
            <a:extLst>
              <a:ext uri="{FF2B5EF4-FFF2-40B4-BE49-F238E27FC236}">
                <a16:creationId xmlns:a16="http://schemas.microsoft.com/office/drawing/2014/main" id="{EEFC130C-82B3-4768-95CF-51BB047A2B91}"/>
              </a:ext>
            </a:extLst>
          </p:cNvPr>
          <p:cNvSpPr/>
          <p:nvPr/>
        </p:nvSpPr>
        <p:spPr>
          <a:xfrm>
            <a:off x="7057567" y="246739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EEFC130C-82B3-4768-95CF-51BB047A2B91}"/>
              </a:ext>
            </a:extLst>
          </p:cNvPr>
          <p:cNvSpPr/>
          <p:nvPr/>
        </p:nvSpPr>
        <p:spPr>
          <a:xfrm>
            <a:off x="6065456" y="2911149"/>
            <a:ext cx="377723" cy="377723"/>
          </a:xfrm>
          <a:prstGeom prst="ellipse">
            <a:avLst/>
          </a:prstGeom>
          <a:solidFill>
            <a:srgbClr val="FFFF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3516403" y="4632804"/>
            <a:ext cx="304800" cy="369332"/>
          </a:xfrm>
          <a:prstGeom prst="rect">
            <a:avLst/>
          </a:prstGeom>
          <a:noFill/>
        </p:spPr>
        <p:txBody>
          <a:bodyPr wrap="square" rtlCol="0">
            <a:spAutoFit/>
          </a:bodyPr>
          <a:lstStyle/>
          <a:p>
            <a:r>
              <a:rPr lang="en-US"/>
              <a:t>I</a:t>
            </a:r>
          </a:p>
        </p:txBody>
      </p:sp>
      <p:sp>
        <p:nvSpPr>
          <p:cNvPr id="140" name="TextBox 139"/>
          <p:cNvSpPr txBox="1"/>
          <p:nvPr/>
        </p:nvSpPr>
        <p:spPr>
          <a:xfrm>
            <a:off x="2417287" y="4159186"/>
            <a:ext cx="304800" cy="369332"/>
          </a:xfrm>
          <a:prstGeom prst="rect">
            <a:avLst/>
          </a:prstGeom>
          <a:solidFill>
            <a:schemeClr val="bg1"/>
          </a:solidFill>
        </p:spPr>
        <p:txBody>
          <a:bodyPr wrap="square" rtlCol="0">
            <a:spAutoFit/>
          </a:bodyPr>
          <a:lstStyle/>
          <a:p>
            <a:r>
              <a:rPr lang="en-US"/>
              <a:t>G</a:t>
            </a:r>
          </a:p>
        </p:txBody>
      </p:sp>
      <p:sp>
        <p:nvSpPr>
          <p:cNvPr id="141" name="Oval 140">
            <a:extLst>
              <a:ext uri="{FF2B5EF4-FFF2-40B4-BE49-F238E27FC236}">
                <a16:creationId xmlns:a16="http://schemas.microsoft.com/office/drawing/2014/main" id="{EEFC130C-82B3-4768-95CF-51BB047A2B91}"/>
              </a:ext>
            </a:extLst>
          </p:cNvPr>
          <p:cNvSpPr/>
          <p:nvPr/>
        </p:nvSpPr>
        <p:spPr>
          <a:xfrm>
            <a:off x="6859225" y="3415058"/>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EFC130C-82B3-4768-95CF-51BB047A2B91}"/>
              </a:ext>
            </a:extLst>
          </p:cNvPr>
          <p:cNvSpPr/>
          <p:nvPr/>
        </p:nvSpPr>
        <p:spPr>
          <a:xfrm>
            <a:off x="6931408" y="341229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3451391" y="5098405"/>
            <a:ext cx="304800" cy="369332"/>
          </a:xfrm>
          <a:prstGeom prst="rect">
            <a:avLst/>
          </a:prstGeom>
          <a:solidFill>
            <a:schemeClr val="bg1"/>
          </a:solidFill>
        </p:spPr>
        <p:txBody>
          <a:bodyPr wrap="square" rtlCol="0">
            <a:spAutoFit/>
          </a:bodyPr>
          <a:lstStyle/>
          <a:p>
            <a:r>
              <a:rPr lang="en-US"/>
              <a:t>H</a:t>
            </a:r>
          </a:p>
        </p:txBody>
      </p:sp>
      <p:sp>
        <p:nvSpPr>
          <p:cNvPr id="144" name="TextBox 143"/>
          <p:cNvSpPr txBox="1"/>
          <p:nvPr/>
        </p:nvSpPr>
        <p:spPr>
          <a:xfrm>
            <a:off x="2412663" y="4117904"/>
            <a:ext cx="304800" cy="369332"/>
          </a:xfrm>
          <a:prstGeom prst="rect">
            <a:avLst/>
          </a:prstGeom>
          <a:solidFill>
            <a:schemeClr val="bg1"/>
          </a:solidFill>
        </p:spPr>
        <p:txBody>
          <a:bodyPr wrap="square" rtlCol="0">
            <a:spAutoFit/>
          </a:bodyPr>
          <a:lstStyle/>
          <a:p>
            <a:r>
              <a:rPr lang="en-US"/>
              <a:t>H</a:t>
            </a:r>
          </a:p>
        </p:txBody>
      </p:sp>
      <p:sp>
        <p:nvSpPr>
          <p:cNvPr id="145" name="TextBox 144"/>
          <p:cNvSpPr txBox="1"/>
          <p:nvPr/>
        </p:nvSpPr>
        <p:spPr>
          <a:xfrm>
            <a:off x="2402118" y="4127326"/>
            <a:ext cx="304800" cy="369332"/>
          </a:xfrm>
          <a:prstGeom prst="rect">
            <a:avLst/>
          </a:prstGeom>
          <a:solidFill>
            <a:schemeClr val="bg1"/>
          </a:solidFill>
        </p:spPr>
        <p:txBody>
          <a:bodyPr wrap="square" rtlCol="0">
            <a:spAutoFit/>
          </a:bodyPr>
          <a:lstStyle/>
          <a:p>
            <a:r>
              <a:rPr lang="en-US"/>
              <a:t>I</a:t>
            </a:r>
          </a:p>
        </p:txBody>
      </p:sp>
      <p:sp>
        <p:nvSpPr>
          <p:cNvPr id="146" name="Oval 145">
            <a:extLst>
              <a:ext uri="{FF2B5EF4-FFF2-40B4-BE49-F238E27FC236}">
                <a16:creationId xmlns:a16="http://schemas.microsoft.com/office/drawing/2014/main" id="{EEFC130C-82B3-4768-95CF-51BB047A2B91}"/>
              </a:ext>
            </a:extLst>
          </p:cNvPr>
          <p:cNvSpPr/>
          <p:nvPr/>
        </p:nvSpPr>
        <p:spPr>
          <a:xfrm>
            <a:off x="6065356" y="291626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EEFC130C-82B3-4768-95CF-51BB047A2B91}"/>
              </a:ext>
            </a:extLst>
          </p:cNvPr>
          <p:cNvSpPr/>
          <p:nvPr/>
        </p:nvSpPr>
        <p:spPr>
          <a:xfrm>
            <a:off x="6058001" y="2918088"/>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706267" y="5098405"/>
            <a:ext cx="304800" cy="369332"/>
          </a:xfrm>
          <a:prstGeom prst="rect">
            <a:avLst/>
          </a:prstGeom>
          <a:solidFill>
            <a:schemeClr val="bg1"/>
          </a:solidFill>
        </p:spPr>
        <p:txBody>
          <a:bodyPr wrap="square" rtlCol="0">
            <a:spAutoFit/>
          </a:bodyPr>
          <a:lstStyle/>
          <a:p>
            <a:r>
              <a:rPr lang="en-US"/>
              <a:t>I</a:t>
            </a:r>
          </a:p>
        </p:txBody>
      </p:sp>
      <p:sp>
        <p:nvSpPr>
          <p:cNvPr id="149" name="TextBox 148"/>
          <p:cNvSpPr txBox="1"/>
          <p:nvPr/>
        </p:nvSpPr>
        <p:spPr>
          <a:xfrm>
            <a:off x="481593" y="1679513"/>
            <a:ext cx="5009705" cy="2585323"/>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search(graph)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toVisit.enqueue</a:t>
            </a:r>
            <a:r>
              <a:rPr lang="en-US">
                <a:latin typeface="Courier New" panose="02070309020205020404" pitchFamily="49" charset="0"/>
                <a:cs typeface="Courier New" panose="02070309020205020404" pitchFamily="49" charset="0"/>
              </a:rPr>
              <a:t>(first vertex)</a:t>
            </a:r>
          </a:p>
          <a:p>
            <a:r>
              <a:rPr lang="en-US">
                <a:latin typeface="Courier New" panose="02070309020205020404" pitchFamily="49" charset="0"/>
                <a:cs typeface="Courier New" panose="02070309020205020404" pitchFamily="49" charset="0"/>
              </a:rPr>
              <a:t>   while(</a:t>
            </a:r>
            <a:r>
              <a:rPr lang="en-US" err="1">
                <a:latin typeface="Courier New" panose="02070309020205020404" pitchFamily="49" charset="0"/>
                <a:cs typeface="Courier New" panose="02070309020205020404" pitchFamily="49" charset="0"/>
              </a:rPr>
              <a:t>toVisit</a:t>
            </a:r>
            <a:r>
              <a:rPr lang="en-US">
                <a:latin typeface="Courier New" panose="02070309020205020404" pitchFamily="49" charset="0"/>
                <a:cs typeface="Courier New" panose="02070309020205020404" pitchFamily="49" charset="0"/>
              </a:rPr>
              <a:t> is not empty) </a:t>
            </a:r>
          </a:p>
          <a:p>
            <a:r>
              <a:rPr lang="en-US">
                <a:latin typeface="Courier New" panose="02070309020205020404" pitchFamily="49" charset="0"/>
                <a:cs typeface="Courier New" panose="02070309020205020404" pitchFamily="49" charset="0"/>
              </a:rPr>
              <a:t>      current = </a:t>
            </a:r>
            <a:r>
              <a:rPr lang="en-US" err="1">
                <a:latin typeface="Courier New" panose="02070309020205020404" pitchFamily="49" charset="0"/>
                <a:cs typeface="Courier New" panose="02070309020205020404" pitchFamily="49" charset="0"/>
              </a:rPr>
              <a:t>toVisit.dequeue</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for (V : </a:t>
            </a:r>
            <a:r>
              <a:rPr lang="en-US" err="1">
                <a:latin typeface="Courier New" panose="02070309020205020404" pitchFamily="49" charset="0"/>
                <a:cs typeface="Courier New" panose="02070309020205020404" pitchFamily="49" charset="0"/>
              </a:rPr>
              <a:t>current.neighbors</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if (V is not in queue)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toVisit.enqueue</a:t>
            </a:r>
            <a:r>
              <a:rPr lang="en-US">
                <a:latin typeface="Courier New" panose="02070309020205020404" pitchFamily="49" charset="0"/>
                <a:cs typeface="Courier New" panose="02070309020205020404" pitchFamily="49" charset="0"/>
              </a:rPr>
              <a:t>(v)</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visited.add</a:t>
            </a:r>
            <a:r>
              <a:rPr lang="en-US">
                <a:latin typeface="Courier New" panose="02070309020205020404" pitchFamily="49" charset="0"/>
                <a:cs typeface="Courier New" panose="02070309020205020404" pitchFamily="49" charset="0"/>
              </a:rPr>
              <a:t>(current)</a:t>
            </a:r>
          </a:p>
          <a:p>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079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500"/>
                                        <p:tgtEl>
                                          <p:spTgt spid="9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500"/>
                                        <p:tgtEl>
                                          <p:spTgt spid="10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par>
                                <p:cTn id="38" presetID="10" presetClass="exit" presetSubtype="0" fill="hold" grpId="1" nodeType="withEffect">
                                  <p:stCondLst>
                                    <p:cond delay="0"/>
                                  </p:stCondLst>
                                  <p:childTnLst>
                                    <p:animEffect transition="out" filter="fade">
                                      <p:cBhvr>
                                        <p:cTn id="39" dur="500"/>
                                        <p:tgtEl>
                                          <p:spTgt spid="103"/>
                                        </p:tgtEl>
                                      </p:cBhvr>
                                    </p:animEffect>
                                    <p:set>
                                      <p:cBhvr>
                                        <p:cTn id="40" dur="1" fill="hold">
                                          <p:stCondLst>
                                            <p:cond delay="499"/>
                                          </p:stCondLst>
                                        </p:cTn>
                                        <p:tgtEl>
                                          <p:spTgt spid="103"/>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fade">
                                      <p:cBhvr>
                                        <p:cTn id="43" dur="500"/>
                                        <p:tgtEl>
                                          <p:spTgt spid="110"/>
                                        </p:tgtEl>
                                      </p:cBhvr>
                                    </p:animEffect>
                                  </p:childTnLst>
                                </p:cTn>
                              </p:par>
                              <p:par>
                                <p:cTn id="44" presetID="10" presetClass="exit" presetSubtype="0" fill="hold" grpId="1" nodeType="withEffect">
                                  <p:stCondLst>
                                    <p:cond delay="0"/>
                                  </p:stCondLst>
                                  <p:childTnLst>
                                    <p:animEffect transition="out" filter="fade">
                                      <p:cBhvr>
                                        <p:cTn id="45" dur="500"/>
                                        <p:tgtEl>
                                          <p:spTgt spid="88"/>
                                        </p:tgtEl>
                                      </p:cBhvr>
                                    </p:animEffect>
                                    <p:set>
                                      <p:cBhvr>
                                        <p:cTn id="46" dur="1" fill="hold">
                                          <p:stCondLst>
                                            <p:cond delay="499"/>
                                          </p:stCondLst>
                                        </p:cTn>
                                        <p:tgtEl>
                                          <p:spTgt spid="8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500"/>
                                        <p:tgtEl>
                                          <p:spTgt spid="9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fade">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06"/>
                                        </p:tgtEl>
                                      </p:cBhvr>
                                    </p:animEffect>
                                    <p:set>
                                      <p:cBhvr>
                                        <p:cTn id="65" dur="1" fill="hold">
                                          <p:stCondLst>
                                            <p:cond delay="499"/>
                                          </p:stCondLst>
                                        </p:cTn>
                                        <p:tgtEl>
                                          <p:spTgt spid="10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13"/>
                                        </p:tgtEl>
                                        <p:attrNameLst>
                                          <p:attrName>style.visibility</p:attrName>
                                        </p:attrNameLst>
                                      </p:cBhvr>
                                      <p:to>
                                        <p:strVal val="visible"/>
                                      </p:to>
                                    </p:set>
                                    <p:animEffect transition="in" filter="fade">
                                      <p:cBhvr>
                                        <p:cTn id="68" dur="500"/>
                                        <p:tgtEl>
                                          <p:spTgt spid="11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fade">
                                      <p:cBhvr>
                                        <p:cTn id="71" dur="500"/>
                                        <p:tgtEl>
                                          <p:spTgt spid="8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96"/>
                                        </p:tgtEl>
                                      </p:cBhvr>
                                    </p:animEffect>
                                    <p:set>
                                      <p:cBhvr>
                                        <p:cTn id="76" dur="1" fill="hold">
                                          <p:stCondLst>
                                            <p:cond delay="499"/>
                                          </p:stCondLst>
                                        </p:cTn>
                                        <p:tgtEl>
                                          <p:spTgt spid="96"/>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500"/>
                                        <p:tgtEl>
                                          <p:spTgt spid="8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4"/>
                                        </p:tgtEl>
                                        <p:attrNameLst>
                                          <p:attrName>style.visibility</p:attrName>
                                        </p:attrNameLst>
                                      </p:cBhvr>
                                      <p:to>
                                        <p:strVal val="visible"/>
                                      </p:to>
                                    </p:set>
                                    <p:animEffect transition="in" filter="fade">
                                      <p:cBhvr>
                                        <p:cTn id="82" dur="500"/>
                                        <p:tgtEl>
                                          <p:spTgt spid="114"/>
                                        </p:tgtEl>
                                      </p:cBhvr>
                                    </p:animEffect>
                                  </p:childTnLst>
                                </p:cTn>
                              </p:par>
                              <p:par>
                                <p:cTn id="83" presetID="10" presetClass="exit" presetSubtype="0" fill="hold" grpId="1"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0"/>
                                        </p:tgtEl>
                                        <p:attrNameLst>
                                          <p:attrName>style.visibility</p:attrName>
                                        </p:attrNameLst>
                                      </p:cBhvr>
                                      <p:to>
                                        <p:strVal val="visible"/>
                                      </p:to>
                                    </p:set>
                                    <p:animEffect transition="in" filter="fade">
                                      <p:cBhvr>
                                        <p:cTn id="90" dur="500"/>
                                        <p:tgtEl>
                                          <p:spTgt spid="10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500"/>
                                        <p:tgtEl>
                                          <p:spTgt spid="10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5"/>
                                        </p:tgtEl>
                                        <p:attrNameLst>
                                          <p:attrName>style.visibility</p:attrName>
                                        </p:attrNameLst>
                                      </p:cBhvr>
                                      <p:to>
                                        <p:strVal val="visible"/>
                                      </p:to>
                                    </p:set>
                                    <p:animEffect transition="in" filter="fade">
                                      <p:cBhvr>
                                        <p:cTn id="96" dur="500"/>
                                        <p:tgtEl>
                                          <p:spTgt spid="11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6"/>
                                        </p:tgtEl>
                                        <p:attrNameLst>
                                          <p:attrName>style.visibility</p:attrName>
                                        </p:attrNameLst>
                                      </p:cBhvr>
                                      <p:to>
                                        <p:strVal val="visible"/>
                                      </p:to>
                                    </p:set>
                                    <p:animEffect transition="in" filter="fade">
                                      <p:cBhvr>
                                        <p:cTn id="99" dur="500"/>
                                        <p:tgtEl>
                                          <p:spTgt spid="11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fade">
                                      <p:cBhvr>
                                        <p:cTn id="104" dur="500"/>
                                        <p:tgtEl>
                                          <p:spTgt spid="118"/>
                                        </p:tgtEl>
                                      </p:cBhvr>
                                    </p:animEffect>
                                  </p:childTnLst>
                                </p:cTn>
                              </p:par>
                              <p:par>
                                <p:cTn id="105" presetID="10" presetClass="exit" presetSubtype="0" fill="hold" grpId="1" nodeType="withEffect">
                                  <p:stCondLst>
                                    <p:cond delay="0"/>
                                  </p:stCondLst>
                                  <p:childTnLst>
                                    <p:animEffect transition="out" filter="fade">
                                      <p:cBhvr>
                                        <p:cTn id="106" dur="500"/>
                                        <p:tgtEl>
                                          <p:spTgt spid="105"/>
                                        </p:tgtEl>
                                      </p:cBhvr>
                                    </p:animEffect>
                                    <p:set>
                                      <p:cBhvr>
                                        <p:cTn id="107" dur="1" fill="hold">
                                          <p:stCondLst>
                                            <p:cond delay="499"/>
                                          </p:stCondLst>
                                        </p:cTn>
                                        <p:tgtEl>
                                          <p:spTgt spid="105"/>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fade">
                                      <p:cBhvr>
                                        <p:cTn id="110" dur="500"/>
                                        <p:tgtEl>
                                          <p:spTgt spid="9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fade">
                                      <p:cBhvr>
                                        <p:cTn id="115" dur="500"/>
                                        <p:tgtEl>
                                          <p:spTgt spid="119"/>
                                        </p:tgtEl>
                                      </p:cBhvr>
                                    </p:animEffect>
                                  </p:childTnLst>
                                </p:cTn>
                              </p:par>
                              <p:par>
                                <p:cTn id="116" presetID="10" presetClass="exit" presetSubtype="0" fill="hold" grpId="1" nodeType="withEffect">
                                  <p:stCondLst>
                                    <p:cond delay="0"/>
                                  </p:stCondLst>
                                  <p:childTnLst>
                                    <p:animEffect transition="out" filter="fade">
                                      <p:cBhvr>
                                        <p:cTn id="117" dur="500"/>
                                        <p:tgtEl>
                                          <p:spTgt spid="93"/>
                                        </p:tgtEl>
                                      </p:cBhvr>
                                    </p:animEffect>
                                    <p:set>
                                      <p:cBhvr>
                                        <p:cTn id="118" dur="1" fill="hold">
                                          <p:stCondLst>
                                            <p:cond delay="499"/>
                                          </p:stCondLst>
                                        </p:cTn>
                                        <p:tgtEl>
                                          <p:spTgt spid="93"/>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14"/>
                                        </p:tgtEl>
                                      </p:cBhvr>
                                    </p:animEffect>
                                    <p:set>
                                      <p:cBhvr>
                                        <p:cTn id="121" dur="1" fill="hold">
                                          <p:stCondLst>
                                            <p:cond delay="499"/>
                                          </p:stCondLst>
                                        </p:cTn>
                                        <p:tgtEl>
                                          <p:spTgt spid="114"/>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120"/>
                                        </p:tgtEl>
                                        <p:attrNameLst>
                                          <p:attrName>style.visibility</p:attrName>
                                        </p:attrNameLst>
                                      </p:cBhvr>
                                      <p:to>
                                        <p:strVal val="visible"/>
                                      </p:to>
                                    </p:set>
                                    <p:animEffect transition="in" filter="fade">
                                      <p:cBhvr>
                                        <p:cTn id="124" dur="500"/>
                                        <p:tgtEl>
                                          <p:spTgt spid="120"/>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22"/>
                                        </p:tgtEl>
                                        <p:attrNameLst>
                                          <p:attrName>style.visibility</p:attrName>
                                        </p:attrNameLst>
                                      </p:cBhvr>
                                      <p:to>
                                        <p:strVal val="visible"/>
                                      </p:to>
                                    </p:set>
                                    <p:animEffect transition="in" filter="fade">
                                      <p:cBhvr>
                                        <p:cTn id="129" dur="500"/>
                                        <p:tgtEl>
                                          <p:spTgt spid="12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21"/>
                                        </p:tgtEl>
                                        <p:attrNameLst>
                                          <p:attrName>style.visibility</p:attrName>
                                        </p:attrNameLst>
                                      </p:cBhvr>
                                      <p:to>
                                        <p:strVal val="visible"/>
                                      </p:to>
                                    </p:set>
                                    <p:animEffect transition="in" filter="fade">
                                      <p:cBhvr>
                                        <p:cTn id="132" dur="500"/>
                                        <p:tgtEl>
                                          <p:spTgt spid="12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111"/>
                                        </p:tgtEl>
                                      </p:cBhvr>
                                    </p:animEffect>
                                    <p:set>
                                      <p:cBhvr>
                                        <p:cTn id="137" dur="1" fill="hold">
                                          <p:stCondLst>
                                            <p:cond delay="499"/>
                                          </p:stCondLst>
                                        </p:cTn>
                                        <p:tgtEl>
                                          <p:spTgt spid="111"/>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123"/>
                                        </p:tgtEl>
                                        <p:attrNameLst>
                                          <p:attrName>style.visibility</p:attrName>
                                        </p:attrNameLst>
                                      </p:cBhvr>
                                      <p:to>
                                        <p:strVal val="visible"/>
                                      </p:to>
                                    </p:set>
                                    <p:animEffect transition="in" filter="fade">
                                      <p:cBhvr>
                                        <p:cTn id="140" dur="500"/>
                                        <p:tgtEl>
                                          <p:spTgt spid="12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24"/>
                                        </p:tgtEl>
                                        <p:attrNameLst>
                                          <p:attrName>style.visibility</p:attrName>
                                        </p:attrNameLst>
                                      </p:cBhvr>
                                      <p:to>
                                        <p:strVal val="visible"/>
                                      </p:to>
                                    </p:set>
                                    <p:animEffect transition="in" filter="fade">
                                      <p:cBhvr>
                                        <p:cTn id="143" dur="500"/>
                                        <p:tgtEl>
                                          <p:spTgt spid="12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25"/>
                                        </p:tgtEl>
                                        <p:attrNameLst>
                                          <p:attrName>style.visibility</p:attrName>
                                        </p:attrNameLst>
                                      </p:cBhvr>
                                      <p:to>
                                        <p:strVal val="visible"/>
                                      </p:to>
                                    </p:set>
                                    <p:animEffect transition="in" filter="fade">
                                      <p:cBhvr>
                                        <p:cTn id="148" dur="500"/>
                                        <p:tgtEl>
                                          <p:spTgt spid="125"/>
                                        </p:tgtEl>
                                      </p:cBhvr>
                                    </p:animEffect>
                                  </p:childTnLst>
                                </p:cTn>
                              </p:par>
                              <p:par>
                                <p:cTn id="149" presetID="10" presetClass="exit" presetSubtype="0" fill="hold" grpId="1" nodeType="withEffect">
                                  <p:stCondLst>
                                    <p:cond delay="0"/>
                                  </p:stCondLst>
                                  <p:childTnLst>
                                    <p:animEffect transition="out" filter="fade">
                                      <p:cBhvr>
                                        <p:cTn id="150" dur="500"/>
                                        <p:tgtEl>
                                          <p:spTgt spid="94"/>
                                        </p:tgtEl>
                                      </p:cBhvr>
                                    </p:animEffect>
                                    <p:set>
                                      <p:cBhvr>
                                        <p:cTn id="151" dur="1" fill="hold">
                                          <p:stCondLst>
                                            <p:cond delay="499"/>
                                          </p:stCondLst>
                                        </p:cTn>
                                        <p:tgtEl>
                                          <p:spTgt spid="94"/>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120"/>
                                        </p:tgtEl>
                                      </p:cBhvr>
                                    </p:animEffect>
                                    <p:set>
                                      <p:cBhvr>
                                        <p:cTn id="154" dur="1" fill="hold">
                                          <p:stCondLst>
                                            <p:cond delay="499"/>
                                          </p:stCondLst>
                                        </p:cTn>
                                        <p:tgtEl>
                                          <p:spTgt spid="120"/>
                                        </p:tgtEl>
                                        <p:attrNameLst>
                                          <p:attrName>style.visibility</p:attrName>
                                        </p:attrNameLst>
                                      </p:cBhvr>
                                      <p:to>
                                        <p:strVal val="hidden"/>
                                      </p:to>
                                    </p:set>
                                  </p:childTnLst>
                                </p:cTn>
                              </p:par>
                              <p:par>
                                <p:cTn id="155" presetID="10" presetClass="entr" presetSubtype="0" fill="hold" grpId="0" nodeType="withEffect">
                                  <p:stCondLst>
                                    <p:cond delay="0"/>
                                  </p:stCondLst>
                                  <p:childTnLst>
                                    <p:set>
                                      <p:cBhvr>
                                        <p:cTn id="156" dur="1" fill="hold">
                                          <p:stCondLst>
                                            <p:cond delay="0"/>
                                          </p:stCondLst>
                                        </p:cTn>
                                        <p:tgtEl>
                                          <p:spTgt spid="126"/>
                                        </p:tgtEl>
                                        <p:attrNameLst>
                                          <p:attrName>style.visibility</p:attrName>
                                        </p:attrNameLst>
                                      </p:cBhvr>
                                      <p:to>
                                        <p:strVal val="visible"/>
                                      </p:to>
                                    </p:set>
                                    <p:animEffect transition="in" filter="fade">
                                      <p:cBhvr>
                                        <p:cTn id="157" dur="500"/>
                                        <p:tgtEl>
                                          <p:spTgt spid="12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28"/>
                                        </p:tgtEl>
                                        <p:attrNameLst>
                                          <p:attrName>style.visibility</p:attrName>
                                        </p:attrNameLst>
                                      </p:cBhvr>
                                      <p:to>
                                        <p:strVal val="visible"/>
                                      </p:to>
                                    </p:set>
                                    <p:animEffect transition="in" filter="fade">
                                      <p:cBhvr>
                                        <p:cTn id="162" dur="500"/>
                                        <p:tgtEl>
                                          <p:spTgt spid="128"/>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29"/>
                                        </p:tgtEl>
                                        <p:attrNameLst>
                                          <p:attrName>style.visibility</p:attrName>
                                        </p:attrNameLst>
                                      </p:cBhvr>
                                      <p:to>
                                        <p:strVal val="visible"/>
                                      </p:to>
                                    </p:set>
                                    <p:animEffect transition="in" filter="fade">
                                      <p:cBhvr>
                                        <p:cTn id="165" dur="500"/>
                                        <p:tgtEl>
                                          <p:spTgt spid="129"/>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100"/>
                                        </p:tgtEl>
                                      </p:cBhvr>
                                    </p:animEffect>
                                    <p:set>
                                      <p:cBhvr>
                                        <p:cTn id="170" dur="1" fill="hold">
                                          <p:stCondLst>
                                            <p:cond delay="499"/>
                                          </p:stCondLst>
                                        </p:cTn>
                                        <p:tgtEl>
                                          <p:spTgt spid="100"/>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125"/>
                                        </p:tgtEl>
                                      </p:cBhvr>
                                    </p:animEffect>
                                    <p:set>
                                      <p:cBhvr>
                                        <p:cTn id="173" dur="1" fill="hold">
                                          <p:stCondLst>
                                            <p:cond delay="499"/>
                                          </p:stCondLst>
                                        </p:cTn>
                                        <p:tgtEl>
                                          <p:spTgt spid="125"/>
                                        </p:tgtEl>
                                        <p:attrNameLst>
                                          <p:attrName>style.visibility</p:attrName>
                                        </p:attrNameLst>
                                      </p:cBhvr>
                                      <p:to>
                                        <p:strVal val="hidden"/>
                                      </p:to>
                                    </p:set>
                                  </p:childTnLst>
                                </p:cTn>
                              </p:par>
                              <p:par>
                                <p:cTn id="174" presetID="10" presetClass="entr" presetSubtype="0" fill="hold" grpId="0" nodeType="withEffect">
                                  <p:stCondLst>
                                    <p:cond delay="0"/>
                                  </p:stCondLst>
                                  <p:childTnLst>
                                    <p:set>
                                      <p:cBhvr>
                                        <p:cTn id="175" dur="1" fill="hold">
                                          <p:stCondLst>
                                            <p:cond delay="0"/>
                                          </p:stCondLst>
                                        </p:cTn>
                                        <p:tgtEl>
                                          <p:spTgt spid="130"/>
                                        </p:tgtEl>
                                        <p:attrNameLst>
                                          <p:attrName>style.visibility</p:attrName>
                                        </p:attrNameLst>
                                      </p:cBhvr>
                                      <p:to>
                                        <p:strVal val="visible"/>
                                      </p:to>
                                    </p:set>
                                    <p:animEffect transition="in" filter="fade">
                                      <p:cBhvr>
                                        <p:cTn id="176" dur="500"/>
                                        <p:tgtEl>
                                          <p:spTgt spid="130"/>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31"/>
                                        </p:tgtEl>
                                        <p:attrNameLst>
                                          <p:attrName>style.visibility</p:attrName>
                                        </p:attrNameLst>
                                      </p:cBhvr>
                                      <p:to>
                                        <p:strVal val="visible"/>
                                      </p:to>
                                    </p:set>
                                    <p:animEffect transition="in" filter="fade">
                                      <p:cBhvr>
                                        <p:cTn id="179" dur="500"/>
                                        <p:tgtEl>
                                          <p:spTgt spid="13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33"/>
                                        </p:tgtEl>
                                        <p:attrNameLst>
                                          <p:attrName>style.visibility</p:attrName>
                                        </p:attrNameLst>
                                      </p:cBhvr>
                                      <p:to>
                                        <p:strVal val="visible"/>
                                      </p:to>
                                    </p:set>
                                    <p:animEffect transition="in" filter="fade">
                                      <p:cBhvr>
                                        <p:cTn id="184" dur="500"/>
                                        <p:tgtEl>
                                          <p:spTgt spid="13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32"/>
                                        </p:tgtEl>
                                        <p:attrNameLst>
                                          <p:attrName>style.visibility</p:attrName>
                                        </p:attrNameLst>
                                      </p:cBhvr>
                                      <p:to>
                                        <p:strVal val="visible"/>
                                      </p:to>
                                    </p:set>
                                    <p:animEffect transition="in" filter="fade">
                                      <p:cBhvr>
                                        <p:cTn id="187" dur="500"/>
                                        <p:tgtEl>
                                          <p:spTgt spid="132"/>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34"/>
                                        </p:tgtEl>
                                        <p:attrNameLst>
                                          <p:attrName>style.visibility</p:attrName>
                                        </p:attrNameLst>
                                      </p:cBhvr>
                                      <p:to>
                                        <p:strVal val="visible"/>
                                      </p:to>
                                    </p:set>
                                    <p:animEffect transition="in" filter="fade">
                                      <p:cBhvr>
                                        <p:cTn id="192" dur="500"/>
                                        <p:tgtEl>
                                          <p:spTgt spid="134"/>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35"/>
                                        </p:tgtEl>
                                        <p:attrNameLst>
                                          <p:attrName>style.visibility</p:attrName>
                                        </p:attrNameLst>
                                      </p:cBhvr>
                                      <p:to>
                                        <p:strVal val="visible"/>
                                      </p:to>
                                    </p:set>
                                    <p:animEffect transition="in" filter="fade">
                                      <p:cBhvr>
                                        <p:cTn id="195" dur="500"/>
                                        <p:tgtEl>
                                          <p:spTgt spid="135"/>
                                        </p:tgtEl>
                                      </p:cBhvr>
                                    </p:animEffect>
                                  </p:childTnLst>
                                </p:cTn>
                              </p:par>
                              <p:par>
                                <p:cTn id="196" presetID="10" presetClass="exit" presetSubtype="0" fill="hold" grpId="1" nodeType="withEffect">
                                  <p:stCondLst>
                                    <p:cond delay="0"/>
                                  </p:stCondLst>
                                  <p:childTnLst>
                                    <p:animEffect transition="out" filter="fade">
                                      <p:cBhvr>
                                        <p:cTn id="197" dur="500"/>
                                        <p:tgtEl>
                                          <p:spTgt spid="131"/>
                                        </p:tgtEl>
                                      </p:cBhvr>
                                    </p:animEffect>
                                    <p:set>
                                      <p:cBhvr>
                                        <p:cTn id="198" dur="1" fill="hold">
                                          <p:stCondLst>
                                            <p:cond delay="499"/>
                                          </p:stCondLst>
                                        </p:cTn>
                                        <p:tgtEl>
                                          <p:spTgt spid="131"/>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101"/>
                                        </p:tgtEl>
                                      </p:cBhvr>
                                    </p:animEffect>
                                    <p:set>
                                      <p:cBhvr>
                                        <p:cTn id="201" dur="1" fill="hold">
                                          <p:stCondLst>
                                            <p:cond delay="499"/>
                                          </p:stCondLst>
                                        </p:cTn>
                                        <p:tgtEl>
                                          <p:spTgt spid="10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38"/>
                                        </p:tgtEl>
                                        <p:attrNameLst>
                                          <p:attrName>style.visibility</p:attrName>
                                        </p:attrNameLst>
                                      </p:cBhvr>
                                      <p:to>
                                        <p:strVal val="visible"/>
                                      </p:to>
                                    </p:set>
                                    <p:animEffect transition="in" filter="fade">
                                      <p:cBhvr>
                                        <p:cTn id="206" dur="500"/>
                                        <p:tgtEl>
                                          <p:spTgt spid="138"/>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39"/>
                                        </p:tgtEl>
                                        <p:attrNameLst>
                                          <p:attrName>style.visibility</p:attrName>
                                        </p:attrNameLst>
                                      </p:cBhvr>
                                      <p:to>
                                        <p:strVal val="visible"/>
                                      </p:to>
                                    </p:set>
                                    <p:animEffect transition="in" filter="fade">
                                      <p:cBhvr>
                                        <p:cTn id="209" dur="500"/>
                                        <p:tgtEl>
                                          <p:spTgt spid="139"/>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136"/>
                                        </p:tgtEl>
                                        <p:attrNameLst>
                                          <p:attrName>style.visibility</p:attrName>
                                        </p:attrNameLst>
                                      </p:cBhvr>
                                      <p:to>
                                        <p:strVal val="visible"/>
                                      </p:to>
                                    </p:set>
                                    <p:animEffect transition="in" filter="fade">
                                      <p:cBhvr>
                                        <p:cTn id="214" dur="500"/>
                                        <p:tgtEl>
                                          <p:spTgt spid="136"/>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animEffect transition="in" filter="fade">
                                      <p:cBhvr>
                                        <p:cTn id="217" dur="500"/>
                                        <p:tgtEl>
                                          <p:spTgt spid="137"/>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xit" presetSubtype="0" fill="hold" grpId="1" nodeType="clickEffect">
                                  <p:stCondLst>
                                    <p:cond delay="0"/>
                                  </p:stCondLst>
                                  <p:childTnLst>
                                    <p:animEffect transition="out" filter="fade">
                                      <p:cBhvr>
                                        <p:cTn id="221" dur="500"/>
                                        <p:tgtEl>
                                          <p:spTgt spid="122"/>
                                        </p:tgtEl>
                                      </p:cBhvr>
                                    </p:animEffect>
                                    <p:set>
                                      <p:cBhvr>
                                        <p:cTn id="222" dur="1" fill="hold">
                                          <p:stCondLst>
                                            <p:cond delay="499"/>
                                          </p:stCondLst>
                                        </p:cTn>
                                        <p:tgtEl>
                                          <p:spTgt spid="122"/>
                                        </p:tgtEl>
                                        <p:attrNameLst>
                                          <p:attrName>style.visibility</p:attrName>
                                        </p:attrNameLst>
                                      </p:cBhvr>
                                      <p:to>
                                        <p:strVal val="hidden"/>
                                      </p:to>
                                    </p:set>
                                  </p:childTnLst>
                                </p:cTn>
                              </p:par>
                              <p:par>
                                <p:cTn id="223" presetID="10" presetClass="entr" presetSubtype="0" fill="hold" grpId="0" nodeType="withEffect">
                                  <p:stCondLst>
                                    <p:cond delay="0"/>
                                  </p:stCondLst>
                                  <p:childTnLst>
                                    <p:set>
                                      <p:cBhvr>
                                        <p:cTn id="224" dur="1" fill="hold">
                                          <p:stCondLst>
                                            <p:cond delay="0"/>
                                          </p:stCondLst>
                                        </p:cTn>
                                        <p:tgtEl>
                                          <p:spTgt spid="140"/>
                                        </p:tgtEl>
                                        <p:attrNameLst>
                                          <p:attrName>style.visibility</p:attrName>
                                        </p:attrNameLst>
                                      </p:cBhvr>
                                      <p:to>
                                        <p:strVal val="visible"/>
                                      </p:to>
                                    </p:set>
                                    <p:animEffect transition="in" filter="fade">
                                      <p:cBhvr>
                                        <p:cTn id="225" dur="500"/>
                                        <p:tgtEl>
                                          <p:spTgt spid="140"/>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41"/>
                                        </p:tgtEl>
                                        <p:attrNameLst>
                                          <p:attrName>style.visibility</p:attrName>
                                        </p:attrNameLst>
                                      </p:cBhvr>
                                      <p:to>
                                        <p:strVal val="visible"/>
                                      </p:to>
                                    </p:set>
                                    <p:animEffect transition="in" filter="fade">
                                      <p:cBhvr>
                                        <p:cTn id="228" dur="500"/>
                                        <p:tgtEl>
                                          <p:spTgt spid="141"/>
                                        </p:tgtEl>
                                      </p:cBhvr>
                                    </p:animEffect>
                                  </p:childTnLst>
                                </p:cTn>
                              </p:par>
                              <p:par>
                                <p:cTn id="229" presetID="10" presetClass="exit" presetSubtype="0" fill="hold" grpId="1" nodeType="withEffect">
                                  <p:stCondLst>
                                    <p:cond delay="0"/>
                                  </p:stCondLst>
                                  <p:childTnLst>
                                    <p:animEffect transition="out" filter="fade">
                                      <p:cBhvr>
                                        <p:cTn id="230" dur="500"/>
                                        <p:tgtEl>
                                          <p:spTgt spid="134"/>
                                        </p:tgtEl>
                                      </p:cBhvr>
                                    </p:animEffect>
                                    <p:set>
                                      <p:cBhvr>
                                        <p:cTn id="231" dur="1" fill="hold">
                                          <p:stCondLst>
                                            <p:cond delay="499"/>
                                          </p:stCondLst>
                                        </p:cTn>
                                        <p:tgtEl>
                                          <p:spTgt spid="134"/>
                                        </p:tgtEl>
                                        <p:attrNameLst>
                                          <p:attrName>style.visibility</p:attrName>
                                        </p:attrNameLst>
                                      </p:cBhvr>
                                      <p:to>
                                        <p:strVal val="hidden"/>
                                      </p:to>
                                    </p:set>
                                  </p:childTnLst>
                                </p:cTn>
                              </p:par>
                              <p:par>
                                <p:cTn id="232" presetID="10" presetClass="entr" presetSubtype="0" fill="hold" grpId="0" nodeType="withEffect">
                                  <p:stCondLst>
                                    <p:cond delay="0"/>
                                  </p:stCondLst>
                                  <p:childTnLst>
                                    <p:set>
                                      <p:cBhvr>
                                        <p:cTn id="233" dur="1" fill="hold">
                                          <p:stCondLst>
                                            <p:cond delay="0"/>
                                          </p:stCondLst>
                                        </p:cTn>
                                        <p:tgtEl>
                                          <p:spTgt spid="144"/>
                                        </p:tgtEl>
                                        <p:attrNameLst>
                                          <p:attrName>style.visibility</p:attrName>
                                        </p:attrNameLst>
                                      </p:cBhvr>
                                      <p:to>
                                        <p:strVal val="visible"/>
                                      </p:to>
                                    </p:set>
                                    <p:animEffect transition="in" filter="fade">
                                      <p:cBhvr>
                                        <p:cTn id="234" dur="500"/>
                                        <p:tgtEl>
                                          <p:spTgt spid="144"/>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142"/>
                                        </p:tgtEl>
                                        <p:attrNameLst>
                                          <p:attrName>style.visibility</p:attrName>
                                        </p:attrNameLst>
                                      </p:cBhvr>
                                      <p:to>
                                        <p:strVal val="visible"/>
                                      </p:to>
                                    </p:set>
                                    <p:animEffect transition="in" filter="fade">
                                      <p:cBhvr>
                                        <p:cTn id="239" dur="500"/>
                                        <p:tgtEl>
                                          <p:spTgt spid="142"/>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43"/>
                                        </p:tgtEl>
                                        <p:attrNameLst>
                                          <p:attrName>style.visibility</p:attrName>
                                        </p:attrNameLst>
                                      </p:cBhvr>
                                      <p:to>
                                        <p:strVal val="visible"/>
                                      </p:to>
                                    </p:set>
                                    <p:animEffect transition="in" filter="fade">
                                      <p:cBhvr>
                                        <p:cTn id="242" dur="500"/>
                                        <p:tgtEl>
                                          <p:spTgt spid="143"/>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1" nodeType="clickEffect">
                                  <p:stCondLst>
                                    <p:cond delay="0"/>
                                  </p:stCondLst>
                                  <p:childTnLst>
                                    <p:animEffect transition="out" filter="fade">
                                      <p:cBhvr>
                                        <p:cTn id="246" dur="500"/>
                                        <p:tgtEl>
                                          <p:spTgt spid="139"/>
                                        </p:tgtEl>
                                      </p:cBhvr>
                                    </p:animEffect>
                                    <p:set>
                                      <p:cBhvr>
                                        <p:cTn id="247" dur="1" fill="hold">
                                          <p:stCondLst>
                                            <p:cond delay="499"/>
                                          </p:stCondLst>
                                        </p:cTn>
                                        <p:tgtEl>
                                          <p:spTgt spid="139"/>
                                        </p:tgtEl>
                                        <p:attrNameLst>
                                          <p:attrName>style.visibility</p:attrName>
                                        </p:attrNameLst>
                                      </p:cBhvr>
                                      <p:to>
                                        <p:strVal val="hidden"/>
                                      </p:to>
                                    </p:set>
                                  </p:childTnLst>
                                </p:cTn>
                              </p:par>
                              <p:par>
                                <p:cTn id="248" presetID="10" presetClass="entr" presetSubtype="0" fill="hold" grpId="0" nodeType="withEffect">
                                  <p:stCondLst>
                                    <p:cond delay="0"/>
                                  </p:stCondLst>
                                  <p:childTnLst>
                                    <p:set>
                                      <p:cBhvr>
                                        <p:cTn id="249" dur="1" fill="hold">
                                          <p:stCondLst>
                                            <p:cond delay="0"/>
                                          </p:stCondLst>
                                        </p:cTn>
                                        <p:tgtEl>
                                          <p:spTgt spid="145"/>
                                        </p:tgtEl>
                                        <p:attrNameLst>
                                          <p:attrName>style.visibility</p:attrName>
                                        </p:attrNameLst>
                                      </p:cBhvr>
                                      <p:to>
                                        <p:strVal val="visible"/>
                                      </p:to>
                                    </p:set>
                                    <p:animEffect transition="in" filter="fade">
                                      <p:cBhvr>
                                        <p:cTn id="250" dur="500"/>
                                        <p:tgtEl>
                                          <p:spTgt spid="145"/>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46"/>
                                        </p:tgtEl>
                                        <p:attrNameLst>
                                          <p:attrName>style.visibility</p:attrName>
                                        </p:attrNameLst>
                                      </p:cBhvr>
                                      <p:to>
                                        <p:strVal val="visible"/>
                                      </p:to>
                                    </p:set>
                                    <p:animEffect transition="in" filter="fade">
                                      <p:cBhvr>
                                        <p:cTn id="253" dur="500"/>
                                        <p:tgtEl>
                                          <p:spTgt spid="146"/>
                                        </p:tgtEl>
                                      </p:cBhvr>
                                    </p:animEffect>
                                  </p:childTnLst>
                                </p:cTn>
                              </p:par>
                              <p:par>
                                <p:cTn id="254" presetID="10" presetClass="exit" presetSubtype="0" fill="hold" grpId="1" nodeType="withEffect">
                                  <p:stCondLst>
                                    <p:cond delay="0"/>
                                  </p:stCondLst>
                                  <p:childTnLst>
                                    <p:animEffect transition="out" filter="fade">
                                      <p:cBhvr>
                                        <p:cTn id="255" dur="500"/>
                                        <p:tgtEl>
                                          <p:spTgt spid="141"/>
                                        </p:tgtEl>
                                      </p:cBhvr>
                                    </p:animEffect>
                                    <p:set>
                                      <p:cBhvr>
                                        <p:cTn id="256" dur="1" fill="hold">
                                          <p:stCondLst>
                                            <p:cond delay="499"/>
                                          </p:stCondLst>
                                        </p:cTn>
                                        <p:tgtEl>
                                          <p:spTgt spid="14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0" nodeType="clickEffect">
                                  <p:stCondLst>
                                    <p:cond delay="0"/>
                                  </p:stCondLst>
                                  <p:childTnLst>
                                    <p:set>
                                      <p:cBhvr>
                                        <p:cTn id="260" dur="1" fill="hold">
                                          <p:stCondLst>
                                            <p:cond delay="0"/>
                                          </p:stCondLst>
                                        </p:cTn>
                                        <p:tgtEl>
                                          <p:spTgt spid="147"/>
                                        </p:tgtEl>
                                        <p:attrNameLst>
                                          <p:attrName>style.visibility</p:attrName>
                                        </p:attrNameLst>
                                      </p:cBhvr>
                                      <p:to>
                                        <p:strVal val="visible"/>
                                      </p:to>
                                    </p:set>
                                    <p:animEffect transition="in" filter="fade">
                                      <p:cBhvr>
                                        <p:cTn id="261" dur="500"/>
                                        <p:tgtEl>
                                          <p:spTgt spid="147"/>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48"/>
                                        </p:tgtEl>
                                        <p:attrNameLst>
                                          <p:attrName>style.visibility</p:attrName>
                                        </p:attrNameLst>
                                      </p:cBhvr>
                                      <p:to>
                                        <p:strVal val="visible"/>
                                      </p:to>
                                    </p:set>
                                    <p:animEffect transition="in" filter="fade">
                                      <p:cBhvr>
                                        <p:cTn id="264"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88" grpId="0" animBg="1"/>
      <p:bldP spid="88" grpId="1" animBg="1"/>
      <p:bldP spid="93" grpId="0"/>
      <p:bldP spid="93" grpId="1"/>
      <p:bldP spid="94" grpId="0"/>
      <p:bldP spid="94" grpId="1"/>
      <p:bldP spid="95" grpId="0"/>
      <p:bldP spid="96" grpId="0" animBg="1"/>
      <p:bldP spid="96" grpId="1" animBg="1"/>
      <p:bldP spid="100" grpId="0"/>
      <p:bldP spid="100" grpId="1"/>
      <p:bldP spid="101" grpId="0"/>
      <p:bldP spid="101" grpId="1"/>
      <p:bldP spid="105" grpId="0" animBg="1"/>
      <p:bldP spid="105" grpId="1" animBg="1"/>
      <p:bldP spid="106" grpId="0" animBg="1"/>
      <p:bldP spid="106" grpId="1" animBg="1"/>
      <p:bldP spid="107" grpId="0" animBg="1"/>
      <p:bldP spid="103" grpId="0" animBg="1"/>
      <p:bldP spid="103" grpId="1" animBg="1"/>
      <p:bldP spid="110" grpId="0" animBg="1"/>
      <p:bldP spid="111" grpId="0" animBg="1"/>
      <p:bldP spid="111" grpId="1" animBg="1"/>
      <p:bldP spid="112" grpId="0" animBg="1"/>
      <p:bldP spid="113" grpId="0" animBg="1"/>
      <p:bldP spid="109" grpId="0" animBg="1"/>
      <p:bldP spid="109" grpId="1" animBg="1"/>
      <p:bldP spid="83" grpId="0" animBg="1"/>
      <p:bldP spid="114" grpId="0" animBg="1"/>
      <p:bldP spid="114" grpId="1" animBg="1"/>
      <p:bldP spid="115" grpId="0" animBg="1"/>
      <p:bldP spid="116" grpId="0" animBg="1"/>
      <p:bldP spid="118" grpId="0" animBg="1"/>
      <p:bldP spid="119" grpId="0" animBg="1"/>
      <p:bldP spid="121" grpId="0" animBg="1"/>
      <p:bldP spid="122" grpId="0"/>
      <p:bldP spid="122" grpId="1"/>
      <p:bldP spid="123" grpId="0" animBg="1"/>
      <p:bldP spid="124" grpId="0" animBg="1"/>
      <p:bldP spid="120" grpId="0" animBg="1"/>
      <p:bldP spid="120" grpId="1" animBg="1"/>
      <p:bldP spid="126" grpId="0" animBg="1"/>
      <p:bldP spid="128" grpId="0" animBg="1"/>
      <p:bldP spid="129" grpId="0" animBg="1"/>
      <p:bldP spid="130" grpId="0" animBg="1"/>
      <p:bldP spid="125" grpId="0" animBg="1"/>
      <p:bldP spid="125" grpId="1" animBg="1"/>
      <p:bldP spid="132" grpId="0" animBg="1"/>
      <p:bldP spid="133" grpId="0" animBg="1"/>
      <p:bldP spid="131" grpId="0" animBg="1"/>
      <p:bldP spid="131" grpId="1" animBg="1"/>
      <p:bldP spid="134" grpId="0" animBg="1"/>
      <p:bldP spid="134" grpId="1" animBg="1"/>
      <p:bldP spid="135" grpId="0" animBg="1"/>
      <p:bldP spid="136" grpId="0" animBg="1"/>
      <p:bldP spid="137" grpId="0" animBg="1"/>
      <p:bldP spid="138" grpId="0" animBg="1"/>
      <p:bldP spid="139" grpId="0"/>
      <p:bldP spid="139" grpId="1"/>
      <p:bldP spid="140" grpId="0" animBg="1"/>
      <p:bldP spid="141" grpId="0" animBg="1"/>
      <p:bldP spid="141" grpId="1" animBg="1"/>
      <p:bldP spid="142" grpId="0" animBg="1"/>
      <p:bldP spid="143" grpId="0" animBg="1"/>
      <p:bldP spid="144" grpId="0" animBg="1"/>
      <p:bldP spid="145" grpId="0" animBg="1"/>
      <p:bldP spid="146" grpId="0" animBg="1"/>
      <p:bldP spid="147" grpId="0" animBg="1"/>
      <p:bldP spid="1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Depth First Search</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21</a:t>
            </a:fld>
            <a:endParaRPr lang="en-US"/>
          </a:p>
        </p:txBody>
      </p:sp>
      <p:grpSp>
        <p:nvGrpSpPr>
          <p:cNvPr id="6" name="Group 5"/>
          <p:cNvGrpSpPr/>
          <p:nvPr/>
        </p:nvGrpSpPr>
        <p:grpSpPr>
          <a:xfrm>
            <a:off x="7755361" y="1814177"/>
            <a:ext cx="377723" cy="377723"/>
            <a:chOff x="3099278" y="6175971"/>
            <a:chExt cx="377723" cy="377723"/>
          </a:xfrm>
        </p:grpSpPr>
        <p:sp>
          <p:nvSpPr>
            <p:cNvPr id="7" name="Oval 6">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9980D3-EBED-4A96-85AF-943792602410}"/>
                </a:ext>
              </a:extLst>
            </p:cNvPr>
            <p:cNvSpPr txBox="1"/>
            <p:nvPr/>
          </p:nvSpPr>
          <p:spPr>
            <a:xfrm>
              <a:off x="3146914" y="6226333"/>
              <a:ext cx="258404" cy="276999"/>
            </a:xfrm>
            <a:prstGeom prst="rect">
              <a:avLst/>
            </a:prstGeom>
            <a:noFill/>
          </p:spPr>
          <p:txBody>
            <a:bodyPr wrap="none" rtlCol="0">
              <a:spAutoFit/>
            </a:bodyPr>
            <a:lstStyle/>
            <a:p>
              <a:r>
                <a:rPr lang="en-US" sz="1200"/>
                <a:t>F</a:t>
              </a:r>
            </a:p>
          </p:txBody>
        </p:sp>
      </p:grpSp>
      <p:grpSp>
        <p:nvGrpSpPr>
          <p:cNvPr id="9" name="Group 8"/>
          <p:cNvGrpSpPr/>
          <p:nvPr/>
        </p:nvGrpSpPr>
        <p:grpSpPr>
          <a:xfrm>
            <a:off x="9806746" y="3744675"/>
            <a:ext cx="377723" cy="377723"/>
            <a:chOff x="3099278" y="6175971"/>
            <a:chExt cx="377723" cy="377723"/>
          </a:xfrm>
        </p:grpSpPr>
        <p:sp>
          <p:nvSpPr>
            <p:cNvPr id="10" name="Oval 9">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9980D3-EBED-4A96-85AF-943792602410}"/>
                </a:ext>
              </a:extLst>
            </p:cNvPr>
            <p:cNvSpPr txBox="1"/>
            <p:nvPr/>
          </p:nvSpPr>
          <p:spPr>
            <a:xfrm>
              <a:off x="3146914" y="6226333"/>
              <a:ext cx="271228" cy="276999"/>
            </a:xfrm>
            <a:prstGeom prst="rect">
              <a:avLst/>
            </a:prstGeom>
            <a:noFill/>
          </p:spPr>
          <p:txBody>
            <a:bodyPr wrap="none" rtlCol="0">
              <a:spAutoFit/>
            </a:bodyPr>
            <a:lstStyle/>
            <a:p>
              <a:r>
                <a:rPr lang="en-US" sz="1200"/>
                <a:t>B</a:t>
              </a:r>
            </a:p>
          </p:txBody>
        </p:sp>
      </p:grpSp>
      <p:grpSp>
        <p:nvGrpSpPr>
          <p:cNvPr id="12" name="Group 11"/>
          <p:cNvGrpSpPr/>
          <p:nvPr/>
        </p:nvGrpSpPr>
        <p:grpSpPr>
          <a:xfrm>
            <a:off x="8940781" y="4315029"/>
            <a:ext cx="377723" cy="377723"/>
            <a:chOff x="3099278" y="6175971"/>
            <a:chExt cx="377723" cy="377723"/>
          </a:xfrm>
        </p:grpSpPr>
        <p:sp>
          <p:nvSpPr>
            <p:cNvPr id="13" name="Oval 12">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a:t>C</a:t>
              </a:r>
            </a:p>
          </p:txBody>
        </p:sp>
      </p:grpSp>
      <p:grpSp>
        <p:nvGrpSpPr>
          <p:cNvPr id="15" name="Group 14"/>
          <p:cNvGrpSpPr/>
          <p:nvPr/>
        </p:nvGrpSpPr>
        <p:grpSpPr>
          <a:xfrm>
            <a:off x="8751919" y="2543049"/>
            <a:ext cx="377723" cy="377723"/>
            <a:chOff x="3099278" y="6175971"/>
            <a:chExt cx="377723" cy="377723"/>
          </a:xfrm>
        </p:grpSpPr>
        <p:sp>
          <p:nvSpPr>
            <p:cNvPr id="16" name="Oval 15">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59980D3-EBED-4A96-85AF-943792602410}"/>
                </a:ext>
              </a:extLst>
            </p:cNvPr>
            <p:cNvSpPr txBox="1"/>
            <p:nvPr/>
          </p:nvSpPr>
          <p:spPr>
            <a:xfrm>
              <a:off x="3146914" y="6226333"/>
              <a:ext cx="290464" cy="276999"/>
            </a:xfrm>
            <a:prstGeom prst="rect">
              <a:avLst/>
            </a:prstGeom>
            <a:noFill/>
          </p:spPr>
          <p:txBody>
            <a:bodyPr wrap="none" rtlCol="0">
              <a:spAutoFit/>
            </a:bodyPr>
            <a:lstStyle/>
            <a:p>
              <a:r>
                <a:rPr lang="en-US" sz="1200"/>
                <a:t>D</a:t>
              </a:r>
            </a:p>
          </p:txBody>
        </p:sp>
      </p:grpSp>
      <p:grpSp>
        <p:nvGrpSpPr>
          <p:cNvPr id="18" name="Group 17"/>
          <p:cNvGrpSpPr/>
          <p:nvPr/>
        </p:nvGrpSpPr>
        <p:grpSpPr>
          <a:xfrm>
            <a:off x="10184469" y="2729227"/>
            <a:ext cx="377723" cy="377723"/>
            <a:chOff x="3099278" y="6175971"/>
            <a:chExt cx="377723" cy="377723"/>
          </a:xfrm>
        </p:grpSpPr>
        <p:sp>
          <p:nvSpPr>
            <p:cNvPr id="19" name="Oval 18">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a:t>A</a:t>
              </a:r>
            </a:p>
          </p:txBody>
        </p:sp>
      </p:grpSp>
      <p:grpSp>
        <p:nvGrpSpPr>
          <p:cNvPr id="21" name="Group 20"/>
          <p:cNvGrpSpPr/>
          <p:nvPr/>
        </p:nvGrpSpPr>
        <p:grpSpPr>
          <a:xfrm>
            <a:off x="8327525" y="3555813"/>
            <a:ext cx="377723" cy="377723"/>
            <a:chOff x="3099278" y="6175971"/>
            <a:chExt cx="377723" cy="377723"/>
          </a:xfrm>
        </p:grpSpPr>
        <p:sp>
          <p:nvSpPr>
            <p:cNvPr id="22" name="Oval 21">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9980D3-EBED-4A96-85AF-943792602410}"/>
                </a:ext>
              </a:extLst>
            </p:cNvPr>
            <p:cNvSpPr txBox="1"/>
            <p:nvPr/>
          </p:nvSpPr>
          <p:spPr>
            <a:xfrm>
              <a:off x="3146914" y="6226333"/>
              <a:ext cx="261610" cy="276999"/>
            </a:xfrm>
            <a:prstGeom prst="rect">
              <a:avLst/>
            </a:prstGeom>
            <a:noFill/>
          </p:spPr>
          <p:txBody>
            <a:bodyPr wrap="none" rtlCol="0">
              <a:spAutoFit/>
            </a:bodyPr>
            <a:lstStyle/>
            <a:p>
              <a:r>
                <a:rPr lang="en-US" sz="1200"/>
                <a:t>E</a:t>
              </a:r>
            </a:p>
          </p:txBody>
        </p:sp>
      </p:grpSp>
      <p:grpSp>
        <p:nvGrpSpPr>
          <p:cNvPr id="24" name="Group 23"/>
          <p:cNvGrpSpPr/>
          <p:nvPr/>
        </p:nvGrpSpPr>
        <p:grpSpPr>
          <a:xfrm>
            <a:off x="7009932" y="2492687"/>
            <a:ext cx="377723" cy="377723"/>
            <a:chOff x="3099278" y="6175971"/>
            <a:chExt cx="377723" cy="377723"/>
          </a:xfrm>
        </p:grpSpPr>
        <p:sp>
          <p:nvSpPr>
            <p:cNvPr id="25" name="Oval 24">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59980D3-EBED-4A96-85AF-943792602410}"/>
                </a:ext>
              </a:extLst>
            </p:cNvPr>
            <p:cNvSpPr txBox="1"/>
            <p:nvPr/>
          </p:nvSpPr>
          <p:spPr>
            <a:xfrm>
              <a:off x="3146914" y="6226333"/>
              <a:ext cx="288862" cy="276999"/>
            </a:xfrm>
            <a:prstGeom prst="rect">
              <a:avLst/>
            </a:prstGeom>
            <a:noFill/>
          </p:spPr>
          <p:txBody>
            <a:bodyPr wrap="none" rtlCol="0">
              <a:spAutoFit/>
            </a:bodyPr>
            <a:lstStyle/>
            <a:p>
              <a:r>
                <a:rPr lang="en-US" sz="1200"/>
                <a:t>G</a:t>
              </a:r>
            </a:p>
          </p:txBody>
        </p:sp>
      </p:grpSp>
      <p:grpSp>
        <p:nvGrpSpPr>
          <p:cNvPr id="27" name="Group 26"/>
          <p:cNvGrpSpPr/>
          <p:nvPr/>
        </p:nvGrpSpPr>
        <p:grpSpPr>
          <a:xfrm>
            <a:off x="6868706" y="3431261"/>
            <a:ext cx="377723" cy="377723"/>
            <a:chOff x="3099278" y="6175971"/>
            <a:chExt cx="377723" cy="377723"/>
          </a:xfrm>
        </p:grpSpPr>
        <p:sp>
          <p:nvSpPr>
            <p:cNvPr id="28" name="Oval 27">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59980D3-EBED-4A96-85AF-943792602410}"/>
                </a:ext>
              </a:extLst>
            </p:cNvPr>
            <p:cNvSpPr txBox="1"/>
            <p:nvPr/>
          </p:nvSpPr>
          <p:spPr>
            <a:xfrm>
              <a:off x="3146914" y="6226333"/>
              <a:ext cx="292068" cy="276999"/>
            </a:xfrm>
            <a:prstGeom prst="rect">
              <a:avLst/>
            </a:prstGeom>
            <a:noFill/>
          </p:spPr>
          <p:txBody>
            <a:bodyPr wrap="none" rtlCol="0">
              <a:spAutoFit/>
            </a:bodyPr>
            <a:lstStyle/>
            <a:p>
              <a:r>
                <a:rPr lang="en-US" sz="1200"/>
                <a:t>H</a:t>
              </a:r>
            </a:p>
          </p:txBody>
        </p:sp>
      </p:grpSp>
      <p:grpSp>
        <p:nvGrpSpPr>
          <p:cNvPr id="30" name="Group 29"/>
          <p:cNvGrpSpPr/>
          <p:nvPr/>
        </p:nvGrpSpPr>
        <p:grpSpPr>
          <a:xfrm>
            <a:off x="6063195" y="2918088"/>
            <a:ext cx="377723" cy="377723"/>
            <a:chOff x="3099278" y="6175971"/>
            <a:chExt cx="377723" cy="377723"/>
          </a:xfrm>
        </p:grpSpPr>
        <p:sp>
          <p:nvSpPr>
            <p:cNvPr id="31" name="Oval 30">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59980D3-EBED-4A96-85AF-943792602410}"/>
                </a:ext>
              </a:extLst>
            </p:cNvPr>
            <p:cNvSpPr txBox="1"/>
            <p:nvPr/>
          </p:nvSpPr>
          <p:spPr>
            <a:xfrm>
              <a:off x="3181701" y="6247297"/>
              <a:ext cx="223138" cy="276999"/>
            </a:xfrm>
            <a:prstGeom prst="rect">
              <a:avLst/>
            </a:prstGeom>
            <a:noFill/>
          </p:spPr>
          <p:txBody>
            <a:bodyPr wrap="none" rtlCol="0">
              <a:spAutoFit/>
            </a:bodyPr>
            <a:lstStyle/>
            <a:p>
              <a:r>
                <a:rPr lang="en-US" sz="1200"/>
                <a:t>I</a:t>
              </a:r>
            </a:p>
          </p:txBody>
        </p:sp>
      </p:grpSp>
      <p:grpSp>
        <p:nvGrpSpPr>
          <p:cNvPr id="33" name="Group 32"/>
          <p:cNvGrpSpPr/>
          <p:nvPr/>
        </p:nvGrpSpPr>
        <p:grpSpPr>
          <a:xfrm>
            <a:off x="11062920" y="2191900"/>
            <a:ext cx="377723" cy="377723"/>
            <a:chOff x="3099278" y="6175971"/>
            <a:chExt cx="377723" cy="377723"/>
          </a:xfrm>
        </p:grpSpPr>
        <p:sp>
          <p:nvSpPr>
            <p:cNvPr id="34" name="Oval 33">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59980D3-EBED-4A96-85AF-943792602410}"/>
                </a:ext>
              </a:extLst>
            </p:cNvPr>
            <p:cNvSpPr txBox="1"/>
            <p:nvPr/>
          </p:nvSpPr>
          <p:spPr>
            <a:xfrm>
              <a:off x="3169356" y="6226332"/>
              <a:ext cx="237566" cy="276999"/>
            </a:xfrm>
            <a:prstGeom prst="rect">
              <a:avLst/>
            </a:prstGeom>
            <a:noFill/>
          </p:spPr>
          <p:txBody>
            <a:bodyPr wrap="none" rtlCol="0">
              <a:spAutoFit/>
            </a:bodyPr>
            <a:lstStyle/>
            <a:p>
              <a:pPr algn="ctr"/>
              <a:r>
                <a:rPr lang="en-US" sz="1200"/>
                <a:t>J</a:t>
              </a:r>
            </a:p>
          </p:txBody>
        </p:sp>
      </p:grpSp>
      <p:cxnSp>
        <p:nvCxnSpPr>
          <p:cNvPr id="36" name="Straight Connector 35">
            <a:extLst>
              <a:ext uri="{FF2B5EF4-FFF2-40B4-BE49-F238E27FC236}">
                <a16:creationId xmlns:a16="http://schemas.microsoft.com/office/drawing/2014/main" id="{5968D3FF-247D-4C9B-A358-154B4727934A}"/>
              </a:ext>
            </a:extLst>
          </p:cNvPr>
          <p:cNvCxnSpPr>
            <a:cxnSpLocks/>
            <a:stCxn id="19" idx="4"/>
            <a:endCxn id="10" idx="7"/>
          </p:cNvCxnSpPr>
          <p:nvPr/>
        </p:nvCxnSpPr>
        <p:spPr>
          <a:xfrm flipH="1">
            <a:off x="10129153" y="3106950"/>
            <a:ext cx="244178" cy="693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968D3FF-247D-4C9B-A358-154B4727934A}"/>
              </a:ext>
            </a:extLst>
          </p:cNvPr>
          <p:cNvCxnSpPr>
            <a:cxnSpLocks/>
            <a:stCxn id="10" idx="3"/>
            <a:endCxn id="13" idx="6"/>
          </p:cNvCxnSpPr>
          <p:nvPr/>
        </p:nvCxnSpPr>
        <p:spPr>
          <a:xfrm flipH="1">
            <a:off x="9318504" y="4067082"/>
            <a:ext cx="543558" cy="43680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68D3FF-247D-4C9B-A358-154B4727934A}"/>
              </a:ext>
            </a:extLst>
          </p:cNvPr>
          <p:cNvCxnSpPr>
            <a:cxnSpLocks/>
            <a:stCxn id="22" idx="5"/>
            <a:endCxn id="13" idx="1"/>
          </p:cNvCxnSpPr>
          <p:nvPr/>
        </p:nvCxnSpPr>
        <p:spPr>
          <a:xfrm>
            <a:off x="8649932" y="3878220"/>
            <a:ext cx="346165" cy="49212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8D3FF-247D-4C9B-A358-154B4727934A}"/>
              </a:ext>
            </a:extLst>
          </p:cNvPr>
          <p:cNvCxnSpPr>
            <a:cxnSpLocks/>
            <a:stCxn id="10" idx="2"/>
            <a:endCxn id="22" idx="6"/>
          </p:cNvCxnSpPr>
          <p:nvPr/>
        </p:nvCxnSpPr>
        <p:spPr>
          <a:xfrm flipH="1" flipV="1">
            <a:off x="8705248" y="3744675"/>
            <a:ext cx="1101498" cy="1888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68D3FF-247D-4C9B-A358-154B4727934A}"/>
              </a:ext>
            </a:extLst>
          </p:cNvPr>
          <p:cNvCxnSpPr>
            <a:cxnSpLocks/>
            <a:stCxn id="16" idx="4"/>
            <a:endCxn id="22" idx="0"/>
          </p:cNvCxnSpPr>
          <p:nvPr/>
        </p:nvCxnSpPr>
        <p:spPr>
          <a:xfrm flipH="1">
            <a:off x="8516387" y="2920772"/>
            <a:ext cx="424394" cy="635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68D3FF-247D-4C9B-A358-154B4727934A}"/>
              </a:ext>
            </a:extLst>
          </p:cNvPr>
          <p:cNvCxnSpPr>
            <a:cxnSpLocks/>
            <a:stCxn id="19" idx="2"/>
            <a:endCxn id="16" idx="6"/>
          </p:cNvCxnSpPr>
          <p:nvPr/>
        </p:nvCxnSpPr>
        <p:spPr>
          <a:xfrm flipH="1" flipV="1">
            <a:off x="9129642" y="2731911"/>
            <a:ext cx="1054827" cy="18617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968D3FF-247D-4C9B-A358-154B4727934A}"/>
              </a:ext>
            </a:extLst>
          </p:cNvPr>
          <p:cNvCxnSpPr>
            <a:cxnSpLocks/>
            <a:stCxn id="7" idx="6"/>
            <a:endCxn id="16" idx="1"/>
          </p:cNvCxnSpPr>
          <p:nvPr/>
        </p:nvCxnSpPr>
        <p:spPr>
          <a:xfrm>
            <a:off x="8133084" y="2003039"/>
            <a:ext cx="674151" cy="595326"/>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68D3FF-247D-4C9B-A358-154B4727934A}"/>
              </a:ext>
            </a:extLst>
          </p:cNvPr>
          <p:cNvCxnSpPr>
            <a:cxnSpLocks/>
            <a:stCxn id="16" idx="2"/>
            <a:endCxn id="25" idx="6"/>
          </p:cNvCxnSpPr>
          <p:nvPr/>
        </p:nvCxnSpPr>
        <p:spPr>
          <a:xfrm flipH="1" flipV="1">
            <a:off x="7387655" y="2681549"/>
            <a:ext cx="1364264" cy="503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968D3FF-247D-4C9B-A358-154B4727934A}"/>
              </a:ext>
            </a:extLst>
          </p:cNvPr>
          <p:cNvCxnSpPr>
            <a:cxnSpLocks/>
            <a:stCxn id="7" idx="3"/>
            <a:endCxn id="25" idx="7"/>
          </p:cNvCxnSpPr>
          <p:nvPr/>
        </p:nvCxnSpPr>
        <p:spPr>
          <a:xfrm flipH="1">
            <a:off x="7332339" y="2136584"/>
            <a:ext cx="478338" cy="41141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968D3FF-247D-4C9B-A358-154B4727934A}"/>
              </a:ext>
            </a:extLst>
          </p:cNvPr>
          <p:cNvCxnSpPr>
            <a:cxnSpLocks/>
            <a:stCxn id="25" idx="4"/>
            <a:endCxn id="28" idx="0"/>
          </p:cNvCxnSpPr>
          <p:nvPr/>
        </p:nvCxnSpPr>
        <p:spPr>
          <a:xfrm flipH="1">
            <a:off x="7057568" y="2870410"/>
            <a:ext cx="141226" cy="56085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68D3FF-247D-4C9B-A358-154B4727934A}"/>
              </a:ext>
            </a:extLst>
          </p:cNvPr>
          <p:cNvCxnSpPr>
            <a:cxnSpLocks/>
            <a:stCxn id="22" idx="2"/>
            <a:endCxn id="28" idx="6"/>
          </p:cNvCxnSpPr>
          <p:nvPr/>
        </p:nvCxnSpPr>
        <p:spPr>
          <a:xfrm flipH="1" flipV="1">
            <a:off x="7246429" y="3620123"/>
            <a:ext cx="1081096" cy="12455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968D3FF-247D-4C9B-A358-154B4727934A}"/>
              </a:ext>
            </a:extLst>
          </p:cNvPr>
          <p:cNvCxnSpPr>
            <a:cxnSpLocks/>
            <a:stCxn id="25" idx="2"/>
            <a:endCxn id="31" idx="7"/>
          </p:cNvCxnSpPr>
          <p:nvPr/>
        </p:nvCxnSpPr>
        <p:spPr>
          <a:xfrm flipH="1">
            <a:off x="6385602" y="2681549"/>
            <a:ext cx="624330" cy="29185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68D3FF-247D-4C9B-A358-154B4727934A}"/>
              </a:ext>
            </a:extLst>
          </p:cNvPr>
          <p:cNvCxnSpPr>
            <a:cxnSpLocks/>
            <a:stCxn id="31" idx="5"/>
            <a:endCxn id="28" idx="2"/>
          </p:cNvCxnSpPr>
          <p:nvPr/>
        </p:nvCxnSpPr>
        <p:spPr>
          <a:xfrm>
            <a:off x="6385602" y="3240495"/>
            <a:ext cx="483104" cy="3796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8137" y="1464352"/>
            <a:ext cx="5009705" cy="2585323"/>
          </a:xfrm>
          <a:prstGeom prst="rect">
            <a:avLst/>
          </a:prstGeom>
          <a:noFill/>
        </p:spPr>
        <p:txBody>
          <a:bodyPr wrap="none" rtlCol="0">
            <a:spAutoFit/>
          </a:bodyPr>
          <a:lstStyle/>
          <a:p>
            <a:r>
              <a:rPr lang="en-US" err="1">
                <a:latin typeface="Courier New" panose="02070309020205020404" pitchFamily="49" charset="0"/>
                <a:cs typeface="Courier New" panose="02070309020205020404" pitchFamily="49" charset="0"/>
              </a:rPr>
              <a:t>dfs</a:t>
            </a:r>
            <a:r>
              <a:rPr lang="en-US">
                <a:latin typeface="Courier New" panose="02070309020205020404" pitchFamily="49" charset="0"/>
                <a:cs typeface="Courier New" panose="02070309020205020404" pitchFamily="49" charset="0"/>
              </a:rPr>
              <a:t>(graph)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toVisit.push</a:t>
            </a:r>
            <a:r>
              <a:rPr lang="en-US">
                <a:latin typeface="Courier New" panose="02070309020205020404" pitchFamily="49" charset="0"/>
                <a:cs typeface="Courier New" panose="02070309020205020404" pitchFamily="49" charset="0"/>
              </a:rPr>
              <a:t>(first vertex)</a:t>
            </a:r>
          </a:p>
          <a:p>
            <a:r>
              <a:rPr lang="en-US">
                <a:latin typeface="Courier New" panose="02070309020205020404" pitchFamily="49" charset="0"/>
                <a:cs typeface="Courier New" panose="02070309020205020404" pitchFamily="49" charset="0"/>
              </a:rPr>
              <a:t>   while(</a:t>
            </a:r>
            <a:r>
              <a:rPr lang="en-US" err="1">
                <a:latin typeface="Courier New" panose="02070309020205020404" pitchFamily="49" charset="0"/>
                <a:cs typeface="Courier New" panose="02070309020205020404" pitchFamily="49" charset="0"/>
              </a:rPr>
              <a:t>toVisit</a:t>
            </a:r>
            <a:r>
              <a:rPr lang="en-US">
                <a:latin typeface="Courier New" panose="02070309020205020404" pitchFamily="49" charset="0"/>
                <a:cs typeface="Courier New" panose="02070309020205020404" pitchFamily="49" charset="0"/>
              </a:rPr>
              <a:t> is not empty) </a:t>
            </a:r>
          </a:p>
          <a:p>
            <a:r>
              <a:rPr lang="en-US">
                <a:latin typeface="Courier New" panose="02070309020205020404" pitchFamily="49" charset="0"/>
                <a:cs typeface="Courier New" panose="02070309020205020404" pitchFamily="49" charset="0"/>
              </a:rPr>
              <a:t>      current = </a:t>
            </a:r>
            <a:r>
              <a:rPr lang="en-US" err="1">
                <a:latin typeface="Courier New" panose="02070309020205020404" pitchFamily="49" charset="0"/>
                <a:cs typeface="Courier New" panose="02070309020205020404" pitchFamily="49" charset="0"/>
              </a:rPr>
              <a:t>toVisit.pop</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for (V : </a:t>
            </a:r>
            <a:r>
              <a:rPr lang="en-US" err="1">
                <a:latin typeface="Courier New" panose="02070309020205020404" pitchFamily="49" charset="0"/>
                <a:cs typeface="Courier New" panose="02070309020205020404" pitchFamily="49" charset="0"/>
              </a:rPr>
              <a:t>current.neighbors</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if (V is not in stack) </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toVisit.push</a:t>
            </a:r>
            <a:r>
              <a:rPr lang="en-US">
                <a:latin typeface="Courier New" panose="02070309020205020404" pitchFamily="49" charset="0"/>
                <a:cs typeface="Courier New" panose="02070309020205020404" pitchFamily="49" charset="0"/>
              </a:rPr>
              <a:t>(v)</a:t>
            </a:r>
          </a:p>
          <a:p>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visited.add</a:t>
            </a:r>
            <a:r>
              <a:rPr lang="en-US">
                <a:latin typeface="Courier New" panose="02070309020205020404" pitchFamily="49" charset="0"/>
                <a:cs typeface="Courier New" panose="02070309020205020404" pitchFamily="49" charset="0"/>
              </a:rPr>
              <a:t>(current)</a:t>
            </a:r>
          </a:p>
          <a:p>
            <a:endParaRPr lang="en-US">
              <a:latin typeface="Courier New" panose="02070309020205020404" pitchFamily="49" charset="0"/>
              <a:cs typeface="Courier New" panose="02070309020205020404" pitchFamily="49" charset="0"/>
            </a:endParaRPr>
          </a:p>
        </p:txBody>
      </p:sp>
      <p:sp>
        <p:nvSpPr>
          <p:cNvPr id="67" name="Content Placeholder 2"/>
          <p:cNvSpPr>
            <a:spLocks noGrp="1"/>
          </p:cNvSpPr>
          <p:nvPr>
            <p:ph idx="1"/>
          </p:nvPr>
        </p:nvSpPr>
        <p:spPr>
          <a:xfrm>
            <a:off x="553877" y="3867288"/>
            <a:ext cx="1839654" cy="1406553"/>
          </a:xfrm>
        </p:spPr>
        <p:txBody>
          <a:bodyPr/>
          <a:lstStyle/>
          <a:p>
            <a:r>
              <a:rPr lang="en-US"/>
              <a:t>Current node:</a:t>
            </a:r>
          </a:p>
          <a:p>
            <a:r>
              <a:rPr lang="en-US"/>
              <a:t>Stack:</a:t>
            </a:r>
          </a:p>
          <a:p>
            <a:r>
              <a:rPr lang="en-US"/>
              <a:t>Visited:</a:t>
            </a:r>
          </a:p>
        </p:txBody>
      </p:sp>
      <p:sp>
        <p:nvSpPr>
          <p:cNvPr id="68" name="TextBox 67"/>
          <p:cNvSpPr txBox="1"/>
          <p:nvPr/>
        </p:nvSpPr>
        <p:spPr>
          <a:xfrm>
            <a:off x="1581847" y="4824276"/>
            <a:ext cx="344089" cy="369332"/>
          </a:xfrm>
          <a:prstGeom prst="rect">
            <a:avLst/>
          </a:prstGeom>
          <a:noFill/>
        </p:spPr>
        <p:txBody>
          <a:bodyPr wrap="square" rtlCol="0">
            <a:spAutoFit/>
          </a:bodyPr>
          <a:lstStyle/>
          <a:p>
            <a:r>
              <a:rPr lang="en-US"/>
              <a:t>A</a:t>
            </a:r>
          </a:p>
        </p:txBody>
      </p:sp>
      <p:sp>
        <p:nvSpPr>
          <p:cNvPr id="70" name="TextBox 69"/>
          <p:cNvSpPr txBox="1"/>
          <p:nvPr/>
        </p:nvSpPr>
        <p:spPr>
          <a:xfrm>
            <a:off x="1922497" y="4824276"/>
            <a:ext cx="312906" cy="369332"/>
          </a:xfrm>
          <a:prstGeom prst="rect">
            <a:avLst/>
          </a:prstGeom>
          <a:noFill/>
        </p:spPr>
        <p:txBody>
          <a:bodyPr wrap="none" rtlCol="0">
            <a:spAutoFit/>
          </a:bodyPr>
          <a:lstStyle/>
          <a:p>
            <a:r>
              <a:rPr lang="en-US"/>
              <a:t>B</a:t>
            </a:r>
          </a:p>
        </p:txBody>
      </p:sp>
      <p:sp>
        <p:nvSpPr>
          <p:cNvPr id="71" name="TextBox 70"/>
          <p:cNvSpPr txBox="1"/>
          <p:nvPr/>
        </p:nvSpPr>
        <p:spPr>
          <a:xfrm>
            <a:off x="2327491" y="3892647"/>
            <a:ext cx="332142" cy="369332"/>
          </a:xfrm>
          <a:prstGeom prst="rect">
            <a:avLst/>
          </a:prstGeom>
          <a:noFill/>
        </p:spPr>
        <p:txBody>
          <a:bodyPr wrap="none" rtlCol="0">
            <a:spAutoFit/>
          </a:bodyPr>
          <a:lstStyle/>
          <a:p>
            <a:r>
              <a:rPr lang="en-US"/>
              <a:t>A</a:t>
            </a:r>
          </a:p>
        </p:txBody>
      </p:sp>
      <p:sp>
        <p:nvSpPr>
          <p:cNvPr id="73" name="TextBox 72"/>
          <p:cNvSpPr txBox="1"/>
          <p:nvPr/>
        </p:nvSpPr>
        <p:spPr>
          <a:xfrm>
            <a:off x="1753892" y="4374320"/>
            <a:ext cx="312906" cy="369332"/>
          </a:xfrm>
          <a:prstGeom prst="rect">
            <a:avLst/>
          </a:prstGeom>
          <a:solidFill>
            <a:schemeClr val="bg1"/>
          </a:solidFill>
        </p:spPr>
        <p:txBody>
          <a:bodyPr wrap="none" rtlCol="0">
            <a:spAutoFit/>
          </a:bodyPr>
          <a:lstStyle/>
          <a:p>
            <a:r>
              <a:rPr lang="en-US"/>
              <a:t>B</a:t>
            </a:r>
          </a:p>
        </p:txBody>
      </p:sp>
      <p:sp>
        <p:nvSpPr>
          <p:cNvPr id="74" name="TextBox 73"/>
          <p:cNvSpPr txBox="1"/>
          <p:nvPr/>
        </p:nvSpPr>
        <p:spPr>
          <a:xfrm>
            <a:off x="2010806" y="4374320"/>
            <a:ext cx="304800" cy="369332"/>
          </a:xfrm>
          <a:prstGeom prst="rect">
            <a:avLst/>
          </a:prstGeom>
          <a:noFill/>
        </p:spPr>
        <p:txBody>
          <a:bodyPr wrap="square" rtlCol="0">
            <a:spAutoFit/>
          </a:bodyPr>
          <a:lstStyle/>
          <a:p>
            <a:r>
              <a:rPr lang="en-US"/>
              <a:t>E</a:t>
            </a:r>
          </a:p>
        </p:txBody>
      </p:sp>
      <p:sp>
        <p:nvSpPr>
          <p:cNvPr id="75" name="TextBox 74"/>
          <p:cNvSpPr txBox="1"/>
          <p:nvPr/>
        </p:nvSpPr>
        <p:spPr>
          <a:xfrm>
            <a:off x="1735244" y="4374320"/>
            <a:ext cx="304800" cy="369332"/>
          </a:xfrm>
          <a:prstGeom prst="rect">
            <a:avLst/>
          </a:prstGeom>
          <a:noFill/>
        </p:spPr>
        <p:txBody>
          <a:bodyPr wrap="square" rtlCol="0">
            <a:spAutoFit/>
          </a:bodyPr>
          <a:lstStyle/>
          <a:p>
            <a:r>
              <a:rPr lang="en-US"/>
              <a:t>C</a:t>
            </a:r>
          </a:p>
        </p:txBody>
      </p:sp>
      <p:sp>
        <p:nvSpPr>
          <p:cNvPr id="76" name="TextBox 75"/>
          <p:cNvSpPr txBox="1"/>
          <p:nvPr/>
        </p:nvSpPr>
        <p:spPr>
          <a:xfrm>
            <a:off x="4024060" y="4824276"/>
            <a:ext cx="343364" cy="369332"/>
          </a:xfrm>
          <a:prstGeom prst="rect">
            <a:avLst/>
          </a:prstGeom>
          <a:noFill/>
        </p:spPr>
        <p:txBody>
          <a:bodyPr wrap="none" rtlCol="0">
            <a:spAutoFit/>
          </a:bodyPr>
          <a:lstStyle/>
          <a:p>
            <a:r>
              <a:rPr lang="en-US"/>
              <a:t>D</a:t>
            </a:r>
          </a:p>
        </p:txBody>
      </p:sp>
      <p:sp>
        <p:nvSpPr>
          <p:cNvPr id="77" name="TextBox 76"/>
          <p:cNvSpPr txBox="1"/>
          <p:nvPr/>
        </p:nvSpPr>
        <p:spPr>
          <a:xfrm>
            <a:off x="1410528" y="4374320"/>
            <a:ext cx="343364" cy="369332"/>
          </a:xfrm>
          <a:prstGeom prst="rect">
            <a:avLst/>
          </a:prstGeom>
          <a:solidFill>
            <a:schemeClr val="bg1"/>
          </a:solidFill>
        </p:spPr>
        <p:txBody>
          <a:bodyPr wrap="none" rtlCol="0">
            <a:spAutoFit/>
          </a:bodyPr>
          <a:lstStyle/>
          <a:p>
            <a:r>
              <a:rPr lang="en-US"/>
              <a:t>D</a:t>
            </a:r>
          </a:p>
        </p:txBody>
      </p:sp>
      <p:sp>
        <p:nvSpPr>
          <p:cNvPr id="78" name="TextBox 77"/>
          <p:cNvSpPr txBox="1"/>
          <p:nvPr/>
        </p:nvSpPr>
        <p:spPr>
          <a:xfrm>
            <a:off x="2439869" y="4374320"/>
            <a:ext cx="304800" cy="369332"/>
          </a:xfrm>
          <a:prstGeom prst="rect">
            <a:avLst/>
          </a:prstGeom>
          <a:noFill/>
        </p:spPr>
        <p:txBody>
          <a:bodyPr wrap="square" rtlCol="0">
            <a:spAutoFit/>
          </a:bodyPr>
          <a:lstStyle/>
          <a:p>
            <a:r>
              <a:rPr lang="en-US"/>
              <a:t>F</a:t>
            </a:r>
          </a:p>
        </p:txBody>
      </p:sp>
      <p:sp>
        <p:nvSpPr>
          <p:cNvPr id="79" name="TextBox 78"/>
          <p:cNvSpPr txBox="1"/>
          <p:nvPr/>
        </p:nvSpPr>
        <p:spPr>
          <a:xfrm>
            <a:off x="2393331" y="4374320"/>
            <a:ext cx="304800" cy="369332"/>
          </a:xfrm>
          <a:prstGeom prst="rect">
            <a:avLst/>
          </a:prstGeom>
          <a:noFill/>
        </p:spPr>
        <p:txBody>
          <a:bodyPr wrap="square" rtlCol="0">
            <a:spAutoFit/>
          </a:bodyPr>
          <a:lstStyle/>
          <a:p>
            <a:r>
              <a:rPr lang="en-US"/>
              <a:t>G</a:t>
            </a:r>
          </a:p>
        </p:txBody>
      </p:sp>
      <p:sp>
        <p:nvSpPr>
          <p:cNvPr id="80" name="TextBox 79"/>
          <p:cNvSpPr txBox="1"/>
          <p:nvPr/>
        </p:nvSpPr>
        <p:spPr>
          <a:xfrm>
            <a:off x="2351676" y="3892647"/>
            <a:ext cx="312906" cy="369332"/>
          </a:xfrm>
          <a:prstGeom prst="rect">
            <a:avLst/>
          </a:prstGeom>
          <a:solidFill>
            <a:schemeClr val="bg1"/>
          </a:solidFill>
        </p:spPr>
        <p:txBody>
          <a:bodyPr wrap="none" rtlCol="0">
            <a:spAutoFit/>
          </a:bodyPr>
          <a:lstStyle/>
          <a:p>
            <a:r>
              <a:rPr lang="en-US"/>
              <a:t>B</a:t>
            </a:r>
          </a:p>
        </p:txBody>
      </p:sp>
      <p:sp>
        <p:nvSpPr>
          <p:cNvPr id="84" name="TextBox 83"/>
          <p:cNvSpPr txBox="1"/>
          <p:nvPr/>
        </p:nvSpPr>
        <p:spPr>
          <a:xfrm>
            <a:off x="2367207" y="3912655"/>
            <a:ext cx="304800" cy="369332"/>
          </a:xfrm>
          <a:prstGeom prst="rect">
            <a:avLst/>
          </a:prstGeom>
          <a:solidFill>
            <a:schemeClr val="bg1"/>
          </a:solidFill>
        </p:spPr>
        <p:txBody>
          <a:bodyPr wrap="square" rtlCol="0">
            <a:spAutoFit/>
          </a:bodyPr>
          <a:lstStyle/>
          <a:p>
            <a:r>
              <a:rPr lang="en-US"/>
              <a:t>E</a:t>
            </a:r>
          </a:p>
        </p:txBody>
      </p:sp>
      <p:sp>
        <p:nvSpPr>
          <p:cNvPr id="85" name="TextBox 84"/>
          <p:cNvSpPr txBox="1"/>
          <p:nvPr/>
        </p:nvSpPr>
        <p:spPr>
          <a:xfrm>
            <a:off x="2276070" y="4374320"/>
            <a:ext cx="304800" cy="369332"/>
          </a:xfrm>
          <a:prstGeom prst="rect">
            <a:avLst/>
          </a:prstGeom>
          <a:noFill/>
        </p:spPr>
        <p:txBody>
          <a:bodyPr wrap="square" rtlCol="0">
            <a:spAutoFit/>
          </a:bodyPr>
          <a:lstStyle/>
          <a:p>
            <a:r>
              <a:rPr lang="en-US"/>
              <a:t>H</a:t>
            </a:r>
          </a:p>
        </p:txBody>
      </p:sp>
      <p:sp>
        <p:nvSpPr>
          <p:cNvPr id="86" name="TextBox 85"/>
          <p:cNvSpPr txBox="1"/>
          <p:nvPr/>
        </p:nvSpPr>
        <p:spPr>
          <a:xfrm>
            <a:off x="2231964" y="4824276"/>
            <a:ext cx="304800" cy="369332"/>
          </a:xfrm>
          <a:prstGeom prst="rect">
            <a:avLst/>
          </a:prstGeom>
          <a:solidFill>
            <a:schemeClr val="bg1"/>
          </a:solidFill>
        </p:spPr>
        <p:txBody>
          <a:bodyPr wrap="square" rtlCol="0">
            <a:spAutoFit/>
          </a:bodyPr>
          <a:lstStyle/>
          <a:p>
            <a:r>
              <a:rPr lang="en-US"/>
              <a:t>E</a:t>
            </a:r>
          </a:p>
        </p:txBody>
      </p:sp>
      <p:sp>
        <p:nvSpPr>
          <p:cNvPr id="88" name="TextBox 87"/>
          <p:cNvSpPr txBox="1"/>
          <p:nvPr/>
        </p:nvSpPr>
        <p:spPr>
          <a:xfrm>
            <a:off x="3722699" y="4824276"/>
            <a:ext cx="304800" cy="369332"/>
          </a:xfrm>
          <a:prstGeom prst="rect">
            <a:avLst/>
          </a:prstGeom>
          <a:solidFill>
            <a:schemeClr val="bg1"/>
          </a:solidFill>
        </p:spPr>
        <p:txBody>
          <a:bodyPr wrap="square" rtlCol="0">
            <a:spAutoFit/>
          </a:bodyPr>
          <a:lstStyle/>
          <a:p>
            <a:r>
              <a:rPr lang="en-US"/>
              <a:t>C</a:t>
            </a:r>
          </a:p>
        </p:txBody>
      </p:sp>
      <p:sp>
        <p:nvSpPr>
          <p:cNvPr id="90" name="TextBox 89"/>
          <p:cNvSpPr txBox="1"/>
          <p:nvPr/>
        </p:nvSpPr>
        <p:spPr>
          <a:xfrm>
            <a:off x="3119979" y="4824276"/>
            <a:ext cx="304800" cy="369332"/>
          </a:xfrm>
          <a:prstGeom prst="rect">
            <a:avLst/>
          </a:prstGeom>
          <a:solidFill>
            <a:schemeClr val="bg1"/>
          </a:solidFill>
        </p:spPr>
        <p:txBody>
          <a:bodyPr wrap="square" rtlCol="0">
            <a:spAutoFit/>
          </a:bodyPr>
          <a:lstStyle/>
          <a:p>
            <a:r>
              <a:rPr lang="en-US"/>
              <a:t>F</a:t>
            </a:r>
          </a:p>
        </p:txBody>
      </p:sp>
      <p:sp>
        <p:nvSpPr>
          <p:cNvPr id="92" name="TextBox 91"/>
          <p:cNvSpPr txBox="1"/>
          <p:nvPr/>
        </p:nvSpPr>
        <p:spPr>
          <a:xfrm>
            <a:off x="2818619" y="4824276"/>
            <a:ext cx="304800" cy="369332"/>
          </a:xfrm>
          <a:prstGeom prst="rect">
            <a:avLst/>
          </a:prstGeom>
          <a:solidFill>
            <a:schemeClr val="bg1"/>
          </a:solidFill>
        </p:spPr>
        <p:txBody>
          <a:bodyPr wrap="square" rtlCol="0">
            <a:spAutoFit/>
          </a:bodyPr>
          <a:lstStyle/>
          <a:p>
            <a:r>
              <a:rPr lang="en-US"/>
              <a:t>G</a:t>
            </a:r>
          </a:p>
        </p:txBody>
      </p:sp>
      <p:sp>
        <p:nvSpPr>
          <p:cNvPr id="93" name="TextBox 92"/>
          <p:cNvSpPr txBox="1"/>
          <p:nvPr/>
        </p:nvSpPr>
        <p:spPr>
          <a:xfrm>
            <a:off x="2130526" y="4374320"/>
            <a:ext cx="304800" cy="369332"/>
          </a:xfrm>
          <a:prstGeom prst="rect">
            <a:avLst/>
          </a:prstGeom>
          <a:noFill/>
        </p:spPr>
        <p:txBody>
          <a:bodyPr wrap="square" rtlCol="0">
            <a:spAutoFit/>
          </a:bodyPr>
          <a:lstStyle/>
          <a:p>
            <a:r>
              <a:rPr lang="en-US"/>
              <a:t>I</a:t>
            </a:r>
          </a:p>
        </p:txBody>
      </p:sp>
      <p:sp>
        <p:nvSpPr>
          <p:cNvPr id="96" name="TextBox 95"/>
          <p:cNvSpPr txBox="1"/>
          <p:nvPr/>
        </p:nvSpPr>
        <p:spPr>
          <a:xfrm>
            <a:off x="2533325" y="4824276"/>
            <a:ext cx="288734" cy="369332"/>
          </a:xfrm>
          <a:prstGeom prst="rect">
            <a:avLst/>
          </a:prstGeom>
          <a:solidFill>
            <a:schemeClr val="bg1"/>
          </a:solidFill>
        </p:spPr>
        <p:txBody>
          <a:bodyPr wrap="square" rtlCol="0">
            <a:spAutoFit/>
          </a:bodyPr>
          <a:lstStyle/>
          <a:p>
            <a:r>
              <a:rPr lang="en-US"/>
              <a:t>H</a:t>
            </a:r>
          </a:p>
        </p:txBody>
      </p:sp>
      <p:sp>
        <p:nvSpPr>
          <p:cNvPr id="97" name="TextBox 96"/>
          <p:cNvSpPr txBox="1"/>
          <p:nvPr/>
        </p:nvSpPr>
        <p:spPr>
          <a:xfrm>
            <a:off x="2343030" y="3900906"/>
            <a:ext cx="304800" cy="369332"/>
          </a:xfrm>
          <a:prstGeom prst="rect">
            <a:avLst/>
          </a:prstGeom>
          <a:solidFill>
            <a:schemeClr val="bg1"/>
          </a:solidFill>
        </p:spPr>
        <p:txBody>
          <a:bodyPr wrap="square" rtlCol="0">
            <a:spAutoFit/>
          </a:bodyPr>
          <a:lstStyle/>
          <a:p>
            <a:r>
              <a:rPr lang="en-US"/>
              <a:t>H</a:t>
            </a:r>
          </a:p>
        </p:txBody>
      </p:sp>
      <p:sp>
        <p:nvSpPr>
          <p:cNvPr id="99" name="TextBox 98"/>
          <p:cNvSpPr txBox="1"/>
          <p:nvPr/>
        </p:nvSpPr>
        <p:spPr>
          <a:xfrm>
            <a:off x="3421339" y="4824276"/>
            <a:ext cx="304800" cy="369332"/>
          </a:xfrm>
          <a:prstGeom prst="rect">
            <a:avLst/>
          </a:prstGeom>
          <a:solidFill>
            <a:schemeClr val="bg1"/>
          </a:solidFill>
        </p:spPr>
        <p:txBody>
          <a:bodyPr wrap="square" rtlCol="0">
            <a:spAutoFit/>
          </a:bodyPr>
          <a:lstStyle/>
          <a:p>
            <a:r>
              <a:rPr lang="en-US"/>
              <a:t>I</a:t>
            </a:r>
          </a:p>
        </p:txBody>
      </p:sp>
      <p:sp>
        <p:nvSpPr>
          <p:cNvPr id="100" name="Oval 99">
            <a:extLst>
              <a:ext uri="{FF2B5EF4-FFF2-40B4-BE49-F238E27FC236}">
                <a16:creationId xmlns:a16="http://schemas.microsoft.com/office/drawing/2014/main" id="{EEFC130C-82B3-4768-95CF-51BB047A2B91}"/>
              </a:ext>
            </a:extLst>
          </p:cNvPr>
          <p:cNvSpPr/>
          <p:nvPr/>
        </p:nvSpPr>
        <p:spPr>
          <a:xfrm>
            <a:off x="10184468" y="273537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EFC130C-82B3-4768-95CF-51BB047A2B91}"/>
              </a:ext>
            </a:extLst>
          </p:cNvPr>
          <p:cNvSpPr/>
          <p:nvPr/>
        </p:nvSpPr>
        <p:spPr>
          <a:xfrm>
            <a:off x="10184468" y="272188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EFC130C-82B3-4768-95CF-51BB047A2B91}"/>
              </a:ext>
            </a:extLst>
          </p:cNvPr>
          <p:cNvSpPr/>
          <p:nvPr/>
        </p:nvSpPr>
        <p:spPr>
          <a:xfrm>
            <a:off x="8759510" y="2558433"/>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EFC130C-82B3-4768-95CF-51BB047A2B91}"/>
              </a:ext>
            </a:extLst>
          </p:cNvPr>
          <p:cNvSpPr/>
          <p:nvPr/>
        </p:nvSpPr>
        <p:spPr>
          <a:xfrm>
            <a:off x="9804975" y="3740564"/>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EFC130C-82B3-4768-95CF-51BB047A2B91}"/>
              </a:ext>
            </a:extLst>
          </p:cNvPr>
          <p:cNvSpPr/>
          <p:nvPr/>
        </p:nvSpPr>
        <p:spPr>
          <a:xfrm>
            <a:off x="8324718" y="3561589"/>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EFC130C-82B3-4768-95CF-51BB047A2B91}"/>
              </a:ext>
            </a:extLst>
          </p:cNvPr>
          <p:cNvSpPr/>
          <p:nvPr/>
        </p:nvSpPr>
        <p:spPr>
          <a:xfrm>
            <a:off x="8940781" y="4307276"/>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EFC130C-82B3-4768-95CF-51BB047A2B91}"/>
              </a:ext>
            </a:extLst>
          </p:cNvPr>
          <p:cNvSpPr/>
          <p:nvPr/>
        </p:nvSpPr>
        <p:spPr>
          <a:xfrm>
            <a:off x="9801133" y="373936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EFC130C-82B3-4768-95CF-51BB047A2B91}"/>
              </a:ext>
            </a:extLst>
          </p:cNvPr>
          <p:cNvSpPr/>
          <p:nvPr/>
        </p:nvSpPr>
        <p:spPr>
          <a:xfrm>
            <a:off x="9801134" y="3733218"/>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EFC130C-82B3-4768-95CF-51BB047A2B91}"/>
              </a:ext>
            </a:extLst>
          </p:cNvPr>
          <p:cNvSpPr/>
          <p:nvPr/>
        </p:nvSpPr>
        <p:spPr>
          <a:xfrm>
            <a:off x="8323683" y="353799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EFC130C-82B3-4768-95CF-51BB047A2B91}"/>
              </a:ext>
            </a:extLst>
          </p:cNvPr>
          <p:cNvSpPr/>
          <p:nvPr/>
        </p:nvSpPr>
        <p:spPr>
          <a:xfrm>
            <a:off x="6883548" y="3427065"/>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EFC130C-82B3-4768-95CF-51BB047A2B91}"/>
              </a:ext>
            </a:extLst>
          </p:cNvPr>
          <p:cNvSpPr/>
          <p:nvPr/>
        </p:nvSpPr>
        <p:spPr>
          <a:xfrm>
            <a:off x="7721907" y="1833610"/>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EFC130C-82B3-4768-95CF-51BB047A2B91}"/>
              </a:ext>
            </a:extLst>
          </p:cNvPr>
          <p:cNvSpPr/>
          <p:nvPr/>
        </p:nvSpPr>
        <p:spPr>
          <a:xfrm>
            <a:off x="8329742" y="3560354"/>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EFC130C-82B3-4768-95CF-51BB047A2B91}"/>
              </a:ext>
            </a:extLst>
          </p:cNvPr>
          <p:cNvSpPr/>
          <p:nvPr/>
        </p:nvSpPr>
        <p:spPr>
          <a:xfrm>
            <a:off x="6867597" y="3417313"/>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EFC130C-82B3-4768-95CF-51BB047A2B91}"/>
              </a:ext>
            </a:extLst>
          </p:cNvPr>
          <p:cNvSpPr/>
          <p:nvPr/>
        </p:nvSpPr>
        <p:spPr>
          <a:xfrm>
            <a:off x="7025712" y="2511336"/>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EFC130C-82B3-4768-95CF-51BB047A2B91}"/>
              </a:ext>
            </a:extLst>
          </p:cNvPr>
          <p:cNvSpPr/>
          <p:nvPr/>
        </p:nvSpPr>
        <p:spPr>
          <a:xfrm>
            <a:off x="6070616" y="2924234"/>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EFC130C-82B3-4768-95CF-51BB047A2B91}"/>
              </a:ext>
            </a:extLst>
          </p:cNvPr>
          <p:cNvSpPr/>
          <p:nvPr/>
        </p:nvSpPr>
        <p:spPr>
          <a:xfrm>
            <a:off x="6883547" y="3453470"/>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EFC130C-82B3-4768-95CF-51BB047A2B91}"/>
              </a:ext>
            </a:extLst>
          </p:cNvPr>
          <p:cNvSpPr/>
          <p:nvPr/>
        </p:nvSpPr>
        <p:spPr>
          <a:xfrm>
            <a:off x="7019548" y="2475092"/>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341097" y="3880984"/>
            <a:ext cx="304800" cy="369332"/>
          </a:xfrm>
          <a:prstGeom prst="rect">
            <a:avLst/>
          </a:prstGeom>
          <a:solidFill>
            <a:schemeClr val="bg1"/>
          </a:solidFill>
        </p:spPr>
        <p:txBody>
          <a:bodyPr wrap="square" rtlCol="0">
            <a:spAutoFit/>
          </a:bodyPr>
          <a:lstStyle/>
          <a:p>
            <a:r>
              <a:rPr lang="en-US"/>
              <a:t>G</a:t>
            </a:r>
          </a:p>
        </p:txBody>
      </p:sp>
      <p:sp>
        <p:nvSpPr>
          <p:cNvPr id="119" name="Oval 118">
            <a:extLst>
              <a:ext uri="{FF2B5EF4-FFF2-40B4-BE49-F238E27FC236}">
                <a16:creationId xmlns:a16="http://schemas.microsoft.com/office/drawing/2014/main" id="{EEFC130C-82B3-4768-95CF-51BB047A2B91}"/>
              </a:ext>
            </a:extLst>
          </p:cNvPr>
          <p:cNvSpPr/>
          <p:nvPr/>
        </p:nvSpPr>
        <p:spPr>
          <a:xfrm>
            <a:off x="7024691" y="249268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EFC130C-82B3-4768-95CF-51BB047A2B91}"/>
              </a:ext>
            </a:extLst>
          </p:cNvPr>
          <p:cNvSpPr/>
          <p:nvPr/>
        </p:nvSpPr>
        <p:spPr>
          <a:xfrm>
            <a:off x="7751658" y="1796429"/>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EEFC130C-82B3-4768-95CF-51BB047A2B91}"/>
              </a:ext>
            </a:extLst>
          </p:cNvPr>
          <p:cNvSpPr/>
          <p:nvPr/>
        </p:nvSpPr>
        <p:spPr>
          <a:xfrm>
            <a:off x="7781108" y="180530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2304039" y="3906781"/>
            <a:ext cx="321486" cy="369332"/>
          </a:xfrm>
          <a:prstGeom prst="rect">
            <a:avLst/>
          </a:prstGeom>
          <a:solidFill>
            <a:schemeClr val="bg1"/>
          </a:solidFill>
        </p:spPr>
        <p:txBody>
          <a:bodyPr wrap="square" rtlCol="0">
            <a:spAutoFit/>
          </a:bodyPr>
          <a:lstStyle/>
          <a:p>
            <a:r>
              <a:rPr lang="en-US"/>
              <a:t>F</a:t>
            </a:r>
          </a:p>
        </p:txBody>
      </p:sp>
      <p:sp>
        <p:nvSpPr>
          <p:cNvPr id="122" name="Oval 121">
            <a:extLst>
              <a:ext uri="{FF2B5EF4-FFF2-40B4-BE49-F238E27FC236}">
                <a16:creationId xmlns:a16="http://schemas.microsoft.com/office/drawing/2014/main" id="{EEFC130C-82B3-4768-95CF-51BB047A2B91}"/>
              </a:ext>
            </a:extLst>
          </p:cNvPr>
          <p:cNvSpPr/>
          <p:nvPr/>
        </p:nvSpPr>
        <p:spPr>
          <a:xfrm>
            <a:off x="6054301" y="2924234"/>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298466" y="3934009"/>
            <a:ext cx="304800" cy="369332"/>
          </a:xfrm>
          <a:prstGeom prst="rect">
            <a:avLst/>
          </a:prstGeom>
          <a:solidFill>
            <a:schemeClr val="bg1"/>
          </a:solidFill>
        </p:spPr>
        <p:txBody>
          <a:bodyPr wrap="square" rtlCol="0">
            <a:spAutoFit/>
          </a:bodyPr>
          <a:lstStyle/>
          <a:p>
            <a:r>
              <a:rPr lang="en-US"/>
              <a:t>I</a:t>
            </a:r>
          </a:p>
        </p:txBody>
      </p:sp>
      <p:sp>
        <p:nvSpPr>
          <p:cNvPr id="123" name="Oval 122">
            <a:extLst>
              <a:ext uri="{FF2B5EF4-FFF2-40B4-BE49-F238E27FC236}">
                <a16:creationId xmlns:a16="http://schemas.microsoft.com/office/drawing/2014/main" id="{EEFC130C-82B3-4768-95CF-51BB047A2B91}"/>
              </a:ext>
            </a:extLst>
          </p:cNvPr>
          <p:cNvSpPr/>
          <p:nvPr/>
        </p:nvSpPr>
        <p:spPr>
          <a:xfrm>
            <a:off x="6061722" y="294362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EEFC130C-82B3-4768-95CF-51BB047A2B91}"/>
              </a:ext>
            </a:extLst>
          </p:cNvPr>
          <p:cNvSpPr/>
          <p:nvPr/>
        </p:nvSpPr>
        <p:spPr>
          <a:xfrm>
            <a:off x="8948371" y="4307275"/>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280269" y="3929188"/>
            <a:ext cx="304800" cy="369332"/>
          </a:xfrm>
          <a:prstGeom prst="rect">
            <a:avLst/>
          </a:prstGeom>
          <a:solidFill>
            <a:schemeClr val="bg1"/>
          </a:solidFill>
        </p:spPr>
        <p:txBody>
          <a:bodyPr wrap="square" rtlCol="0">
            <a:spAutoFit/>
          </a:bodyPr>
          <a:lstStyle/>
          <a:p>
            <a:r>
              <a:rPr lang="en-US"/>
              <a:t>C</a:t>
            </a:r>
          </a:p>
        </p:txBody>
      </p:sp>
      <p:sp>
        <p:nvSpPr>
          <p:cNvPr id="126" name="Oval 125">
            <a:extLst>
              <a:ext uri="{FF2B5EF4-FFF2-40B4-BE49-F238E27FC236}">
                <a16:creationId xmlns:a16="http://schemas.microsoft.com/office/drawing/2014/main" id="{EEFC130C-82B3-4768-95CF-51BB047A2B91}"/>
              </a:ext>
            </a:extLst>
          </p:cNvPr>
          <p:cNvSpPr/>
          <p:nvPr/>
        </p:nvSpPr>
        <p:spPr>
          <a:xfrm>
            <a:off x="8961654" y="435532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309287" y="3927486"/>
            <a:ext cx="304800" cy="369332"/>
          </a:xfrm>
          <a:prstGeom prst="rect">
            <a:avLst/>
          </a:prstGeom>
          <a:solidFill>
            <a:schemeClr val="bg1"/>
          </a:solidFill>
        </p:spPr>
        <p:txBody>
          <a:bodyPr wrap="square" rtlCol="0">
            <a:spAutoFit/>
          </a:bodyPr>
          <a:lstStyle/>
          <a:p>
            <a:r>
              <a:rPr lang="en-US"/>
              <a:t>D</a:t>
            </a:r>
          </a:p>
        </p:txBody>
      </p:sp>
      <p:sp>
        <p:nvSpPr>
          <p:cNvPr id="129" name="Oval 128">
            <a:extLst>
              <a:ext uri="{FF2B5EF4-FFF2-40B4-BE49-F238E27FC236}">
                <a16:creationId xmlns:a16="http://schemas.microsoft.com/office/drawing/2014/main" id="{EEFC130C-82B3-4768-95CF-51BB047A2B91}"/>
              </a:ext>
            </a:extLst>
          </p:cNvPr>
          <p:cNvSpPr/>
          <p:nvPr/>
        </p:nvSpPr>
        <p:spPr>
          <a:xfrm>
            <a:off x="8754348" y="2546925"/>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EEFC130C-82B3-4768-95CF-51BB047A2B91}"/>
              </a:ext>
            </a:extLst>
          </p:cNvPr>
          <p:cNvSpPr/>
          <p:nvPr/>
        </p:nvSpPr>
        <p:spPr>
          <a:xfrm>
            <a:off x="8774152" y="2556441"/>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53877" y="6413276"/>
            <a:ext cx="1109599" cy="369332"/>
          </a:xfrm>
          <a:prstGeom prst="rect">
            <a:avLst/>
          </a:prstGeom>
          <a:noFill/>
        </p:spPr>
        <p:txBody>
          <a:bodyPr wrap="none" rtlCol="0">
            <a:spAutoFit/>
          </a:bodyPr>
          <a:lstStyle/>
          <a:p>
            <a:r>
              <a:rPr lang="en-US"/>
              <a:t>Runtime?</a:t>
            </a:r>
          </a:p>
        </p:txBody>
      </p:sp>
      <p:sp>
        <p:nvSpPr>
          <p:cNvPr id="132" name="TextBox 131"/>
          <p:cNvSpPr txBox="1"/>
          <p:nvPr/>
        </p:nvSpPr>
        <p:spPr>
          <a:xfrm>
            <a:off x="1577333" y="6412477"/>
            <a:ext cx="2274982" cy="369332"/>
          </a:xfrm>
          <a:prstGeom prst="rect">
            <a:avLst/>
          </a:prstGeom>
          <a:noFill/>
        </p:spPr>
        <p:txBody>
          <a:bodyPr wrap="none" rtlCol="0">
            <a:spAutoFit/>
          </a:bodyPr>
          <a:lstStyle/>
          <a:p>
            <a:r>
              <a:rPr lang="en-US"/>
              <a:t>O(V + 2E) = O(V + E)</a:t>
            </a:r>
          </a:p>
        </p:txBody>
      </p:sp>
      <p:sp>
        <p:nvSpPr>
          <p:cNvPr id="134" name="TextBox 133"/>
          <p:cNvSpPr txBox="1"/>
          <p:nvPr/>
        </p:nvSpPr>
        <p:spPr>
          <a:xfrm>
            <a:off x="3852315" y="6407580"/>
            <a:ext cx="1524905" cy="369332"/>
          </a:xfrm>
          <a:prstGeom prst="rect">
            <a:avLst/>
          </a:prstGeom>
          <a:noFill/>
        </p:spPr>
        <p:txBody>
          <a:bodyPr wrap="none" rtlCol="0">
            <a:spAutoFit/>
          </a:bodyPr>
          <a:lstStyle/>
          <a:p>
            <a:r>
              <a:rPr lang="en-US"/>
              <a:t>“graph linear”</a:t>
            </a:r>
          </a:p>
        </p:txBody>
      </p:sp>
      <p:sp>
        <p:nvSpPr>
          <p:cNvPr id="135" name="TextBox 134"/>
          <p:cNvSpPr txBox="1"/>
          <p:nvPr/>
        </p:nvSpPr>
        <p:spPr>
          <a:xfrm>
            <a:off x="598975" y="5321878"/>
            <a:ext cx="4693016" cy="646331"/>
          </a:xfrm>
          <a:prstGeom prst="rect">
            <a:avLst/>
          </a:prstGeom>
          <a:noFill/>
        </p:spPr>
        <p:txBody>
          <a:bodyPr wrap="none" rtlCol="0">
            <a:spAutoFit/>
          </a:bodyPr>
          <a:lstStyle/>
          <a:p>
            <a:r>
              <a:rPr lang="en-US"/>
              <a:t>How many times do you visit each node?</a:t>
            </a:r>
          </a:p>
          <a:p>
            <a:r>
              <a:rPr lang="en-US"/>
              <a:t>How many times do you traverse each edge?</a:t>
            </a:r>
          </a:p>
        </p:txBody>
      </p:sp>
      <p:sp>
        <p:nvSpPr>
          <p:cNvPr id="137" name="TextBox 136"/>
          <p:cNvSpPr txBox="1"/>
          <p:nvPr/>
        </p:nvSpPr>
        <p:spPr>
          <a:xfrm>
            <a:off x="5149586" y="5284051"/>
            <a:ext cx="1298753" cy="369332"/>
          </a:xfrm>
          <a:prstGeom prst="rect">
            <a:avLst/>
          </a:prstGeom>
          <a:noFill/>
        </p:spPr>
        <p:txBody>
          <a:bodyPr wrap="none" rtlCol="0">
            <a:spAutoFit/>
          </a:bodyPr>
          <a:lstStyle/>
          <a:p>
            <a:r>
              <a:rPr lang="en-US"/>
              <a:t>1 time each</a:t>
            </a:r>
          </a:p>
        </p:txBody>
      </p:sp>
      <p:sp>
        <p:nvSpPr>
          <p:cNvPr id="138" name="TextBox 137"/>
          <p:cNvSpPr txBox="1"/>
          <p:nvPr/>
        </p:nvSpPr>
        <p:spPr>
          <a:xfrm>
            <a:off x="5161696" y="5584005"/>
            <a:ext cx="3220753" cy="923330"/>
          </a:xfrm>
          <a:prstGeom prst="rect">
            <a:avLst/>
          </a:prstGeom>
          <a:noFill/>
        </p:spPr>
        <p:txBody>
          <a:bodyPr wrap="none" rtlCol="0">
            <a:spAutoFit/>
          </a:bodyPr>
          <a:lstStyle/>
          <a:p>
            <a:r>
              <a:rPr lang="en-US"/>
              <a:t>Max 2 times each</a:t>
            </a:r>
          </a:p>
          <a:p>
            <a:pPr marL="285750" indent="-285750">
              <a:buFontTx/>
              <a:buChar char="-"/>
            </a:pPr>
            <a:r>
              <a:rPr lang="en-US"/>
              <a:t>Putting them into </a:t>
            </a:r>
            <a:r>
              <a:rPr lang="en-US" err="1"/>
              <a:t>toVisit</a:t>
            </a:r>
            <a:endParaRPr lang="en-US"/>
          </a:p>
          <a:p>
            <a:pPr marL="285750" indent="-285750">
              <a:buFontTx/>
              <a:buChar char="-"/>
            </a:pPr>
            <a:r>
              <a:rPr lang="en-US"/>
              <a:t>Checking if they’re in </a:t>
            </a:r>
            <a:r>
              <a:rPr lang="en-US" err="1"/>
              <a:t>toVisit</a:t>
            </a:r>
            <a:endParaRPr lang="en-US"/>
          </a:p>
        </p:txBody>
      </p:sp>
    </p:spTree>
    <p:extLst>
      <p:ext uri="{BB962C8B-B14F-4D97-AF65-F5344CB8AC3E}">
        <p14:creationId xmlns:p14="http://schemas.microsoft.com/office/powerpoint/2010/main" val="11330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500"/>
                                        <p:tgtEl>
                                          <p:spTgt spid="1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500"/>
                                        <p:tgtEl>
                                          <p:spTgt spid="10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500"/>
                                        <p:tgtEl>
                                          <p:spTgt spid="10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par>
                                <p:cTn id="38" presetID="10" presetClass="exit" presetSubtype="0" fill="hold" grpId="1" nodeType="withEffect">
                                  <p:stCondLst>
                                    <p:cond delay="0"/>
                                  </p:stCondLst>
                                  <p:childTnLst>
                                    <p:animEffect transition="out" filter="fade">
                                      <p:cBhvr>
                                        <p:cTn id="39" dur="500"/>
                                        <p:tgtEl>
                                          <p:spTgt spid="101"/>
                                        </p:tgtEl>
                                      </p:cBhvr>
                                    </p:animEffect>
                                    <p:set>
                                      <p:cBhvr>
                                        <p:cTn id="40" dur="1" fill="hold">
                                          <p:stCondLst>
                                            <p:cond delay="499"/>
                                          </p:stCondLst>
                                        </p:cTn>
                                        <p:tgtEl>
                                          <p:spTgt spid="101"/>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xit" presetSubtype="0" fill="hold" grpId="1" nodeType="with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fade">
                                      <p:cBhvr>
                                        <p:cTn id="51" dur="500"/>
                                        <p:tgtEl>
                                          <p:spTgt spid="10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fade">
                                      <p:cBhvr>
                                        <p:cTn id="54" dur="500"/>
                                        <p:tgtEl>
                                          <p:spTgt spid="10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fade">
                                      <p:cBhvr>
                                        <p:cTn id="65" dur="500"/>
                                        <p:tgtEl>
                                          <p:spTgt spid="10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500"/>
                                        <p:tgtEl>
                                          <p:spTgt spid="7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500"/>
                                        <p:tgtEl>
                                          <p:spTgt spid="109"/>
                                        </p:tgtEl>
                                      </p:cBhvr>
                                    </p:animEffect>
                                  </p:childTnLst>
                                </p:cTn>
                              </p:par>
                              <p:par>
                                <p:cTn id="74" presetID="10" presetClass="exit" presetSubtype="0" fill="hold" grpId="1" nodeType="withEffect">
                                  <p:stCondLst>
                                    <p:cond delay="0"/>
                                  </p:stCondLst>
                                  <p:childTnLst>
                                    <p:animEffect transition="out" filter="fade">
                                      <p:cBhvr>
                                        <p:cTn id="75" dur="500"/>
                                        <p:tgtEl>
                                          <p:spTgt spid="104"/>
                                        </p:tgtEl>
                                      </p:cBhvr>
                                    </p:animEffect>
                                    <p:set>
                                      <p:cBhvr>
                                        <p:cTn id="76" dur="1" fill="hold">
                                          <p:stCondLst>
                                            <p:cond delay="499"/>
                                          </p:stCondLst>
                                        </p:cTn>
                                        <p:tgtEl>
                                          <p:spTgt spid="10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74"/>
                                        </p:tgtEl>
                                      </p:cBhvr>
                                    </p:animEffect>
                                    <p:set>
                                      <p:cBhvr>
                                        <p:cTn id="79" dur="1" fill="hold">
                                          <p:stCondLst>
                                            <p:cond delay="499"/>
                                          </p:stCondLst>
                                        </p:cTn>
                                        <p:tgtEl>
                                          <p:spTgt spid="74"/>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10"/>
                                        </p:tgtEl>
                                        <p:attrNameLst>
                                          <p:attrName>style.visibility</p:attrName>
                                        </p:attrNameLst>
                                      </p:cBhvr>
                                      <p:to>
                                        <p:strVal val="visible"/>
                                      </p:to>
                                    </p:set>
                                    <p:animEffect transition="in" filter="fade">
                                      <p:cBhvr>
                                        <p:cTn id="87" dur="500"/>
                                        <p:tgtEl>
                                          <p:spTgt spid="11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fade">
                                      <p:cBhvr>
                                        <p:cTn id="90" dur="500"/>
                                        <p:tgtEl>
                                          <p:spTgt spid="8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fade">
                                      <p:cBhvr>
                                        <p:cTn id="95" dur="500"/>
                                        <p:tgtEl>
                                          <p:spTgt spid="8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
                                        </p:tgtEl>
                                        <p:attrNameLst>
                                          <p:attrName>style.visibility</p:attrName>
                                        </p:attrNameLst>
                                      </p:cBhvr>
                                      <p:to>
                                        <p:strVal val="visible"/>
                                      </p:to>
                                    </p:set>
                                    <p:animEffect transition="in" filter="fade">
                                      <p:cBhvr>
                                        <p:cTn id="98" dur="500"/>
                                        <p:tgtEl>
                                          <p:spTgt spid="11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3"/>
                                        </p:tgtEl>
                                        <p:attrNameLst>
                                          <p:attrName>style.visibility</p:attrName>
                                        </p:attrNameLst>
                                      </p:cBhvr>
                                      <p:to>
                                        <p:strVal val="visible"/>
                                      </p:to>
                                    </p:set>
                                    <p:animEffect transition="in" filter="fade">
                                      <p:cBhvr>
                                        <p:cTn id="103" dur="500"/>
                                        <p:tgtEl>
                                          <p:spTgt spid="113"/>
                                        </p:tgtEl>
                                      </p:cBhvr>
                                    </p:animEffect>
                                  </p:childTnLst>
                                </p:cTn>
                              </p:par>
                              <p:par>
                                <p:cTn id="104" presetID="10" presetClass="exit" presetSubtype="0" fill="hold" grpId="1" nodeType="withEffect">
                                  <p:stCondLst>
                                    <p:cond delay="0"/>
                                  </p:stCondLst>
                                  <p:childTnLst>
                                    <p:animEffect transition="out" filter="fade">
                                      <p:cBhvr>
                                        <p:cTn id="105" dur="500"/>
                                        <p:tgtEl>
                                          <p:spTgt spid="109"/>
                                        </p:tgtEl>
                                      </p:cBhvr>
                                    </p:animEffect>
                                    <p:set>
                                      <p:cBhvr>
                                        <p:cTn id="106" dur="1" fill="hold">
                                          <p:stCondLst>
                                            <p:cond delay="499"/>
                                          </p:stCondLst>
                                        </p:cTn>
                                        <p:tgtEl>
                                          <p:spTgt spid="10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85"/>
                                        </p:tgtEl>
                                      </p:cBhvr>
                                    </p:animEffect>
                                    <p:set>
                                      <p:cBhvr>
                                        <p:cTn id="109" dur="1" fill="hold">
                                          <p:stCondLst>
                                            <p:cond delay="499"/>
                                          </p:stCondLst>
                                        </p:cTn>
                                        <p:tgtEl>
                                          <p:spTgt spid="85"/>
                                        </p:tgtEl>
                                        <p:attrNameLst>
                                          <p:attrName>style.visibility</p:attrName>
                                        </p:attrNameLst>
                                      </p:cBhvr>
                                      <p:to>
                                        <p:strVal val="hidden"/>
                                      </p:to>
                                    </p:set>
                                  </p:childTnLst>
                                </p:cTn>
                              </p:par>
                              <p:par>
                                <p:cTn id="110" presetID="22" presetClass="entr" presetSubtype="4"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Effect transition="in" filter="wipe(down)">
                                      <p:cBhvr>
                                        <p:cTn id="112" dur="500"/>
                                        <p:tgtEl>
                                          <p:spTgt spid="9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500"/>
                                        <p:tgtEl>
                                          <p:spTgt spid="1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500"/>
                                        <p:tgtEl>
                                          <p:spTgt spid="1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fade">
                                      <p:cBhvr>
                                        <p:cTn id="123" dur="500"/>
                                        <p:tgtEl>
                                          <p:spTgt spid="9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fade">
                                      <p:cBhvr>
                                        <p:cTn id="131" dur="500"/>
                                        <p:tgtEl>
                                          <p:spTgt spid="11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6"/>
                                        </p:tgtEl>
                                        <p:attrNameLst>
                                          <p:attrName>style.visibility</p:attrName>
                                        </p:attrNameLst>
                                      </p:cBhvr>
                                      <p:to>
                                        <p:strVal val="visible"/>
                                      </p:to>
                                    </p:set>
                                    <p:animEffect transition="in" filter="fade">
                                      <p:cBhvr>
                                        <p:cTn id="134" dur="500"/>
                                        <p:tgtEl>
                                          <p:spTgt spid="9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18"/>
                                        </p:tgtEl>
                                        <p:attrNameLst>
                                          <p:attrName>style.visibility</p:attrName>
                                        </p:attrNameLst>
                                      </p:cBhvr>
                                      <p:to>
                                        <p:strVal val="visible"/>
                                      </p:to>
                                    </p:set>
                                    <p:animEffect transition="in" filter="fade">
                                      <p:cBhvr>
                                        <p:cTn id="139" dur="500"/>
                                        <p:tgtEl>
                                          <p:spTgt spid="118"/>
                                        </p:tgtEl>
                                      </p:cBhvr>
                                    </p:animEffect>
                                  </p:childTnLst>
                                </p:cTn>
                              </p:par>
                              <p:par>
                                <p:cTn id="140" presetID="10" presetClass="exit" presetSubtype="0" fill="hold" grpId="1" nodeType="withEffect">
                                  <p:stCondLst>
                                    <p:cond delay="0"/>
                                  </p:stCondLst>
                                  <p:childTnLst>
                                    <p:animEffect transition="out" filter="fade">
                                      <p:cBhvr>
                                        <p:cTn id="141" dur="500"/>
                                        <p:tgtEl>
                                          <p:spTgt spid="79"/>
                                        </p:tgtEl>
                                      </p:cBhvr>
                                    </p:animEffect>
                                    <p:set>
                                      <p:cBhvr>
                                        <p:cTn id="142" dur="1" fill="hold">
                                          <p:stCondLst>
                                            <p:cond delay="499"/>
                                          </p:stCondLst>
                                        </p:cTn>
                                        <p:tgtEl>
                                          <p:spTgt spid="79"/>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13"/>
                                        </p:tgtEl>
                                      </p:cBhvr>
                                    </p:animEffect>
                                    <p:set>
                                      <p:cBhvr>
                                        <p:cTn id="145" dur="1" fill="hold">
                                          <p:stCondLst>
                                            <p:cond delay="499"/>
                                          </p:stCondLst>
                                        </p:cTn>
                                        <p:tgtEl>
                                          <p:spTgt spid="113"/>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fade">
                                      <p:cBhvr>
                                        <p:cTn id="148" dur="500"/>
                                        <p:tgtEl>
                                          <p:spTgt spid="9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fade">
                                      <p:cBhvr>
                                        <p:cTn id="153" dur="500"/>
                                        <p:tgtEl>
                                          <p:spTgt spid="11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78"/>
                                        </p:tgtEl>
                                        <p:attrNameLst>
                                          <p:attrName>style.visibility</p:attrName>
                                        </p:attrNameLst>
                                      </p:cBhvr>
                                      <p:to>
                                        <p:strVal val="visible"/>
                                      </p:to>
                                    </p:set>
                                    <p:animEffect transition="in" filter="fade">
                                      <p:cBhvr>
                                        <p:cTn id="156" dur="500"/>
                                        <p:tgtEl>
                                          <p:spTgt spid="7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19"/>
                                        </p:tgtEl>
                                        <p:attrNameLst>
                                          <p:attrName>style.visibility</p:attrName>
                                        </p:attrNameLst>
                                      </p:cBhvr>
                                      <p:to>
                                        <p:strVal val="visible"/>
                                      </p:to>
                                    </p:set>
                                    <p:animEffect transition="in" filter="fade">
                                      <p:cBhvr>
                                        <p:cTn id="161" dur="500"/>
                                        <p:tgtEl>
                                          <p:spTgt spid="1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2"/>
                                        </p:tgtEl>
                                        <p:attrNameLst>
                                          <p:attrName>style.visibility</p:attrName>
                                        </p:attrNameLst>
                                      </p:cBhvr>
                                      <p:to>
                                        <p:strVal val="visible"/>
                                      </p:to>
                                    </p:set>
                                    <p:animEffect transition="in" filter="fade">
                                      <p:cBhvr>
                                        <p:cTn id="164" dur="500"/>
                                        <p:tgtEl>
                                          <p:spTgt spid="92"/>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78"/>
                                        </p:tgtEl>
                                      </p:cBhvr>
                                    </p:animEffect>
                                    <p:set>
                                      <p:cBhvr>
                                        <p:cTn id="169" dur="1" fill="hold">
                                          <p:stCondLst>
                                            <p:cond delay="499"/>
                                          </p:stCondLst>
                                        </p:cTn>
                                        <p:tgtEl>
                                          <p:spTgt spid="78"/>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118"/>
                                        </p:tgtEl>
                                      </p:cBhvr>
                                    </p:animEffect>
                                    <p:set>
                                      <p:cBhvr>
                                        <p:cTn id="172" dur="1" fill="hold">
                                          <p:stCondLst>
                                            <p:cond delay="499"/>
                                          </p:stCondLst>
                                        </p:cTn>
                                        <p:tgtEl>
                                          <p:spTgt spid="118"/>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120"/>
                                        </p:tgtEl>
                                        <p:attrNameLst>
                                          <p:attrName>style.visibility</p:attrName>
                                        </p:attrNameLst>
                                      </p:cBhvr>
                                      <p:to>
                                        <p:strVal val="visible"/>
                                      </p:to>
                                    </p:set>
                                    <p:animEffect transition="in" filter="fade">
                                      <p:cBhvr>
                                        <p:cTn id="175" dur="500"/>
                                        <p:tgtEl>
                                          <p:spTgt spid="12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90"/>
                                        </p:tgtEl>
                                        <p:attrNameLst>
                                          <p:attrName>style.visibility</p:attrName>
                                        </p:attrNameLst>
                                      </p:cBhvr>
                                      <p:to>
                                        <p:strVal val="visible"/>
                                      </p:to>
                                    </p:set>
                                    <p:animEffect transition="in" filter="fade">
                                      <p:cBhvr>
                                        <p:cTn id="183" dur="500"/>
                                        <p:tgtEl>
                                          <p:spTgt spid="9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1"/>
                                        </p:tgtEl>
                                        <p:attrNameLst>
                                          <p:attrName>style.visibility</p:attrName>
                                        </p:attrNameLst>
                                      </p:cBhvr>
                                      <p:to>
                                        <p:strVal val="visible"/>
                                      </p:to>
                                    </p:set>
                                    <p:animEffect transition="in" filter="fade">
                                      <p:cBhvr>
                                        <p:cTn id="186" dur="500"/>
                                        <p:tgtEl>
                                          <p:spTgt spid="121"/>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grpId="1" nodeType="clickEffect">
                                  <p:stCondLst>
                                    <p:cond delay="0"/>
                                  </p:stCondLst>
                                  <p:childTnLst>
                                    <p:animEffect transition="out" filter="fade">
                                      <p:cBhvr>
                                        <p:cTn id="190" dur="500"/>
                                        <p:tgtEl>
                                          <p:spTgt spid="93"/>
                                        </p:tgtEl>
                                      </p:cBhvr>
                                    </p:animEffect>
                                    <p:set>
                                      <p:cBhvr>
                                        <p:cTn id="191" dur="1" fill="hold">
                                          <p:stCondLst>
                                            <p:cond delay="499"/>
                                          </p:stCondLst>
                                        </p:cTn>
                                        <p:tgtEl>
                                          <p:spTgt spid="93"/>
                                        </p:tgtEl>
                                        <p:attrNameLst>
                                          <p:attrName>style.visibility</p:attrName>
                                        </p:attrNameLst>
                                      </p:cBhvr>
                                      <p:to>
                                        <p:strVal val="hidden"/>
                                      </p:to>
                                    </p:set>
                                  </p:childTnLst>
                                </p:cTn>
                              </p:par>
                              <p:par>
                                <p:cTn id="192" presetID="10" presetClass="entr" presetSubtype="0" fill="hold" grpId="0" nodeType="withEffect">
                                  <p:stCondLst>
                                    <p:cond delay="0"/>
                                  </p:stCondLst>
                                  <p:childTnLst>
                                    <p:set>
                                      <p:cBhvr>
                                        <p:cTn id="193" dur="1" fill="hold">
                                          <p:stCondLst>
                                            <p:cond delay="0"/>
                                          </p:stCondLst>
                                        </p:cTn>
                                        <p:tgtEl>
                                          <p:spTgt spid="122"/>
                                        </p:tgtEl>
                                        <p:attrNameLst>
                                          <p:attrName>style.visibility</p:attrName>
                                        </p:attrNameLst>
                                      </p:cBhvr>
                                      <p:to>
                                        <p:strVal val="visible"/>
                                      </p:to>
                                    </p:set>
                                    <p:animEffect transition="in" filter="fade">
                                      <p:cBhvr>
                                        <p:cTn id="194" dur="500"/>
                                        <p:tgtEl>
                                          <p:spTgt spid="12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500"/>
                                        <p:tgtEl>
                                          <p:spTgt spid="98"/>
                                        </p:tgtEl>
                                      </p:cBhvr>
                                    </p:animEffect>
                                  </p:childTnLst>
                                </p:cTn>
                              </p:par>
                              <p:par>
                                <p:cTn id="198" presetID="10" presetClass="exit" presetSubtype="0" fill="hold" grpId="1" nodeType="withEffect">
                                  <p:stCondLst>
                                    <p:cond delay="0"/>
                                  </p:stCondLst>
                                  <p:childTnLst>
                                    <p:animEffect transition="out" filter="fade">
                                      <p:cBhvr>
                                        <p:cTn id="199" dur="500"/>
                                        <p:tgtEl>
                                          <p:spTgt spid="120"/>
                                        </p:tgtEl>
                                      </p:cBhvr>
                                    </p:animEffect>
                                    <p:set>
                                      <p:cBhvr>
                                        <p:cTn id="200" dur="1" fill="hold">
                                          <p:stCondLst>
                                            <p:cond delay="499"/>
                                          </p:stCondLst>
                                        </p:cTn>
                                        <p:tgtEl>
                                          <p:spTgt spid="12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123"/>
                                        </p:tgtEl>
                                        <p:attrNameLst>
                                          <p:attrName>style.visibility</p:attrName>
                                        </p:attrNameLst>
                                      </p:cBhvr>
                                      <p:to>
                                        <p:strVal val="visible"/>
                                      </p:to>
                                    </p:set>
                                    <p:animEffect transition="in" filter="fade">
                                      <p:cBhvr>
                                        <p:cTn id="205" dur="500"/>
                                        <p:tgtEl>
                                          <p:spTgt spid="12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500"/>
                                        <p:tgtEl>
                                          <p:spTgt spid="99"/>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125"/>
                                        </p:tgtEl>
                                        <p:attrNameLst>
                                          <p:attrName>style.visibility</p:attrName>
                                        </p:attrNameLst>
                                      </p:cBhvr>
                                      <p:to>
                                        <p:strVal val="visible"/>
                                      </p:to>
                                    </p:set>
                                    <p:animEffect transition="in" filter="fade">
                                      <p:cBhvr>
                                        <p:cTn id="213" dur="500"/>
                                        <p:tgtEl>
                                          <p:spTgt spid="125"/>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87"/>
                                        </p:tgtEl>
                                        <p:attrNameLst>
                                          <p:attrName>style.visibility</p:attrName>
                                        </p:attrNameLst>
                                      </p:cBhvr>
                                      <p:to>
                                        <p:strVal val="visible"/>
                                      </p:to>
                                    </p:set>
                                    <p:animEffect transition="in" filter="fade">
                                      <p:cBhvr>
                                        <p:cTn id="216" dur="500"/>
                                        <p:tgtEl>
                                          <p:spTgt spid="87"/>
                                        </p:tgtEl>
                                      </p:cBhvr>
                                    </p:animEffect>
                                  </p:childTnLst>
                                </p:cTn>
                              </p:par>
                              <p:par>
                                <p:cTn id="217" presetID="10" presetClass="exit" presetSubtype="0" fill="hold" grpId="1" nodeType="withEffect">
                                  <p:stCondLst>
                                    <p:cond delay="0"/>
                                  </p:stCondLst>
                                  <p:childTnLst>
                                    <p:animEffect transition="out" filter="fade">
                                      <p:cBhvr>
                                        <p:cTn id="218" dur="500"/>
                                        <p:tgtEl>
                                          <p:spTgt spid="122"/>
                                        </p:tgtEl>
                                      </p:cBhvr>
                                    </p:animEffect>
                                    <p:set>
                                      <p:cBhvr>
                                        <p:cTn id="219" dur="1" fill="hold">
                                          <p:stCondLst>
                                            <p:cond delay="499"/>
                                          </p:stCondLst>
                                        </p:cTn>
                                        <p:tgtEl>
                                          <p:spTgt spid="122"/>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75"/>
                                        </p:tgtEl>
                                      </p:cBhvr>
                                    </p:animEffect>
                                    <p:set>
                                      <p:cBhvr>
                                        <p:cTn id="222" dur="1" fill="hold">
                                          <p:stCondLst>
                                            <p:cond delay="499"/>
                                          </p:stCondLst>
                                        </p:cTn>
                                        <p:tgtEl>
                                          <p:spTgt spid="75"/>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88"/>
                                        </p:tgtEl>
                                        <p:attrNameLst>
                                          <p:attrName>style.visibility</p:attrName>
                                        </p:attrNameLst>
                                      </p:cBhvr>
                                      <p:to>
                                        <p:strVal val="visible"/>
                                      </p:to>
                                    </p:set>
                                    <p:animEffect transition="in" filter="fade">
                                      <p:cBhvr>
                                        <p:cTn id="227" dur="500"/>
                                        <p:tgtEl>
                                          <p:spTgt spid="8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500"/>
                                        <p:tgtEl>
                                          <p:spTgt spid="12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83"/>
                                        </p:tgtEl>
                                        <p:attrNameLst>
                                          <p:attrName>style.visibility</p:attrName>
                                        </p:attrNameLst>
                                      </p:cBhvr>
                                      <p:to>
                                        <p:strVal val="visible"/>
                                      </p:to>
                                    </p:set>
                                    <p:animEffect transition="in" filter="fade">
                                      <p:cBhvr>
                                        <p:cTn id="235" dur="500"/>
                                        <p:tgtEl>
                                          <p:spTgt spid="83"/>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9"/>
                                        </p:tgtEl>
                                        <p:attrNameLst>
                                          <p:attrName>style.visibility</p:attrName>
                                        </p:attrNameLst>
                                      </p:cBhvr>
                                      <p:to>
                                        <p:strVal val="visible"/>
                                      </p:to>
                                    </p:set>
                                    <p:animEffect transition="in" filter="fade">
                                      <p:cBhvr>
                                        <p:cTn id="238" dur="500"/>
                                        <p:tgtEl>
                                          <p:spTgt spid="129"/>
                                        </p:tgtEl>
                                      </p:cBhvr>
                                    </p:animEffect>
                                  </p:childTnLst>
                                </p:cTn>
                              </p:par>
                              <p:par>
                                <p:cTn id="239" presetID="10" presetClass="exit" presetSubtype="0" fill="hold" grpId="1" nodeType="withEffect">
                                  <p:stCondLst>
                                    <p:cond delay="0"/>
                                  </p:stCondLst>
                                  <p:childTnLst>
                                    <p:animEffect transition="out" filter="fade">
                                      <p:cBhvr>
                                        <p:cTn id="240" dur="500"/>
                                        <p:tgtEl>
                                          <p:spTgt spid="77"/>
                                        </p:tgtEl>
                                      </p:cBhvr>
                                    </p:animEffect>
                                    <p:set>
                                      <p:cBhvr>
                                        <p:cTn id="241" dur="1" fill="hold">
                                          <p:stCondLst>
                                            <p:cond delay="499"/>
                                          </p:stCondLst>
                                        </p:cTn>
                                        <p:tgtEl>
                                          <p:spTgt spid="77"/>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125"/>
                                        </p:tgtEl>
                                      </p:cBhvr>
                                    </p:animEffect>
                                    <p:set>
                                      <p:cBhvr>
                                        <p:cTn id="244" dur="1" fill="hold">
                                          <p:stCondLst>
                                            <p:cond delay="499"/>
                                          </p:stCondLst>
                                        </p:cTn>
                                        <p:tgtEl>
                                          <p:spTgt spid="125"/>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76"/>
                                        </p:tgtEl>
                                        <p:attrNameLst>
                                          <p:attrName>style.visibility</p:attrName>
                                        </p:attrNameLst>
                                      </p:cBhvr>
                                      <p:to>
                                        <p:strVal val="visible"/>
                                      </p:to>
                                    </p:set>
                                    <p:animEffect transition="in" filter="fade">
                                      <p:cBhvr>
                                        <p:cTn id="249" dur="500"/>
                                        <p:tgtEl>
                                          <p:spTgt spid="76"/>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30"/>
                                        </p:tgtEl>
                                        <p:attrNameLst>
                                          <p:attrName>style.visibility</p:attrName>
                                        </p:attrNameLst>
                                      </p:cBhvr>
                                      <p:to>
                                        <p:strVal val="visible"/>
                                      </p:to>
                                    </p:set>
                                    <p:animEffect transition="in" filter="fade">
                                      <p:cBhvr>
                                        <p:cTn id="252" dur="500"/>
                                        <p:tgtEl>
                                          <p:spTgt spid="130"/>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137"/>
                                        </p:tgtEl>
                                        <p:attrNameLst>
                                          <p:attrName>style.visibility</p:attrName>
                                        </p:attrNameLst>
                                      </p:cBhvr>
                                      <p:to>
                                        <p:strVal val="visible"/>
                                      </p:to>
                                    </p:set>
                                    <p:animEffect transition="in" filter="fade">
                                      <p:cBhvr>
                                        <p:cTn id="257" dur="500"/>
                                        <p:tgtEl>
                                          <p:spTgt spid="137"/>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138"/>
                                        </p:tgtEl>
                                        <p:attrNameLst>
                                          <p:attrName>style.visibility</p:attrName>
                                        </p:attrNameLst>
                                      </p:cBhvr>
                                      <p:to>
                                        <p:strVal val="visible"/>
                                      </p:to>
                                    </p:set>
                                    <p:animEffect transition="in" filter="fade">
                                      <p:cBhvr>
                                        <p:cTn id="262" dur="500"/>
                                        <p:tgtEl>
                                          <p:spTgt spid="138"/>
                                        </p:tgtEl>
                                      </p:cBhvr>
                                    </p:animEffec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132"/>
                                        </p:tgtEl>
                                        <p:attrNameLst>
                                          <p:attrName>style.visibility</p:attrName>
                                        </p:attrNameLst>
                                      </p:cBhvr>
                                      <p:to>
                                        <p:strVal val="visible"/>
                                      </p:to>
                                    </p:set>
                                    <p:animEffect transition="in" filter="fade">
                                      <p:cBhvr>
                                        <p:cTn id="267" dur="500"/>
                                        <p:tgtEl>
                                          <p:spTgt spid="132"/>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34"/>
                                        </p:tgtEl>
                                        <p:attrNameLst>
                                          <p:attrName>style.visibility</p:attrName>
                                        </p:attrNameLst>
                                      </p:cBhvr>
                                      <p:to>
                                        <p:strVal val="visible"/>
                                      </p:to>
                                    </p:set>
                                    <p:animEffect transition="in" filter="fade">
                                      <p:cBhvr>
                                        <p:cTn id="270"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1" grpId="0"/>
      <p:bldP spid="73" grpId="0" animBg="1"/>
      <p:bldP spid="73" grpId="1" animBg="1"/>
      <p:bldP spid="74" grpId="0"/>
      <p:bldP spid="74" grpId="1"/>
      <p:bldP spid="75" grpId="0"/>
      <p:bldP spid="75" grpId="1"/>
      <p:bldP spid="76" grpId="0"/>
      <p:bldP spid="77" grpId="0" animBg="1"/>
      <p:bldP spid="77" grpId="1" animBg="1"/>
      <p:bldP spid="78" grpId="0"/>
      <p:bldP spid="78" grpId="1"/>
      <p:bldP spid="79" grpId="0"/>
      <p:bldP spid="79" grpId="1"/>
      <p:bldP spid="80" grpId="0" animBg="1"/>
      <p:bldP spid="84" grpId="0" animBg="1"/>
      <p:bldP spid="85" grpId="0"/>
      <p:bldP spid="85" grpId="1"/>
      <p:bldP spid="86" grpId="0" animBg="1"/>
      <p:bldP spid="88" grpId="0" animBg="1"/>
      <p:bldP spid="90" grpId="0" animBg="1"/>
      <p:bldP spid="92" grpId="0" animBg="1"/>
      <p:bldP spid="93" grpId="0"/>
      <p:bldP spid="93" grpId="1"/>
      <p:bldP spid="96" grpId="0" animBg="1"/>
      <p:bldP spid="97" grpId="0" animBg="1"/>
      <p:bldP spid="99" grpId="0" animBg="1"/>
      <p:bldP spid="100" grpId="0" animBg="1"/>
      <p:bldP spid="101" grpId="0" animBg="1"/>
      <p:bldP spid="101" grpId="1" animBg="1"/>
      <p:bldP spid="102" grpId="0" animBg="1"/>
      <p:bldP spid="103" grpId="0" animBg="1"/>
      <p:bldP spid="106" grpId="0" animBg="1"/>
      <p:bldP spid="107" grpId="0" animBg="1"/>
      <p:bldP spid="105" grpId="0" animBg="1"/>
      <p:bldP spid="104" grpId="0" animBg="1"/>
      <p:bldP spid="104" grpId="1" animBg="1"/>
      <p:bldP spid="109" grpId="0" animBg="1"/>
      <p:bldP spid="109" grpId="1" animBg="1"/>
      <p:bldP spid="110" grpId="0" animBg="1"/>
      <p:bldP spid="111" grpId="0" animBg="1"/>
      <p:bldP spid="112" grpId="0" animBg="1"/>
      <p:bldP spid="113" grpId="0" animBg="1"/>
      <p:bldP spid="113" grpId="1" animBg="1"/>
      <p:bldP spid="114" grpId="0" animBg="1"/>
      <p:bldP spid="115" grpId="0" animBg="1"/>
      <p:bldP spid="116" grpId="0" animBg="1"/>
      <p:bldP spid="118" grpId="0" animBg="1"/>
      <p:bldP spid="118" grpId="1" animBg="1"/>
      <p:bldP spid="94" grpId="0" animBg="1"/>
      <p:bldP spid="119" grpId="0" animBg="1"/>
      <p:bldP spid="120" grpId="0" animBg="1"/>
      <p:bldP spid="120" grpId="1" animBg="1"/>
      <p:bldP spid="121" grpId="0" animBg="1"/>
      <p:bldP spid="89" grpId="0" animBg="1"/>
      <p:bldP spid="122" grpId="0" animBg="1"/>
      <p:bldP spid="122" grpId="1" animBg="1"/>
      <p:bldP spid="98" grpId="0" animBg="1"/>
      <p:bldP spid="123" grpId="0" animBg="1"/>
      <p:bldP spid="125" grpId="0" animBg="1"/>
      <p:bldP spid="125" grpId="1" animBg="1"/>
      <p:bldP spid="87" grpId="0" animBg="1"/>
      <p:bldP spid="126" grpId="0" animBg="1"/>
      <p:bldP spid="83" grpId="0" animBg="1"/>
      <p:bldP spid="129" grpId="0" animBg="1"/>
      <p:bldP spid="130" grpId="0" animBg="1"/>
      <p:bldP spid="132" grpId="0"/>
      <p:bldP spid="134" grpId="0"/>
      <p:bldP spid="137" grpId="0"/>
      <p:bldP spid="1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mc:AlternateContent xmlns:mc="http://schemas.openxmlformats.org/markup-compatibility/2006" xmlns:a14="http://schemas.microsoft.com/office/drawing/2010/main">
        <mc:Choice Requires="a14">
          <p:sp>
            <p:nvSpPr>
              <p:cNvPr id="6" name="TextBox 5"/>
              <p:cNvSpPr txBox="1"/>
              <p:nvPr/>
            </p:nvSpPr>
            <p:spPr>
              <a:xfrm>
                <a:off x="172880" y="1435106"/>
                <a:ext cx="6477000" cy="4303742"/>
              </a:xfrm>
              <a:prstGeom prst="rect">
                <a:avLst/>
              </a:prstGeom>
              <a:noFill/>
            </p:spPr>
            <p:txBody>
              <a:bodyPr wrap="square" rtlCol="0">
                <a:spAutoFit/>
              </a:bodyPr>
              <a:lstStyle/>
              <a:p>
                <a:pPr>
                  <a:spcBef>
                    <a:spcPts val="200"/>
                  </a:spcBef>
                </a:pPr>
                <a:r>
                  <a:rPr lang="en-US" dirty="0">
                    <a:latin typeface="Courier New" panose="02070309020205020404" pitchFamily="49" charset="0"/>
                    <a:cs typeface="Courier New" panose="02070309020205020404" pitchFamily="49" charset="0"/>
                  </a:rPr>
                  <a:t>Dijkstra(Graph G, Vertex source)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u.dist+weight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u.dist+weight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v.predecessor</a:t>
                </a:r>
                <a:r>
                  <a:rPr lang="en-US" dirty="0">
                    <a:latin typeface="Courier New" panose="02070309020205020404" pitchFamily="49" charset="0"/>
                    <a:cs typeface="Courier New" panose="02070309020205020404" pitchFamily="49" charset="0"/>
                  </a:rPr>
                  <a:t> = u</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72880" y="1435106"/>
                <a:ext cx="6477000" cy="4303742"/>
              </a:xfrm>
              <a:prstGeom prst="rect">
                <a:avLst/>
              </a:prstGeom>
              <a:blipFill rotWithShape="0">
                <a:blip r:embed="rId2"/>
                <a:stretch>
                  <a:fillRect l="-753" t="-708" b="-1416"/>
                </a:stretch>
              </a:blipFill>
            </p:spPr>
            <p:txBody>
              <a:bodyPr/>
              <a:lstStyle/>
              <a:p>
                <a:r>
                  <a:rPr lang="en-US">
                    <a:noFill/>
                  </a:rPr>
                  <a:t> </a:t>
                </a:r>
              </a:p>
            </p:txBody>
          </p:sp>
        </mc:Fallback>
      </mc:AlternateContent>
      <p:grpSp>
        <p:nvGrpSpPr>
          <p:cNvPr id="7" name="Group 6"/>
          <p:cNvGrpSpPr/>
          <p:nvPr/>
        </p:nvGrpSpPr>
        <p:grpSpPr>
          <a:xfrm>
            <a:off x="5538218" y="4169810"/>
            <a:ext cx="5800725" cy="1718634"/>
            <a:chOff x="2476500" y="3283985"/>
            <a:chExt cx="5800725" cy="1718634"/>
          </a:xfrm>
        </p:grpSpPr>
        <p:sp>
          <p:nvSpPr>
            <p:cNvPr id="8" name="Oval 7"/>
            <p:cNvSpPr/>
            <p:nvPr/>
          </p:nvSpPr>
          <p:spPr>
            <a:xfrm>
              <a:off x="2476500" y="4257675"/>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9" name="Oval 8"/>
            <p:cNvSpPr/>
            <p:nvPr/>
          </p:nvSpPr>
          <p:spPr>
            <a:xfrm>
              <a:off x="7962900" y="412635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sp>
          <p:nvSpPr>
            <p:cNvPr id="10" name="Oval 9"/>
            <p:cNvSpPr/>
            <p:nvPr/>
          </p:nvSpPr>
          <p:spPr>
            <a:xfrm>
              <a:off x="6119812" y="4129678"/>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11" name="Oval 10"/>
            <p:cNvSpPr/>
            <p:nvPr/>
          </p:nvSpPr>
          <p:spPr>
            <a:xfrm>
              <a:off x="3101672" y="3619158"/>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w</a:t>
              </a:r>
            </a:p>
          </p:txBody>
        </p:sp>
        <p:sp>
          <p:nvSpPr>
            <p:cNvPr id="12" name="Oval 11"/>
            <p:cNvSpPr/>
            <p:nvPr/>
          </p:nvSpPr>
          <p:spPr>
            <a:xfrm>
              <a:off x="4905375" y="4129678"/>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cxnSp>
          <p:nvCxnSpPr>
            <p:cNvPr id="13" name="Straight Arrow Connector 12"/>
            <p:cNvCxnSpPr>
              <a:stCxn id="8" idx="7"/>
              <a:endCxn id="11" idx="2"/>
            </p:cNvCxnSpPr>
            <p:nvPr/>
          </p:nvCxnSpPr>
          <p:spPr>
            <a:xfrm flipV="1">
              <a:off x="2744793" y="3776321"/>
              <a:ext cx="356879" cy="52738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10" idx="2"/>
            </p:cNvCxnSpPr>
            <p:nvPr/>
          </p:nvCxnSpPr>
          <p:spPr>
            <a:xfrm>
              <a:off x="5219700" y="4286841"/>
              <a:ext cx="900112"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2" idx="3"/>
            </p:cNvCxnSpPr>
            <p:nvPr/>
          </p:nvCxnSpPr>
          <p:spPr>
            <a:xfrm flipV="1">
              <a:off x="2790825" y="4397971"/>
              <a:ext cx="2160582" cy="1686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5" idx="6"/>
              <a:endCxn id="12" idx="2"/>
            </p:cNvCxnSpPr>
            <p:nvPr/>
          </p:nvCxnSpPr>
          <p:spPr>
            <a:xfrm>
              <a:off x="4409027" y="3778797"/>
              <a:ext cx="496348" cy="50804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9" idx="2"/>
            </p:cNvCxnSpPr>
            <p:nvPr/>
          </p:nvCxnSpPr>
          <p:spPr>
            <a:xfrm flipV="1">
              <a:off x="6434137" y="4283515"/>
              <a:ext cx="1528763" cy="332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69418" y="3745085"/>
              <a:ext cx="304800" cy="523220"/>
            </a:xfrm>
            <a:prstGeom prst="rect">
              <a:avLst/>
            </a:prstGeom>
            <a:noFill/>
          </p:spPr>
          <p:txBody>
            <a:bodyPr wrap="square" rtlCol="0">
              <a:spAutoFit/>
            </a:bodyPr>
            <a:lstStyle/>
            <a:p>
              <a:r>
                <a:rPr lang="en-US" sz="2800" dirty="0"/>
                <a:t>1</a:t>
              </a:r>
            </a:p>
          </p:txBody>
        </p:sp>
        <p:sp>
          <p:nvSpPr>
            <p:cNvPr id="19" name="TextBox 18"/>
            <p:cNvSpPr txBox="1"/>
            <p:nvPr/>
          </p:nvSpPr>
          <p:spPr>
            <a:xfrm>
              <a:off x="3598924" y="4479399"/>
              <a:ext cx="601219" cy="523220"/>
            </a:xfrm>
            <a:prstGeom prst="rect">
              <a:avLst/>
            </a:prstGeom>
            <a:noFill/>
          </p:spPr>
          <p:txBody>
            <a:bodyPr wrap="square" rtlCol="0">
              <a:spAutoFit/>
            </a:bodyPr>
            <a:lstStyle/>
            <a:p>
              <a:r>
                <a:rPr lang="en-US" sz="2800" dirty="0"/>
                <a:t>20</a:t>
              </a:r>
            </a:p>
          </p:txBody>
        </p:sp>
        <p:sp>
          <p:nvSpPr>
            <p:cNvPr id="20" name="TextBox 19"/>
            <p:cNvSpPr txBox="1"/>
            <p:nvPr/>
          </p:nvSpPr>
          <p:spPr>
            <a:xfrm>
              <a:off x="4566190" y="3675422"/>
              <a:ext cx="304800" cy="523220"/>
            </a:xfrm>
            <a:prstGeom prst="rect">
              <a:avLst/>
            </a:prstGeom>
            <a:noFill/>
          </p:spPr>
          <p:txBody>
            <a:bodyPr wrap="square" rtlCol="0">
              <a:spAutoFit/>
            </a:bodyPr>
            <a:lstStyle/>
            <a:p>
              <a:r>
                <a:rPr lang="en-US" sz="2800" dirty="0"/>
                <a:t>1</a:t>
              </a:r>
            </a:p>
          </p:txBody>
        </p:sp>
        <p:sp>
          <p:nvSpPr>
            <p:cNvPr id="21" name="TextBox 20"/>
            <p:cNvSpPr txBox="1"/>
            <p:nvPr/>
          </p:nvSpPr>
          <p:spPr>
            <a:xfrm>
              <a:off x="5437251" y="4400443"/>
              <a:ext cx="304800" cy="523220"/>
            </a:xfrm>
            <a:prstGeom prst="rect">
              <a:avLst/>
            </a:prstGeom>
            <a:noFill/>
          </p:spPr>
          <p:txBody>
            <a:bodyPr wrap="square" rtlCol="0">
              <a:spAutoFit/>
            </a:bodyPr>
            <a:lstStyle/>
            <a:p>
              <a:r>
                <a:rPr lang="en-US" sz="2800" dirty="0"/>
                <a:t>1</a:t>
              </a:r>
            </a:p>
          </p:txBody>
        </p:sp>
        <p:sp>
          <p:nvSpPr>
            <p:cNvPr id="22" name="TextBox 21"/>
            <p:cNvSpPr txBox="1"/>
            <p:nvPr/>
          </p:nvSpPr>
          <p:spPr>
            <a:xfrm>
              <a:off x="7046118" y="4440677"/>
              <a:ext cx="304800" cy="523220"/>
            </a:xfrm>
            <a:prstGeom prst="rect">
              <a:avLst/>
            </a:prstGeom>
            <a:noFill/>
          </p:spPr>
          <p:txBody>
            <a:bodyPr wrap="square" rtlCol="0">
              <a:spAutoFit/>
            </a:bodyPr>
            <a:lstStyle/>
            <a:p>
              <a:r>
                <a:rPr lang="en-US" sz="2800" dirty="0"/>
                <a:t>1</a:t>
              </a:r>
            </a:p>
          </p:txBody>
        </p:sp>
        <p:sp>
          <p:nvSpPr>
            <p:cNvPr id="25" name="Oval 24"/>
            <p:cNvSpPr/>
            <p:nvPr/>
          </p:nvSpPr>
          <p:spPr>
            <a:xfrm>
              <a:off x="4094702" y="3621634"/>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x</a:t>
              </a:r>
            </a:p>
          </p:txBody>
        </p:sp>
        <p:cxnSp>
          <p:nvCxnSpPr>
            <p:cNvPr id="26" name="Straight Arrow Connector 25"/>
            <p:cNvCxnSpPr>
              <a:stCxn id="11" idx="6"/>
              <a:endCxn id="25" idx="2"/>
            </p:cNvCxnSpPr>
            <p:nvPr/>
          </p:nvCxnSpPr>
          <p:spPr>
            <a:xfrm>
              <a:off x="3415997" y="3776321"/>
              <a:ext cx="678705" cy="247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50785" y="3283985"/>
              <a:ext cx="304800" cy="523220"/>
            </a:xfrm>
            <a:prstGeom prst="rect">
              <a:avLst/>
            </a:prstGeom>
            <a:noFill/>
          </p:spPr>
          <p:txBody>
            <a:bodyPr wrap="square" rtlCol="0">
              <a:spAutoFit/>
            </a:bodyPr>
            <a:lstStyle/>
            <a:p>
              <a:r>
                <a:rPr lang="en-US" sz="2800" dirty="0"/>
                <a:t>1</a:t>
              </a:r>
            </a:p>
          </p:txBody>
        </p:sp>
      </p:grpSp>
      <p:graphicFrame>
        <p:nvGraphicFramePr>
          <p:cNvPr id="32" name="Table 31"/>
          <p:cNvGraphicFramePr>
            <a:graphicFrameLocks noGrp="1"/>
          </p:cNvGraphicFramePr>
          <p:nvPr>
            <p:extLst/>
          </p:nvPr>
        </p:nvGraphicFramePr>
        <p:xfrm>
          <a:off x="6660643" y="795198"/>
          <a:ext cx="5316204" cy="3169920"/>
        </p:xfrm>
        <a:graphic>
          <a:graphicData uri="http://schemas.openxmlformats.org/drawingml/2006/table">
            <a:tbl>
              <a:tblPr firstRow="1" bandRow="1">
                <a:tableStyleId>{5C22544A-7EE6-4342-B048-85BDC9FD1C3A}</a:tableStyleId>
              </a:tblPr>
              <a:tblGrid>
                <a:gridCol w="967570">
                  <a:extLst>
                    <a:ext uri="{9D8B030D-6E8A-4147-A177-3AD203B41FA5}">
                      <a16:colId xmlns:a16="http://schemas.microsoft.com/office/drawing/2014/main" val="20000"/>
                    </a:ext>
                  </a:extLst>
                </a:gridCol>
                <a:gridCol w="1217618">
                  <a:extLst>
                    <a:ext uri="{9D8B030D-6E8A-4147-A177-3AD203B41FA5}">
                      <a16:colId xmlns:a16="http://schemas.microsoft.com/office/drawing/2014/main" val="20001"/>
                    </a:ext>
                  </a:extLst>
                </a:gridCol>
                <a:gridCol w="1652481">
                  <a:extLst>
                    <a:ext uri="{9D8B030D-6E8A-4147-A177-3AD203B41FA5}">
                      <a16:colId xmlns:a16="http://schemas.microsoft.com/office/drawing/2014/main" val="20002"/>
                    </a:ext>
                  </a:extLst>
                </a:gridCol>
                <a:gridCol w="1478535">
                  <a:extLst>
                    <a:ext uri="{9D8B030D-6E8A-4147-A177-3AD203B41FA5}">
                      <a16:colId xmlns:a16="http://schemas.microsoft.com/office/drawing/2014/main" val="20003"/>
                    </a:ext>
                  </a:extLst>
                </a:gridCol>
              </a:tblGrid>
              <a:tr h="370840">
                <a:tc>
                  <a:txBody>
                    <a:bodyPr/>
                    <a:lstStyle/>
                    <a:p>
                      <a:r>
                        <a:rPr lang="en-US" sz="2200" dirty="0">
                          <a:solidFill>
                            <a:schemeClr val="bg1"/>
                          </a:solidFill>
                        </a:rPr>
                        <a:t>Vertex</a:t>
                      </a:r>
                    </a:p>
                  </a:txBody>
                  <a:tcPr>
                    <a:solidFill>
                      <a:schemeClr val="accent1"/>
                    </a:solidFill>
                  </a:tcPr>
                </a:tc>
                <a:tc>
                  <a:txBody>
                    <a:bodyPr/>
                    <a:lstStyle/>
                    <a:p>
                      <a:r>
                        <a:rPr lang="en-US" sz="2000" dirty="0"/>
                        <a:t>Distance</a:t>
                      </a:r>
                    </a:p>
                  </a:txBody>
                  <a:tcPr/>
                </a:tc>
                <a:tc>
                  <a:txBody>
                    <a:bodyPr/>
                    <a:lstStyle/>
                    <a:p>
                      <a:r>
                        <a:rPr lang="en-US" sz="2200" dirty="0"/>
                        <a:t>Predecessor</a:t>
                      </a:r>
                    </a:p>
                  </a:txBody>
                  <a:tcPr/>
                </a:tc>
                <a:tc>
                  <a:txBody>
                    <a:bodyPr/>
                    <a:lstStyle/>
                    <a:p>
                      <a:r>
                        <a:rPr lang="en-US" sz="2200" dirty="0"/>
                        <a:t>Processed</a:t>
                      </a:r>
                    </a:p>
                  </a:txBody>
                  <a:tcPr/>
                </a:tc>
                <a:extLst>
                  <a:ext uri="{0D108BD9-81ED-4DB2-BD59-A6C34878D82A}">
                    <a16:rowId xmlns:a16="http://schemas.microsoft.com/office/drawing/2014/main" val="10000"/>
                  </a:ext>
                </a:extLst>
              </a:tr>
              <a:tr h="370840">
                <a:tc>
                  <a:txBody>
                    <a:bodyPr/>
                    <a:lstStyle/>
                    <a:p>
                      <a:r>
                        <a:rPr lang="en-US" sz="2400" dirty="0"/>
                        <a:t>s</a:t>
                      </a:r>
                    </a:p>
                  </a:txBody>
                  <a:tcPr/>
                </a:tc>
                <a:tc>
                  <a:txBody>
                    <a:bodyPr/>
                    <a:lstStyle/>
                    <a:p>
                      <a:r>
                        <a:rPr lang="en-US" sz="2400" dirty="0"/>
                        <a:t>0</a:t>
                      </a:r>
                    </a:p>
                  </a:txBody>
                  <a:tcPr/>
                </a:tc>
                <a:tc>
                  <a:txBody>
                    <a:bodyPr/>
                    <a:lstStyle/>
                    <a:p>
                      <a:r>
                        <a:rPr lang="en-US" sz="2400" dirty="0"/>
                        <a:t>--</a:t>
                      </a:r>
                    </a:p>
                  </a:txBody>
                  <a:tcPr/>
                </a:tc>
                <a:tc>
                  <a:txBody>
                    <a:bodyPr/>
                    <a:lstStyle/>
                    <a:p>
                      <a:r>
                        <a:rPr lang="en-US" sz="2400" dirty="0"/>
                        <a:t>Yes</a:t>
                      </a:r>
                    </a:p>
                  </a:txBody>
                  <a:tcPr/>
                </a:tc>
                <a:extLst>
                  <a:ext uri="{0D108BD9-81ED-4DB2-BD59-A6C34878D82A}">
                    <a16:rowId xmlns:a16="http://schemas.microsoft.com/office/drawing/2014/main" val="10001"/>
                  </a:ext>
                </a:extLst>
              </a:tr>
              <a:tr h="370840">
                <a:tc>
                  <a:txBody>
                    <a:bodyPr/>
                    <a:lstStyle/>
                    <a:p>
                      <a:r>
                        <a:rPr lang="en-US" sz="2400" dirty="0"/>
                        <a:t>w</a:t>
                      </a:r>
                    </a:p>
                  </a:txBody>
                  <a:tcPr/>
                </a:tc>
                <a:tc>
                  <a:txBody>
                    <a:bodyPr/>
                    <a:lstStyle/>
                    <a:p>
                      <a:r>
                        <a:rPr lang="en-US" sz="2400" dirty="0"/>
                        <a:t>1</a:t>
                      </a:r>
                    </a:p>
                  </a:txBody>
                  <a:tcPr/>
                </a:tc>
                <a:tc>
                  <a:txBody>
                    <a:bodyPr/>
                    <a:lstStyle/>
                    <a:p>
                      <a:r>
                        <a:rPr lang="en-US" sz="2400" dirty="0"/>
                        <a:t>s</a:t>
                      </a:r>
                    </a:p>
                  </a:txBody>
                  <a:tcPr/>
                </a:tc>
                <a:tc>
                  <a:txBody>
                    <a:bodyPr/>
                    <a:lstStyle/>
                    <a:p>
                      <a:r>
                        <a:rPr lang="en-US" sz="2400" dirty="0"/>
                        <a:t>Yes</a:t>
                      </a:r>
                    </a:p>
                  </a:txBody>
                  <a:tcPr/>
                </a:tc>
                <a:extLst>
                  <a:ext uri="{0D108BD9-81ED-4DB2-BD59-A6C34878D82A}">
                    <a16:rowId xmlns:a16="http://schemas.microsoft.com/office/drawing/2014/main" val="10002"/>
                  </a:ext>
                </a:extLst>
              </a:tr>
              <a:tr h="370840">
                <a:tc>
                  <a:txBody>
                    <a:bodyPr/>
                    <a:lstStyle/>
                    <a:p>
                      <a:r>
                        <a:rPr lang="en-US" sz="2400" dirty="0"/>
                        <a:t>x</a:t>
                      </a:r>
                    </a:p>
                  </a:txBody>
                  <a:tcPr/>
                </a:tc>
                <a:tc>
                  <a:txBody>
                    <a:bodyPr/>
                    <a:lstStyle/>
                    <a:p>
                      <a:r>
                        <a:rPr lang="en-US" sz="2400" dirty="0"/>
                        <a:t>2</a:t>
                      </a:r>
                    </a:p>
                  </a:txBody>
                  <a:tcPr/>
                </a:tc>
                <a:tc>
                  <a:txBody>
                    <a:bodyPr/>
                    <a:lstStyle/>
                    <a:p>
                      <a:r>
                        <a:rPr lang="en-US" sz="2400" dirty="0"/>
                        <a:t>w</a:t>
                      </a:r>
                    </a:p>
                  </a:txBody>
                  <a:tcPr/>
                </a:tc>
                <a:tc>
                  <a:txBody>
                    <a:bodyPr/>
                    <a:lstStyle/>
                    <a:p>
                      <a:r>
                        <a:rPr lang="en-US" sz="2400" dirty="0"/>
                        <a:t>Yes</a:t>
                      </a:r>
                    </a:p>
                  </a:txBody>
                  <a:tcPr/>
                </a:tc>
                <a:extLst>
                  <a:ext uri="{0D108BD9-81ED-4DB2-BD59-A6C34878D82A}">
                    <a16:rowId xmlns:a16="http://schemas.microsoft.com/office/drawing/2014/main" val="10003"/>
                  </a:ext>
                </a:extLst>
              </a:tr>
              <a:tr h="370840">
                <a:tc>
                  <a:txBody>
                    <a:bodyPr/>
                    <a:lstStyle/>
                    <a:p>
                      <a:r>
                        <a:rPr lang="en-US" sz="2400" dirty="0"/>
                        <a:t>u</a:t>
                      </a:r>
                    </a:p>
                  </a:txBody>
                  <a:tcPr/>
                </a:tc>
                <a:tc>
                  <a:txBody>
                    <a:bodyPr/>
                    <a:lstStyle/>
                    <a:p>
                      <a:r>
                        <a:rPr lang="en-US" sz="2400" strike="sngStrike" dirty="0"/>
                        <a:t>20</a:t>
                      </a:r>
                      <a:r>
                        <a:rPr lang="en-US" sz="2400" strike="noStrike" dirty="0"/>
                        <a:t> </a:t>
                      </a:r>
                      <a:r>
                        <a:rPr lang="en-US" sz="2400" dirty="0"/>
                        <a:t>3</a:t>
                      </a:r>
                    </a:p>
                  </a:txBody>
                  <a:tcPr/>
                </a:tc>
                <a:tc>
                  <a:txBody>
                    <a:bodyPr/>
                    <a:lstStyle/>
                    <a:p>
                      <a:r>
                        <a:rPr lang="en-US" sz="2400" strike="sngStrike" dirty="0"/>
                        <a:t>s</a:t>
                      </a:r>
                      <a:r>
                        <a:rPr lang="en-US" sz="2400" dirty="0"/>
                        <a:t> x</a:t>
                      </a:r>
                    </a:p>
                  </a:txBody>
                  <a:tcPr/>
                </a:tc>
                <a:tc>
                  <a:txBody>
                    <a:bodyPr/>
                    <a:lstStyle/>
                    <a:p>
                      <a:r>
                        <a:rPr lang="en-US" sz="2400" dirty="0"/>
                        <a:t>Yes</a:t>
                      </a:r>
                    </a:p>
                  </a:txBody>
                  <a:tcPr/>
                </a:tc>
                <a:extLst>
                  <a:ext uri="{0D108BD9-81ED-4DB2-BD59-A6C34878D82A}">
                    <a16:rowId xmlns:a16="http://schemas.microsoft.com/office/drawing/2014/main" val="10004"/>
                  </a:ext>
                </a:extLst>
              </a:tr>
              <a:tr h="370840">
                <a:tc>
                  <a:txBody>
                    <a:bodyPr/>
                    <a:lstStyle/>
                    <a:p>
                      <a:r>
                        <a:rPr lang="en-US" sz="2400" dirty="0"/>
                        <a:t>v</a:t>
                      </a:r>
                    </a:p>
                  </a:txBody>
                  <a:tcPr/>
                </a:tc>
                <a:tc>
                  <a:txBody>
                    <a:bodyPr/>
                    <a:lstStyle/>
                    <a:p>
                      <a:r>
                        <a:rPr lang="en-US" sz="2400" dirty="0"/>
                        <a:t>4</a:t>
                      </a:r>
                    </a:p>
                  </a:txBody>
                  <a:tcPr/>
                </a:tc>
                <a:tc>
                  <a:txBody>
                    <a:bodyPr/>
                    <a:lstStyle/>
                    <a:p>
                      <a:r>
                        <a:rPr lang="en-US" sz="2400" dirty="0"/>
                        <a:t>u</a:t>
                      </a:r>
                    </a:p>
                  </a:txBody>
                  <a:tcPr/>
                </a:tc>
                <a:tc>
                  <a:txBody>
                    <a:bodyPr/>
                    <a:lstStyle/>
                    <a:p>
                      <a:r>
                        <a:rPr lang="en-US" sz="2400" dirty="0"/>
                        <a:t>Yes</a:t>
                      </a:r>
                    </a:p>
                  </a:txBody>
                  <a:tcPr/>
                </a:tc>
                <a:extLst>
                  <a:ext uri="{0D108BD9-81ED-4DB2-BD59-A6C34878D82A}">
                    <a16:rowId xmlns:a16="http://schemas.microsoft.com/office/drawing/2014/main" val="10005"/>
                  </a:ext>
                </a:extLst>
              </a:tr>
              <a:tr h="370840">
                <a:tc>
                  <a:txBody>
                    <a:bodyPr/>
                    <a:lstStyle/>
                    <a:p>
                      <a:r>
                        <a:rPr lang="en-US" sz="2400" dirty="0"/>
                        <a:t>t</a:t>
                      </a:r>
                    </a:p>
                  </a:txBody>
                  <a:tcPr/>
                </a:tc>
                <a:tc>
                  <a:txBody>
                    <a:bodyPr/>
                    <a:lstStyle/>
                    <a:p>
                      <a:r>
                        <a:rPr lang="en-US" sz="2400" dirty="0"/>
                        <a:t>5</a:t>
                      </a:r>
                    </a:p>
                  </a:txBody>
                  <a:tcPr/>
                </a:tc>
                <a:tc>
                  <a:txBody>
                    <a:bodyPr/>
                    <a:lstStyle/>
                    <a:p>
                      <a:r>
                        <a:rPr lang="en-US" sz="2400" dirty="0"/>
                        <a:t>v</a:t>
                      </a:r>
                    </a:p>
                  </a:txBody>
                  <a:tcPr/>
                </a:tc>
                <a:tc>
                  <a:txBody>
                    <a:bodyPr/>
                    <a:lstStyle/>
                    <a:p>
                      <a:r>
                        <a:rPr lang="en-US" sz="2400" dirty="0"/>
                        <a:t>Yes</a:t>
                      </a:r>
                    </a:p>
                  </a:txBody>
                  <a:tcPr/>
                </a:tc>
                <a:extLst>
                  <a:ext uri="{0D108BD9-81ED-4DB2-BD59-A6C34878D82A}">
                    <a16:rowId xmlns:a16="http://schemas.microsoft.com/office/drawing/2014/main" val="10006"/>
                  </a:ext>
                </a:extLst>
              </a:tr>
            </a:tbl>
          </a:graphicData>
        </a:graphic>
      </p:graphicFrame>
      <p:sp>
        <p:nvSpPr>
          <p:cNvPr id="24" name="Footer Placeholder 3">
            <a:extLst>
              <a:ext uri="{FF2B5EF4-FFF2-40B4-BE49-F238E27FC236}">
                <a16:creationId xmlns:a16="http://schemas.microsoft.com/office/drawing/2014/main" id="{D13FCFD4-F81A-7D45-B478-60FC36A21672}"/>
              </a:ext>
            </a:extLst>
          </p:cNvPr>
          <p:cNvSpPr>
            <a:spLocks noGrp="1"/>
          </p:cNvSpPr>
          <p:nvPr>
            <p:ph type="ftr" sz="quarter" idx="11"/>
          </p:nvPr>
        </p:nvSpPr>
        <p:spPr>
          <a:xfrm>
            <a:off x="5715301" y="6521027"/>
            <a:ext cx="5901459" cy="274320"/>
          </a:xfrm>
        </p:spPr>
        <p:txBody>
          <a:bodyPr/>
          <a:lstStyle/>
          <a:p>
            <a:r>
              <a:rPr lang="en-US" dirty="0"/>
              <a:t>CSE 37318 SU – Robbie Webber</a:t>
            </a:r>
          </a:p>
        </p:txBody>
      </p:sp>
    </p:spTree>
    <p:extLst>
      <p:ext uri="{BB962C8B-B14F-4D97-AF65-F5344CB8AC3E}">
        <p14:creationId xmlns:p14="http://schemas.microsoft.com/office/powerpoint/2010/main" val="38889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Runtime</a:t>
            </a:r>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23</a:t>
            </a:fld>
            <a:endParaRPr lang="en-US"/>
          </a:p>
        </p:txBody>
      </p:sp>
      <p:sp>
        <p:nvSpPr>
          <p:cNvPr id="10" name="TextBox 9">
            <a:extLst>
              <a:ext uri="{FF2B5EF4-FFF2-40B4-BE49-F238E27FC236}">
                <a16:creationId xmlns:a16="http://schemas.microsoft.com/office/drawing/2014/main" id="{3F79B035-37B6-264D-B2EB-BAA309F1AC98}"/>
              </a:ext>
            </a:extLst>
          </p:cNvPr>
          <p:cNvSpPr txBox="1"/>
          <p:nvPr/>
        </p:nvSpPr>
        <p:spPr>
          <a:xfrm>
            <a:off x="1412512" y="1237231"/>
            <a:ext cx="7021570" cy="5620769"/>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for (Vertex v : </a:t>
            </a:r>
            <a:r>
              <a:rPr lang="en-US" sz="1400" dirty="0" err="1">
                <a:latin typeface="Courier New" panose="02070309020205020404" pitchFamily="49" charset="0"/>
                <a:cs typeface="Courier New" panose="02070309020205020404" pitchFamily="49" charset="0"/>
              </a:rPr>
              <a:t>G.getVertices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INFINITY;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G.getVertex</a:t>
            </a:r>
            <a:r>
              <a:rPr lang="en-US" sz="1400" dirty="0">
                <a:latin typeface="Courier New" panose="02070309020205020404" pitchFamily="49" charset="0"/>
                <a:cs typeface="Courier New" panose="02070309020205020404" pitchFamily="49" charset="0"/>
              </a:rPr>
              <a:t>(source).</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0;</a:t>
            </a:r>
          </a:p>
          <a:p>
            <a:pPr>
              <a:lnSpc>
                <a:spcPct val="150000"/>
              </a:lnSpc>
              <a:spcBef>
                <a:spcPts val="200"/>
              </a:spcBef>
            </a:pPr>
            <a:r>
              <a:rPr lang="en-US" sz="1400" dirty="0">
                <a:latin typeface="Courier New" panose="02070309020205020404" pitchFamily="49" charset="0"/>
                <a:cs typeface="Courier New" panose="02070309020205020404" pitchFamily="49" charset="0"/>
              </a:rPr>
              <a:t>   initialize MPQ as a Min Priority Queue, add source</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while(MPQ is not empty){</a:t>
            </a:r>
          </a:p>
          <a:p>
            <a:pPr>
              <a:lnSpc>
                <a:spcPct val="150000"/>
              </a:lnSpc>
              <a:spcBef>
                <a:spcPts val="200"/>
              </a:spcBef>
            </a:pPr>
            <a:r>
              <a:rPr lang="en-US" sz="1400" dirty="0">
                <a:latin typeface="Courier New" panose="02070309020205020404" pitchFamily="49" charset="0"/>
                <a:cs typeface="Courier New" panose="02070309020205020404" pitchFamily="49" charset="0"/>
              </a:rPr>
              <a:t>      u = </a:t>
            </a:r>
            <a:r>
              <a:rPr lang="en-US" sz="1400" dirty="0" err="1">
                <a:latin typeface="Courier New" panose="02070309020205020404" pitchFamily="49" charset="0"/>
                <a:cs typeface="Courier New" panose="02070309020205020404" pitchFamily="49" charset="0"/>
              </a:rPr>
              <a:t>MPQ.removeMin</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for (Edge e : </a:t>
            </a:r>
            <a:r>
              <a:rPr lang="en-US" sz="1400" dirty="0" err="1">
                <a:latin typeface="Courier New" panose="02070309020205020404" pitchFamily="49" charset="0"/>
                <a:cs typeface="Courier New" panose="02070309020205020404" pitchFamily="49" charset="0"/>
              </a:rPr>
              <a:t>u.getEdges</a:t>
            </a:r>
            <a:r>
              <a:rPr lang="en-US" sz="1400" dirty="0">
                <a:latin typeface="Courier New" panose="02070309020205020404" pitchFamily="49" charset="0"/>
                <a:cs typeface="Courier New" panose="02070309020205020404" pitchFamily="49" charset="0"/>
              </a:rPr>
              <a:t>(u)){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newDist</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v.predecessor</a:t>
            </a:r>
            <a:r>
              <a:rPr lang="en-US" sz="1400" dirty="0">
                <a:latin typeface="Courier New" panose="02070309020205020404" pitchFamily="49" charset="0"/>
                <a:cs typeface="Courier New" panose="02070309020205020404" pitchFamily="49" charset="0"/>
              </a:rPr>
              <a:t> = u          </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INFINITY) { </a:t>
            </a:r>
            <a:r>
              <a:rPr lang="en-US" sz="1400" dirty="0" err="1">
                <a:latin typeface="Courier New" panose="02070309020205020404" pitchFamily="49" charset="0"/>
                <a:cs typeface="Courier New" panose="02070309020205020404" pitchFamily="49" charset="0"/>
              </a:rPr>
              <a:t>MPQ.insert</a:t>
            </a:r>
            <a:r>
              <a:rPr lang="en-US" sz="1400" dirty="0">
                <a:latin typeface="Courier New" panose="02070309020205020404" pitchFamily="49" charset="0"/>
                <a:cs typeface="Courier New" panose="02070309020205020404" pitchFamily="49" charset="0"/>
              </a:rPr>
              <a:t>(v) }</a:t>
            </a:r>
          </a:p>
          <a:p>
            <a:pPr>
              <a:lnSpc>
                <a:spcPct val="150000"/>
              </a:lnSpc>
              <a:spcBef>
                <a:spcPts val="200"/>
              </a:spcBef>
            </a:pPr>
            <a:r>
              <a:rPr lang="en-US" sz="1400" dirty="0">
                <a:latin typeface="Courier New" panose="02070309020205020404" pitchFamily="49" charset="0"/>
                <a:cs typeface="Courier New" panose="02070309020205020404" pitchFamily="49" charset="0"/>
              </a:rPr>
              <a:t>            else { </a:t>
            </a:r>
            <a:r>
              <a:rPr lang="en-US" sz="1400" dirty="0" err="1">
                <a:latin typeface="Courier New" panose="02070309020205020404" pitchFamily="49" charset="0"/>
                <a:cs typeface="Courier New" panose="02070309020205020404" pitchFamily="49" charset="0"/>
              </a:rPr>
              <a:t>MPQ.updatePriority</a:t>
            </a:r>
            <a:r>
              <a:rPr lang="en-US" sz="1400" dirty="0">
                <a:latin typeface="Courier New" panose="02070309020205020404" pitchFamily="49" charset="0"/>
                <a:cs typeface="Courier New" panose="02070309020205020404" pitchFamily="49" charset="0"/>
              </a:rPr>
              <a:t>(v,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sp>
        <p:nvSpPr>
          <p:cNvPr id="35" name="TextBox 34">
            <a:extLst>
              <a:ext uri="{FF2B5EF4-FFF2-40B4-BE49-F238E27FC236}">
                <a16:creationId xmlns:a16="http://schemas.microsoft.com/office/drawing/2014/main" id="{B5274F7E-BAC5-4542-8F9D-94335D9F4C52}"/>
              </a:ext>
            </a:extLst>
          </p:cNvPr>
          <p:cNvSpPr txBox="1"/>
          <p:nvPr/>
        </p:nvSpPr>
        <p:spPr>
          <a:xfrm>
            <a:off x="1412512" y="1633968"/>
            <a:ext cx="436338" cy="369332"/>
          </a:xfrm>
          <a:prstGeom prst="rect">
            <a:avLst/>
          </a:prstGeom>
          <a:noFill/>
        </p:spPr>
        <p:txBody>
          <a:bodyPr wrap="none" rtlCol="0">
            <a:spAutoFit/>
          </a:bodyPr>
          <a:lstStyle/>
          <a:p>
            <a:r>
              <a:rPr lang="en-US" b="1" dirty="0">
                <a:solidFill>
                  <a:srgbClr val="B6A479"/>
                </a:solidFill>
              </a:rPr>
              <a:t>+V</a:t>
            </a:r>
          </a:p>
        </p:txBody>
      </p:sp>
      <p:sp>
        <p:nvSpPr>
          <p:cNvPr id="40" name="Right Brace 39">
            <a:extLst>
              <a:ext uri="{FF2B5EF4-FFF2-40B4-BE49-F238E27FC236}">
                <a16:creationId xmlns:a16="http://schemas.microsoft.com/office/drawing/2014/main" id="{D2F39501-8389-0042-9C9E-28AE2B8FD49A}"/>
              </a:ext>
            </a:extLst>
          </p:cNvPr>
          <p:cNvSpPr/>
          <p:nvPr/>
        </p:nvSpPr>
        <p:spPr>
          <a:xfrm rot="10800000">
            <a:off x="1555101" y="2003299"/>
            <a:ext cx="279400" cy="704111"/>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93A43FF3-94A2-DE4A-91BE-FA3193A870C7}"/>
              </a:ext>
            </a:extLst>
          </p:cNvPr>
          <p:cNvSpPr txBox="1"/>
          <p:nvPr/>
        </p:nvSpPr>
        <p:spPr>
          <a:xfrm>
            <a:off x="1090989" y="2170689"/>
            <a:ext cx="500458" cy="369332"/>
          </a:xfrm>
          <a:prstGeom prst="rect">
            <a:avLst/>
          </a:prstGeom>
          <a:noFill/>
        </p:spPr>
        <p:txBody>
          <a:bodyPr wrap="none" rtlCol="0">
            <a:spAutoFit/>
          </a:bodyPr>
          <a:lstStyle/>
          <a:p>
            <a:r>
              <a:rPr lang="en-US" b="1" dirty="0">
                <a:solidFill>
                  <a:srgbClr val="B6A479"/>
                </a:solidFill>
              </a:rPr>
              <a:t>+C</a:t>
            </a:r>
            <a:r>
              <a:rPr lang="en-US" b="1" baseline="-25000" dirty="0">
                <a:solidFill>
                  <a:srgbClr val="B6A479"/>
                </a:solidFill>
              </a:rPr>
              <a:t>1</a:t>
            </a:r>
          </a:p>
        </p:txBody>
      </p:sp>
      <p:sp>
        <p:nvSpPr>
          <p:cNvPr id="42" name="TextBox 41">
            <a:extLst>
              <a:ext uri="{FF2B5EF4-FFF2-40B4-BE49-F238E27FC236}">
                <a16:creationId xmlns:a16="http://schemas.microsoft.com/office/drawing/2014/main" id="{4C820035-524D-9842-8A3F-1E65C6409E67}"/>
              </a:ext>
            </a:extLst>
          </p:cNvPr>
          <p:cNvSpPr txBox="1"/>
          <p:nvPr/>
        </p:nvSpPr>
        <p:spPr>
          <a:xfrm>
            <a:off x="4261813" y="3033239"/>
            <a:ext cx="724878"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logV</a:t>
            </a:r>
            <a:endParaRPr lang="en-US" b="1" dirty="0">
              <a:solidFill>
                <a:srgbClr val="B6A479"/>
              </a:solidFill>
            </a:endParaRPr>
          </a:p>
        </p:txBody>
      </p:sp>
      <p:sp>
        <p:nvSpPr>
          <p:cNvPr id="51" name="TextBox 50">
            <a:extLst>
              <a:ext uri="{FF2B5EF4-FFF2-40B4-BE49-F238E27FC236}">
                <a16:creationId xmlns:a16="http://schemas.microsoft.com/office/drawing/2014/main" id="{C07A589F-0CC2-0949-8FC7-A22FE8E75ACA}"/>
              </a:ext>
            </a:extLst>
          </p:cNvPr>
          <p:cNvSpPr txBox="1"/>
          <p:nvPr/>
        </p:nvSpPr>
        <p:spPr>
          <a:xfrm>
            <a:off x="7134264" y="5088873"/>
            <a:ext cx="724878"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logV</a:t>
            </a:r>
            <a:endParaRPr lang="en-US" b="1" dirty="0">
              <a:solidFill>
                <a:srgbClr val="B6A479"/>
              </a:solidFill>
            </a:endParaRPr>
          </a:p>
        </p:txBody>
      </p:sp>
      <p:sp>
        <p:nvSpPr>
          <p:cNvPr id="52" name="TextBox 51">
            <a:extLst>
              <a:ext uri="{FF2B5EF4-FFF2-40B4-BE49-F238E27FC236}">
                <a16:creationId xmlns:a16="http://schemas.microsoft.com/office/drawing/2014/main" id="{0D26560A-4CB4-F140-8A5B-04CC078ED5AF}"/>
              </a:ext>
            </a:extLst>
          </p:cNvPr>
          <p:cNvSpPr txBox="1"/>
          <p:nvPr/>
        </p:nvSpPr>
        <p:spPr>
          <a:xfrm>
            <a:off x="7134264" y="5458205"/>
            <a:ext cx="407484" cy="369332"/>
          </a:xfrm>
          <a:prstGeom prst="rect">
            <a:avLst/>
          </a:prstGeom>
          <a:noFill/>
        </p:spPr>
        <p:txBody>
          <a:bodyPr wrap="none" rtlCol="0">
            <a:spAutoFit/>
          </a:bodyPr>
          <a:lstStyle/>
          <a:p>
            <a:r>
              <a:rPr lang="en-US" b="1" dirty="0">
                <a:solidFill>
                  <a:srgbClr val="B6A479"/>
                </a:solidFill>
              </a:rPr>
              <a:t>+?</a:t>
            </a:r>
          </a:p>
        </p:txBody>
      </p:sp>
      <p:sp>
        <p:nvSpPr>
          <p:cNvPr id="59" name="TextBox 58">
            <a:extLst>
              <a:ext uri="{FF2B5EF4-FFF2-40B4-BE49-F238E27FC236}">
                <a16:creationId xmlns:a16="http://schemas.microsoft.com/office/drawing/2014/main" id="{02146A28-C8A4-EB45-9CC7-8B9E653B996A}"/>
              </a:ext>
            </a:extLst>
          </p:cNvPr>
          <p:cNvSpPr txBox="1"/>
          <p:nvPr/>
        </p:nvSpPr>
        <p:spPr>
          <a:xfrm>
            <a:off x="296586" y="4555108"/>
            <a:ext cx="436338" cy="369332"/>
          </a:xfrm>
          <a:prstGeom prst="rect">
            <a:avLst/>
          </a:prstGeom>
          <a:noFill/>
        </p:spPr>
        <p:txBody>
          <a:bodyPr wrap="none" rtlCol="0">
            <a:spAutoFit/>
          </a:bodyPr>
          <a:lstStyle/>
          <a:p>
            <a:r>
              <a:rPr lang="en-US" b="1" dirty="0">
                <a:solidFill>
                  <a:srgbClr val="B6A479"/>
                </a:solidFill>
              </a:rPr>
              <a:t>+V</a:t>
            </a:r>
          </a:p>
        </p:txBody>
      </p:sp>
      <p:sp>
        <p:nvSpPr>
          <p:cNvPr id="60" name="Right Brace 59">
            <a:extLst>
              <a:ext uri="{FF2B5EF4-FFF2-40B4-BE49-F238E27FC236}">
                <a16:creationId xmlns:a16="http://schemas.microsoft.com/office/drawing/2014/main" id="{E4ED5485-149E-4D4B-924F-E95F7F32D309}"/>
              </a:ext>
            </a:extLst>
          </p:cNvPr>
          <p:cNvSpPr/>
          <p:nvPr/>
        </p:nvSpPr>
        <p:spPr>
          <a:xfrm rot="10800000">
            <a:off x="735557" y="2754553"/>
            <a:ext cx="1211322" cy="3970443"/>
          </a:xfrm>
          <a:prstGeom prst="rightBrace">
            <a:avLst>
              <a:gd name="adj1" fmla="val 7801"/>
              <a:gd name="adj2" fmla="val 50000"/>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2C718A4C-650D-C54F-A690-C2D747629A93}"/>
              </a:ext>
            </a:extLst>
          </p:cNvPr>
          <p:cNvSpPr txBox="1"/>
          <p:nvPr/>
        </p:nvSpPr>
        <p:spPr>
          <a:xfrm>
            <a:off x="1407246" y="4555108"/>
            <a:ext cx="412292" cy="369332"/>
          </a:xfrm>
          <a:prstGeom prst="rect">
            <a:avLst/>
          </a:prstGeom>
          <a:noFill/>
        </p:spPr>
        <p:txBody>
          <a:bodyPr wrap="none" rtlCol="0">
            <a:spAutoFit/>
          </a:bodyPr>
          <a:lstStyle/>
          <a:p>
            <a:r>
              <a:rPr lang="en-US" b="1" dirty="0">
                <a:solidFill>
                  <a:srgbClr val="B6A479"/>
                </a:solidFill>
              </a:rPr>
              <a:t>+E</a:t>
            </a:r>
          </a:p>
        </p:txBody>
      </p:sp>
      <p:sp>
        <p:nvSpPr>
          <p:cNvPr id="62" name="Right Brace 61">
            <a:extLst>
              <a:ext uri="{FF2B5EF4-FFF2-40B4-BE49-F238E27FC236}">
                <a16:creationId xmlns:a16="http://schemas.microsoft.com/office/drawing/2014/main" id="{15AD70BE-A929-2A40-A2A7-9EE4251EE207}"/>
              </a:ext>
            </a:extLst>
          </p:cNvPr>
          <p:cNvSpPr/>
          <p:nvPr/>
        </p:nvSpPr>
        <p:spPr>
          <a:xfrm rot="10800000">
            <a:off x="1749607" y="3402571"/>
            <a:ext cx="522884" cy="2674408"/>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01586899-E35C-BD44-ACEB-C1DCB2FAABE2}"/>
              </a:ext>
            </a:extLst>
          </p:cNvPr>
          <p:cNvSpPr/>
          <p:nvPr/>
        </p:nvSpPr>
        <p:spPr>
          <a:xfrm>
            <a:off x="7305026" y="3747063"/>
            <a:ext cx="279400" cy="1341809"/>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6AD96323-AD8D-CD41-8A53-B1920215E0AC}"/>
              </a:ext>
            </a:extLst>
          </p:cNvPr>
          <p:cNvSpPr txBox="1"/>
          <p:nvPr/>
        </p:nvSpPr>
        <p:spPr>
          <a:xfrm>
            <a:off x="7584426" y="4232564"/>
            <a:ext cx="500458" cy="369332"/>
          </a:xfrm>
          <a:prstGeom prst="rect">
            <a:avLst/>
          </a:prstGeom>
          <a:noFill/>
        </p:spPr>
        <p:txBody>
          <a:bodyPr wrap="none" rtlCol="0">
            <a:spAutoFit/>
          </a:bodyPr>
          <a:lstStyle/>
          <a:p>
            <a:r>
              <a:rPr lang="en-US" b="1" dirty="0">
                <a:solidFill>
                  <a:srgbClr val="B6A479"/>
                </a:solidFill>
              </a:rPr>
              <a:t>+C</a:t>
            </a:r>
            <a:r>
              <a:rPr lang="en-US" b="1" baseline="-25000" dirty="0">
                <a:solidFill>
                  <a:srgbClr val="B6A479"/>
                </a:solidFill>
              </a:rPr>
              <a:t>2</a:t>
            </a:r>
          </a:p>
        </p:txBody>
      </p:sp>
      <p:sp>
        <p:nvSpPr>
          <p:cNvPr id="69" name="TextBox 68">
            <a:extLst>
              <a:ext uri="{FF2B5EF4-FFF2-40B4-BE49-F238E27FC236}">
                <a16:creationId xmlns:a16="http://schemas.microsoft.com/office/drawing/2014/main" id="{A8E47118-18A0-2F4D-A923-85B362E08185}"/>
              </a:ext>
            </a:extLst>
          </p:cNvPr>
          <p:cNvSpPr txBox="1"/>
          <p:nvPr/>
        </p:nvSpPr>
        <p:spPr>
          <a:xfrm>
            <a:off x="7674328" y="2494630"/>
            <a:ext cx="4194161" cy="1077218"/>
          </a:xfrm>
          <a:prstGeom prst="rect">
            <a:avLst/>
          </a:prstGeom>
          <a:noFill/>
          <a:ln>
            <a:solidFill>
              <a:srgbClr val="4C3282"/>
            </a:solidFill>
          </a:ln>
        </p:spPr>
        <p:txBody>
          <a:bodyPr wrap="none" rtlCol="0">
            <a:spAutoFit/>
          </a:bodyPr>
          <a:lstStyle/>
          <a:p>
            <a:r>
              <a:rPr lang="en-US" sz="1600" b="1" dirty="0">
                <a:solidFill>
                  <a:srgbClr val="4C3282"/>
                </a:solidFill>
              </a:rPr>
              <a:t>Code Model = C</a:t>
            </a:r>
            <a:r>
              <a:rPr lang="en-US" sz="1600" b="1" baseline="-25000" dirty="0">
                <a:solidFill>
                  <a:srgbClr val="4C3282"/>
                </a:solidFill>
              </a:rPr>
              <a:t>1</a:t>
            </a:r>
            <a:r>
              <a:rPr lang="en-US" sz="1600" b="1" dirty="0">
                <a:solidFill>
                  <a:srgbClr val="4C3282"/>
                </a:solidFill>
              </a:rPr>
              <a:t> + V + V(</a:t>
            </a:r>
            <a:r>
              <a:rPr lang="en-US" sz="1600" b="1" dirty="0" err="1">
                <a:solidFill>
                  <a:srgbClr val="4C3282"/>
                </a:solidFill>
              </a:rPr>
              <a:t>logV</a:t>
            </a:r>
            <a:r>
              <a:rPr lang="en-US" sz="1600" b="1" dirty="0">
                <a:solidFill>
                  <a:srgbClr val="4C3282"/>
                </a:solidFill>
              </a:rPr>
              <a:t> + E(C</a:t>
            </a:r>
            <a:r>
              <a:rPr lang="en-US" sz="1600" b="1" baseline="-25000" dirty="0">
                <a:solidFill>
                  <a:srgbClr val="4C3282"/>
                </a:solidFill>
              </a:rPr>
              <a:t>2</a:t>
            </a:r>
            <a:r>
              <a:rPr lang="en-US" sz="1600" b="1" dirty="0">
                <a:solidFill>
                  <a:srgbClr val="4C3282"/>
                </a:solidFill>
              </a:rPr>
              <a:t> + 2logV))</a:t>
            </a:r>
          </a:p>
          <a:p>
            <a:r>
              <a:rPr lang="en-US" sz="1600" b="1" dirty="0">
                <a:solidFill>
                  <a:srgbClr val="4C3282"/>
                </a:solidFill>
              </a:rPr>
              <a:t>                       = C</a:t>
            </a:r>
            <a:r>
              <a:rPr lang="en-US" sz="1600" b="1" baseline="-25000" dirty="0">
                <a:solidFill>
                  <a:srgbClr val="4C3282"/>
                </a:solidFill>
              </a:rPr>
              <a:t>1</a:t>
            </a:r>
            <a:r>
              <a:rPr lang="en-US" sz="1600" b="1" dirty="0">
                <a:solidFill>
                  <a:srgbClr val="4C3282"/>
                </a:solidFill>
              </a:rPr>
              <a:t> + V + </a:t>
            </a:r>
            <a:r>
              <a:rPr lang="en-US" sz="1600" b="1" dirty="0" err="1">
                <a:solidFill>
                  <a:srgbClr val="4C3282"/>
                </a:solidFill>
              </a:rPr>
              <a:t>VlogV</a:t>
            </a:r>
            <a:r>
              <a:rPr lang="en-US" sz="1600" b="1" dirty="0">
                <a:solidFill>
                  <a:srgbClr val="4C3282"/>
                </a:solidFill>
              </a:rPr>
              <a:t> + VEC</a:t>
            </a:r>
            <a:r>
              <a:rPr lang="en-US" sz="1600" b="1" baseline="-25000" dirty="0">
                <a:solidFill>
                  <a:srgbClr val="4C3282"/>
                </a:solidFill>
              </a:rPr>
              <a:t>2</a:t>
            </a:r>
            <a:r>
              <a:rPr lang="en-US" sz="1600" b="1" dirty="0">
                <a:solidFill>
                  <a:srgbClr val="4C3282"/>
                </a:solidFill>
              </a:rPr>
              <a:t> + VEC</a:t>
            </a:r>
            <a:r>
              <a:rPr lang="en-US" sz="1600" b="1" baseline="-25000" dirty="0">
                <a:solidFill>
                  <a:srgbClr val="4C3282"/>
                </a:solidFill>
              </a:rPr>
              <a:t>3</a:t>
            </a:r>
            <a:r>
              <a:rPr lang="en-US" sz="1600" b="1" dirty="0">
                <a:solidFill>
                  <a:srgbClr val="4C3282"/>
                </a:solidFill>
              </a:rPr>
              <a:t>logV</a:t>
            </a:r>
          </a:p>
          <a:p>
            <a:endParaRPr lang="en-US" sz="1600" b="1" dirty="0">
              <a:solidFill>
                <a:srgbClr val="4C3282"/>
              </a:solidFill>
            </a:endParaRPr>
          </a:p>
          <a:p>
            <a:r>
              <a:rPr lang="en-US" sz="1600" b="1" dirty="0">
                <a:solidFill>
                  <a:srgbClr val="4C3282"/>
                </a:solidFill>
              </a:rPr>
              <a:t>Tight O Bound = O(</a:t>
            </a:r>
            <a:r>
              <a:rPr lang="en-US" sz="1600" b="1" dirty="0" err="1">
                <a:solidFill>
                  <a:srgbClr val="4C3282"/>
                </a:solidFill>
              </a:rPr>
              <a:t>VElogV</a:t>
            </a:r>
            <a:r>
              <a:rPr lang="en-US" sz="1600" b="1" dirty="0">
                <a:solidFill>
                  <a:srgbClr val="4C3282"/>
                </a:solidFill>
              </a:rPr>
              <a:t>)</a:t>
            </a:r>
          </a:p>
        </p:txBody>
      </p:sp>
      <p:sp>
        <p:nvSpPr>
          <p:cNvPr id="11" name="TextBox 10">
            <a:extLst>
              <a:ext uri="{FF2B5EF4-FFF2-40B4-BE49-F238E27FC236}">
                <a16:creationId xmlns:a16="http://schemas.microsoft.com/office/drawing/2014/main" id="{E7E0B6F6-49F4-6446-B653-9C6F05848620}"/>
              </a:ext>
            </a:extLst>
          </p:cNvPr>
          <p:cNvSpPr txBox="1"/>
          <p:nvPr/>
        </p:nvSpPr>
        <p:spPr>
          <a:xfrm>
            <a:off x="8293531" y="4247137"/>
            <a:ext cx="3468967" cy="1477328"/>
          </a:xfrm>
          <a:prstGeom prst="rect">
            <a:avLst/>
          </a:prstGeom>
          <a:noFill/>
          <a:ln w="19050">
            <a:solidFill>
              <a:schemeClr val="accent2"/>
            </a:solidFill>
          </a:ln>
        </p:spPr>
        <p:txBody>
          <a:bodyPr wrap="square" rtlCol="0">
            <a:spAutoFit/>
          </a:bodyPr>
          <a:lstStyle/>
          <a:p>
            <a:r>
              <a:rPr lang="en-US" dirty="0"/>
              <a:t>How often do we actually update the MPQ thanks to this if statement? </a:t>
            </a:r>
          </a:p>
          <a:p>
            <a:r>
              <a:rPr lang="en-US" dirty="0"/>
              <a:t>E times!</a:t>
            </a:r>
          </a:p>
          <a:p>
            <a:r>
              <a:rPr lang="en-US" b="1" dirty="0">
                <a:solidFill>
                  <a:srgbClr val="4C3282"/>
                </a:solidFill>
              </a:rPr>
              <a:t>Tight O Bound = O(</a:t>
            </a:r>
            <a:r>
              <a:rPr lang="en-US" b="1" dirty="0" err="1">
                <a:solidFill>
                  <a:srgbClr val="4C3282"/>
                </a:solidFill>
              </a:rPr>
              <a:t>VlogV</a:t>
            </a:r>
            <a:r>
              <a:rPr lang="en-US" b="1" dirty="0">
                <a:solidFill>
                  <a:srgbClr val="4C3282"/>
                </a:solidFill>
              </a:rPr>
              <a:t> + </a:t>
            </a:r>
            <a:r>
              <a:rPr lang="en-US" b="1" dirty="0" err="1">
                <a:solidFill>
                  <a:srgbClr val="4C3282"/>
                </a:solidFill>
              </a:rPr>
              <a:t>ElogV</a:t>
            </a:r>
            <a:r>
              <a:rPr lang="en-US" b="1" dirty="0">
                <a:solidFill>
                  <a:srgbClr val="4C3282"/>
                </a:solidFill>
              </a:rPr>
              <a:t>)</a:t>
            </a:r>
          </a:p>
        </p:txBody>
      </p:sp>
      <p:sp>
        <p:nvSpPr>
          <p:cNvPr id="22" name="Rectangle 21">
            <a:extLst>
              <a:ext uri="{FF2B5EF4-FFF2-40B4-BE49-F238E27FC236}">
                <a16:creationId xmlns:a16="http://schemas.microsoft.com/office/drawing/2014/main" id="{563916B4-FA1E-DC42-AC1E-7029D21C19BA}"/>
              </a:ext>
            </a:extLst>
          </p:cNvPr>
          <p:cNvSpPr/>
          <p:nvPr/>
        </p:nvSpPr>
        <p:spPr>
          <a:xfrm>
            <a:off x="2339220" y="4061335"/>
            <a:ext cx="2586638" cy="36933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urved Connector 23">
            <a:extLst>
              <a:ext uri="{FF2B5EF4-FFF2-40B4-BE49-F238E27FC236}">
                <a16:creationId xmlns:a16="http://schemas.microsoft.com/office/drawing/2014/main" id="{B9CE895F-C3C0-AC42-B903-7AAE4161C04A}"/>
              </a:ext>
            </a:extLst>
          </p:cNvPr>
          <p:cNvCxnSpPr>
            <a:cxnSpLocks/>
            <a:stCxn id="11" idx="1"/>
            <a:endCxn id="22" idx="3"/>
          </p:cNvCxnSpPr>
          <p:nvPr/>
        </p:nvCxnSpPr>
        <p:spPr>
          <a:xfrm rot="10800000">
            <a:off x="4925859" y="4246003"/>
            <a:ext cx="3367673" cy="739799"/>
          </a:xfrm>
          <a:prstGeom prst="curvedConnector3">
            <a:avLst>
              <a:gd name="adj1" fmla="val 5000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FB52BEA-195A-8C49-9F8F-E8BF63B99CEE}"/>
              </a:ext>
            </a:extLst>
          </p:cNvPr>
          <p:cNvSpPr txBox="1"/>
          <p:nvPr/>
        </p:nvSpPr>
        <p:spPr>
          <a:xfrm>
            <a:off x="7134577" y="5827537"/>
            <a:ext cx="1529586" cy="369332"/>
          </a:xfrm>
          <a:prstGeom prst="rect">
            <a:avLst/>
          </a:prstGeom>
          <a:noFill/>
        </p:spPr>
        <p:txBody>
          <a:bodyPr wrap="none" rtlCol="0">
            <a:spAutoFit/>
          </a:bodyPr>
          <a:lstStyle/>
          <a:p>
            <a:r>
              <a:rPr lang="en-US" b="1" dirty="0">
                <a:solidFill>
                  <a:srgbClr val="B6A479"/>
                </a:solidFill>
              </a:rPr>
              <a:t>(assume </a:t>
            </a:r>
            <a:r>
              <a:rPr lang="en-US" b="1" dirty="0" err="1">
                <a:solidFill>
                  <a:srgbClr val="B6A479"/>
                </a:solidFill>
              </a:rPr>
              <a:t>logV</a:t>
            </a:r>
            <a:r>
              <a:rPr lang="en-US" b="1" dirty="0">
                <a:solidFill>
                  <a:srgbClr val="B6A479"/>
                </a:solidFill>
              </a:rPr>
              <a:t>)</a:t>
            </a:r>
          </a:p>
        </p:txBody>
      </p:sp>
    </p:spTree>
    <p:extLst>
      <p:ext uri="{BB962C8B-B14F-4D97-AF65-F5344CB8AC3E}">
        <p14:creationId xmlns:p14="http://schemas.microsoft.com/office/powerpoint/2010/main" val="39914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9">
                                            <p:txEl>
                                              <p:pRg st="0" end="0"/>
                                            </p:txEl>
                                          </p:spTgt>
                                        </p:tgtEl>
                                        <p:attrNameLst>
                                          <p:attrName>style.visibility</p:attrName>
                                        </p:attrNameLst>
                                      </p:cBhvr>
                                      <p:to>
                                        <p:strVal val="visible"/>
                                      </p:to>
                                    </p:set>
                                    <p:animEffect transition="in" filter="fade">
                                      <p:cBhvr>
                                        <p:cTn id="64" dur="500"/>
                                        <p:tgtEl>
                                          <p:spTgt spid="69">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9">
                                            <p:txEl>
                                              <p:pRg st="1" end="1"/>
                                            </p:txEl>
                                          </p:spTgt>
                                        </p:tgtEl>
                                        <p:attrNameLst>
                                          <p:attrName>style.visibility</p:attrName>
                                        </p:attrNameLst>
                                      </p:cBhvr>
                                      <p:to>
                                        <p:strVal val="visible"/>
                                      </p:to>
                                    </p:set>
                                    <p:animEffect transition="in" filter="fade">
                                      <p:cBhvr>
                                        <p:cTn id="67" dur="500"/>
                                        <p:tgtEl>
                                          <p:spTgt spid="6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9">
                                            <p:txEl>
                                              <p:pRg st="3" end="3"/>
                                            </p:txEl>
                                          </p:spTgt>
                                        </p:tgtEl>
                                        <p:attrNameLst>
                                          <p:attrName>style.visibility</p:attrName>
                                        </p:attrNameLst>
                                      </p:cBhvr>
                                      <p:to>
                                        <p:strVal val="visible"/>
                                      </p:to>
                                    </p:set>
                                    <p:animEffect transition="in" filter="fade">
                                      <p:cBhvr>
                                        <p:cTn id="72" dur="500"/>
                                        <p:tgtEl>
                                          <p:spTgt spid="69">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11">
                                            <p:txEl>
                                              <p:pRg st="0" end="0"/>
                                            </p:txEl>
                                          </p:spTgt>
                                        </p:tgtEl>
                                        <p:attrNameLst>
                                          <p:attrName>style.visibility</p:attrName>
                                        </p:attrNameLst>
                                      </p:cBhvr>
                                      <p:to>
                                        <p:strVal val="visible"/>
                                      </p:to>
                                    </p:set>
                                    <p:animEffect transition="in" filter="fade">
                                      <p:cBhvr>
                                        <p:cTn id="83" dur="500"/>
                                        <p:tgtEl>
                                          <p:spTgt spid="11">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1">
                                            <p:txEl>
                                              <p:pRg st="1" end="1"/>
                                            </p:txEl>
                                          </p:spTgt>
                                        </p:tgtEl>
                                        <p:attrNameLst>
                                          <p:attrName>style.visibility</p:attrName>
                                        </p:attrNameLst>
                                      </p:cBhvr>
                                      <p:to>
                                        <p:strVal val="visible"/>
                                      </p:to>
                                    </p:set>
                                    <p:animEffect transition="in" filter="fade">
                                      <p:cBhvr>
                                        <p:cTn id="88" dur="500"/>
                                        <p:tgtEl>
                                          <p:spTgt spid="11">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1">
                                            <p:txEl>
                                              <p:pRg st="2" end="2"/>
                                            </p:txEl>
                                          </p:spTgt>
                                        </p:tgtEl>
                                        <p:attrNameLst>
                                          <p:attrName>style.visibility</p:attrName>
                                        </p:attrNameLst>
                                      </p:cBhvr>
                                      <p:to>
                                        <p:strVal val="visible"/>
                                      </p:to>
                                    </p:set>
                                    <p:animEffect transition="in" filter="fade">
                                      <p:cBhvr>
                                        <p:cTn id="9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0" grpId="0" animBg="1"/>
      <p:bldP spid="41" grpId="0"/>
      <p:bldP spid="42" grpId="0"/>
      <p:bldP spid="51" grpId="0"/>
      <p:bldP spid="52" grpId="0"/>
      <p:bldP spid="59" grpId="0"/>
      <p:bldP spid="60" grpId="0" animBg="1"/>
      <p:bldP spid="61" grpId="0"/>
      <p:bldP spid="62" grpId="0" animBg="1"/>
      <p:bldP spid="67" grpId="0" animBg="1"/>
      <p:bldP spid="68" grpId="0"/>
      <p:bldP spid="22" grpId="0" animBg="1"/>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We Find a Topological Ordering?</a:t>
            </a:r>
          </a:p>
        </p:txBody>
      </p:sp>
      <p:sp>
        <p:nvSpPr>
          <p:cNvPr id="4" name="Footer Placeholder 3"/>
          <p:cNvSpPr>
            <a:spLocks noGrp="1"/>
          </p:cNvSpPr>
          <p:nvPr>
            <p:ph type="ftr" sz="quarter" idx="11"/>
          </p:nvPr>
        </p:nvSpPr>
        <p:spPr>
          <a:xfrm>
            <a:off x="5715301" y="6521027"/>
            <a:ext cx="5901459" cy="274320"/>
          </a:xfrm>
        </p:spPr>
        <p:txBody>
          <a:bodyPr/>
          <a:lstStyle/>
          <a:p>
            <a:r>
              <a:rPr lang="en-US"/>
              <a:t>CSE 373 SP 18 - Kasey Champion</a:t>
            </a:r>
          </a:p>
        </p:txBody>
      </p:sp>
      <p:sp>
        <p:nvSpPr>
          <p:cNvPr id="5" name="Slide Number Placeholder 4"/>
          <p:cNvSpPr>
            <a:spLocks noGrp="1"/>
          </p:cNvSpPr>
          <p:nvPr>
            <p:ph type="sldNum" sz="quarter" idx="12"/>
          </p:nvPr>
        </p:nvSpPr>
        <p:spPr>
          <a:xfrm>
            <a:off x="11681670" y="6521027"/>
            <a:ext cx="421923" cy="274320"/>
          </a:xfrm>
        </p:spPr>
        <p:txBody>
          <a:bodyPr/>
          <a:lstStyle/>
          <a:p>
            <a:fld id="{659665DE-58FC-41F4-AC58-2C90A5E00527}" type="slidenum">
              <a:rPr lang="en-US" smtClean="0"/>
              <a:t>24</a:t>
            </a:fld>
            <a:endParaRPr lang="en-US"/>
          </a:p>
        </p:txBody>
      </p:sp>
      <p:sp>
        <p:nvSpPr>
          <p:cNvPr id="6" name="TextBox 5"/>
          <p:cNvSpPr txBox="1"/>
          <p:nvPr/>
        </p:nvSpPr>
        <p:spPr>
          <a:xfrm>
            <a:off x="360132" y="1369318"/>
            <a:ext cx="7680960" cy="5057795"/>
          </a:xfrm>
          <a:prstGeom prst="rect">
            <a:avLst/>
          </a:prstGeom>
          <a:noFill/>
        </p:spPr>
        <p:txBody>
          <a:bodyPr wrap="square" rtlCol="0">
            <a:spAutoFit/>
          </a:bodyPr>
          <a:lstStyle/>
          <a:p>
            <a:pPr>
              <a:spcBef>
                <a:spcPts val="200"/>
              </a:spcBef>
            </a:pPr>
            <a:r>
              <a:rPr lang="en-US" sz="1600" err="1">
                <a:latin typeface="Courier New" panose="02070309020205020404" pitchFamily="49" charset="0"/>
                <a:cs typeface="Courier New" panose="02070309020205020404" pitchFamily="49" charset="0"/>
              </a:rPr>
              <a:t>TopologicalSort</a:t>
            </a:r>
            <a:r>
              <a:rPr lang="en-US" sz="1600">
                <a:latin typeface="Courier New" panose="02070309020205020404" pitchFamily="49" charset="0"/>
                <a:cs typeface="Courier New" panose="02070309020205020404" pitchFamily="49" charset="0"/>
              </a:rPr>
              <a:t>(Graph G, Vertex source) </a:t>
            </a:r>
          </a:p>
          <a:p>
            <a:pPr>
              <a:spcBef>
                <a:spcPts val="200"/>
              </a:spcBef>
            </a:pPr>
            <a:r>
              <a:rPr lang="en-US" sz="1600">
                <a:latin typeface="Courier New" panose="02070309020205020404" pitchFamily="49" charset="0"/>
                <a:cs typeface="Courier New" panose="02070309020205020404" pitchFamily="49" charset="0"/>
              </a:rPr>
              <a:t>   count how many incoming edges each vertex has</a:t>
            </a:r>
          </a:p>
          <a:p>
            <a:pPr>
              <a:spcBef>
                <a:spcPts val="200"/>
              </a:spcBef>
            </a:pPr>
            <a:r>
              <a:rPr lang="en-US" sz="1600">
                <a:latin typeface="Courier New" panose="02070309020205020404" pitchFamily="49" charset="0"/>
                <a:cs typeface="Courier New" panose="02070309020205020404" pitchFamily="49" charset="0"/>
              </a:rPr>
              <a:t>	Collection </a:t>
            </a:r>
            <a:r>
              <a:rPr lang="en-US" sz="1600" err="1">
                <a:latin typeface="Courier New" panose="02070309020205020404" pitchFamily="49" charset="0"/>
                <a:cs typeface="Courier New" panose="02070309020205020404" pitchFamily="49" charset="0"/>
              </a:rPr>
              <a:t>toProcess</a:t>
            </a:r>
            <a:r>
              <a:rPr lang="en-US" sz="1600">
                <a:latin typeface="Courier New" panose="02070309020205020404" pitchFamily="49" charset="0"/>
                <a:cs typeface="Courier New" panose="02070309020205020404" pitchFamily="49" charset="0"/>
              </a:rPr>
              <a:t> = new Collection()</a:t>
            </a:r>
          </a:p>
          <a:p>
            <a:pPr>
              <a:spcBef>
                <a:spcPts val="200"/>
              </a:spcBef>
            </a:pPr>
            <a:r>
              <a:rPr lang="en-US" sz="1600">
                <a:latin typeface="Courier New" panose="02070309020205020404" pitchFamily="49" charset="0"/>
                <a:cs typeface="Courier New" panose="02070309020205020404" pitchFamily="49" charset="0"/>
              </a:rPr>
              <a:t>	foreach(Vertex v in G){</a:t>
            </a:r>
          </a:p>
          <a:p>
            <a:pPr>
              <a:spcBef>
                <a:spcPts val="200"/>
              </a:spcBef>
            </a:pPr>
            <a:r>
              <a:rPr lang="en-US" sz="1600">
                <a:latin typeface="Courier New" panose="02070309020205020404" pitchFamily="49" charset="0"/>
                <a:cs typeface="Courier New" panose="02070309020205020404" pitchFamily="49" charset="0"/>
              </a:rPr>
              <a:t>		if(</a:t>
            </a:r>
            <a:r>
              <a:rPr lang="en-US" sz="1600" err="1">
                <a:latin typeface="Courier New" panose="02070309020205020404" pitchFamily="49" charset="0"/>
                <a:cs typeface="Courier New" panose="02070309020205020404" pitchFamily="49" charset="0"/>
              </a:rPr>
              <a:t>v.edgesRemaining</a:t>
            </a:r>
            <a:r>
              <a:rPr lang="en-US" sz="1600">
                <a:latin typeface="Courier New" panose="02070309020205020404" pitchFamily="49" charset="0"/>
                <a:cs typeface="Courier New" panose="02070309020205020404" pitchFamily="49" charset="0"/>
              </a:rPr>
              <a:t> == 0)</a:t>
            </a:r>
          </a:p>
          <a:p>
            <a:pPr>
              <a:spcBef>
                <a:spcPts val="200"/>
              </a:spcBef>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toProcess.insert</a:t>
            </a:r>
            <a:r>
              <a:rPr lang="en-US" sz="1600">
                <a:latin typeface="Courier New" panose="02070309020205020404" pitchFamily="49" charset="0"/>
                <a:cs typeface="Courier New" panose="02070309020205020404" pitchFamily="49" charset="0"/>
              </a:rPr>
              <a:t>(v)</a:t>
            </a:r>
          </a:p>
          <a:p>
            <a:pPr>
              <a:spcBef>
                <a:spcPts val="200"/>
              </a:spcBef>
            </a:pPr>
            <a:r>
              <a:rPr lang="en-US" sz="1600">
                <a:latin typeface="Courier New" panose="02070309020205020404" pitchFamily="49" charset="0"/>
                <a:cs typeface="Courier New" panose="02070309020205020404" pitchFamily="49" charset="0"/>
              </a:rPr>
              <a:t>   }</a:t>
            </a:r>
          </a:p>
          <a:p>
            <a:pPr>
              <a:spcBef>
                <a:spcPts val="200"/>
              </a:spcBef>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topOrder</a:t>
            </a:r>
            <a:r>
              <a:rPr lang="en-US" sz="1600">
                <a:latin typeface="Courier New" panose="02070309020205020404" pitchFamily="49" charset="0"/>
                <a:cs typeface="Courier New" panose="02070309020205020404" pitchFamily="49" charset="0"/>
              </a:rPr>
              <a:t> = new List() 	</a:t>
            </a:r>
          </a:p>
          <a:p>
            <a:pPr>
              <a:spcBef>
                <a:spcPts val="200"/>
              </a:spcBef>
            </a:pPr>
            <a:r>
              <a:rPr lang="en-US" sz="1600">
                <a:latin typeface="Courier New" panose="02070309020205020404" pitchFamily="49" charset="0"/>
                <a:cs typeface="Courier New" panose="02070309020205020404" pitchFamily="49" charset="0"/>
              </a:rPr>
              <a:t>	while(</a:t>
            </a:r>
            <a:r>
              <a:rPr lang="en-US" sz="1600" err="1">
                <a:latin typeface="Courier New" panose="02070309020205020404" pitchFamily="49" charset="0"/>
                <a:cs typeface="Courier New" panose="02070309020205020404" pitchFamily="49" charset="0"/>
              </a:rPr>
              <a:t>toProcess</a:t>
            </a:r>
            <a:r>
              <a:rPr lang="en-US" sz="1600">
                <a:latin typeface="Courier New" panose="02070309020205020404" pitchFamily="49" charset="0"/>
                <a:cs typeface="Courier New" panose="02070309020205020404" pitchFamily="49" charset="0"/>
              </a:rPr>
              <a:t> is not empty){</a:t>
            </a:r>
          </a:p>
          <a:p>
            <a:pPr>
              <a:spcBef>
                <a:spcPts val="200"/>
              </a:spcBef>
            </a:pPr>
            <a:r>
              <a:rPr lang="en-US" sz="1600">
                <a:latin typeface="Courier New" panose="02070309020205020404" pitchFamily="49" charset="0"/>
                <a:cs typeface="Courier New" panose="02070309020205020404" pitchFamily="49" charset="0"/>
              </a:rPr>
              <a:t>   		u = </a:t>
            </a:r>
            <a:r>
              <a:rPr lang="en-US" sz="1600" err="1">
                <a:latin typeface="Courier New" panose="02070309020205020404" pitchFamily="49" charset="0"/>
                <a:cs typeface="Courier New" panose="02070309020205020404" pitchFamily="49" charset="0"/>
              </a:rPr>
              <a:t>toProcess.remove</a:t>
            </a:r>
            <a:r>
              <a:rPr lang="en-US" sz="1600">
                <a:latin typeface="Courier New" panose="02070309020205020404" pitchFamily="49" charset="0"/>
                <a:cs typeface="Courier New" panose="02070309020205020404" pitchFamily="49" charset="0"/>
              </a:rPr>
              <a:t>()</a:t>
            </a:r>
          </a:p>
          <a:p>
            <a:pPr>
              <a:spcBef>
                <a:spcPts val="200"/>
              </a:spcBef>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topOrder.insert</a:t>
            </a:r>
            <a:r>
              <a:rPr lang="en-US" sz="1600">
                <a:latin typeface="Courier New" panose="02070309020205020404" pitchFamily="49" charset="0"/>
                <a:cs typeface="Courier New" panose="02070309020205020404" pitchFamily="49" charset="0"/>
              </a:rPr>
              <a:t>(u)</a:t>
            </a:r>
          </a:p>
          <a:p>
            <a:pPr>
              <a:spcBef>
                <a:spcPts val="200"/>
              </a:spcBef>
            </a:pPr>
            <a:r>
              <a:rPr lang="en-US" sz="1600">
                <a:latin typeface="Courier New" panose="02070309020205020404" pitchFamily="49" charset="0"/>
                <a:cs typeface="Courier New" panose="02070309020205020404" pitchFamily="49" charset="0"/>
              </a:rPr>
              <a:t>		foreach(edge (</a:t>
            </a:r>
            <a:r>
              <a:rPr lang="en-US" sz="1600" err="1">
                <a:latin typeface="Courier New" panose="02070309020205020404" pitchFamily="49" charset="0"/>
                <a:cs typeface="Courier New" panose="02070309020205020404" pitchFamily="49" charset="0"/>
              </a:rPr>
              <a:t>u,v</a:t>
            </a:r>
            <a:r>
              <a:rPr lang="en-US" sz="1600">
                <a:latin typeface="Courier New" panose="02070309020205020404" pitchFamily="49" charset="0"/>
                <a:cs typeface="Courier New" panose="02070309020205020404" pitchFamily="49" charset="0"/>
              </a:rPr>
              <a:t>) leaving u){</a:t>
            </a:r>
          </a:p>
          <a:p>
            <a:pPr>
              <a:spcBef>
                <a:spcPts val="200"/>
              </a:spcBef>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v.edgesRemaining</a:t>
            </a:r>
            <a:r>
              <a:rPr lang="en-US" sz="1600">
                <a:latin typeface="Courier New" panose="02070309020205020404" pitchFamily="49" charset="0"/>
                <a:cs typeface="Courier New" panose="02070309020205020404" pitchFamily="49" charset="0"/>
              </a:rPr>
              <a:t>--</a:t>
            </a:r>
          </a:p>
          <a:p>
            <a:pPr>
              <a:spcBef>
                <a:spcPts val="200"/>
              </a:spcBef>
            </a:pPr>
            <a:r>
              <a:rPr lang="en-US" sz="1600">
                <a:latin typeface="Courier New" panose="02070309020205020404" pitchFamily="49" charset="0"/>
                <a:cs typeface="Courier New" panose="02070309020205020404" pitchFamily="49" charset="0"/>
              </a:rPr>
              <a:t>			if(</a:t>
            </a:r>
            <a:r>
              <a:rPr lang="en-US" sz="1600" err="1">
                <a:latin typeface="Courier New" panose="02070309020205020404" pitchFamily="49" charset="0"/>
                <a:cs typeface="Courier New" panose="02070309020205020404" pitchFamily="49" charset="0"/>
              </a:rPr>
              <a:t>v.edgesRemaining</a:t>
            </a:r>
            <a:r>
              <a:rPr lang="en-US" sz="1600">
                <a:latin typeface="Courier New" panose="02070309020205020404" pitchFamily="49" charset="0"/>
                <a:cs typeface="Courier New" panose="02070309020205020404" pitchFamily="49" charset="0"/>
              </a:rPr>
              <a:t> == 0)</a:t>
            </a:r>
          </a:p>
          <a:p>
            <a:pPr>
              <a:spcBef>
                <a:spcPts val="200"/>
              </a:spcBef>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toProcess.insert</a:t>
            </a:r>
            <a:r>
              <a:rPr lang="en-US" sz="1600">
                <a:latin typeface="Courier New" panose="02070309020205020404" pitchFamily="49" charset="0"/>
                <a:cs typeface="Courier New" panose="02070309020205020404" pitchFamily="49" charset="0"/>
              </a:rPr>
              <a:t>(v)</a:t>
            </a:r>
          </a:p>
          <a:p>
            <a:pPr>
              <a:spcBef>
                <a:spcPts val="200"/>
              </a:spcBef>
            </a:pPr>
            <a:r>
              <a:rPr lang="en-US" sz="1600">
                <a:latin typeface="Courier New" panose="02070309020205020404" pitchFamily="49" charset="0"/>
                <a:cs typeface="Courier New" panose="02070309020205020404" pitchFamily="49" charset="0"/>
              </a:rPr>
              <a:t>		}</a:t>
            </a:r>
          </a:p>
          <a:p>
            <a:pPr>
              <a:spcBef>
                <a:spcPts val="200"/>
              </a:spcBef>
            </a:pPr>
            <a:r>
              <a:rPr lang="en-US" sz="1600">
                <a:latin typeface="Courier New" panose="02070309020205020404" pitchFamily="49" charset="0"/>
                <a:cs typeface="Courier New" panose="02070309020205020404" pitchFamily="49" charset="0"/>
              </a:rPr>
              <a:t>	}</a:t>
            </a:r>
            <a:endParaRPr lang="en-US" sz="1600"/>
          </a:p>
          <a:p>
            <a:endParaRPr lang="en-US" sz="1600"/>
          </a:p>
        </p:txBody>
      </p:sp>
      <p:sp>
        <p:nvSpPr>
          <p:cNvPr id="7" name="Rectangle 6">
            <a:extLst>
              <a:ext uri="{FF2B5EF4-FFF2-40B4-BE49-F238E27FC236}">
                <a16:creationId xmlns:a16="http://schemas.microsoft.com/office/drawing/2014/main" id="{F1EE501D-7AE0-4657-8319-564F5B2D1D57}"/>
              </a:ext>
            </a:extLst>
          </p:cNvPr>
          <p:cNvSpPr/>
          <p:nvPr/>
        </p:nvSpPr>
        <p:spPr>
          <a:xfrm>
            <a:off x="4956636" y="2596260"/>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Math 126</a:t>
            </a:r>
          </a:p>
        </p:txBody>
      </p:sp>
      <p:sp>
        <p:nvSpPr>
          <p:cNvPr id="8" name="Rectangle 7">
            <a:extLst>
              <a:ext uri="{FF2B5EF4-FFF2-40B4-BE49-F238E27FC236}">
                <a16:creationId xmlns:a16="http://schemas.microsoft.com/office/drawing/2014/main" id="{391CF05B-C161-4312-AAE8-964C2B0F68CF}"/>
              </a:ext>
            </a:extLst>
          </p:cNvPr>
          <p:cNvSpPr/>
          <p:nvPr/>
        </p:nvSpPr>
        <p:spPr>
          <a:xfrm>
            <a:off x="4956636" y="3431412"/>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142</a:t>
            </a:r>
          </a:p>
        </p:txBody>
      </p:sp>
      <p:sp>
        <p:nvSpPr>
          <p:cNvPr id="9" name="Rectangle 8">
            <a:extLst>
              <a:ext uri="{FF2B5EF4-FFF2-40B4-BE49-F238E27FC236}">
                <a16:creationId xmlns:a16="http://schemas.microsoft.com/office/drawing/2014/main" id="{E6FA265D-143B-47FE-9683-2D0BCC42DE6E}"/>
              </a:ext>
            </a:extLst>
          </p:cNvPr>
          <p:cNvSpPr/>
          <p:nvPr/>
        </p:nvSpPr>
        <p:spPr>
          <a:xfrm>
            <a:off x="6917734" y="2988681"/>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143</a:t>
            </a:r>
          </a:p>
        </p:txBody>
      </p:sp>
      <p:sp>
        <p:nvSpPr>
          <p:cNvPr id="10" name="Rectangle 9">
            <a:extLst>
              <a:ext uri="{FF2B5EF4-FFF2-40B4-BE49-F238E27FC236}">
                <a16:creationId xmlns:a16="http://schemas.microsoft.com/office/drawing/2014/main" id="{DE700DD9-3279-4BE9-A8FB-D7F66326F371}"/>
              </a:ext>
            </a:extLst>
          </p:cNvPr>
          <p:cNvSpPr/>
          <p:nvPr/>
        </p:nvSpPr>
        <p:spPr>
          <a:xfrm>
            <a:off x="9009463" y="3669065"/>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373</a:t>
            </a:r>
          </a:p>
        </p:txBody>
      </p:sp>
      <p:sp>
        <p:nvSpPr>
          <p:cNvPr id="11" name="Rectangle 10">
            <a:extLst>
              <a:ext uri="{FF2B5EF4-FFF2-40B4-BE49-F238E27FC236}">
                <a16:creationId xmlns:a16="http://schemas.microsoft.com/office/drawing/2014/main" id="{A17D1C2E-EA3D-48CB-ABB2-5A7387A3CDAC}"/>
              </a:ext>
            </a:extLst>
          </p:cNvPr>
          <p:cNvSpPr/>
          <p:nvPr/>
        </p:nvSpPr>
        <p:spPr>
          <a:xfrm>
            <a:off x="9044085" y="2493766"/>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374</a:t>
            </a:r>
          </a:p>
        </p:txBody>
      </p:sp>
      <p:sp>
        <p:nvSpPr>
          <p:cNvPr id="12" name="Rectangle 11">
            <a:extLst>
              <a:ext uri="{FF2B5EF4-FFF2-40B4-BE49-F238E27FC236}">
                <a16:creationId xmlns:a16="http://schemas.microsoft.com/office/drawing/2014/main" id="{50F17C3E-C01B-404C-8394-69B17336297B}"/>
              </a:ext>
            </a:extLst>
          </p:cNvPr>
          <p:cNvSpPr/>
          <p:nvPr/>
        </p:nvSpPr>
        <p:spPr>
          <a:xfrm>
            <a:off x="10894964" y="4292784"/>
            <a:ext cx="1171976" cy="354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417</a:t>
            </a:r>
          </a:p>
        </p:txBody>
      </p:sp>
      <p:cxnSp>
        <p:nvCxnSpPr>
          <p:cNvPr id="13" name="Straight Arrow Connector 12">
            <a:extLst>
              <a:ext uri="{FF2B5EF4-FFF2-40B4-BE49-F238E27FC236}">
                <a16:creationId xmlns:a16="http://schemas.microsoft.com/office/drawing/2014/main" id="{8DC882E5-C859-4783-A2D6-4FC44E65E61F}"/>
              </a:ext>
            </a:extLst>
          </p:cNvPr>
          <p:cNvCxnSpPr>
            <a:stCxn id="7" idx="3"/>
            <a:endCxn id="9" idx="1"/>
          </p:cNvCxnSpPr>
          <p:nvPr/>
        </p:nvCxnSpPr>
        <p:spPr>
          <a:xfrm>
            <a:off x="6128612" y="2773599"/>
            <a:ext cx="789122" cy="3924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1519BB-1B19-43EA-B509-739473E04623}"/>
              </a:ext>
            </a:extLst>
          </p:cNvPr>
          <p:cNvCxnSpPr>
            <a:stCxn id="8" idx="3"/>
            <a:endCxn id="9" idx="1"/>
          </p:cNvCxnSpPr>
          <p:nvPr/>
        </p:nvCxnSpPr>
        <p:spPr>
          <a:xfrm flipV="1">
            <a:off x="6128612" y="3166020"/>
            <a:ext cx="789122" cy="442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F9F4BF-8F4A-402A-BB9F-4AF3BC88CD6A}"/>
              </a:ext>
            </a:extLst>
          </p:cNvPr>
          <p:cNvCxnSpPr>
            <a:stCxn id="9" idx="3"/>
            <a:endCxn id="11" idx="1"/>
          </p:cNvCxnSpPr>
          <p:nvPr/>
        </p:nvCxnSpPr>
        <p:spPr>
          <a:xfrm flipV="1">
            <a:off x="8089710" y="2671105"/>
            <a:ext cx="954375" cy="494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EC3580-344F-4BAC-BBB7-1D0B6617B63F}"/>
              </a:ext>
            </a:extLst>
          </p:cNvPr>
          <p:cNvCxnSpPr>
            <a:stCxn id="9" idx="3"/>
            <a:endCxn id="10" idx="1"/>
          </p:cNvCxnSpPr>
          <p:nvPr/>
        </p:nvCxnSpPr>
        <p:spPr>
          <a:xfrm>
            <a:off x="8089710" y="3166020"/>
            <a:ext cx="919753" cy="68038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40EAFA-583C-42AE-9C8A-807E3AC54BB4}"/>
              </a:ext>
            </a:extLst>
          </p:cNvPr>
          <p:cNvCxnSpPr>
            <a:stCxn id="10" idx="3"/>
            <a:endCxn id="12" idx="1"/>
          </p:cNvCxnSpPr>
          <p:nvPr/>
        </p:nvCxnSpPr>
        <p:spPr>
          <a:xfrm>
            <a:off x="10181439" y="3846404"/>
            <a:ext cx="713525" cy="62371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360C34B-7DA7-485E-8C39-08DD071DC120}"/>
              </a:ext>
            </a:extLst>
          </p:cNvPr>
          <p:cNvSpPr/>
          <p:nvPr/>
        </p:nvSpPr>
        <p:spPr>
          <a:xfrm>
            <a:off x="1058776" y="6040623"/>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Math 126</a:t>
            </a:r>
          </a:p>
        </p:txBody>
      </p:sp>
      <p:sp>
        <p:nvSpPr>
          <p:cNvPr id="19" name="Rectangle 18">
            <a:extLst>
              <a:ext uri="{FF2B5EF4-FFF2-40B4-BE49-F238E27FC236}">
                <a16:creationId xmlns:a16="http://schemas.microsoft.com/office/drawing/2014/main" id="{14E93729-597B-400D-81C5-3756102FBB75}"/>
              </a:ext>
            </a:extLst>
          </p:cNvPr>
          <p:cNvSpPr/>
          <p:nvPr/>
        </p:nvSpPr>
        <p:spPr>
          <a:xfrm>
            <a:off x="2793961" y="6040623"/>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142</a:t>
            </a:r>
          </a:p>
        </p:txBody>
      </p:sp>
      <p:sp>
        <p:nvSpPr>
          <p:cNvPr id="20" name="Rectangle 19">
            <a:extLst>
              <a:ext uri="{FF2B5EF4-FFF2-40B4-BE49-F238E27FC236}">
                <a16:creationId xmlns:a16="http://schemas.microsoft.com/office/drawing/2014/main" id="{18C762D4-C1CA-41E7-8E65-73C25A428224}"/>
              </a:ext>
            </a:extLst>
          </p:cNvPr>
          <p:cNvSpPr/>
          <p:nvPr/>
        </p:nvSpPr>
        <p:spPr>
          <a:xfrm>
            <a:off x="4617896" y="6040623"/>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143</a:t>
            </a:r>
          </a:p>
        </p:txBody>
      </p:sp>
      <p:sp>
        <p:nvSpPr>
          <p:cNvPr id="21" name="Rectangle 20">
            <a:extLst>
              <a:ext uri="{FF2B5EF4-FFF2-40B4-BE49-F238E27FC236}">
                <a16:creationId xmlns:a16="http://schemas.microsoft.com/office/drawing/2014/main" id="{2EFEB7E3-B400-4533-A03E-9D3E9CDEA2FA}"/>
              </a:ext>
            </a:extLst>
          </p:cNvPr>
          <p:cNvSpPr/>
          <p:nvPr/>
        </p:nvSpPr>
        <p:spPr>
          <a:xfrm>
            <a:off x="6387941" y="6047730"/>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373</a:t>
            </a:r>
          </a:p>
        </p:txBody>
      </p:sp>
      <p:sp>
        <p:nvSpPr>
          <p:cNvPr id="22" name="Rectangle 21">
            <a:extLst>
              <a:ext uri="{FF2B5EF4-FFF2-40B4-BE49-F238E27FC236}">
                <a16:creationId xmlns:a16="http://schemas.microsoft.com/office/drawing/2014/main" id="{062394B2-36D4-4E9D-91B4-51517C8E1653}"/>
              </a:ext>
            </a:extLst>
          </p:cNvPr>
          <p:cNvSpPr/>
          <p:nvPr/>
        </p:nvSpPr>
        <p:spPr>
          <a:xfrm>
            <a:off x="8215761" y="6052798"/>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374</a:t>
            </a:r>
          </a:p>
        </p:txBody>
      </p:sp>
      <p:sp>
        <p:nvSpPr>
          <p:cNvPr id="23" name="Rectangle 22">
            <a:extLst>
              <a:ext uri="{FF2B5EF4-FFF2-40B4-BE49-F238E27FC236}">
                <a16:creationId xmlns:a16="http://schemas.microsoft.com/office/drawing/2014/main" id="{4BF0270C-E2DD-4A7C-8E5A-A3260BE392FF}"/>
              </a:ext>
            </a:extLst>
          </p:cNvPr>
          <p:cNvSpPr/>
          <p:nvPr/>
        </p:nvSpPr>
        <p:spPr>
          <a:xfrm>
            <a:off x="10022982" y="6040623"/>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CSE 417</a:t>
            </a:r>
          </a:p>
        </p:txBody>
      </p:sp>
      <p:cxnSp>
        <p:nvCxnSpPr>
          <p:cNvPr id="24" name="Curved Connector 24">
            <a:extLst>
              <a:ext uri="{FF2B5EF4-FFF2-40B4-BE49-F238E27FC236}">
                <a16:creationId xmlns:a16="http://schemas.microsoft.com/office/drawing/2014/main" id="{84A288E1-9100-4663-BF32-23293E44620C}"/>
              </a:ext>
            </a:extLst>
          </p:cNvPr>
          <p:cNvCxnSpPr>
            <a:stCxn id="18" idx="2"/>
            <a:endCxn id="20" idx="2"/>
          </p:cNvCxnSpPr>
          <p:nvPr/>
        </p:nvCxnSpPr>
        <p:spPr>
          <a:xfrm rot="16200000" flipH="1">
            <a:off x="3533280" y="4681687"/>
            <a:ext cx="12700" cy="3559120"/>
          </a:xfrm>
          <a:prstGeom prst="curvedConnector3">
            <a:avLst>
              <a:gd name="adj1" fmla="val 18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Curved Connector 26">
            <a:extLst>
              <a:ext uri="{FF2B5EF4-FFF2-40B4-BE49-F238E27FC236}">
                <a16:creationId xmlns:a16="http://schemas.microsoft.com/office/drawing/2014/main" id="{35507FE8-BD74-4EE5-AE25-63AF9AA8E145}"/>
              </a:ext>
            </a:extLst>
          </p:cNvPr>
          <p:cNvCxnSpPr>
            <a:stCxn id="19" idx="0"/>
            <a:endCxn id="20" idx="0"/>
          </p:cNvCxnSpPr>
          <p:nvPr/>
        </p:nvCxnSpPr>
        <p:spPr>
          <a:xfrm rot="5400000" flipH="1" flipV="1">
            <a:off x="4400872" y="5128656"/>
            <a:ext cx="12700" cy="1823935"/>
          </a:xfrm>
          <a:prstGeom prst="curvedConnector3">
            <a:avLst>
              <a:gd name="adj1" fmla="val 18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32">
            <a:extLst>
              <a:ext uri="{FF2B5EF4-FFF2-40B4-BE49-F238E27FC236}">
                <a16:creationId xmlns:a16="http://schemas.microsoft.com/office/drawing/2014/main" id="{F55150A1-F827-4120-8D06-A6B6704E2DBD}"/>
              </a:ext>
            </a:extLst>
          </p:cNvPr>
          <p:cNvCxnSpPr>
            <a:stCxn id="20" idx="0"/>
          </p:cNvCxnSpPr>
          <p:nvPr/>
        </p:nvCxnSpPr>
        <p:spPr>
          <a:xfrm rot="16200000" flipH="1">
            <a:off x="6162204" y="5191258"/>
            <a:ext cx="20991" cy="1719721"/>
          </a:xfrm>
          <a:prstGeom prst="curvedConnector4">
            <a:avLst>
              <a:gd name="adj1" fmla="val -1089038"/>
              <a:gd name="adj2" fmla="val 9679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urved Connector 38">
            <a:extLst>
              <a:ext uri="{FF2B5EF4-FFF2-40B4-BE49-F238E27FC236}">
                <a16:creationId xmlns:a16="http://schemas.microsoft.com/office/drawing/2014/main" id="{239D2D98-6052-4B78-A46F-2A8190818654}"/>
              </a:ext>
            </a:extLst>
          </p:cNvPr>
          <p:cNvCxnSpPr>
            <a:stCxn id="20" idx="2"/>
          </p:cNvCxnSpPr>
          <p:nvPr/>
        </p:nvCxnSpPr>
        <p:spPr>
          <a:xfrm rot="5400000" flipH="1" flipV="1">
            <a:off x="7164213" y="4581375"/>
            <a:ext cx="28498" cy="3731245"/>
          </a:xfrm>
          <a:prstGeom prst="curvedConnector4">
            <a:avLst>
              <a:gd name="adj1" fmla="val -802162"/>
              <a:gd name="adj2" fmla="val 100273"/>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urved Connector 47">
            <a:extLst>
              <a:ext uri="{FF2B5EF4-FFF2-40B4-BE49-F238E27FC236}">
                <a16:creationId xmlns:a16="http://schemas.microsoft.com/office/drawing/2014/main" id="{E736BDE5-E81E-437D-B74E-CD811A130F49}"/>
              </a:ext>
            </a:extLst>
          </p:cNvPr>
          <p:cNvCxnSpPr>
            <a:stCxn id="21" idx="0"/>
            <a:endCxn id="23" idx="0"/>
          </p:cNvCxnSpPr>
          <p:nvPr/>
        </p:nvCxnSpPr>
        <p:spPr>
          <a:xfrm rot="5400000" flipH="1" flipV="1">
            <a:off x="8896852" y="4226657"/>
            <a:ext cx="7107" cy="3635041"/>
          </a:xfrm>
          <a:prstGeom prst="curvedConnector3">
            <a:avLst>
              <a:gd name="adj1" fmla="val 533837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800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Find a Topological Ordering?</a:t>
            </a:r>
          </a:p>
        </p:txBody>
      </p:sp>
      <p:sp>
        <p:nvSpPr>
          <p:cNvPr id="4" name="Footer Placeholder 3"/>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25</a:t>
            </a:fld>
            <a:endParaRPr lang="en-US"/>
          </a:p>
        </p:txBody>
      </p:sp>
      <p:sp>
        <p:nvSpPr>
          <p:cNvPr id="6" name="TextBox 5"/>
          <p:cNvSpPr txBox="1"/>
          <p:nvPr/>
        </p:nvSpPr>
        <p:spPr>
          <a:xfrm>
            <a:off x="1874821" y="1467754"/>
            <a:ext cx="7680960" cy="5488682"/>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TopologicalSort</a:t>
            </a:r>
            <a:r>
              <a:rPr lang="en-US" dirty="0">
                <a:latin typeface="Courier New" panose="02070309020205020404" pitchFamily="49" charset="0"/>
                <a:cs typeface="Courier New" panose="02070309020205020404" pitchFamily="49" charset="0"/>
              </a:rPr>
              <a:t>(Graph G, Vertex source) </a:t>
            </a:r>
          </a:p>
          <a:p>
            <a:pPr>
              <a:spcBef>
                <a:spcPts val="200"/>
              </a:spcBef>
            </a:pPr>
            <a:r>
              <a:rPr lang="en-US" dirty="0">
                <a:latin typeface="Courier New" panose="02070309020205020404" pitchFamily="49" charset="0"/>
                <a:cs typeface="Courier New" panose="02070309020205020404" pitchFamily="49" charset="0"/>
              </a:rPr>
              <a:t>   count how many incoming edges each vertex has</a:t>
            </a:r>
          </a:p>
          <a:p>
            <a:pPr>
              <a:spcBef>
                <a:spcPts val="200"/>
              </a:spcBef>
            </a:pPr>
            <a:r>
              <a:rPr lang="en-US" dirty="0">
                <a:latin typeface="Courier New" panose="02070309020205020404" pitchFamily="49" charset="0"/>
                <a:cs typeface="Courier New" panose="02070309020205020404" pitchFamily="49" charset="0"/>
              </a:rPr>
              <a:t>	Collection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Collection()</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(Vertex v in G){</a:t>
            </a:r>
          </a:p>
          <a:p>
            <a:pPr>
              <a:spcBef>
                <a:spcPts val="200"/>
              </a:spcBef>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 == 0)</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toProcess.insert</a:t>
            </a:r>
            <a:r>
              <a:rPr lang="en-US" dirty="0">
                <a:latin typeface="Courier New" panose="02070309020205020404" pitchFamily="49" charset="0"/>
                <a:cs typeface="Courier New" panose="02070309020205020404" pitchFamily="49" charset="0"/>
              </a:rPr>
              <a:t>(v)</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topOrder</a:t>
            </a:r>
            <a:r>
              <a:rPr lang="en-US" dirty="0">
                <a:latin typeface="Courier New" panose="02070309020205020404" pitchFamily="49" charset="0"/>
                <a:cs typeface="Courier New" panose="02070309020205020404" pitchFamily="49" charset="0"/>
              </a:rPr>
              <a:t> = new List() 	</a:t>
            </a:r>
          </a:p>
          <a:p>
            <a:pPr>
              <a:spcBef>
                <a:spcPts val="200"/>
              </a:spcBef>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is not empty){</a:t>
            </a:r>
          </a:p>
          <a:p>
            <a:pPr>
              <a:spcBef>
                <a:spcPts val="200"/>
              </a:spcBef>
            </a:pPr>
            <a:r>
              <a:rPr lang="en-US" dirty="0">
                <a:latin typeface="Courier New" panose="02070309020205020404" pitchFamily="49" charset="0"/>
                <a:cs typeface="Courier New" panose="02070309020205020404" pitchFamily="49" charset="0"/>
              </a:rPr>
              <a:t>   		u = </a:t>
            </a:r>
            <a:r>
              <a:rPr lang="en-US" dirty="0" err="1">
                <a:latin typeface="Courier New" panose="02070309020205020404" pitchFamily="49" charset="0"/>
                <a:cs typeface="Courier New" panose="02070309020205020404" pitchFamily="49" charset="0"/>
              </a:rPr>
              <a:t>toProcess.remove</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topOrder.insert</a:t>
            </a:r>
            <a:r>
              <a:rPr lang="en-US" dirty="0">
                <a:latin typeface="Courier New" panose="02070309020205020404" pitchFamily="49" charset="0"/>
                <a:cs typeface="Courier New" panose="02070309020205020404" pitchFamily="49" charset="0"/>
              </a:rPr>
              <a:t>(u)</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 == 0)</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toProcess.insert</a:t>
            </a:r>
            <a:r>
              <a:rPr lang="en-US" dirty="0">
                <a:latin typeface="Courier New" panose="02070309020205020404" pitchFamily="49" charset="0"/>
                <a:cs typeface="Courier New" panose="02070309020205020404" pitchFamily="49" charset="0"/>
              </a:rPr>
              <a:t>(v)</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a:p>
            <a:endParaRPr lang="en-US" dirty="0"/>
          </a:p>
        </p:txBody>
      </p:sp>
      <p:sp>
        <p:nvSpPr>
          <p:cNvPr id="3" name="TextBox 2">
            <a:extLst>
              <a:ext uri="{FF2B5EF4-FFF2-40B4-BE49-F238E27FC236}">
                <a16:creationId xmlns:a16="http://schemas.microsoft.com/office/drawing/2014/main" id="{E6981F25-16FD-A349-A8D0-4D42D8A522AD}"/>
              </a:ext>
            </a:extLst>
          </p:cNvPr>
          <p:cNvSpPr txBox="1"/>
          <p:nvPr/>
        </p:nvSpPr>
        <p:spPr>
          <a:xfrm>
            <a:off x="9230075" y="1776600"/>
            <a:ext cx="1346907" cy="923330"/>
          </a:xfrm>
          <a:prstGeom prst="rect">
            <a:avLst/>
          </a:prstGeom>
          <a:noFill/>
        </p:spPr>
        <p:txBody>
          <a:bodyPr wrap="none" rtlCol="0">
            <a:spAutoFit/>
          </a:bodyPr>
          <a:lstStyle/>
          <a:p>
            <a:r>
              <a:rPr lang="en-US" dirty="0">
                <a:solidFill>
                  <a:srgbClr val="B6A479"/>
                </a:solidFill>
              </a:rPr>
              <a:t>BFS</a:t>
            </a:r>
          </a:p>
          <a:p>
            <a:r>
              <a:rPr lang="en-US" dirty="0">
                <a:solidFill>
                  <a:srgbClr val="B6A479"/>
                </a:solidFill>
              </a:rPr>
              <a:t>Graph linear</a:t>
            </a:r>
          </a:p>
          <a:p>
            <a:r>
              <a:rPr lang="en-US" dirty="0">
                <a:solidFill>
                  <a:srgbClr val="B6A479"/>
                </a:solidFill>
              </a:rPr>
              <a:t>+ V + E</a:t>
            </a:r>
          </a:p>
        </p:txBody>
      </p:sp>
      <p:sp>
        <p:nvSpPr>
          <p:cNvPr id="7" name="TextBox 6">
            <a:extLst>
              <a:ext uri="{FF2B5EF4-FFF2-40B4-BE49-F238E27FC236}">
                <a16:creationId xmlns:a16="http://schemas.microsoft.com/office/drawing/2014/main" id="{41430A73-5245-A34D-A59A-5EBB06311ECA}"/>
              </a:ext>
            </a:extLst>
          </p:cNvPr>
          <p:cNvSpPr txBox="1"/>
          <p:nvPr/>
        </p:nvSpPr>
        <p:spPr>
          <a:xfrm>
            <a:off x="208507" y="2238265"/>
            <a:ext cx="2142510" cy="646331"/>
          </a:xfrm>
          <a:prstGeom prst="rect">
            <a:avLst/>
          </a:prstGeom>
          <a:noFill/>
        </p:spPr>
        <p:txBody>
          <a:bodyPr wrap="none" rtlCol="0">
            <a:spAutoFit/>
          </a:bodyPr>
          <a:lstStyle/>
          <a:p>
            <a:r>
              <a:rPr lang="en-US" dirty="0">
                <a:solidFill>
                  <a:srgbClr val="B6A479"/>
                </a:solidFill>
              </a:rPr>
              <a:t>Pick something with</a:t>
            </a:r>
          </a:p>
          <a:p>
            <a:r>
              <a:rPr lang="en-US" dirty="0">
                <a:solidFill>
                  <a:srgbClr val="B6A479"/>
                </a:solidFill>
              </a:rPr>
              <a:t>O(1) insert / removal</a:t>
            </a:r>
          </a:p>
        </p:txBody>
      </p:sp>
      <p:sp>
        <p:nvSpPr>
          <p:cNvPr id="8" name="TextBox 7">
            <a:extLst>
              <a:ext uri="{FF2B5EF4-FFF2-40B4-BE49-F238E27FC236}">
                <a16:creationId xmlns:a16="http://schemas.microsoft.com/office/drawing/2014/main" id="{B09E9E87-8A6E-E343-AF50-EC3D6B0BA4A8}"/>
              </a:ext>
            </a:extLst>
          </p:cNvPr>
          <p:cNvSpPr txBox="1"/>
          <p:nvPr/>
        </p:nvSpPr>
        <p:spPr>
          <a:xfrm>
            <a:off x="1659057" y="4901684"/>
            <a:ext cx="431528" cy="369332"/>
          </a:xfrm>
          <a:prstGeom prst="rect">
            <a:avLst/>
          </a:prstGeom>
          <a:noFill/>
        </p:spPr>
        <p:txBody>
          <a:bodyPr wrap="none" rtlCol="0">
            <a:spAutoFit/>
          </a:bodyPr>
          <a:lstStyle/>
          <a:p>
            <a:r>
              <a:rPr lang="en-US" dirty="0">
                <a:solidFill>
                  <a:srgbClr val="B6A479"/>
                </a:solidFill>
              </a:rPr>
              <a:t>+V</a:t>
            </a:r>
          </a:p>
        </p:txBody>
      </p:sp>
      <p:sp>
        <p:nvSpPr>
          <p:cNvPr id="9" name="TextBox 8">
            <a:extLst>
              <a:ext uri="{FF2B5EF4-FFF2-40B4-BE49-F238E27FC236}">
                <a16:creationId xmlns:a16="http://schemas.microsoft.com/office/drawing/2014/main" id="{76A45F32-E1A8-D84E-842A-1D5A24F4985A}"/>
              </a:ext>
            </a:extLst>
          </p:cNvPr>
          <p:cNvSpPr txBox="1"/>
          <p:nvPr/>
        </p:nvSpPr>
        <p:spPr>
          <a:xfrm>
            <a:off x="7212475" y="5271016"/>
            <a:ext cx="2812308" cy="646331"/>
          </a:xfrm>
          <a:prstGeom prst="rect">
            <a:avLst/>
          </a:prstGeom>
          <a:noFill/>
        </p:spPr>
        <p:txBody>
          <a:bodyPr wrap="none" rtlCol="0">
            <a:spAutoFit/>
          </a:bodyPr>
          <a:lstStyle/>
          <a:p>
            <a:r>
              <a:rPr lang="en-US" dirty="0">
                <a:solidFill>
                  <a:srgbClr val="B6A479"/>
                </a:solidFill>
              </a:rPr>
              <a:t>Runs as most once per edge</a:t>
            </a:r>
          </a:p>
          <a:p>
            <a:r>
              <a:rPr lang="en-US" dirty="0">
                <a:solidFill>
                  <a:srgbClr val="B6A479"/>
                </a:solidFill>
              </a:rPr>
              <a:t>+E</a:t>
            </a:r>
          </a:p>
        </p:txBody>
      </p:sp>
      <p:sp>
        <p:nvSpPr>
          <p:cNvPr id="10" name="Left Brace 9">
            <a:extLst>
              <a:ext uri="{FF2B5EF4-FFF2-40B4-BE49-F238E27FC236}">
                <a16:creationId xmlns:a16="http://schemas.microsoft.com/office/drawing/2014/main" id="{BCE13A63-99B9-9246-9598-1203C3D336AD}"/>
              </a:ext>
            </a:extLst>
          </p:cNvPr>
          <p:cNvSpPr/>
          <p:nvPr/>
        </p:nvSpPr>
        <p:spPr>
          <a:xfrm>
            <a:off x="2099682" y="3937000"/>
            <a:ext cx="292100" cy="2298700"/>
          </a:xfrm>
          <a:prstGeom prst="lef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C5492D9D-7778-0849-8317-44B142D333FB}"/>
              </a:ext>
            </a:extLst>
          </p:cNvPr>
          <p:cNvSpPr/>
          <p:nvPr/>
        </p:nvSpPr>
        <p:spPr>
          <a:xfrm>
            <a:off x="6900282" y="4775200"/>
            <a:ext cx="322463" cy="1358900"/>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3397DAE-CA56-0D41-AC14-F3EAF33BC827}"/>
              </a:ext>
            </a:extLst>
          </p:cNvPr>
          <p:cNvCxnSpPr/>
          <p:nvPr/>
        </p:nvCxnSpPr>
        <p:spPr>
          <a:xfrm flipH="1">
            <a:off x="8559800" y="1939128"/>
            <a:ext cx="677730"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0F8DC9-4DE5-F14E-B0E9-556683063675}"/>
              </a:ext>
            </a:extLst>
          </p:cNvPr>
          <p:cNvCxnSpPr>
            <a:cxnSpLocks/>
          </p:cNvCxnSpPr>
          <p:nvPr/>
        </p:nvCxnSpPr>
        <p:spPr>
          <a:xfrm>
            <a:off x="1659057" y="2260307"/>
            <a:ext cx="732725"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3A3CB7-1DA4-F346-AB28-ECD0D61C54F7}"/>
              </a:ext>
            </a:extLst>
          </p:cNvPr>
          <p:cNvSpPr txBox="1"/>
          <p:nvPr/>
        </p:nvSpPr>
        <p:spPr>
          <a:xfrm>
            <a:off x="9155110" y="3567668"/>
            <a:ext cx="954107" cy="369332"/>
          </a:xfrm>
          <a:prstGeom prst="rect">
            <a:avLst/>
          </a:prstGeom>
          <a:noFill/>
          <a:ln>
            <a:solidFill>
              <a:srgbClr val="4C3282"/>
            </a:solidFill>
          </a:ln>
        </p:spPr>
        <p:txBody>
          <a:bodyPr wrap="none" rtlCol="0">
            <a:spAutoFit/>
          </a:bodyPr>
          <a:lstStyle/>
          <a:p>
            <a:r>
              <a:rPr lang="en-US" b="1" dirty="0">
                <a:solidFill>
                  <a:srgbClr val="4C3282"/>
                </a:solidFill>
              </a:rPr>
              <a:t>O(V + E)</a:t>
            </a:r>
          </a:p>
        </p:txBody>
      </p:sp>
    </p:spTree>
    <p:extLst>
      <p:ext uri="{BB962C8B-B14F-4D97-AF65-F5344CB8AC3E}">
        <p14:creationId xmlns:p14="http://schemas.microsoft.com/office/powerpoint/2010/main" val="31869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fade">
                                      <p:cBhvr>
                                        <p:cTn id="41" dur="500"/>
                                        <p:tgtEl>
                                          <p:spTgt spid="9">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Practice </a:t>
            </a:r>
          </a:p>
        </p:txBody>
      </p:sp>
      <p:sp>
        <p:nvSpPr>
          <p:cNvPr id="3" name="Content Placeholder 2"/>
          <p:cNvSpPr>
            <a:spLocks noGrp="1"/>
          </p:cNvSpPr>
          <p:nvPr>
            <p:ph idx="1"/>
          </p:nvPr>
        </p:nvSpPr>
        <p:spPr>
          <a:xfrm>
            <a:off x="369764" y="1486663"/>
            <a:ext cx="8544906" cy="545850"/>
          </a:xfrm>
        </p:spPr>
        <p:txBody>
          <a:bodyPr>
            <a:normAutofit/>
          </a:bodyPr>
          <a:lstStyle/>
          <a:p>
            <a:r>
              <a:rPr lang="en-US"/>
              <a:t>What is a possible ordering of the graph after a topological sort?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26</a:t>
            </a:fld>
            <a:endParaRPr lang="en-US"/>
          </a:p>
        </p:txBody>
      </p:sp>
      <p:pic>
        <p:nvPicPr>
          <p:cNvPr id="6" name="Picture 5">
            <a:extLst>
              <a:ext uri="{FF2B5EF4-FFF2-40B4-BE49-F238E27FC236}">
                <a16:creationId xmlns:a16="http://schemas.microsoft.com/office/drawing/2014/main" id="{430DEF41-201C-4E21-BB6C-47C3BB79FDD3}"/>
              </a:ext>
            </a:extLst>
          </p:cNvPr>
          <p:cNvPicPr>
            <a:picLocks noChangeAspect="1"/>
          </p:cNvPicPr>
          <p:nvPr/>
        </p:nvPicPr>
        <p:blipFill>
          <a:blip r:embed="rId2"/>
          <a:stretch>
            <a:fillRect/>
          </a:stretch>
        </p:blipFill>
        <p:spPr>
          <a:xfrm>
            <a:off x="2701768" y="2032513"/>
            <a:ext cx="6934200" cy="2333625"/>
          </a:xfrm>
          <a:prstGeom prst="rect">
            <a:avLst/>
          </a:prstGeom>
        </p:spPr>
      </p:pic>
      <p:sp>
        <p:nvSpPr>
          <p:cNvPr id="7" name="Content Placeholder 2">
            <a:extLst>
              <a:ext uri="{FF2B5EF4-FFF2-40B4-BE49-F238E27FC236}">
                <a16:creationId xmlns:a16="http://schemas.microsoft.com/office/drawing/2014/main" id="{950D1BBD-B395-48D4-BF38-7142CAA402ED}"/>
              </a:ext>
            </a:extLst>
          </p:cNvPr>
          <p:cNvSpPr txBox="1">
            <a:spLocks/>
          </p:cNvSpPr>
          <p:nvPr/>
        </p:nvSpPr>
        <p:spPr>
          <a:xfrm>
            <a:off x="727640" y="4279127"/>
            <a:ext cx="11187258" cy="218263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All possible orderings:</a:t>
            </a:r>
          </a:p>
          <a:p>
            <a:r>
              <a:rPr lang="en-US"/>
              <a:t>e, d, b, c, f, a</a:t>
            </a:r>
          </a:p>
          <a:p>
            <a:r>
              <a:rPr lang="en-US"/>
              <a:t>e, b, d, c, f, a</a:t>
            </a:r>
          </a:p>
          <a:p>
            <a:r>
              <a:rPr lang="en-US"/>
              <a:t>e, b, c, d, f, a</a:t>
            </a:r>
          </a:p>
          <a:p>
            <a:r>
              <a:rPr lang="en-US"/>
              <a:t>e, b, c, f, a</a:t>
            </a:r>
          </a:p>
        </p:txBody>
      </p:sp>
    </p:spTree>
    <p:extLst>
      <p:ext uri="{BB962C8B-B14F-4D97-AF65-F5344CB8AC3E}">
        <p14:creationId xmlns:p14="http://schemas.microsoft.com/office/powerpoint/2010/main" val="278611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27</a:t>
            </a:fld>
            <a:endParaRPr lang="en-US"/>
          </a:p>
        </p:txBody>
      </p:sp>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99288" y="457803"/>
            <a:ext cx="534408" cy="369332"/>
          </a:xfrm>
          <a:prstGeom prst="rect">
            <a:avLst/>
          </a:prstGeom>
          <a:noFill/>
        </p:spPr>
        <p:txBody>
          <a:bodyPr wrap="square" rtlCol="0">
            <a:spAutoFit/>
          </a:bodyPr>
          <a:lstStyle/>
          <a:p>
            <a:r>
              <a:rPr lang="en-US" dirty="0"/>
              <a:t>50</a:t>
            </a:r>
          </a:p>
        </p:txBody>
      </p:sp>
      <p:sp>
        <p:nvSpPr>
          <p:cNvPr id="24" name="TextBox 23"/>
          <p:cNvSpPr txBox="1"/>
          <p:nvPr/>
        </p:nvSpPr>
        <p:spPr>
          <a:xfrm>
            <a:off x="9482200" y="840373"/>
            <a:ext cx="317944" cy="369667"/>
          </a:xfrm>
          <a:prstGeom prst="rect">
            <a:avLst/>
          </a:prstGeom>
          <a:noFill/>
        </p:spPr>
        <p:txBody>
          <a:bodyPr wrap="square" rtlCol="0">
            <a:spAutoFit/>
          </a:bodyPr>
          <a:lstStyle/>
          <a:p>
            <a:r>
              <a:rPr lang="en-US" dirty="0"/>
              <a:t>6</a:t>
            </a:r>
          </a:p>
        </p:txBody>
      </p:sp>
      <p:sp>
        <p:nvSpPr>
          <p:cNvPr id="25" name="TextBox 24"/>
          <p:cNvSpPr txBox="1"/>
          <p:nvPr/>
        </p:nvSpPr>
        <p:spPr>
          <a:xfrm>
            <a:off x="9342879" y="1315425"/>
            <a:ext cx="317944" cy="369667"/>
          </a:xfrm>
          <a:prstGeom prst="rect">
            <a:avLst/>
          </a:prstGeom>
          <a:noFill/>
        </p:spPr>
        <p:txBody>
          <a:bodyPr wrap="square" rtlCol="0">
            <a:spAutoFit/>
          </a:bodyPr>
          <a:lstStyle/>
          <a:p>
            <a:r>
              <a:rPr lang="en-US" dirty="0"/>
              <a:t>3</a:t>
            </a:r>
          </a:p>
        </p:txBody>
      </p:sp>
      <p:sp>
        <p:nvSpPr>
          <p:cNvPr id="26" name="TextBox 25"/>
          <p:cNvSpPr txBox="1"/>
          <p:nvPr/>
        </p:nvSpPr>
        <p:spPr>
          <a:xfrm>
            <a:off x="7997348" y="1880736"/>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7750239" y="2774690"/>
            <a:ext cx="317944" cy="369667"/>
          </a:xfrm>
          <a:prstGeom prst="rect">
            <a:avLst/>
          </a:prstGeom>
          <a:noFill/>
        </p:spPr>
        <p:txBody>
          <a:bodyPr wrap="square" rtlCol="0">
            <a:spAutoFit/>
          </a:bodyPr>
          <a:lstStyle/>
          <a:p>
            <a:r>
              <a:rPr lang="en-US" dirty="0"/>
              <a:t>7</a:t>
            </a:r>
          </a:p>
        </p:txBody>
      </p:sp>
      <p:sp>
        <p:nvSpPr>
          <p:cNvPr id="28" name="TextBox 27"/>
          <p:cNvSpPr txBox="1"/>
          <p:nvPr/>
        </p:nvSpPr>
        <p:spPr>
          <a:xfrm>
            <a:off x="8436809" y="2376237"/>
            <a:ext cx="317944" cy="369667"/>
          </a:xfrm>
          <a:prstGeom prst="rect">
            <a:avLst/>
          </a:prstGeom>
          <a:noFill/>
        </p:spPr>
        <p:txBody>
          <a:bodyPr wrap="square" rtlCol="0">
            <a:spAutoFit/>
          </a:bodyPr>
          <a:lstStyle/>
          <a:p>
            <a:r>
              <a:rPr lang="en-US" dirty="0"/>
              <a:t>2</a:t>
            </a:r>
          </a:p>
        </p:txBody>
      </p:sp>
      <p:sp>
        <p:nvSpPr>
          <p:cNvPr id="29" name="TextBox 28"/>
          <p:cNvSpPr txBox="1"/>
          <p:nvPr/>
        </p:nvSpPr>
        <p:spPr>
          <a:xfrm>
            <a:off x="9482200" y="3219551"/>
            <a:ext cx="317944" cy="369667"/>
          </a:xfrm>
          <a:prstGeom prst="rect">
            <a:avLst/>
          </a:prstGeom>
          <a:noFill/>
        </p:spPr>
        <p:txBody>
          <a:bodyPr wrap="square" rtlCol="0">
            <a:spAutoFit/>
          </a:bodyPr>
          <a:lstStyle/>
          <a:p>
            <a:r>
              <a:rPr lang="en-US" dirty="0"/>
              <a:t>8</a:t>
            </a:r>
          </a:p>
        </p:txBody>
      </p:sp>
      <p:sp>
        <p:nvSpPr>
          <p:cNvPr id="30" name="TextBox 29"/>
          <p:cNvSpPr txBox="1"/>
          <p:nvPr/>
        </p:nvSpPr>
        <p:spPr>
          <a:xfrm>
            <a:off x="11016410" y="2191493"/>
            <a:ext cx="317944" cy="369667"/>
          </a:xfrm>
          <a:prstGeom prst="rect">
            <a:avLst/>
          </a:prstGeom>
          <a:noFill/>
        </p:spPr>
        <p:txBody>
          <a:bodyPr wrap="square" rtlCol="0">
            <a:spAutoFit/>
          </a:bodyPr>
          <a:lstStyle/>
          <a:p>
            <a:r>
              <a:rPr lang="en-US" dirty="0"/>
              <a:t>9</a:t>
            </a:r>
          </a:p>
        </p:txBody>
      </p:sp>
      <p:sp>
        <p:nvSpPr>
          <p:cNvPr id="31" name="TextBox 30"/>
          <p:cNvSpPr txBox="1"/>
          <p:nvPr/>
        </p:nvSpPr>
        <p:spPr>
          <a:xfrm>
            <a:off x="8968623" y="1904122"/>
            <a:ext cx="405270" cy="369332"/>
          </a:xfrm>
          <a:prstGeom prst="rect">
            <a:avLst/>
          </a:prstGeom>
          <a:noFill/>
        </p:spPr>
        <p:txBody>
          <a:bodyPr wrap="square" rtlCol="0">
            <a:spAutoFit/>
          </a:bodyPr>
          <a:lstStyle/>
          <a:p>
            <a:r>
              <a:rPr lang="en-US" dirty="0"/>
              <a:t>5</a:t>
            </a:r>
          </a:p>
        </p:txBody>
      </p:sp>
      <p:sp>
        <p:nvSpPr>
          <p:cNvPr id="32" name="TextBox 31"/>
          <p:cNvSpPr txBox="1"/>
          <p:nvPr/>
        </p:nvSpPr>
        <p:spPr>
          <a:xfrm>
            <a:off x="8817232" y="2579936"/>
            <a:ext cx="317944" cy="369667"/>
          </a:xfrm>
          <a:prstGeom prst="rect">
            <a:avLst/>
          </a:prstGeom>
          <a:noFill/>
        </p:spPr>
        <p:txBody>
          <a:bodyPr wrap="square" rtlCol="0">
            <a:spAutoFit/>
          </a:bodyPr>
          <a:lstStyle/>
          <a:p>
            <a:r>
              <a:rPr lang="en-US" dirty="0"/>
              <a:t>7</a:t>
            </a:r>
          </a:p>
        </p:txBody>
      </p:sp>
      <p:graphicFrame>
        <p:nvGraphicFramePr>
          <p:cNvPr id="34" name="Table 33"/>
          <p:cNvGraphicFramePr>
            <a:graphicFrameLocks noGrp="1"/>
          </p:cNvGraphicFramePr>
          <p:nvPr>
            <p:extLst/>
          </p:nvPr>
        </p:nvGraphicFramePr>
        <p:xfrm>
          <a:off x="7064689" y="3586554"/>
          <a:ext cx="4672267" cy="2966720"/>
        </p:xfrm>
        <a:graphic>
          <a:graphicData uri="http://schemas.openxmlformats.org/drawingml/2006/table">
            <a:tbl>
              <a:tblPr firstRow="1" bandRow="1">
                <a:tableStyleId>{5C22544A-7EE6-4342-B048-85BDC9FD1C3A}</a:tableStyleId>
              </a:tblPr>
              <a:tblGrid>
                <a:gridCol w="86226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r>
                        <a:rPr lang="en-US" dirty="0">
                          <a:solidFill>
                            <a:schemeClr val="bg1"/>
                          </a:solidFill>
                        </a:rPr>
                        <a:t>Vertex</a:t>
                      </a:r>
                    </a:p>
                  </a:txBody>
                  <a:tcPr>
                    <a:solidFill>
                      <a:schemeClr val="accent1"/>
                    </a:solidFill>
                  </a:tcPr>
                </a:tc>
                <a:tc>
                  <a:txBody>
                    <a:bodyPr/>
                    <a:lstStyle/>
                    <a:p>
                      <a:r>
                        <a:rPr lang="en-US" dirty="0"/>
                        <a:t>Distance</a:t>
                      </a:r>
                    </a:p>
                  </a:txBody>
                  <a:tcPr/>
                </a:tc>
                <a:tc>
                  <a:txBody>
                    <a:bodyPr/>
                    <a:lstStyle/>
                    <a:p>
                      <a:r>
                        <a:rPr lang="en-US" dirty="0"/>
                        <a:t>Best Edge</a:t>
                      </a:r>
                    </a:p>
                  </a:txBody>
                  <a:tcPr/>
                </a:tc>
                <a:tc>
                  <a:txBody>
                    <a:bodyPr/>
                    <a:lstStyle/>
                    <a:p>
                      <a:r>
                        <a:rPr lang="en-US" dirty="0"/>
                        <a:t>Processed</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05797843"/>
                  </a:ext>
                </a:extLst>
              </a:tr>
            </a:tbl>
          </a:graphicData>
        </a:graphic>
      </p:graphicFrame>
      <p:sp>
        <p:nvSpPr>
          <p:cNvPr id="47" name="Oval 46">
            <a:extLst>
              <a:ext uri="{FF2B5EF4-FFF2-40B4-BE49-F238E27FC236}">
                <a16:creationId xmlns:a16="http://schemas.microsoft.com/office/drawing/2014/main" id="{634C006E-6A19-4FDB-A0C9-EE9701E3B614}"/>
              </a:ext>
            </a:extLst>
          </p:cNvPr>
          <p:cNvSpPr/>
          <p:nvPr/>
        </p:nvSpPr>
        <p:spPr>
          <a:xfrm>
            <a:off x="7900311" y="41941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144214" y="658112"/>
            <a:ext cx="1012706" cy="46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369332"/>
          </a:xfrm>
          <a:prstGeom prst="rect">
            <a:avLst/>
          </a:prstGeom>
          <a:noFill/>
        </p:spPr>
        <p:txBody>
          <a:bodyPr wrap="square" rtlCol="0">
            <a:spAutoFit/>
          </a:bodyPr>
          <a:lstStyle/>
          <a:p>
            <a:r>
              <a:rPr lang="en-US" dirty="0"/>
              <a:t>2</a:t>
            </a:r>
          </a:p>
        </p:txBody>
      </p:sp>
      <p:sp>
        <p:nvSpPr>
          <p:cNvPr id="3" name="TextBox 2">
            <a:extLst>
              <a:ext uri="{FF2B5EF4-FFF2-40B4-BE49-F238E27FC236}">
                <a16:creationId xmlns:a16="http://schemas.microsoft.com/office/drawing/2014/main" id="{65EC84A4-1832-5B4A-B028-396F2D8B8D1F}"/>
              </a:ext>
            </a:extLst>
          </p:cNvPr>
          <p:cNvSpPr txBox="1"/>
          <p:nvPr/>
        </p:nvSpPr>
        <p:spPr>
          <a:xfrm>
            <a:off x="8175445" y="3931454"/>
            <a:ext cx="255198"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584EB911-03F7-3D48-8869-413DD2E601D9}"/>
              </a:ext>
            </a:extLst>
          </p:cNvPr>
          <p:cNvSpPr txBox="1"/>
          <p:nvPr/>
        </p:nvSpPr>
        <p:spPr>
          <a:xfrm>
            <a:off x="8175445" y="4356354"/>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44DFA245-4101-6845-880D-89E4967694A6}"/>
              </a:ext>
            </a:extLst>
          </p:cNvPr>
          <p:cNvSpPr txBox="1"/>
          <p:nvPr/>
        </p:nvSpPr>
        <p:spPr>
          <a:xfrm>
            <a:off x="8175445" y="4733872"/>
            <a:ext cx="301686" cy="369332"/>
          </a:xfrm>
          <a:prstGeom prst="rect">
            <a:avLst/>
          </a:prstGeom>
          <a:noFill/>
        </p:spPr>
        <p:txBody>
          <a:bodyPr wrap="none" rtlCol="0">
            <a:spAutoFit/>
          </a:bodyPr>
          <a:lstStyle/>
          <a:p>
            <a:r>
              <a:rPr lang="en-US" dirty="0"/>
              <a:t>4</a:t>
            </a:r>
          </a:p>
        </p:txBody>
      </p:sp>
      <p:sp>
        <p:nvSpPr>
          <p:cNvPr id="39" name="TextBox 38">
            <a:extLst>
              <a:ext uri="{FF2B5EF4-FFF2-40B4-BE49-F238E27FC236}">
                <a16:creationId xmlns:a16="http://schemas.microsoft.com/office/drawing/2014/main" id="{C03B5A39-9A53-9649-9DC1-588FA3A7DD50}"/>
              </a:ext>
            </a:extLst>
          </p:cNvPr>
          <p:cNvSpPr txBox="1"/>
          <p:nvPr/>
        </p:nvSpPr>
        <p:spPr>
          <a:xfrm>
            <a:off x="8175445" y="5118003"/>
            <a:ext cx="301686" cy="369332"/>
          </a:xfrm>
          <a:prstGeom prst="rect">
            <a:avLst/>
          </a:prstGeom>
          <a:noFill/>
        </p:spPr>
        <p:txBody>
          <a:bodyPr wrap="none" rtlCol="0">
            <a:spAutoFit/>
          </a:bodyPr>
          <a:lstStyle/>
          <a:p>
            <a:r>
              <a:rPr lang="en-US" dirty="0"/>
              <a:t>7</a:t>
            </a:r>
          </a:p>
        </p:txBody>
      </p:sp>
      <p:sp>
        <p:nvSpPr>
          <p:cNvPr id="43" name="TextBox 42">
            <a:extLst>
              <a:ext uri="{FF2B5EF4-FFF2-40B4-BE49-F238E27FC236}">
                <a16:creationId xmlns:a16="http://schemas.microsoft.com/office/drawing/2014/main" id="{64A87282-C1A9-A247-9F66-D1F6493F760E}"/>
              </a:ext>
            </a:extLst>
          </p:cNvPr>
          <p:cNvSpPr txBox="1"/>
          <p:nvPr/>
        </p:nvSpPr>
        <p:spPr>
          <a:xfrm>
            <a:off x="9181155" y="4339956"/>
            <a:ext cx="696088" cy="369332"/>
          </a:xfrm>
          <a:prstGeom prst="rect">
            <a:avLst/>
          </a:prstGeom>
          <a:noFill/>
        </p:spPr>
        <p:txBody>
          <a:bodyPr wrap="none" rtlCol="0">
            <a:spAutoFit/>
          </a:bodyPr>
          <a:lstStyle/>
          <a:p>
            <a:r>
              <a:rPr lang="en-US" dirty="0"/>
              <a:t>(A, B)</a:t>
            </a:r>
          </a:p>
        </p:txBody>
      </p:sp>
      <p:sp>
        <p:nvSpPr>
          <p:cNvPr id="44" name="TextBox 43">
            <a:extLst>
              <a:ext uri="{FF2B5EF4-FFF2-40B4-BE49-F238E27FC236}">
                <a16:creationId xmlns:a16="http://schemas.microsoft.com/office/drawing/2014/main" id="{964E1BA8-F763-4D42-853B-5F61C5C490A4}"/>
              </a:ext>
            </a:extLst>
          </p:cNvPr>
          <p:cNvSpPr txBox="1"/>
          <p:nvPr/>
        </p:nvSpPr>
        <p:spPr>
          <a:xfrm>
            <a:off x="9181957" y="4718863"/>
            <a:ext cx="694485" cy="369332"/>
          </a:xfrm>
          <a:prstGeom prst="rect">
            <a:avLst/>
          </a:prstGeom>
          <a:noFill/>
        </p:spPr>
        <p:txBody>
          <a:bodyPr wrap="none" rtlCol="0">
            <a:spAutoFit/>
          </a:bodyPr>
          <a:lstStyle/>
          <a:p>
            <a:r>
              <a:rPr lang="en-US" dirty="0"/>
              <a:t>(A, C)</a:t>
            </a:r>
          </a:p>
        </p:txBody>
      </p:sp>
      <p:sp>
        <p:nvSpPr>
          <p:cNvPr id="45" name="TextBox 44">
            <a:extLst>
              <a:ext uri="{FF2B5EF4-FFF2-40B4-BE49-F238E27FC236}">
                <a16:creationId xmlns:a16="http://schemas.microsoft.com/office/drawing/2014/main" id="{38C7AFC9-807C-0841-8ABA-CB81D6ABC338}"/>
              </a:ext>
            </a:extLst>
          </p:cNvPr>
          <p:cNvSpPr txBox="1"/>
          <p:nvPr/>
        </p:nvSpPr>
        <p:spPr>
          <a:xfrm>
            <a:off x="9172338" y="5056466"/>
            <a:ext cx="713722" cy="369332"/>
          </a:xfrm>
          <a:prstGeom prst="rect">
            <a:avLst/>
          </a:prstGeom>
          <a:noFill/>
        </p:spPr>
        <p:txBody>
          <a:bodyPr wrap="none" rtlCol="0">
            <a:spAutoFit/>
          </a:bodyPr>
          <a:lstStyle/>
          <a:p>
            <a:r>
              <a:rPr lang="en-US" dirty="0"/>
              <a:t>(A, D)</a:t>
            </a:r>
          </a:p>
        </p:txBody>
      </p:sp>
      <p:sp>
        <p:nvSpPr>
          <p:cNvPr id="46" name="TextBox 45">
            <a:extLst>
              <a:ext uri="{FF2B5EF4-FFF2-40B4-BE49-F238E27FC236}">
                <a16:creationId xmlns:a16="http://schemas.microsoft.com/office/drawing/2014/main" id="{C821C705-FC53-264E-9B3F-3662BB9D0340}"/>
              </a:ext>
            </a:extLst>
          </p:cNvPr>
          <p:cNvSpPr txBox="1"/>
          <p:nvPr/>
        </p:nvSpPr>
        <p:spPr>
          <a:xfrm>
            <a:off x="9376753" y="3941899"/>
            <a:ext cx="30489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7232625A-7E2A-CB45-BE54-BFC3FE0881DB}"/>
              </a:ext>
            </a:extLst>
          </p:cNvPr>
          <p:cNvSpPr txBox="1"/>
          <p:nvPr/>
        </p:nvSpPr>
        <p:spPr>
          <a:xfrm>
            <a:off x="10921042" y="3957491"/>
            <a:ext cx="357790" cy="369332"/>
          </a:xfrm>
          <a:prstGeom prst="rect">
            <a:avLst/>
          </a:prstGeom>
          <a:noFill/>
        </p:spPr>
        <p:txBody>
          <a:bodyPr wrap="none" rtlCol="0">
            <a:spAutoFit/>
          </a:bodyPr>
          <a:lstStyle/>
          <a:p>
            <a:r>
              <a:rPr lang="en-US" dirty="0">
                <a:solidFill>
                  <a:srgbClr val="00B050"/>
                </a:solidFill>
              </a:rPr>
              <a:t>✓</a:t>
            </a:r>
          </a:p>
        </p:txBody>
      </p:sp>
      <p:sp>
        <p:nvSpPr>
          <p:cNvPr id="50" name="TextBox 49">
            <a:extLst>
              <a:ext uri="{FF2B5EF4-FFF2-40B4-BE49-F238E27FC236}">
                <a16:creationId xmlns:a16="http://schemas.microsoft.com/office/drawing/2014/main" id="{A6842540-4A26-974E-948A-898B34A6543C}"/>
              </a:ext>
            </a:extLst>
          </p:cNvPr>
          <p:cNvSpPr txBox="1"/>
          <p:nvPr/>
        </p:nvSpPr>
        <p:spPr>
          <a:xfrm>
            <a:off x="10921042" y="4349531"/>
            <a:ext cx="357790" cy="369332"/>
          </a:xfrm>
          <a:prstGeom prst="rect">
            <a:avLst/>
          </a:prstGeom>
          <a:noFill/>
        </p:spPr>
        <p:txBody>
          <a:bodyPr wrap="none" rtlCol="0">
            <a:spAutoFit/>
          </a:bodyPr>
          <a:lstStyle/>
          <a:p>
            <a:r>
              <a:rPr lang="en-US" dirty="0">
                <a:solidFill>
                  <a:srgbClr val="00B050"/>
                </a:solidFill>
              </a:rPr>
              <a:t>✓</a:t>
            </a:r>
          </a:p>
        </p:txBody>
      </p:sp>
      <p:sp>
        <p:nvSpPr>
          <p:cNvPr id="53" name="TextBox 52">
            <a:extLst>
              <a:ext uri="{FF2B5EF4-FFF2-40B4-BE49-F238E27FC236}">
                <a16:creationId xmlns:a16="http://schemas.microsoft.com/office/drawing/2014/main" id="{79974978-DDD5-E045-9C2B-394B6A3B5D9D}"/>
              </a:ext>
            </a:extLst>
          </p:cNvPr>
          <p:cNvSpPr txBox="1"/>
          <p:nvPr/>
        </p:nvSpPr>
        <p:spPr>
          <a:xfrm>
            <a:off x="8175445" y="5850058"/>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B6A4E2FD-C8C9-3A49-AAD4-FA7111A87036}"/>
              </a:ext>
            </a:extLst>
          </p:cNvPr>
          <p:cNvSpPr txBox="1"/>
          <p:nvPr/>
        </p:nvSpPr>
        <p:spPr>
          <a:xfrm>
            <a:off x="8175445" y="6244950"/>
            <a:ext cx="418704" cy="369332"/>
          </a:xfrm>
          <a:prstGeom prst="rect">
            <a:avLst/>
          </a:prstGeom>
          <a:noFill/>
        </p:spPr>
        <p:txBody>
          <a:bodyPr wrap="none" rtlCol="0">
            <a:spAutoFit/>
          </a:bodyPr>
          <a:lstStyle/>
          <a:p>
            <a:r>
              <a:rPr lang="en-US" dirty="0"/>
              <a:t>50</a:t>
            </a:r>
          </a:p>
        </p:txBody>
      </p:sp>
      <p:sp>
        <p:nvSpPr>
          <p:cNvPr id="55" name="TextBox 54">
            <a:extLst>
              <a:ext uri="{FF2B5EF4-FFF2-40B4-BE49-F238E27FC236}">
                <a16:creationId xmlns:a16="http://schemas.microsoft.com/office/drawing/2014/main" id="{A7FB05C0-4868-1F49-A1CF-8DBF1A36D759}"/>
              </a:ext>
            </a:extLst>
          </p:cNvPr>
          <p:cNvSpPr txBox="1"/>
          <p:nvPr/>
        </p:nvSpPr>
        <p:spPr>
          <a:xfrm>
            <a:off x="8175445" y="5446602"/>
            <a:ext cx="301686" cy="369332"/>
          </a:xfrm>
          <a:prstGeom prst="rect">
            <a:avLst/>
          </a:prstGeom>
          <a:noFill/>
        </p:spPr>
        <p:txBody>
          <a:bodyPr wrap="none" rtlCol="0">
            <a:spAutoFit/>
          </a:bodyPr>
          <a:lstStyle/>
          <a:p>
            <a:r>
              <a:rPr lang="en-US" dirty="0"/>
              <a:t>6</a:t>
            </a:r>
          </a:p>
        </p:txBody>
      </p:sp>
      <p:sp>
        <p:nvSpPr>
          <p:cNvPr id="56" name="TextBox 55">
            <a:extLst>
              <a:ext uri="{FF2B5EF4-FFF2-40B4-BE49-F238E27FC236}">
                <a16:creationId xmlns:a16="http://schemas.microsoft.com/office/drawing/2014/main" id="{7D832E4D-A9A5-6C41-B3F5-EC8C14FE1F94}"/>
              </a:ext>
            </a:extLst>
          </p:cNvPr>
          <p:cNvSpPr txBox="1"/>
          <p:nvPr/>
        </p:nvSpPr>
        <p:spPr>
          <a:xfrm>
            <a:off x="9197185" y="5830403"/>
            <a:ext cx="664028" cy="369332"/>
          </a:xfrm>
          <a:prstGeom prst="rect">
            <a:avLst/>
          </a:prstGeom>
          <a:noFill/>
        </p:spPr>
        <p:txBody>
          <a:bodyPr wrap="none" rtlCol="0">
            <a:spAutoFit/>
          </a:bodyPr>
          <a:lstStyle/>
          <a:p>
            <a:r>
              <a:rPr lang="en-US" dirty="0"/>
              <a:t>(B, F)</a:t>
            </a:r>
          </a:p>
        </p:txBody>
      </p:sp>
      <p:sp>
        <p:nvSpPr>
          <p:cNvPr id="57" name="TextBox 56">
            <a:extLst>
              <a:ext uri="{FF2B5EF4-FFF2-40B4-BE49-F238E27FC236}">
                <a16:creationId xmlns:a16="http://schemas.microsoft.com/office/drawing/2014/main" id="{03FDA182-FD59-E945-B3E9-9693E697E10F}"/>
              </a:ext>
            </a:extLst>
          </p:cNvPr>
          <p:cNvSpPr txBox="1"/>
          <p:nvPr/>
        </p:nvSpPr>
        <p:spPr>
          <a:xfrm>
            <a:off x="10921042" y="5830556"/>
            <a:ext cx="357790" cy="369332"/>
          </a:xfrm>
          <a:prstGeom prst="rect">
            <a:avLst/>
          </a:prstGeom>
          <a:noFill/>
        </p:spPr>
        <p:txBody>
          <a:bodyPr wrap="none" rtlCol="0">
            <a:spAutoFit/>
          </a:bodyPr>
          <a:lstStyle/>
          <a:p>
            <a:r>
              <a:rPr lang="en-US" dirty="0">
                <a:solidFill>
                  <a:srgbClr val="00B050"/>
                </a:solidFill>
              </a:rPr>
              <a:t>✓</a:t>
            </a:r>
          </a:p>
        </p:txBody>
      </p:sp>
      <p:sp>
        <p:nvSpPr>
          <p:cNvPr id="58" name="TextBox 57">
            <a:extLst>
              <a:ext uri="{FF2B5EF4-FFF2-40B4-BE49-F238E27FC236}">
                <a16:creationId xmlns:a16="http://schemas.microsoft.com/office/drawing/2014/main" id="{BC966759-0E1F-5A4E-837C-4CE382B0747E}"/>
              </a:ext>
            </a:extLst>
          </p:cNvPr>
          <p:cNvSpPr txBox="1"/>
          <p:nvPr/>
        </p:nvSpPr>
        <p:spPr>
          <a:xfrm>
            <a:off x="9193979" y="5399554"/>
            <a:ext cx="670440" cy="369332"/>
          </a:xfrm>
          <a:prstGeom prst="rect">
            <a:avLst/>
          </a:prstGeom>
          <a:noFill/>
        </p:spPr>
        <p:txBody>
          <a:bodyPr wrap="none" rtlCol="0">
            <a:spAutoFit/>
          </a:bodyPr>
          <a:lstStyle/>
          <a:p>
            <a:r>
              <a:rPr lang="en-US" dirty="0"/>
              <a:t>(B, E)</a:t>
            </a:r>
          </a:p>
        </p:txBody>
      </p:sp>
      <p:sp>
        <p:nvSpPr>
          <p:cNvPr id="59" name="TextBox 58">
            <a:extLst>
              <a:ext uri="{FF2B5EF4-FFF2-40B4-BE49-F238E27FC236}">
                <a16:creationId xmlns:a16="http://schemas.microsoft.com/office/drawing/2014/main" id="{93A78C14-085E-E246-A529-7985B993599F}"/>
              </a:ext>
            </a:extLst>
          </p:cNvPr>
          <p:cNvSpPr txBox="1"/>
          <p:nvPr/>
        </p:nvSpPr>
        <p:spPr>
          <a:xfrm>
            <a:off x="9177147" y="6224494"/>
            <a:ext cx="704104" cy="369332"/>
          </a:xfrm>
          <a:prstGeom prst="rect">
            <a:avLst/>
          </a:prstGeom>
          <a:noFill/>
        </p:spPr>
        <p:txBody>
          <a:bodyPr wrap="none" rtlCol="0">
            <a:spAutoFit/>
          </a:bodyPr>
          <a:lstStyle/>
          <a:p>
            <a:r>
              <a:rPr lang="en-US" dirty="0"/>
              <a:t>(B, G)</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E1A39F8-31F7-654B-A4CA-946A30B9844A}"/>
                  </a:ext>
                </a:extLst>
              </p:cNvPr>
              <p:cNvSpPr txBox="1"/>
              <p:nvPr/>
            </p:nvSpPr>
            <p:spPr>
              <a:xfrm>
                <a:off x="426370" y="1479490"/>
                <a:ext cx="6477000" cy="5206554"/>
              </a:xfrm>
              <a:prstGeom prst="rect">
                <a:avLst/>
              </a:prstGeom>
              <a:noFill/>
            </p:spPr>
            <p:txBody>
              <a:bodyPr wrap="square" rtlCol="0">
                <a:spAutoFit/>
              </a:bodyPr>
              <a:lstStyle/>
              <a:p>
                <a:pPr>
                  <a:spcBef>
                    <a:spcPts val="200"/>
                  </a:spcBef>
                </a:pPr>
                <a:r>
                  <a:rPr lang="en-US" sz="1600" dirty="0">
                    <a:latin typeface="Courier New" panose="02070309020205020404" pitchFamily="49" charset="0"/>
                    <a:cs typeface="Courier New" panose="02070309020205020404" pitchFamily="49" charset="0"/>
                  </a:rPr>
                  <a:t>PrimMST(Graph G) </a:t>
                </a:r>
              </a:p>
              <a:p>
                <a:pPr>
                  <a:spcBef>
                    <a:spcPts val="200"/>
                  </a:spcBef>
                </a:pPr>
                <a:r>
                  <a:rPr lang="en-US" sz="16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600" i="1">
                        <a:latin typeface="Cambria Math" panose="02040503050406030204" pitchFamily="18" charset="0"/>
                        <a:cs typeface="Courier New" panose="02070309020205020404" pitchFamily="49" charset="0"/>
                      </a:rPr>
                      <m:t>∞</m:t>
                    </m:r>
                  </m:oMath>
                </a14:m>
                <a:endParaRPr lang="en-US" sz="1600" dirty="0">
                  <a:latin typeface="Courier New" panose="02070309020205020404" pitchFamily="49" charset="0"/>
                  <a:cs typeface="Courier New" panose="02070309020205020404" pitchFamily="49" charset="0"/>
                </a:endParaRPr>
              </a:p>
              <a:p>
                <a:pPr>
                  <a:spcBef>
                    <a:spcPts val="200"/>
                  </a:spcBef>
                </a:pPr>
                <a:r>
                  <a:rPr lang="en-US" sz="1600" dirty="0">
                    <a:latin typeface="Courier New" panose="02070309020205020404" pitchFamily="49" charset="0"/>
                    <a:cs typeface="Courier New" panose="02070309020205020404" pitchFamily="49" charset="0"/>
                  </a:rPr>
                  <a:t>  mark source as distance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mark all vertices unprocessed</a:t>
                </a:r>
              </a:p>
              <a:p>
                <a:pPr>
                  <a:spcBef>
                    <a:spcPts val="200"/>
                  </a:spcBef>
                </a:pPr>
                <a:r>
                  <a:rPr lang="en-US" sz="1600" dirty="0">
                    <a:latin typeface="Courier New" panose="02070309020205020404" pitchFamily="49" charset="0"/>
                    <a:cs typeface="Courier New" panose="02070309020205020404" pitchFamily="49" charset="0"/>
                  </a:rPr>
                  <a:t>  foreach(edge (source, v) )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while(there are unprocessed vertices){</a:t>
                </a:r>
              </a:p>
              <a:p>
                <a:pPr>
                  <a:spcBef>
                    <a:spcPts val="200"/>
                  </a:spcBef>
                </a:pPr>
                <a:r>
                  <a:rPr lang="en-US" sz="1600" dirty="0">
                    <a:latin typeface="Courier New" panose="02070309020205020404" pitchFamily="49" charset="0"/>
                    <a:cs typeface="Courier New" panose="02070309020205020404" pitchFamily="49" charset="0"/>
                  </a:rPr>
                  <a:t>    let u be the closest unprocessed vertex</a:t>
                </a:r>
              </a:p>
              <a:p>
                <a:pPr>
                  <a:spcBef>
                    <a:spcPts val="200"/>
                  </a:spcBef>
                </a:pP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u.bestEdge</a:t>
                </a:r>
                <a:r>
                  <a:rPr lang="en-US" sz="1600" dirty="0">
                    <a:latin typeface="Courier New" panose="02070309020205020404" pitchFamily="49" charset="0"/>
                    <a:cs typeface="Courier New" panose="02070309020205020404" pitchFamily="49" charset="0"/>
                  </a:rPr>
                  <a:t> to spanning tree</a:t>
                </a:r>
              </a:p>
              <a:p>
                <a:pPr>
                  <a:spcBef>
                    <a:spcPts val="200"/>
                  </a:spcBef>
                </a:pPr>
                <a:r>
                  <a:rPr lang="en-US" sz="1600" dirty="0">
                    <a:latin typeface="Courier New" panose="02070309020205020404" pitchFamily="49" charset="0"/>
                    <a:cs typeface="Courier New" panose="02070309020205020404" pitchFamily="49" charset="0"/>
                  </a:rPr>
                  <a:t>    foreach(edge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leaving u){</a:t>
                </a:r>
              </a:p>
              <a:p>
                <a:pPr>
                  <a:spcBef>
                    <a:spcPts val="200"/>
                  </a:spcBef>
                </a:pPr>
                <a:r>
                  <a:rPr lang="en-US" sz="1600" dirty="0">
                    <a:latin typeface="Courier New" panose="02070309020205020404" pitchFamily="49" charset="0"/>
                    <a:cs typeface="Courier New" panose="02070309020205020404" pitchFamily="49" charset="0"/>
                  </a:rPr>
                  <a:t>      if(weight(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&amp;&amp; v unprocessed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mark u as processed</a:t>
                </a:r>
              </a:p>
              <a:p>
                <a:pPr>
                  <a:spcBef>
                    <a:spcPts val="200"/>
                  </a:spcBef>
                </a:pPr>
                <a:r>
                  <a:rPr lang="en-US" sz="1600" dirty="0">
                    <a:latin typeface="Courier New" panose="02070309020205020404" pitchFamily="49" charset="0"/>
                    <a:cs typeface="Courier New" panose="02070309020205020404" pitchFamily="49" charset="0"/>
                  </a:rPr>
                  <a:t>  }</a:t>
                </a:r>
                <a:endParaRPr lang="en-US" sz="1600" dirty="0"/>
              </a:p>
            </p:txBody>
          </p:sp>
        </mc:Choice>
        <mc:Fallback xmlns="">
          <p:sp>
            <p:nvSpPr>
              <p:cNvPr id="60" name="TextBox 59">
                <a:extLst>
                  <a:ext uri="{FF2B5EF4-FFF2-40B4-BE49-F238E27FC236}">
                    <a16:creationId xmlns:a16="http://schemas.microsoft.com/office/drawing/2014/main" id="{AE1A39F8-31F7-654B-A4CA-946A30B9844A}"/>
                  </a:ext>
                </a:extLst>
              </p:cNvPr>
              <p:cNvSpPr txBox="1">
                <a:spLocks noRot="1" noChangeAspect="1" noMove="1" noResize="1" noEditPoints="1" noAdjustHandles="1" noChangeArrowheads="1" noChangeShapeType="1" noTextEdit="1"/>
              </p:cNvSpPr>
              <p:nvPr/>
            </p:nvSpPr>
            <p:spPr>
              <a:xfrm>
                <a:off x="426370" y="1479490"/>
                <a:ext cx="6477000" cy="5206554"/>
              </a:xfrm>
              <a:prstGeom prst="rect">
                <a:avLst/>
              </a:prstGeom>
              <a:blipFill>
                <a:blip r:embed="rId2"/>
                <a:stretch>
                  <a:fillRect l="-391" b="-487"/>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F2B930F0-89B8-8A44-87A5-0DED7AA37C31}"/>
              </a:ext>
            </a:extLst>
          </p:cNvPr>
          <p:cNvSpPr txBox="1"/>
          <p:nvPr/>
        </p:nvSpPr>
        <p:spPr>
          <a:xfrm>
            <a:off x="10921042" y="4718863"/>
            <a:ext cx="357790" cy="369332"/>
          </a:xfrm>
          <a:prstGeom prst="rect">
            <a:avLst/>
          </a:prstGeom>
          <a:noFill/>
        </p:spPr>
        <p:txBody>
          <a:bodyPr wrap="none" rtlCol="0">
            <a:spAutoFit/>
          </a:bodyPr>
          <a:lstStyle/>
          <a:p>
            <a:r>
              <a:rPr lang="en-US" dirty="0">
                <a:solidFill>
                  <a:srgbClr val="00B050"/>
                </a:solidFill>
              </a:rPr>
              <a:t>✓</a:t>
            </a:r>
          </a:p>
        </p:txBody>
      </p:sp>
      <p:sp>
        <p:nvSpPr>
          <p:cNvPr id="62" name="TextBox 61">
            <a:extLst>
              <a:ext uri="{FF2B5EF4-FFF2-40B4-BE49-F238E27FC236}">
                <a16:creationId xmlns:a16="http://schemas.microsoft.com/office/drawing/2014/main" id="{487501F6-4327-1646-B32F-B24CCD4D6AE8}"/>
              </a:ext>
            </a:extLst>
          </p:cNvPr>
          <p:cNvSpPr txBox="1"/>
          <p:nvPr/>
        </p:nvSpPr>
        <p:spPr>
          <a:xfrm>
            <a:off x="8158830" y="5103292"/>
            <a:ext cx="513282" cy="369332"/>
          </a:xfrm>
          <a:prstGeom prst="rect">
            <a:avLst/>
          </a:prstGeom>
          <a:noFill/>
        </p:spPr>
        <p:txBody>
          <a:bodyPr wrap="none" rtlCol="0">
            <a:spAutoFit/>
          </a:bodyPr>
          <a:lstStyle/>
          <a:p>
            <a:r>
              <a:rPr lang="en-US" dirty="0"/>
              <a:t>---2</a:t>
            </a:r>
          </a:p>
        </p:txBody>
      </p:sp>
      <p:sp>
        <p:nvSpPr>
          <p:cNvPr id="63" name="TextBox 62">
            <a:extLst>
              <a:ext uri="{FF2B5EF4-FFF2-40B4-BE49-F238E27FC236}">
                <a16:creationId xmlns:a16="http://schemas.microsoft.com/office/drawing/2014/main" id="{10BFF04A-D10E-6049-BC28-79DCD558D577}"/>
              </a:ext>
            </a:extLst>
          </p:cNvPr>
          <p:cNvSpPr txBox="1"/>
          <p:nvPr/>
        </p:nvSpPr>
        <p:spPr>
          <a:xfrm>
            <a:off x="8151618" y="5454168"/>
            <a:ext cx="513282" cy="369332"/>
          </a:xfrm>
          <a:prstGeom prst="rect">
            <a:avLst/>
          </a:prstGeom>
          <a:noFill/>
        </p:spPr>
        <p:txBody>
          <a:bodyPr wrap="none" rtlCol="0">
            <a:spAutoFit/>
          </a:bodyPr>
          <a:lstStyle/>
          <a:p>
            <a:r>
              <a:rPr lang="en-US" dirty="0"/>
              <a:t>---5</a:t>
            </a:r>
          </a:p>
        </p:txBody>
      </p:sp>
      <p:sp>
        <p:nvSpPr>
          <p:cNvPr id="64" name="TextBox 63">
            <a:extLst>
              <a:ext uri="{FF2B5EF4-FFF2-40B4-BE49-F238E27FC236}">
                <a16:creationId xmlns:a16="http://schemas.microsoft.com/office/drawing/2014/main" id="{98AA2F61-1DA6-DB40-B0FB-6BEF54C72602}"/>
              </a:ext>
            </a:extLst>
          </p:cNvPr>
          <p:cNvSpPr txBox="1"/>
          <p:nvPr/>
        </p:nvSpPr>
        <p:spPr>
          <a:xfrm>
            <a:off x="9150034" y="5051681"/>
            <a:ext cx="1265667" cy="369332"/>
          </a:xfrm>
          <a:prstGeom prst="rect">
            <a:avLst/>
          </a:prstGeom>
          <a:noFill/>
        </p:spPr>
        <p:txBody>
          <a:bodyPr wrap="none" rtlCol="0">
            <a:spAutoFit/>
          </a:bodyPr>
          <a:lstStyle/>
          <a:p>
            <a:r>
              <a:rPr lang="en-US" dirty="0"/>
              <a:t>--------(C, D)</a:t>
            </a:r>
          </a:p>
        </p:txBody>
      </p:sp>
      <p:sp>
        <p:nvSpPr>
          <p:cNvPr id="65" name="TextBox 64">
            <a:extLst>
              <a:ext uri="{FF2B5EF4-FFF2-40B4-BE49-F238E27FC236}">
                <a16:creationId xmlns:a16="http://schemas.microsoft.com/office/drawing/2014/main" id="{103F2C9F-6A33-8E47-91E6-4ABC0FAD6B72}"/>
              </a:ext>
            </a:extLst>
          </p:cNvPr>
          <p:cNvSpPr txBox="1"/>
          <p:nvPr/>
        </p:nvSpPr>
        <p:spPr>
          <a:xfrm>
            <a:off x="9156920" y="5406460"/>
            <a:ext cx="1265667" cy="369332"/>
          </a:xfrm>
          <a:prstGeom prst="rect">
            <a:avLst/>
          </a:prstGeom>
          <a:noFill/>
        </p:spPr>
        <p:txBody>
          <a:bodyPr wrap="none" rtlCol="0">
            <a:spAutoFit/>
          </a:bodyPr>
          <a:lstStyle/>
          <a:p>
            <a:r>
              <a:rPr lang="en-US" dirty="0"/>
              <a:t>--------(C, E)</a:t>
            </a:r>
          </a:p>
        </p:txBody>
      </p:sp>
      <p:sp>
        <p:nvSpPr>
          <p:cNvPr id="66" name="TextBox 65">
            <a:extLst>
              <a:ext uri="{FF2B5EF4-FFF2-40B4-BE49-F238E27FC236}">
                <a16:creationId xmlns:a16="http://schemas.microsoft.com/office/drawing/2014/main" id="{FB51EFC3-7649-7F4F-ADEC-F8F265A27DA0}"/>
              </a:ext>
            </a:extLst>
          </p:cNvPr>
          <p:cNvSpPr txBox="1"/>
          <p:nvPr/>
        </p:nvSpPr>
        <p:spPr>
          <a:xfrm>
            <a:off x="10921042" y="5084271"/>
            <a:ext cx="357790" cy="369332"/>
          </a:xfrm>
          <a:prstGeom prst="rect">
            <a:avLst/>
          </a:prstGeom>
          <a:noFill/>
        </p:spPr>
        <p:txBody>
          <a:bodyPr wrap="none" rtlCol="0">
            <a:spAutoFit/>
          </a:bodyPr>
          <a:lstStyle/>
          <a:p>
            <a:r>
              <a:rPr lang="en-US" dirty="0">
                <a:solidFill>
                  <a:srgbClr val="00B050"/>
                </a:solidFill>
              </a:rPr>
              <a:t>✓</a:t>
            </a:r>
          </a:p>
        </p:txBody>
      </p:sp>
      <p:sp>
        <p:nvSpPr>
          <p:cNvPr id="67" name="TextBox 66">
            <a:extLst>
              <a:ext uri="{FF2B5EF4-FFF2-40B4-BE49-F238E27FC236}">
                <a16:creationId xmlns:a16="http://schemas.microsoft.com/office/drawing/2014/main" id="{205C0AD4-20AF-D44D-93E7-CD1F437C12DD}"/>
              </a:ext>
            </a:extLst>
          </p:cNvPr>
          <p:cNvSpPr txBox="1"/>
          <p:nvPr/>
        </p:nvSpPr>
        <p:spPr>
          <a:xfrm>
            <a:off x="10921042" y="5416410"/>
            <a:ext cx="357790" cy="369332"/>
          </a:xfrm>
          <a:prstGeom prst="rect">
            <a:avLst/>
          </a:prstGeom>
          <a:noFill/>
        </p:spPr>
        <p:txBody>
          <a:bodyPr wrap="none" rtlCol="0">
            <a:spAutoFit/>
          </a:bodyPr>
          <a:lstStyle/>
          <a:p>
            <a:r>
              <a:rPr lang="en-US" dirty="0">
                <a:solidFill>
                  <a:srgbClr val="00B050"/>
                </a:solidFill>
              </a:rPr>
              <a:t>✓</a:t>
            </a:r>
          </a:p>
        </p:txBody>
      </p:sp>
      <p:sp>
        <p:nvSpPr>
          <p:cNvPr id="68" name="TextBox 67">
            <a:extLst>
              <a:ext uri="{FF2B5EF4-FFF2-40B4-BE49-F238E27FC236}">
                <a16:creationId xmlns:a16="http://schemas.microsoft.com/office/drawing/2014/main" id="{C5109886-D66E-9542-A9F1-223196ECF61B}"/>
              </a:ext>
            </a:extLst>
          </p:cNvPr>
          <p:cNvSpPr txBox="1"/>
          <p:nvPr/>
        </p:nvSpPr>
        <p:spPr>
          <a:xfrm>
            <a:off x="10921042" y="6185833"/>
            <a:ext cx="357790" cy="369332"/>
          </a:xfrm>
          <a:prstGeom prst="rect">
            <a:avLst/>
          </a:prstGeom>
          <a:noFill/>
        </p:spPr>
        <p:txBody>
          <a:bodyPr wrap="none" rtlCol="0">
            <a:spAutoFit/>
          </a:bodyPr>
          <a:lstStyle/>
          <a:p>
            <a:r>
              <a:rPr lang="en-US" dirty="0">
                <a:solidFill>
                  <a:srgbClr val="00B050"/>
                </a:solidFill>
              </a:rPr>
              <a:t>✓</a:t>
            </a:r>
          </a:p>
        </p:txBody>
      </p:sp>
    </p:spTree>
    <p:extLst>
      <p:ext uri="{BB962C8B-B14F-4D97-AF65-F5344CB8AC3E}">
        <p14:creationId xmlns:p14="http://schemas.microsoft.com/office/powerpoint/2010/main" val="37903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1000" fill="hold"/>
                                        <p:tgtEl>
                                          <p:spTgt spid="13"/>
                                        </p:tgtEl>
                                        <p:attrNameLst>
                                          <p:attrName>stroke.color</p:attrName>
                                        </p:attrNameLst>
                                      </p:cBhvr>
                                      <p:to>
                                        <a:srgbClr val="00B14F"/>
                                      </p:to>
                                    </p:animClr>
                                    <p:set>
                                      <p:cBhvr>
                                        <p:cTn id="40" dur="1000" fill="hold"/>
                                        <p:tgtEl>
                                          <p:spTgt spid="13"/>
                                        </p:tgtEl>
                                        <p:attrNameLst>
                                          <p:attrName>stroke.on</p:attrName>
                                        </p:attrNameLst>
                                      </p:cBhvr>
                                      <p:to>
                                        <p:strVal val="true"/>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7" presetClass="emph" presetSubtype="2" fill="hold" nodeType="withEffect">
                                  <p:stCondLst>
                                    <p:cond delay="0"/>
                                  </p:stCondLst>
                                  <p:childTnLst>
                                    <p:animClr clrSpc="rgb" dir="cw">
                                      <p:cBhvr>
                                        <p:cTn id="71" dur="1000" fill="hold"/>
                                        <p:tgtEl>
                                          <p:spTgt spid="22"/>
                                        </p:tgtEl>
                                        <p:attrNameLst>
                                          <p:attrName>stroke.color</p:attrName>
                                        </p:attrNameLst>
                                      </p:cBhvr>
                                      <p:to>
                                        <a:srgbClr val="00B14F"/>
                                      </p:to>
                                    </p:animClr>
                                    <p:set>
                                      <p:cBhvr>
                                        <p:cTn id="72" dur="1000" fill="hold"/>
                                        <p:tgtEl>
                                          <p:spTgt spid="22"/>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2000" fill="hold"/>
                                        <p:tgtEl>
                                          <p:spTgt spid="16"/>
                                        </p:tgtEl>
                                        <p:attrNameLst>
                                          <p:attrName>stroke.color</p:attrName>
                                        </p:attrNameLst>
                                      </p:cBhvr>
                                      <p:to>
                                        <a:srgbClr val="00B14F"/>
                                      </p:to>
                                    </p:animClr>
                                    <p:set>
                                      <p:cBhvr>
                                        <p:cTn id="77" dur="2000" fill="hold"/>
                                        <p:tgtEl>
                                          <p:spTgt spid="16"/>
                                        </p:tgtEl>
                                        <p:attrNameLst>
                                          <p:attrName>stroke.on</p:attrName>
                                        </p:attrNameLst>
                                      </p:cBhvr>
                                      <p:to>
                                        <p:strVal val="true"/>
                                      </p:to>
                                    </p:set>
                                  </p:childTnLst>
                                </p:cTn>
                              </p:par>
                              <p:par>
                                <p:cTn id="78" presetID="10" presetClass="entr" presetSubtype="0"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fade">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500"/>
                                        <p:tgtEl>
                                          <p:spTgt spid="6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Effect transition="in" filter="fade">
                                      <p:cBhvr>
                                        <p:cTn id="94" dur="500"/>
                                        <p:tgtEl>
                                          <p:spTgt spid="65"/>
                                        </p:tgtEl>
                                      </p:cBhvr>
                                    </p:animEffect>
                                  </p:childTnLst>
                                </p:cTn>
                              </p:par>
                            </p:childTnLst>
                          </p:cTn>
                        </p:par>
                      </p:childTnLst>
                    </p:cTn>
                  </p:par>
                  <p:par>
                    <p:cTn id="95" fill="hold">
                      <p:stCondLst>
                        <p:cond delay="indefinite"/>
                      </p:stCondLst>
                      <p:childTnLst>
                        <p:par>
                          <p:cTn id="96" fill="hold">
                            <p:stCondLst>
                              <p:cond delay="0"/>
                            </p:stCondLst>
                            <p:childTnLst>
                              <p:par>
                                <p:cTn id="97" presetID="7" presetClass="emph" presetSubtype="2" fill="hold" nodeType="clickEffect">
                                  <p:stCondLst>
                                    <p:cond delay="0"/>
                                  </p:stCondLst>
                                  <p:childTnLst>
                                    <p:animClr clrSpc="rgb" dir="cw">
                                      <p:cBhvr>
                                        <p:cTn id="98" dur="2000" fill="hold"/>
                                        <p:tgtEl>
                                          <p:spTgt spid="15"/>
                                        </p:tgtEl>
                                        <p:attrNameLst>
                                          <p:attrName>stroke.color</p:attrName>
                                        </p:attrNameLst>
                                      </p:cBhvr>
                                      <p:to>
                                        <a:srgbClr val="00B14F"/>
                                      </p:to>
                                    </p:animClr>
                                    <p:set>
                                      <p:cBhvr>
                                        <p:cTn id="99" dur="2000" fill="hold"/>
                                        <p:tgtEl>
                                          <p:spTgt spid="15"/>
                                        </p:tgtEl>
                                        <p:attrNameLst>
                                          <p:attrName>stroke.on</p:attrName>
                                        </p:attrNameLst>
                                      </p:cBhvr>
                                      <p:to>
                                        <p:strVal val="true"/>
                                      </p:to>
                                    </p:set>
                                  </p:childTnLst>
                                </p:cTn>
                              </p:par>
                              <p:par>
                                <p:cTn id="100" presetID="10" presetClass="entr" presetSubtype="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7" presetClass="emph" presetSubtype="2" fill="hold" nodeType="clickEffect">
                                  <p:stCondLst>
                                    <p:cond delay="0"/>
                                  </p:stCondLst>
                                  <p:childTnLst>
                                    <p:animClr clrSpc="rgb" dir="cw">
                                      <p:cBhvr>
                                        <p:cTn id="106" dur="2000" fill="hold"/>
                                        <p:tgtEl>
                                          <p:spTgt spid="17"/>
                                        </p:tgtEl>
                                        <p:attrNameLst>
                                          <p:attrName>stroke.color</p:attrName>
                                        </p:attrNameLst>
                                      </p:cBhvr>
                                      <p:to>
                                        <a:srgbClr val="00B14F"/>
                                      </p:to>
                                    </p:animClr>
                                    <p:set>
                                      <p:cBhvr>
                                        <p:cTn id="107" dur="2000" fill="hold"/>
                                        <p:tgtEl>
                                          <p:spTgt spid="17"/>
                                        </p:tgtEl>
                                        <p:attrNameLst>
                                          <p:attrName>stroke.on</p:attrName>
                                        </p:attrNameLst>
                                      </p:cBhvr>
                                      <p:to>
                                        <p:strVal val="true"/>
                                      </p:to>
                                    </p:set>
                                  </p:childTnLst>
                                </p:cTn>
                              </p:par>
                              <p:par>
                                <p:cTn id="108" presetID="10" presetClass="entr" presetSubtype="0"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fade">
                                      <p:cBhvr>
                                        <p:cTn id="110" dur="500"/>
                                        <p:tgtEl>
                                          <p:spTgt spid="67"/>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48"/>
                                        </p:tgtEl>
                                        <p:attrNameLst>
                                          <p:attrName>stroke.color</p:attrName>
                                        </p:attrNameLst>
                                      </p:cBhvr>
                                      <p:to>
                                        <a:srgbClr val="00B14F"/>
                                      </p:to>
                                    </p:animClr>
                                    <p:set>
                                      <p:cBhvr>
                                        <p:cTn id="115" dur="2000" fill="hold"/>
                                        <p:tgtEl>
                                          <p:spTgt spid="48"/>
                                        </p:tgtEl>
                                        <p:attrNameLst>
                                          <p:attrName>stroke.on</p:attrName>
                                        </p:attrNameLst>
                                      </p:cBhvr>
                                      <p:to>
                                        <p:strVal val="true"/>
                                      </p:to>
                                    </p:se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39" grpId="0"/>
      <p:bldP spid="43" grpId="0"/>
      <p:bldP spid="44" grpId="0"/>
      <p:bldP spid="45" grpId="0"/>
      <p:bldP spid="46" grpId="0"/>
      <p:bldP spid="49" grpId="0"/>
      <p:bldP spid="50" grpId="0"/>
      <p:bldP spid="53" grpId="0"/>
      <p:bldP spid="54" grpId="0"/>
      <p:bldP spid="55" grpId="0"/>
      <p:bldP spid="56" grpId="0"/>
      <p:bldP spid="57" grpId="0"/>
      <p:bldP spid="58" grpId="0"/>
      <p:bldP spid="59" grpId="0"/>
      <p:bldP spid="61" grpId="0"/>
      <p:bldP spid="62" grpId="0"/>
      <p:bldP spid="63" grpId="0"/>
      <p:bldP spid="64" grpId="0"/>
      <p:bldP spid="65" grpId="0"/>
      <p:bldP spid="66" grpId="0"/>
      <p:bldP spid="67" grpId="0"/>
      <p:bldP spid="6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6" name="Oval 5"/>
          <p:cNvSpPr/>
          <p:nvPr/>
        </p:nvSpPr>
        <p:spPr>
          <a:xfrm>
            <a:off x="7625716" y="1988165"/>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9323958" y="329414"/>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8928719" y="28927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11059690" y="2825644"/>
            <a:ext cx="590240" cy="577637"/>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11255947" y="11821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9038208" y="1807826"/>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7996061" y="541725"/>
            <a:ext cx="1327897" cy="150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96061" y="2350603"/>
            <a:ext cx="932658" cy="754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45662" y="2232448"/>
            <a:ext cx="109489" cy="660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8059602" y="2020137"/>
            <a:ext cx="978606"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408553" y="1394462"/>
            <a:ext cx="1847394" cy="47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54810" y="1606773"/>
            <a:ext cx="118080" cy="1218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62605" y="3105062"/>
            <a:ext cx="1783524" cy="213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757844" y="541725"/>
            <a:ext cx="1388285" cy="23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99064" y="1544589"/>
            <a:ext cx="2020424" cy="1410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408553" y="2170264"/>
            <a:ext cx="1651137" cy="94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07738" y="961188"/>
            <a:ext cx="317944" cy="523220"/>
          </a:xfrm>
          <a:prstGeom prst="rect">
            <a:avLst/>
          </a:prstGeom>
          <a:noFill/>
        </p:spPr>
        <p:txBody>
          <a:bodyPr wrap="square" rtlCol="0">
            <a:spAutoFit/>
          </a:bodyPr>
          <a:lstStyle/>
          <a:p>
            <a:r>
              <a:rPr lang="en-US" sz="2800" dirty="0"/>
              <a:t>3</a:t>
            </a:r>
          </a:p>
        </p:txBody>
      </p:sp>
      <p:sp>
        <p:nvSpPr>
          <p:cNvPr id="23" name="TextBox 22"/>
          <p:cNvSpPr txBox="1"/>
          <p:nvPr/>
        </p:nvSpPr>
        <p:spPr>
          <a:xfrm>
            <a:off x="10051405" y="840373"/>
            <a:ext cx="317944" cy="523220"/>
          </a:xfrm>
          <a:prstGeom prst="rect">
            <a:avLst/>
          </a:prstGeom>
          <a:noFill/>
        </p:spPr>
        <p:txBody>
          <a:bodyPr wrap="square" rtlCol="0">
            <a:spAutoFit/>
          </a:bodyPr>
          <a:lstStyle/>
          <a:p>
            <a:r>
              <a:rPr lang="en-US" sz="2800" dirty="0"/>
              <a:t>6</a:t>
            </a:r>
          </a:p>
        </p:txBody>
      </p:sp>
      <p:sp>
        <p:nvSpPr>
          <p:cNvPr id="24" name="TextBox 23"/>
          <p:cNvSpPr txBox="1"/>
          <p:nvPr/>
        </p:nvSpPr>
        <p:spPr>
          <a:xfrm>
            <a:off x="9605955" y="1330537"/>
            <a:ext cx="317944" cy="523220"/>
          </a:xfrm>
          <a:prstGeom prst="rect">
            <a:avLst/>
          </a:prstGeom>
          <a:noFill/>
        </p:spPr>
        <p:txBody>
          <a:bodyPr wrap="square" rtlCol="0">
            <a:spAutoFit/>
          </a:bodyPr>
          <a:lstStyle/>
          <a:p>
            <a:r>
              <a:rPr lang="en-US" sz="2800" dirty="0"/>
              <a:t>2</a:t>
            </a:r>
          </a:p>
        </p:txBody>
      </p:sp>
      <p:sp>
        <p:nvSpPr>
          <p:cNvPr id="25" name="TextBox 24"/>
          <p:cNvSpPr txBox="1"/>
          <p:nvPr/>
        </p:nvSpPr>
        <p:spPr>
          <a:xfrm>
            <a:off x="8481984" y="1634535"/>
            <a:ext cx="317944" cy="523220"/>
          </a:xfrm>
          <a:prstGeom prst="rect">
            <a:avLst/>
          </a:prstGeom>
          <a:noFill/>
        </p:spPr>
        <p:txBody>
          <a:bodyPr wrap="square" rtlCol="0">
            <a:spAutoFit/>
          </a:bodyPr>
          <a:lstStyle/>
          <a:p>
            <a:r>
              <a:rPr lang="en-US" sz="2800" dirty="0"/>
              <a:t>1</a:t>
            </a:r>
          </a:p>
        </p:txBody>
      </p:sp>
      <p:sp>
        <p:nvSpPr>
          <p:cNvPr id="26" name="TextBox 25"/>
          <p:cNvSpPr txBox="1"/>
          <p:nvPr/>
        </p:nvSpPr>
        <p:spPr>
          <a:xfrm>
            <a:off x="8319444" y="2774690"/>
            <a:ext cx="317944" cy="523220"/>
          </a:xfrm>
          <a:prstGeom prst="rect">
            <a:avLst/>
          </a:prstGeom>
          <a:noFill/>
        </p:spPr>
        <p:txBody>
          <a:bodyPr wrap="square" rtlCol="0">
            <a:spAutoFit/>
          </a:bodyPr>
          <a:lstStyle/>
          <a:p>
            <a:r>
              <a:rPr lang="en-US" sz="2800" dirty="0"/>
              <a:t>4</a:t>
            </a:r>
          </a:p>
        </p:txBody>
      </p:sp>
      <p:sp>
        <p:nvSpPr>
          <p:cNvPr id="27" name="TextBox 26"/>
          <p:cNvSpPr txBox="1"/>
          <p:nvPr/>
        </p:nvSpPr>
        <p:spPr>
          <a:xfrm>
            <a:off x="8905743" y="2313586"/>
            <a:ext cx="317944" cy="523220"/>
          </a:xfrm>
          <a:prstGeom prst="rect">
            <a:avLst/>
          </a:prstGeom>
          <a:noFill/>
        </p:spPr>
        <p:txBody>
          <a:bodyPr wrap="square" rtlCol="0">
            <a:spAutoFit/>
          </a:bodyPr>
          <a:lstStyle/>
          <a:p>
            <a:r>
              <a:rPr lang="en-US" sz="2800" dirty="0"/>
              <a:t>5</a:t>
            </a:r>
          </a:p>
        </p:txBody>
      </p:sp>
      <p:sp>
        <p:nvSpPr>
          <p:cNvPr id="28" name="TextBox 27"/>
          <p:cNvSpPr txBox="1"/>
          <p:nvPr/>
        </p:nvSpPr>
        <p:spPr>
          <a:xfrm>
            <a:off x="10051405" y="3219551"/>
            <a:ext cx="317944" cy="523220"/>
          </a:xfrm>
          <a:prstGeom prst="rect">
            <a:avLst/>
          </a:prstGeom>
          <a:noFill/>
        </p:spPr>
        <p:txBody>
          <a:bodyPr wrap="square" rtlCol="0">
            <a:spAutoFit/>
          </a:bodyPr>
          <a:lstStyle/>
          <a:p>
            <a:r>
              <a:rPr lang="en-US" sz="2800" dirty="0"/>
              <a:t>8</a:t>
            </a:r>
          </a:p>
        </p:txBody>
      </p:sp>
      <p:sp>
        <p:nvSpPr>
          <p:cNvPr id="29" name="TextBox 28"/>
          <p:cNvSpPr txBox="1"/>
          <p:nvPr/>
        </p:nvSpPr>
        <p:spPr>
          <a:xfrm>
            <a:off x="11585615" y="2191493"/>
            <a:ext cx="317944" cy="523220"/>
          </a:xfrm>
          <a:prstGeom prst="rect">
            <a:avLst/>
          </a:prstGeom>
          <a:noFill/>
        </p:spPr>
        <p:txBody>
          <a:bodyPr wrap="square" rtlCol="0">
            <a:spAutoFit/>
          </a:bodyPr>
          <a:lstStyle/>
          <a:p>
            <a:r>
              <a:rPr lang="en-US" sz="2800" dirty="0"/>
              <a:t>9</a:t>
            </a:r>
          </a:p>
        </p:txBody>
      </p:sp>
      <p:sp>
        <p:nvSpPr>
          <p:cNvPr id="30" name="TextBox 29"/>
          <p:cNvSpPr txBox="1"/>
          <p:nvPr/>
        </p:nvSpPr>
        <p:spPr>
          <a:xfrm>
            <a:off x="9476612" y="1945007"/>
            <a:ext cx="619638" cy="523220"/>
          </a:xfrm>
          <a:prstGeom prst="rect">
            <a:avLst/>
          </a:prstGeom>
          <a:noFill/>
        </p:spPr>
        <p:txBody>
          <a:bodyPr wrap="square" rtlCol="0">
            <a:spAutoFit/>
          </a:bodyPr>
          <a:lstStyle/>
          <a:p>
            <a:r>
              <a:rPr lang="en-US" sz="2800" dirty="0"/>
              <a:t>10</a:t>
            </a:r>
          </a:p>
        </p:txBody>
      </p:sp>
      <p:sp>
        <p:nvSpPr>
          <p:cNvPr id="31" name="TextBox 30"/>
          <p:cNvSpPr txBox="1"/>
          <p:nvPr/>
        </p:nvSpPr>
        <p:spPr>
          <a:xfrm>
            <a:off x="9595471" y="2543695"/>
            <a:ext cx="317944" cy="523220"/>
          </a:xfrm>
          <a:prstGeom prst="rect">
            <a:avLst/>
          </a:prstGeom>
          <a:noFill/>
        </p:spPr>
        <p:txBody>
          <a:bodyPr wrap="square" rtlCol="0">
            <a:spAutoFit/>
          </a:bodyPr>
          <a:lstStyle/>
          <a:p>
            <a:r>
              <a:rPr lang="en-US" sz="2800" dirty="0"/>
              <a:t>7</a:t>
            </a:r>
          </a:p>
        </p:txBody>
      </p:sp>
      <p:sp>
        <p:nvSpPr>
          <p:cNvPr id="33" name="TextBox 32"/>
          <p:cNvSpPr txBox="1"/>
          <p:nvPr/>
        </p:nvSpPr>
        <p:spPr>
          <a:xfrm>
            <a:off x="179039" y="1528614"/>
            <a:ext cx="7534656" cy="2605842"/>
          </a:xfrm>
          <a:prstGeom prst="rect">
            <a:avLst/>
          </a:prstGeom>
          <a:noFill/>
        </p:spPr>
        <p:txBody>
          <a:bodyPr wrap="square" rtlCol="0">
            <a:spAutoFit/>
          </a:bodyPr>
          <a:lstStyle/>
          <a:p>
            <a:pPr>
              <a:spcBef>
                <a:spcPts val="200"/>
              </a:spcBef>
            </a:pPr>
            <a:r>
              <a:rPr lang="en-US" sz="1600" dirty="0" err="1">
                <a:latin typeface="Courier New" panose="02070309020205020404" pitchFamily="49" charset="0"/>
                <a:cs typeface="Courier New" panose="02070309020205020404" pitchFamily="49" charset="0"/>
              </a:rPr>
              <a:t>KruskalMST</a:t>
            </a:r>
            <a:r>
              <a:rPr lang="en-US" sz="1600" dirty="0">
                <a:latin typeface="Courier New" panose="02070309020205020404" pitchFamily="49" charset="0"/>
                <a:cs typeface="Courier New" panose="02070309020205020404" pitchFamily="49" charset="0"/>
              </a:rPr>
              <a:t>(Graph G) </a:t>
            </a:r>
          </a:p>
          <a:p>
            <a:pPr>
              <a:spcBef>
                <a:spcPts val="200"/>
              </a:spcBef>
            </a:pPr>
            <a:r>
              <a:rPr lang="en-US" sz="1600" dirty="0">
                <a:latin typeface="Courier New" panose="02070309020205020404" pitchFamily="49" charset="0"/>
                <a:cs typeface="Courier New" panose="02070309020205020404" pitchFamily="49" charset="0"/>
              </a:rPr>
              <a:t>   initialize each vertex to be an independent component</a:t>
            </a:r>
            <a:endParaRPr lang="en-US" sz="1600" b="0" dirty="0">
              <a:latin typeface="Courier New" panose="02070309020205020404" pitchFamily="49" charset="0"/>
              <a:cs typeface="Courier New" panose="02070309020205020404" pitchFamily="49" charset="0"/>
            </a:endParaRPr>
          </a:p>
          <a:p>
            <a:pPr>
              <a:spcBef>
                <a:spcPts val="200"/>
              </a:spcBef>
            </a:pPr>
            <a:r>
              <a:rPr lang="en-US" sz="1600" dirty="0">
                <a:latin typeface="Courier New" panose="02070309020205020404" pitchFamily="49" charset="0"/>
                <a:cs typeface="Courier New" panose="02070309020205020404" pitchFamily="49" charset="0"/>
              </a:rPr>
              <a:t>	sort the edges by weight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foreach</a:t>
            </a:r>
            <a:r>
              <a:rPr lang="en-US" sz="1600" dirty="0">
                <a:latin typeface="Courier New" panose="02070309020205020404" pitchFamily="49" charset="0"/>
                <a:cs typeface="Courier New" panose="02070309020205020404" pitchFamily="49" charset="0"/>
              </a:rPr>
              <a:t>(edge (u, v) in sorted order){</a:t>
            </a:r>
          </a:p>
          <a:p>
            <a:pPr>
              <a:spcBef>
                <a:spcPts val="200"/>
              </a:spcBef>
            </a:pPr>
            <a:r>
              <a:rPr lang="en-US" sz="1600" dirty="0">
                <a:latin typeface="Courier New" panose="02070309020205020404" pitchFamily="49" charset="0"/>
                <a:cs typeface="Courier New" panose="02070309020205020404" pitchFamily="49" charset="0"/>
              </a:rPr>
              <a:t>		if(u and v are in different components){</a:t>
            </a:r>
          </a:p>
          <a:p>
            <a:pPr>
              <a:spcBef>
                <a:spcPts val="200"/>
              </a:spcBef>
            </a:pP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to the MST</a:t>
            </a:r>
          </a:p>
          <a:p>
            <a:pPr>
              <a:spcBef>
                <a:spcPts val="200"/>
              </a:spcBef>
            </a:pPr>
            <a:r>
              <a:rPr lang="en-US" sz="16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a:t>
            </a:r>
            <a:endParaRPr lang="en-US" sz="1600" dirty="0"/>
          </a:p>
        </p:txBody>
      </p:sp>
      <p:graphicFrame>
        <p:nvGraphicFramePr>
          <p:cNvPr id="44" name="Table 43"/>
          <p:cNvGraphicFramePr>
            <a:graphicFrameLocks noGrp="1"/>
          </p:cNvGraphicFramePr>
          <p:nvPr>
            <p:extLst/>
          </p:nvPr>
        </p:nvGraphicFramePr>
        <p:xfrm>
          <a:off x="1519295" y="4036208"/>
          <a:ext cx="4778313" cy="2560320"/>
        </p:xfrm>
        <a:graphic>
          <a:graphicData uri="http://schemas.openxmlformats.org/drawingml/2006/table">
            <a:tbl>
              <a:tblPr firstRow="1" bandRow="1">
                <a:tableStyleId>{5C22544A-7EE6-4342-B048-85BDC9FD1C3A}</a:tableStyleId>
              </a:tblPr>
              <a:tblGrid>
                <a:gridCol w="1592771">
                  <a:extLst>
                    <a:ext uri="{9D8B030D-6E8A-4147-A177-3AD203B41FA5}">
                      <a16:colId xmlns:a16="http://schemas.microsoft.com/office/drawing/2014/main" val="20000"/>
                    </a:ext>
                  </a:extLst>
                </a:gridCol>
                <a:gridCol w="1176269">
                  <a:extLst>
                    <a:ext uri="{9D8B030D-6E8A-4147-A177-3AD203B41FA5}">
                      <a16:colId xmlns:a16="http://schemas.microsoft.com/office/drawing/2014/main" val="20001"/>
                    </a:ext>
                  </a:extLst>
                </a:gridCol>
                <a:gridCol w="2009273">
                  <a:extLst>
                    <a:ext uri="{9D8B030D-6E8A-4147-A177-3AD203B41FA5}">
                      <a16:colId xmlns:a16="http://schemas.microsoft.com/office/drawing/2014/main" val="20002"/>
                    </a:ext>
                  </a:extLst>
                </a:gridCol>
              </a:tblGrid>
              <a:tr h="0">
                <a:tc>
                  <a:txBody>
                    <a:bodyPr/>
                    <a:lstStyle/>
                    <a:p>
                      <a:r>
                        <a:rPr lang="en-US" sz="2200" dirty="0"/>
                        <a:t>Edge</a:t>
                      </a:r>
                    </a:p>
                  </a:txBody>
                  <a:tcPr/>
                </a:tc>
                <a:tc>
                  <a:txBody>
                    <a:bodyPr/>
                    <a:lstStyle/>
                    <a:p>
                      <a:r>
                        <a:rPr lang="en-US" sz="2200" dirty="0"/>
                        <a:t>Include?</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(A,C)</a:t>
                      </a:r>
                    </a:p>
                  </a:txBody>
                  <a:tcPr/>
                </a:tc>
                <a:tc>
                  <a:txBody>
                    <a:bodyPr/>
                    <a:lstStyle/>
                    <a:p>
                      <a:r>
                        <a:rPr lang="en-US" sz="2200" dirty="0"/>
                        <a:t>Yes</a:t>
                      </a:r>
                    </a:p>
                  </a:txBody>
                  <a:tcPr/>
                </a:tc>
                <a:tc>
                  <a:txBody>
                    <a:bodyPr/>
                    <a:lstStyle/>
                    <a:p>
                      <a:endParaRPr lang="en-US" sz="2200"/>
                    </a:p>
                  </a:txBody>
                  <a:tcPr/>
                </a:tc>
                <a:extLst>
                  <a:ext uri="{0D108BD9-81ED-4DB2-BD59-A6C34878D82A}">
                    <a16:rowId xmlns:a16="http://schemas.microsoft.com/office/drawing/2014/main" val="10001"/>
                  </a:ext>
                </a:extLst>
              </a:tr>
              <a:tr h="370840">
                <a:tc>
                  <a:txBody>
                    <a:bodyPr/>
                    <a:lstStyle/>
                    <a:p>
                      <a:r>
                        <a:rPr lang="en-US" sz="2200" dirty="0"/>
                        <a:t>(C,E)</a:t>
                      </a:r>
                    </a:p>
                  </a:txBody>
                  <a:tcPr/>
                </a:tc>
                <a:tc>
                  <a:txBody>
                    <a:bodyPr/>
                    <a:lstStyle/>
                    <a:p>
                      <a:r>
                        <a:rPr lang="en-US" sz="2200" dirty="0"/>
                        <a:t>Yes</a:t>
                      </a:r>
                    </a:p>
                  </a:txBody>
                  <a:tcPr/>
                </a:tc>
                <a:tc>
                  <a:txBody>
                    <a:bodyPr/>
                    <a:lstStyle/>
                    <a:p>
                      <a:endParaRPr lang="en-US" sz="2200"/>
                    </a:p>
                  </a:txBody>
                  <a:tcPr/>
                </a:tc>
                <a:extLst>
                  <a:ext uri="{0D108BD9-81ED-4DB2-BD59-A6C34878D82A}">
                    <a16:rowId xmlns:a16="http://schemas.microsoft.com/office/drawing/2014/main" val="10002"/>
                  </a:ext>
                </a:extLst>
              </a:tr>
              <a:tr h="370840">
                <a:tc>
                  <a:txBody>
                    <a:bodyPr/>
                    <a:lstStyle/>
                    <a:p>
                      <a:r>
                        <a:rPr lang="en-US" sz="2200" dirty="0"/>
                        <a:t>(A,B)</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3"/>
                  </a:ext>
                </a:extLst>
              </a:tr>
              <a:tr h="370840">
                <a:tc>
                  <a:txBody>
                    <a:bodyPr/>
                    <a:lstStyle/>
                    <a:p>
                      <a:r>
                        <a:rPr lang="en-US" sz="2200" dirty="0"/>
                        <a:t>(A,D)</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4"/>
                  </a:ext>
                </a:extLst>
              </a:tr>
              <a:tr h="370840">
                <a:tc>
                  <a:txBody>
                    <a:bodyPr/>
                    <a:lstStyle/>
                    <a:p>
                      <a:r>
                        <a:rPr lang="en-US" sz="2200" dirty="0"/>
                        <a:t>(C,D)</a:t>
                      </a:r>
                    </a:p>
                  </a:txBody>
                  <a:tcPr/>
                </a:tc>
                <a:tc>
                  <a:txBody>
                    <a:bodyPr/>
                    <a:lstStyle/>
                    <a:p>
                      <a:r>
                        <a:rPr lang="en-US" sz="2200" dirty="0"/>
                        <a:t>No</a:t>
                      </a:r>
                    </a:p>
                  </a:txBody>
                  <a:tcPr/>
                </a:tc>
                <a:tc>
                  <a:txBody>
                    <a:bodyPr/>
                    <a:lstStyle/>
                    <a:p>
                      <a:r>
                        <a:rPr lang="en-US" sz="2200" dirty="0"/>
                        <a:t>Cycle A,C,D,A</a:t>
                      </a:r>
                    </a:p>
                  </a:txBody>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nvPr>
        </p:nvGraphicFramePr>
        <p:xfrm>
          <a:off x="6600482" y="4013225"/>
          <a:ext cx="4778313" cy="2560320"/>
        </p:xfrm>
        <a:graphic>
          <a:graphicData uri="http://schemas.openxmlformats.org/drawingml/2006/table">
            <a:tbl>
              <a:tblPr firstRow="1" bandRow="1">
                <a:tableStyleId>{5C22544A-7EE6-4342-B048-85BDC9FD1C3A}</a:tableStyleId>
              </a:tblPr>
              <a:tblGrid>
                <a:gridCol w="1725371">
                  <a:extLst>
                    <a:ext uri="{9D8B030D-6E8A-4147-A177-3AD203B41FA5}">
                      <a16:colId xmlns:a16="http://schemas.microsoft.com/office/drawing/2014/main" val="20000"/>
                    </a:ext>
                  </a:extLst>
                </a:gridCol>
                <a:gridCol w="791998">
                  <a:extLst>
                    <a:ext uri="{9D8B030D-6E8A-4147-A177-3AD203B41FA5}">
                      <a16:colId xmlns:a16="http://schemas.microsoft.com/office/drawing/2014/main" val="20001"/>
                    </a:ext>
                  </a:extLst>
                </a:gridCol>
                <a:gridCol w="2260944">
                  <a:extLst>
                    <a:ext uri="{9D8B030D-6E8A-4147-A177-3AD203B41FA5}">
                      <a16:colId xmlns:a16="http://schemas.microsoft.com/office/drawing/2014/main" val="20002"/>
                    </a:ext>
                  </a:extLst>
                </a:gridCol>
              </a:tblGrid>
              <a:tr h="0">
                <a:tc>
                  <a:txBody>
                    <a:bodyPr/>
                    <a:lstStyle/>
                    <a:p>
                      <a:r>
                        <a:rPr lang="en-US" sz="2200" dirty="0"/>
                        <a:t>Edge (cont.)</a:t>
                      </a:r>
                    </a:p>
                  </a:txBody>
                  <a:tcPr/>
                </a:tc>
                <a:tc>
                  <a:txBody>
                    <a:bodyPr/>
                    <a:lstStyle/>
                    <a:p>
                      <a:r>
                        <a:rPr lang="en-US" sz="2200" dirty="0" err="1"/>
                        <a:t>Inc</a:t>
                      </a:r>
                      <a:r>
                        <a:rPr lang="en-US" sz="2200" dirty="0"/>
                        <a:t>?</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(B,F)</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1"/>
                  </a:ext>
                </a:extLst>
              </a:tr>
              <a:tr h="370840">
                <a:tc>
                  <a:txBody>
                    <a:bodyPr/>
                    <a:lstStyle/>
                    <a:p>
                      <a:r>
                        <a:rPr lang="en-US" sz="2200" dirty="0"/>
                        <a:t>(D,E)</a:t>
                      </a:r>
                    </a:p>
                  </a:txBody>
                  <a:tcPr/>
                </a:tc>
                <a:tc>
                  <a:txBody>
                    <a:bodyPr/>
                    <a:lstStyle/>
                    <a:p>
                      <a:r>
                        <a:rPr lang="en-US" sz="220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Cycle A,C,E,D,A</a:t>
                      </a:r>
                    </a:p>
                  </a:txBody>
                  <a:tcPr/>
                </a:tc>
                <a:extLst>
                  <a:ext uri="{0D108BD9-81ED-4DB2-BD59-A6C34878D82A}">
                    <a16:rowId xmlns:a16="http://schemas.microsoft.com/office/drawing/2014/main" val="10002"/>
                  </a:ext>
                </a:extLst>
              </a:tr>
              <a:tr h="370840">
                <a:tc>
                  <a:txBody>
                    <a:bodyPr/>
                    <a:lstStyle/>
                    <a:p>
                      <a:r>
                        <a:rPr lang="en-US" sz="2200" dirty="0"/>
                        <a:t>(D,F)</a:t>
                      </a:r>
                    </a:p>
                  </a:txBody>
                  <a:tcPr/>
                </a:tc>
                <a:tc>
                  <a:txBody>
                    <a:bodyPr/>
                    <a:lstStyle/>
                    <a:p>
                      <a:r>
                        <a:rPr lang="en-US" sz="2200" dirty="0"/>
                        <a:t>No</a:t>
                      </a:r>
                    </a:p>
                  </a:txBody>
                  <a:tcPr/>
                </a:tc>
                <a:tc>
                  <a:txBody>
                    <a:bodyPr/>
                    <a:lstStyle/>
                    <a:p>
                      <a:r>
                        <a:rPr lang="en-US" sz="2200" dirty="0"/>
                        <a:t>Cycle A,D,F,B,A</a:t>
                      </a:r>
                    </a:p>
                  </a:txBody>
                  <a:tcPr/>
                </a:tc>
                <a:extLst>
                  <a:ext uri="{0D108BD9-81ED-4DB2-BD59-A6C34878D82A}">
                    <a16:rowId xmlns:a16="http://schemas.microsoft.com/office/drawing/2014/main" val="10003"/>
                  </a:ext>
                </a:extLst>
              </a:tr>
              <a:tr h="370840">
                <a:tc>
                  <a:txBody>
                    <a:bodyPr/>
                    <a:lstStyle/>
                    <a:p>
                      <a:r>
                        <a:rPr lang="en-US" sz="2200" dirty="0"/>
                        <a:t>(E,F)</a:t>
                      </a:r>
                    </a:p>
                  </a:txBody>
                  <a:tcPr/>
                </a:tc>
                <a:tc>
                  <a:txBody>
                    <a:bodyPr/>
                    <a:lstStyle/>
                    <a:p>
                      <a:r>
                        <a:rPr lang="en-US" sz="2200" dirty="0"/>
                        <a:t>No</a:t>
                      </a:r>
                    </a:p>
                  </a:txBody>
                  <a:tcPr/>
                </a:tc>
                <a:tc>
                  <a:txBody>
                    <a:bodyPr/>
                    <a:lstStyle/>
                    <a:p>
                      <a:r>
                        <a:rPr lang="en-US" sz="2200" dirty="0"/>
                        <a:t>Cycle A,C,E,F,D,A</a:t>
                      </a:r>
                    </a:p>
                  </a:txBody>
                  <a:tcPr/>
                </a:tc>
                <a:extLst>
                  <a:ext uri="{0D108BD9-81ED-4DB2-BD59-A6C34878D82A}">
                    <a16:rowId xmlns:a16="http://schemas.microsoft.com/office/drawing/2014/main" val="10004"/>
                  </a:ext>
                </a:extLst>
              </a:tr>
              <a:tr h="370840">
                <a:tc>
                  <a:txBody>
                    <a:bodyPr/>
                    <a:lstStyle/>
                    <a:p>
                      <a:r>
                        <a:rPr lang="en-US" sz="2200" dirty="0"/>
                        <a:t>(C,F)</a:t>
                      </a:r>
                    </a:p>
                  </a:txBody>
                  <a:tcPr/>
                </a:tc>
                <a:tc>
                  <a:txBody>
                    <a:bodyPr/>
                    <a:lstStyle/>
                    <a:p>
                      <a:r>
                        <a:rPr lang="en-US" sz="2200" dirty="0"/>
                        <a:t>No</a:t>
                      </a:r>
                    </a:p>
                  </a:txBody>
                  <a:tcPr/>
                </a:tc>
                <a:tc>
                  <a:txBody>
                    <a:bodyPr/>
                    <a:lstStyle/>
                    <a:p>
                      <a:r>
                        <a:rPr lang="en-US" sz="2200" dirty="0"/>
                        <a:t>Cycle C,A,B,F,C</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367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6"/>
                                        </p:tgtEl>
                                        <p:attrNameLst>
                                          <p:attrName>stroke.color</p:attrName>
                                        </p:attrNameLst>
                                      </p:cBhvr>
                                      <p:to>
                                        <a:srgbClr val="00B050"/>
                                      </p:to>
                                    </p:animClr>
                                    <p:set>
                                      <p:cBhvr>
                                        <p:cTn id="10" dur="2000" fill="hold"/>
                                        <p:tgtEl>
                                          <p:spTgt spid="1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2"/>
                                        </p:tgtEl>
                                        <p:attrNameLst>
                                          <p:attrName>stroke.color</p:attrName>
                                        </p:attrNameLst>
                                      </p:cBhvr>
                                      <p:to>
                                        <a:srgbClr val="00B050"/>
                                      </p:to>
                                    </p:animClr>
                                    <p:set>
                                      <p:cBhvr>
                                        <p:cTn id="13" dur="2000" fill="hold"/>
                                        <p:tgtEl>
                                          <p:spTgt spid="12"/>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3"/>
                                        </p:tgtEl>
                                        <p:attrNameLst>
                                          <p:attrName>stroke.color</p:attrName>
                                        </p:attrNameLst>
                                      </p:cBhvr>
                                      <p:to>
                                        <a:srgbClr val="00B050"/>
                                      </p:to>
                                    </p:animClr>
                                    <p:set>
                                      <p:cBhvr>
                                        <p:cTn id="16" dur="2000" fill="hold"/>
                                        <p:tgtEl>
                                          <p:spTgt spid="13"/>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14"/>
                                        </p:tgtEl>
                                        <p:attrNameLst>
                                          <p:attrName>stroke.color</p:attrName>
                                        </p:attrNameLst>
                                      </p:cBhvr>
                                      <p:to>
                                        <a:srgbClr val="FF0000"/>
                                      </p:to>
                                    </p:animClr>
                                    <p:set>
                                      <p:cBhvr>
                                        <p:cTn id="19" dur="2000" fill="hold"/>
                                        <p:tgtEl>
                                          <p:spTgt spid="1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19"/>
                                        </p:tgtEl>
                                        <p:attrNameLst>
                                          <p:attrName>stroke.color</p:attrName>
                                        </p:attrNameLst>
                                      </p:cBhvr>
                                      <p:to>
                                        <a:srgbClr val="00B050"/>
                                      </p:to>
                                    </p:animClr>
                                    <p:set>
                                      <p:cBhvr>
                                        <p:cTn id="22" dur="2000" fill="hold"/>
                                        <p:tgtEl>
                                          <p:spTgt spid="19"/>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20"/>
                                        </p:tgtEl>
                                        <p:attrNameLst>
                                          <p:attrName>stroke.color</p:attrName>
                                        </p:attrNameLst>
                                      </p:cBhvr>
                                      <p:to>
                                        <a:srgbClr val="FF0000"/>
                                      </p:to>
                                    </p:animClr>
                                    <p:set>
                                      <p:cBhvr>
                                        <p:cTn id="25" dur="2000" fill="hold"/>
                                        <p:tgtEl>
                                          <p:spTgt spid="20"/>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2000" fill="hold"/>
                                        <p:tgtEl>
                                          <p:spTgt spid="18"/>
                                        </p:tgtEl>
                                        <p:attrNameLst>
                                          <p:attrName>stroke.color</p:attrName>
                                        </p:attrNameLst>
                                      </p:cBhvr>
                                      <p:to>
                                        <a:srgbClr val="FF0000"/>
                                      </p:to>
                                    </p:animClr>
                                    <p:set>
                                      <p:cBhvr>
                                        <p:cTn id="28" dur="2000" fill="hold"/>
                                        <p:tgtEl>
                                          <p:spTgt spid="1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2000" fill="hold"/>
                                        <p:tgtEl>
                                          <p:spTgt spid="17"/>
                                        </p:tgtEl>
                                        <p:attrNameLst>
                                          <p:attrName>stroke.color</p:attrName>
                                        </p:attrNameLst>
                                      </p:cBhvr>
                                      <p:to>
                                        <a:srgbClr val="FF0000"/>
                                      </p:to>
                                    </p:animClr>
                                    <p:set>
                                      <p:cBhvr>
                                        <p:cTn id="31" dur="2000" fill="hold"/>
                                        <p:tgtEl>
                                          <p:spTgt spid="17"/>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2000" fill="hold"/>
                                        <p:tgtEl>
                                          <p:spTgt spid="21"/>
                                        </p:tgtEl>
                                        <p:attrNameLst>
                                          <p:attrName>stroke.color</p:attrName>
                                        </p:attrNameLst>
                                      </p:cBhvr>
                                      <p:to>
                                        <a:srgbClr val="FF0000"/>
                                      </p:to>
                                    </p:animClr>
                                    <p:set>
                                      <p:cBhvr>
                                        <p:cTn id="34"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Kruskal’s Algorithm Implementation</a:t>
            </a:r>
          </a:p>
        </p:txBody>
      </p:sp>
      <p:sp>
        <p:nvSpPr>
          <p:cNvPr id="7" name="TextBox 6"/>
          <p:cNvSpPr txBox="1"/>
          <p:nvPr/>
        </p:nvSpPr>
        <p:spPr>
          <a:xfrm>
            <a:off x="486833" y="1423987"/>
            <a:ext cx="6436481" cy="2236510"/>
          </a:xfrm>
          <a:prstGeom prst="rect">
            <a:avLst/>
          </a:prstGeom>
          <a:noFill/>
          <a:ln>
            <a:solidFill>
              <a:srgbClr val="B6A479"/>
            </a:solidFill>
          </a:ln>
        </p:spPr>
        <p:txBody>
          <a:bodyPr wrap="square" rtlCol="0">
            <a:spAutoFit/>
          </a:bodyPr>
          <a:lstStyle/>
          <a:p>
            <a:pPr>
              <a:spcBef>
                <a:spcPts val="200"/>
              </a:spcBef>
            </a:pPr>
            <a:r>
              <a:rPr lang="en-US" sz="1400" dirty="0" err="1">
                <a:latin typeface="Courier New" panose="02070309020205020404" pitchFamily="49" charset="0"/>
                <a:cs typeface="Courier New" panose="02070309020205020404" pitchFamily="49" charset="0"/>
              </a:rPr>
              <a:t>KruskalMST</a:t>
            </a:r>
            <a:r>
              <a:rPr lang="en-US" sz="1400" dirty="0">
                <a:latin typeface="Courier New" panose="02070309020205020404" pitchFamily="49" charset="0"/>
                <a:cs typeface="Courier New" panose="02070309020205020404" pitchFamily="49" charset="0"/>
              </a:rPr>
              <a:t>(Graph G) </a:t>
            </a:r>
          </a:p>
          <a:p>
            <a:pPr>
              <a:spcBef>
                <a:spcPts val="200"/>
              </a:spcBef>
            </a:pPr>
            <a:r>
              <a:rPr lang="en-US" sz="1400" dirty="0">
                <a:latin typeface="Courier New" panose="02070309020205020404" pitchFamily="49" charset="0"/>
                <a:cs typeface="Courier New" panose="02070309020205020404" pitchFamily="49" charset="0"/>
              </a:rPr>
              <a:t>   initialize each vertex to be an independent component</a:t>
            </a:r>
            <a:endParaRPr lang="en-US" sz="1400" b="0" dirty="0">
              <a:latin typeface="Courier New" panose="02070309020205020404" pitchFamily="49" charset="0"/>
              <a:cs typeface="Courier New" panose="02070309020205020404" pitchFamily="49" charset="0"/>
            </a:endParaRPr>
          </a:p>
          <a:p>
            <a:pPr>
              <a:spcBef>
                <a:spcPts val="200"/>
              </a:spcBef>
            </a:pPr>
            <a:r>
              <a:rPr lang="en-US" sz="1400" dirty="0">
                <a:latin typeface="Courier New" panose="02070309020205020404" pitchFamily="49" charset="0"/>
                <a:cs typeface="Courier New" panose="02070309020205020404" pitchFamily="49" charset="0"/>
              </a:rPr>
              <a:t>   sort the edges by weight</a:t>
            </a:r>
          </a:p>
          <a:p>
            <a:pPr>
              <a:spcBef>
                <a:spcPts val="200"/>
              </a:spcBef>
            </a:pPr>
            <a:r>
              <a:rPr lang="en-US" sz="1400" dirty="0">
                <a:latin typeface="Courier New" panose="02070309020205020404" pitchFamily="49" charset="0"/>
                <a:cs typeface="Courier New" panose="02070309020205020404" pitchFamily="49" charset="0"/>
              </a:rPr>
              <a:t>   foreach(edge (u, v) in sorted order){</a:t>
            </a:r>
          </a:p>
          <a:p>
            <a:pPr>
              <a:spcBef>
                <a:spcPts val="200"/>
              </a:spcBef>
            </a:pPr>
            <a:r>
              <a:rPr lang="en-US" sz="1400" dirty="0">
                <a:latin typeface="Courier New" panose="02070309020205020404" pitchFamily="49" charset="0"/>
                <a:cs typeface="Courier New" panose="02070309020205020404" pitchFamily="49" charset="0"/>
              </a:rPr>
              <a:t>      if(u and v are in different components){</a:t>
            </a:r>
          </a:p>
          <a:p>
            <a:pPr>
              <a:spcBef>
                <a:spcPts val="200"/>
              </a:spcBef>
            </a:pPr>
            <a:r>
              <a:rPr lang="en-US" sz="1400" dirty="0">
                <a:latin typeface="Courier New" panose="02070309020205020404" pitchFamily="49" charset="0"/>
                <a:cs typeface="Courier New" panose="02070309020205020404" pitchFamily="49" charset="0"/>
              </a:rPr>
              <a:t>         add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to the MST</a:t>
            </a:r>
          </a:p>
          <a:p>
            <a:pPr>
              <a:spcBef>
                <a:spcPts val="200"/>
              </a:spcBef>
            </a:pPr>
            <a:r>
              <a:rPr lang="en-US" sz="14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sp>
        <p:nvSpPr>
          <p:cNvPr id="5" name="TextBox 4">
            <a:extLst>
              <a:ext uri="{FF2B5EF4-FFF2-40B4-BE49-F238E27FC236}">
                <a16:creationId xmlns:a16="http://schemas.microsoft.com/office/drawing/2014/main" id="{5A5E2368-8A8E-B244-813F-607CEF67F70E}"/>
              </a:ext>
            </a:extLst>
          </p:cNvPr>
          <p:cNvSpPr txBox="1"/>
          <p:nvPr/>
        </p:nvSpPr>
        <p:spPr>
          <a:xfrm>
            <a:off x="472318" y="3806541"/>
            <a:ext cx="6450996" cy="2477601"/>
          </a:xfrm>
          <a:prstGeom prst="rect">
            <a:avLst/>
          </a:prstGeom>
          <a:noFill/>
          <a:ln>
            <a:solidFill>
              <a:srgbClr val="4C3282"/>
            </a:solidFill>
          </a:ln>
        </p:spPr>
        <p:txBody>
          <a:bodyPr wrap="square" rtlCol="0">
            <a:spAutoFit/>
          </a:bodyPr>
          <a:lstStyle/>
          <a:p>
            <a:pPr>
              <a:spcBef>
                <a:spcPts val="200"/>
              </a:spcBef>
            </a:pPr>
            <a:r>
              <a:rPr lang="en-US" sz="1400" dirty="0" err="1">
                <a:latin typeface="Courier New" panose="02070309020205020404" pitchFamily="49" charset="0"/>
                <a:cs typeface="Courier New" panose="02070309020205020404" pitchFamily="49" charset="0"/>
              </a:rPr>
              <a:t>KruskalMST</a:t>
            </a:r>
            <a:r>
              <a:rPr lang="en-US" sz="1400" dirty="0">
                <a:latin typeface="Courier New" panose="02070309020205020404" pitchFamily="49" charset="0"/>
                <a:cs typeface="Courier New" panose="02070309020205020404" pitchFamily="49" charset="0"/>
              </a:rPr>
              <a:t>(Graph G) </a:t>
            </a:r>
          </a:p>
          <a:p>
            <a:pPr>
              <a:spcBef>
                <a:spcPts val="200"/>
              </a:spcBef>
            </a:pPr>
            <a:r>
              <a:rPr lang="en-US" sz="1400" dirty="0">
                <a:latin typeface="Courier New" panose="02070309020205020404" pitchFamily="49" charset="0"/>
                <a:cs typeface="Courier New" panose="02070309020205020404" pitchFamily="49" charset="0"/>
              </a:rPr>
              <a:t>   foreach (V : vertices) {</a:t>
            </a:r>
          </a:p>
          <a:p>
            <a:pPr>
              <a:spcBef>
                <a:spcPts val="200"/>
              </a:spcBef>
            </a:pPr>
            <a:r>
              <a:rPr lang="en-US" sz="1400" b="0" dirty="0">
                <a:latin typeface="Courier New" panose="02070309020205020404" pitchFamily="49" charset="0"/>
                <a:cs typeface="Courier New" panose="02070309020205020404" pitchFamily="49" charset="0"/>
              </a:rPr>
              <a:t>      </a:t>
            </a:r>
            <a:r>
              <a:rPr lang="en-US" sz="1400" b="0" dirty="0" err="1">
                <a:latin typeface="Courier New" panose="02070309020205020404" pitchFamily="49" charset="0"/>
                <a:cs typeface="Courier New" panose="02070309020205020404" pitchFamily="49" charset="0"/>
              </a:rPr>
              <a:t>makeMST</a:t>
            </a:r>
            <a:r>
              <a:rPr lang="en-US" sz="1400" b="0" dirty="0">
                <a:latin typeface="Courier New" panose="02070309020205020404" pitchFamily="49" charset="0"/>
                <a:cs typeface="Courier New" panose="02070309020205020404" pitchFamily="49" charset="0"/>
              </a:rPr>
              <a:t>(v);</a:t>
            </a:r>
          </a:p>
          <a:p>
            <a:pPr>
              <a:spcBef>
                <a:spcPts val="200"/>
              </a:spcBef>
            </a:pPr>
            <a:r>
              <a:rPr lang="en-US" sz="1400" dirty="0">
                <a:latin typeface="Courier New" panose="02070309020205020404" pitchFamily="49" charset="0"/>
                <a:cs typeface="Courier New" panose="02070309020205020404" pitchFamily="49" charset="0"/>
              </a:rPr>
              <a:t>   }</a:t>
            </a:r>
            <a:endParaRPr lang="en-US" sz="1400" b="0" dirty="0">
              <a:latin typeface="Courier New" panose="02070309020205020404" pitchFamily="49" charset="0"/>
              <a:cs typeface="Courier New" panose="02070309020205020404" pitchFamily="49" charset="0"/>
            </a:endParaRPr>
          </a:p>
          <a:p>
            <a:pPr>
              <a:spcBef>
                <a:spcPts val="200"/>
              </a:spcBef>
            </a:pPr>
            <a:r>
              <a:rPr lang="en-US" sz="1400" dirty="0">
                <a:latin typeface="Courier New" panose="02070309020205020404" pitchFamily="49" charset="0"/>
                <a:cs typeface="Courier New" panose="02070309020205020404" pitchFamily="49" charset="0"/>
              </a:rPr>
              <a:t>   sort edges in ascending order by weight</a:t>
            </a:r>
          </a:p>
          <a:p>
            <a:pPr>
              <a:spcBef>
                <a:spcPts val="200"/>
              </a:spcBef>
            </a:pPr>
            <a:r>
              <a:rPr lang="en-US" sz="1400" dirty="0">
                <a:latin typeface="Courier New" panose="02070309020205020404" pitchFamily="49" charset="0"/>
                <a:cs typeface="Courier New" panose="02070309020205020404" pitchFamily="49" charset="0"/>
              </a:rPr>
              <a:t>   foreach(edge (u, v)){</a:t>
            </a:r>
          </a:p>
          <a:p>
            <a:pPr>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findMST</a:t>
            </a:r>
            <a:r>
              <a:rPr lang="en-US" sz="1400" dirty="0">
                <a:latin typeface="Courier New" panose="02070309020205020404" pitchFamily="49" charset="0"/>
                <a:cs typeface="Courier New" panose="02070309020205020404" pitchFamily="49" charset="0"/>
              </a:rPr>
              <a:t>(v) is not in </a:t>
            </a:r>
            <a:r>
              <a:rPr lang="en-US" sz="1400" dirty="0" err="1">
                <a:latin typeface="Courier New" panose="02070309020205020404" pitchFamily="49" charset="0"/>
                <a:cs typeface="Courier New" panose="02070309020205020404" pitchFamily="49" charset="0"/>
              </a:rPr>
              <a:t>findMST</a:t>
            </a:r>
            <a:r>
              <a:rPr lang="en-US" sz="1400" dirty="0">
                <a:latin typeface="Courier New" panose="02070309020205020404" pitchFamily="49" charset="0"/>
                <a:cs typeface="Courier New" panose="02070309020205020404" pitchFamily="49" charset="0"/>
              </a:rPr>
              <a:t>(u)){</a:t>
            </a:r>
          </a:p>
          <a:p>
            <a:pPr>
              <a:spcBef>
                <a:spcPts val="200"/>
              </a:spcBef>
            </a:pPr>
            <a:r>
              <a:rPr lang="en-US" sz="1400" dirty="0">
                <a:latin typeface="Courier New" panose="02070309020205020404" pitchFamily="49" charset="0"/>
                <a:cs typeface="Courier New" panose="02070309020205020404" pitchFamily="49" charset="0"/>
              </a:rPr>
              <a:t>         union(u, v)</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sp>
        <p:nvSpPr>
          <p:cNvPr id="3" name="Curved Left Arrow 2">
            <a:extLst>
              <a:ext uri="{FF2B5EF4-FFF2-40B4-BE49-F238E27FC236}">
                <a16:creationId xmlns:a16="http://schemas.microsoft.com/office/drawing/2014/main" id="{475EB4EF-2CFA-A140-9B54-FD79AAF67658}"/>
              </a:ext>
            </a:extLst>
          </p:cNvPr>
          <p:cNvSpPr/>
          <p:nvPr/>
        </p:nvSpPr>
        <p:spPr>
          <a:xfrm>
            <a:off x="6763657" y="2801257"/>
            <a:ext cx="624114" cy="156754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920B0028-227A-2846-9B72-428B00303C67}"/>
              </a:ext>
            </a:extLst>
          </p:cNvPr>
          <p:cNvSpPr txBox="1"/>
          <p:nvPr/>
        </p:nvSpPr>
        <p:spPr>
          <a:xfrm>
            <a:off x="3697816" y="4184134"/>
            <a:ext cx="1524263" cy="369332"/>
          </a:xfrm>
          <a:prstGeom prst="rect">
            <a:avLst/>
          </a:prstGeom>
          <a:noFill/>
        </p:spPr>
        <p:txBody>
          <a:bodyPr wrap="none" rtlCol="0">
            <a:spAutoFit/>
          </a:bodyPr>
          <a:lstStyle/>
          <a:p>
            <a:r>
              <a:rPr lang="en-US" b="1" dirty="0">
                <a:solidFill>
                  <a:srgbClr val="B6A479"/>
                </a:solidFill>
              </a:rPr>
              <a:t>+V(</a:t>
            </a:r>
            <a:r>
              <a:rPr lang="en-US" b="1" dirty="0" err="1">
                <a:solidFill>
                  <a:srgbClr val="B6A479"/>
                </a:solidFill>
              </a:rPr>
              <a:t>makeMST</a:t>
            </a:r>
            <a:r>
              <a:rPr lang="en-US" b="1" dirty="0">
                <a:solidFill>
                  <a:srgbClr val="B6A479"/>
                </a:solidFill>
              </a:rPr>
              <a:t>)</a:t>
            </a:r>
          </a:p>
        </p:txBody>
      </p:sp>
      <p:sp>
        <p:nvSpPr>
          <p:cNvPr id="6" name="Right Brace 5">
            <a:extLst>
              <a:ext uri="{FF2B5EF4-FFF2-40B4-BE49-F238E27FC236}">
                <a16:creationId xmlns:a16="http://schemas.microsoft.com/office/drawing/2014/main" id="{C53A2F44-1E32-EE48-B8D2-BB94A09C8B12}"/>
              </a:ext>
            </a:extLst>
          </p:cNvPr>
          <p:cNvSpPr/>
          <p:nvPr/>
        </p:nvSpPr>
        <p:spPr>
          <a:xfrm>
            <a:off x="3399819" y="4078514"/>
            <a:ext cx="297997" cy="609600"/>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7826140-B1C4-F145-8FDC-2B06D6683314}"/>
              </a:ext>
            </a:extLst>
          </p:cNvPr>
          <p:cNvSpPr txBox="1"/>
          <p:nvPr/>
        </p:nvSpPr>
        <p:spPr>
          <a:xfrm>
            <a:off x="5040387" y="4729936"/>
            <a:ext cx="813043"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ElogE</a:t>
            </a:r>
            <a:endParaRPr lang="en-US" b="1" dirty="0">
              <a:solidFill>
                <a:srgbClr val="B6A479"/>
              </a:solidFill>
            </a:endParaRPr>
          </a:p>
        </p:txBody>
      </p:sp>
      <p:sp>
        <p:nvSpPr>
          <p:cNvPr id="10" name="TextBox 9">
            <a:extLst>
              <a:ext uri="{FF2B5EF4-FFF2-40B4-BE49-F238E27FC236}">
                <a16:creationId xmlns:a16="http://schemas.microsoft.com/office/drawing/2014/main" id="{C162657D-925B-3C42-8063-FD70B3691B03}"/>
              </a:ext>
            </a:extLst>
          </p:cNvPr>
          <p:cNvSpPr txBox="1"/>
          <p:nvPr/>
        </p:nvSpPr>
        <p:spPr>
          <a:xfrm>
            <a:off x="5607729" y="5350888"/>
            <a:ext cx="2243884" cy="369332"/>
          </a:xfrm>
          <a:prstGeom prst="rect">
            <a:avLst/>
          </a:prstGeom>
          <a:noFill/>
        </p:spPr>
        <p:txBody>
          <a:bodyPr wrap="none" rtlCol="0">
            <a:spAutoFit/>
          </a:bodyPr>
          <a:lstStyle/>
          <a:p>
            <a:r>
              <a:rPr lang="en-US" b="1" dirty="0">
                <a:solidFill>
                  <a:srgbClr val="B6A479"/>
                </a:solidFill>
              </a:rPr>
              <a:t>+E(2findMST + union)</a:t>
            </a:r>
          </a:p>
        </p:txBody>
      </p:sp>
      <p:sp>
        <p:nvSpPr>
          <p:cNvPr id="11" name="Right Brace 10">
            <a:extLst>
              <a:ext uri="{FF2B5EF4-FFF2-40B4-BE49-F238E27FC236}">
                <a16:creationId xmlns:a16="http://schemas.microsoft.com/office/drawing/2014/main" id="{9B104F90-B5C1-344B-B836-469605A03B1D}"/>
              </a:ext>
            </a:extLst>
          </p:cNvPr>
          <p:cNvSpPr/>
          <p:nvPr/>
        </p:nvSpPr>
        <p:spPr>
          <a:xfrm>
            <a:off x="5225974" y="5082105"/>
            <a:ext cx="294670" cy="940558"/>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CD79A14-8633-F84E-B6CB-0EB02FD26017}"/>
              </a:ext>
            </a:extLst>
          </p:cNvPr>
          <p:cNvSpPr txBox="1"/>
          <p:nvPr/>
        </p:nvSpPr>
        <p:spPr>
          <a:xfrm>
            <a:off x="2726796" y="5454652"/>
            <a:ext cx="412292" cy="369332"/>
          </a:xfrm>
          <a:prstGeom prst="rect">
            <a:avLst/>
          </a:prstGeom>
          <a:noFill/>
        </p:spPr>
        <p:txBody>
          <a:bodyPr wrap="none" rtlCol="0">
            <a:spAutoFit/>
          </a:bodyPr>
          <a:lstStyle/>
          <a:p>
            <a:r>
              <a:rPr lang="en-US" b="1" dirty="0">
                <a:solidFill>
                  <a:srgbClr val="B6A479"/>
                </a:solidFill>
              </a:rPr>
              <a:t>+?</a:t>
            </a:r>
          </a:p>
        </p:txBody>
      </p:sp>
      <p:sp>
        <p:nvSpPr>
          <p:cNvPr id="13" name="TextBox 12">
            <a:extLst>
              <a:ext uri="{FF2B5EF4-FFF2-40B4-BE49-F238E27FC236}">
                <a16:creationId xmlns:a16="http://schemas.microsoft.com/office/drawing/2014/main" id="{465A3227-BD87-6246-8295-21BA91017D7C}"/>
              </a:ext>
            </a:extLst>
          </p:cNvPr>
          <p:cNvSpPr txBox="1"/>
          <p:nvPr/>
        </p:nvSpPr>
        <p:spPr>
          <a:xfrm>
            <a:off x="4935806" y="5233372"/>
            <a:ext cx="412292" cy="369332"/>
          </a:xfrm>
          <a:prstGeom prst="rect">
            <a:avLst/>
          </a:prstGeom>
          <a:noFill/>
        </p:spPr>
        <p:txBody>
          <a:bodyPr wrap="none" rtlCol="0">
            <a:spAutoFit/>
          </a:bodyPr>
          <a:lstStyle/>
          <a:p>
            <a:r>
              <a:rPr lang="en-US" b="1" dirty="0">
                <a:solidFill>
                  <a:srgbClr val="B6A479"/>
                </a:solidFill>
              </a:rPr>
              <a:t>+?</a:t>
            </a:r>
          </a:p>
        </p:txBody>
      </p:sp>
      <p:sp>
        <p:nvSpPr>
          <p:cNvPr id="14" name="TextBox 13">
            <a:extLst>
              <a:ext uri="{FF2B5EF4-FFF2-40B4-BE49-F238E27FC236}">
                <a16:creationId xmlns:a16="http://schemas.microsoft.com/office/drawing/2014/main" id="{C65167FC-9E04-0B4F-8BA7-19B420913F03}"/>
              </a:ext>
            </a:extLst>
          </p:cNvPr>
          <p:cNvSpPr txBox="1"/>
          <p:nvPr/>
        </p:nvSpPr>
        <p:spPr>
          <a:xfrm>
            <a:off x="2308589" y="4261265"/>
            <a:ext cx="412292" cy="369332"/>
          </a:xfrm>
          <a:prstGeom prst="rect">
            <a:avLst/>
          </a:prstGeom>
          <a:noFill/>
        </p:spPr>
        <p:txBody>
          <a:bodyPr wrap="none" rtlCol="0">
            <a:spAutoFit/>
          </a:bodyPr>
          <a:lstStyle/>
          <a:p>
            <a:r>
              <a:rPr lang="en-US" b="1" dirty="0">
                <a:solidFill>
                  <a:srgbClr val="B6A479"/>
                </a:solidFill>
              </a:rPr>
              <a:t>+?</a:t>
            </a:r>
          </a:p>
        </p:txBody>
      </p:sp>
      <p:sp>
        <p:nvSpPr>
          <p:cNvPr id="15" name="TextBox 14">
            <a:extLst>
              <a:ext uri="{FF2B5EF4-FFF2-40B4-BE49-F238E27FC236}">
                <a16:creationId xmlns:a16="http://schemas.microsoft.com/office/drawing/2014/main" id="{ED6F1B2D-E8FD-0F41-AAE2-E57C59141E98}"/>
              </a:ext>
            </a:extLst>
          </p:cNvPr>
          <p:cNvSpPr txBox="1"/>
          <p:nvPr/>
        </p:nvSpPr>
        <p:spPr>
          <a:xfrm>
            <a:off x="7794991" y="4796890"/>
            <a:ext cx="3530582" cy="923330"/>
          </a:xfrm>
          <a:prstGeom prst="rect">
            <a:avLst/>
          </a:prstGeom>
          <a:noFill/>
          <a:ln>
            <a:solidFill>
              <a:srgbClr val="B6A479"/>
            </a:solidFill>
          </a:ln>
        </p:spPr>
        <p:txBody>
          <a:bodyPr wrap="none" rtlCol="0">
            <a:spAutoFit/>
          </a:bodyPr>
          <a:lstStyle/>
          <a:p>
            <a:r>
              <a:rPr lang="en-US" dirty="0">
                <a:solidFill>
                  <a:srgbClr val="B6A479"/>
                </a:solidFill>
              </a:rPr>
              <a:t>How many times will we call union?</a:t>
            </a:r>
          </a:p>
          <a:p>
            <a:r>
              <a:rPr lang="en-US" dirty="0">
                <a:solidFill>
                  <a:srgbClr val="B6A479"/>
                </a:solidFill>
              </a:rPr>
              <a:t>V – 1</a:t>
            </a:r>
          </a:p>
          <a:p>
            <a:r>
              <a:rPr lang="en-US" dirty="0">
                <a:solidFill>
                  <a:srgbClr val="B6A479"/>
                </a:solidFill>
              </a:rPr>
              <a:t>-&gt;</a:t>
            </a:r>
            <a:r>
              <a:rPr lang="en-US" b="1" dirty="0">
                <a:solidFill>
                  <a:srgbClr val="B6A479"/>
                </a:solidFill>
              </a:rPr>
              <a:t> +</a:t>
            </a:r>
            <a:r>
              <a:rPr lang="en-US" b="1" dirty="0" err="1">
                <a:solidFill>
                  <a:srgbClr val="B6A479"/>
                </a:solidFill>
              </a:rPr>
              <a:t>Vunion</a:t>
            </a:r>
            <a:r>
              <a:rPr lang="en-US" b="1" dirty="0">
                <a:solidFill>
                  <a:srgbClr val="B6A479"/>
                </a:solidFill>
              </a:rPr>
              <a:t> + </a:t>
            </a:r>
            <a:r>
              <a:rPr lang="en-US" b="1" dirty="0" err="1">
                <a:solidFill>
                  <a:srgbClr val="B6A479"/>
                </a:solidFill>
              </a:rPr>
              <a:t>EfindMST</a:t>
            </a:r>
            <a:endParaRPr lang="en-US" b="1" dirty="0">
              <a:solidFill>
                <a:srgbClr val="B6A479"/>
              </a:solidFill>
            </a:endParaRPr>
          </a:p>
        </p:txBody>
      </p:sp>
    </p:spTree>
    <p:extLst>
      <p:ext uri="{BB962C8B-B14F-4D97-AF65-F5344CB8AC3E}">
        <p14:creationId xmlns:p14="http://schemas.microsoft.com/office/powerpoint/2010/main" val="260939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Effect transition="in" filter="fade">
                                      <p:cBhvr>
                                        <p:cTn id="46" dur="500"/>
                                        <p:tgtEl>
                                          <p:spTgt spid="1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animEffect transition="in" filter="fade">
                                      <p:cBhvr>
                                        <p:cTn id="51"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8" grpId="0"/>
      <p:bldP spid="6" grpId="0" animBg="1"/>
      <p:bldP spid="9" grpId="0"/>
      <p:bldP spid="10" grpId="0"/>
      <p:bldP spid="11" grpId="0" animBg="1"/>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exam</a:t>
            </a:r>
          </a:p>
        </p:txBody>
      </p:sp>
      <p:sp>
        <p:nvSpPr>
          <p:cNvPr id="3" name="Content Placeholder 2"/>
          <p:cNvSpPr>
            <a:spLocks noGrp="1"/>
          </p:cNvSpPr>
          <p:nvPr>
            <p:ph idx="1"/>
          </p:nvPr>
        </p:nvSpPr>
        <p:spPr>
          <a:xfrm>
            <a:off x="575240" y="1422012"/>
            <a:ext cx="11187258" cy="4845504"/>
          </a:xfrm>
        </p:spPr>
        <p:txBody>
          <a:bodyPr>
            <a:normAutofit fontScale="77500" lnSpcReduction="20000"/>
          </a:bodyPr>
          <a:lstStyle/>
          <a:p>
            <a:r>
              <a:rPr lang="en-US" sz="2300" b="1" dirty="0">
                <a:latin typeface="+mn-lt"/>
                <a:cs typeface="+mn-cs"/>
              </a:rPr>
              <a:t>Graphs</a:t>
            </a:r>
          </a:p>
          <a:p>
            <a:r>
              <a:rPr lang="en-US" sz="2100" dirty="0"/>
              <a:t>Graph definitions</a:t>
            </a:r>
          </a:p>
          <a:p>
            <a:pPr lvl="1"/>
            <a:r>
              <a:rPr lang="en-US" dirty="0"/>
              <a:t>Directed vs undirected</a:t>
            </a:r>
          </a:p>
          <a:p>
            <a:pPr lvl="1"/>
            <a:r>
              <a:rPr lang="en-US" dirty="0"/>
              <a:t>Weighted vs unweighted</a:t>
            </a:r>
          </a:p>
          <a:p>
            <a:pPr lvl="1"/>
            <a:r>
              <a:rPr lang="en-US" dirty="0"/>
              <a:t>Walks vs paths vs cycles</a:t>
            </a:r>
          </a:p>
          <a:p>
            <a:pPr lvl="1"/>
            <a:r>
              <a:rPr lang="en-US" dirty="0"/>
              <a:t>Self-loops and parallel edges</a:t>
            </a:r>
          </a:p>
          <a:p>
            <a:pPr lvl="1"/>
            <a:r>
              <a:rPr lang="en-US" dirty="0"/>
              <a:t>Simple vs non-simple graphs (e.g. multigraphs)</a:t>
            </a:r>
          </a:p>
          <a:p>
            <a:pPr lvl="1"/>
            <a:r>
              <a:rPr lang="en-US" dirty="0"/>
              <a:t>Trees, DAGs</a:t>
            </a:r>
          </a:p>
          <a:p>
            <a:pPr lvl="1"/>
            <a:r>
              <a:rPr lang="en-US" dirty="0"/>
              <a:t>Strongly connected components</a:t>
            </a:r>
          </a:p>
          <a:p>
            <a:r>
              <a:rPr lang="en-US" sz="2100" dirty="0"/>
              <a:t>Graph representations</a:t>
            </a:r>
          </a:p>
          <a:p>
            <a:pPr lvl="1"/>
            <a:r>
              <a:rPr lang="en-US" dirty="0"/>
              <a:t>Adjacency list</a:t>
            </a:r>
          </a:p>
          <a:p>
            <a:pPr lvl="1"/>
            <a:r>
              <a:rPr lang="en-US" dirty="0"/>
              <a:t>Adjacency matrix</a:t>
            </a:r>
          </a:p>
          <a:p>
            <a:pPr lvl="1"/>
            <a:r>
              <a:rPr lang="en-US" dirty="0"/>
              <a:t>Pros and cons of each</a:t>
            </a:r>
          </a:p>
          <a:p>
            <a:r>
              <a:rPr lang="en-US" sz="2100" dirty="0"/>
              <a:t>Graph algorithms</a:t>
            </a:r>
          </a:p>
          <a:p>
            <a:pPr lvl="1"/>
            <a:r>
              <a:rPr lang="en-US" dirty="0"/>
              <a:t>Graph traversals: BFS and DFS</a:t>
            </a:r>
          </a:p>
          <a:p>
            <a:pPr lvl="1"/>
            <a:r>
              <a:rPr lang="en-US" dirty="0"/>
              <a:t>Single-source shortest-path algorithms: Dijkstra's algorithm</a:t>
            </a:r>
          </a:p>
          <a:p>
            <a:pPr lvl="1"/>
            <a:r>
              <a:rPr lang="en-US" dirty="0"/>
              <a:t>Topological sorts</a:t>
            </a:r>
          </a:p>
          <a:p>
            <a:pPr lvl="1"/>
            <a:r>
              <a:rPr lang="en-US" dirty="0"/>
              <a:t>MST algorithms: Prim and Kruskal</a:t>
            </a:r>
          </a:p>
          <a:p>
            <a:pPr lvl="1"/>
            <a:r>
              <a:rPr lang="en-US" dirty="0"/>
              <a:t>Disjoint sets</a:t>
            </a:r>
          </a:p>
          <a:p>
            <a:endParaRPr lang="en-US" dirty="0"/>
          </a:p>
        </p:txBody>
      </p:sp>
      <p:sp>
        <p:nvSpPr>
          <p:cNvPr id="4" name="Footer Placeholder 3"/>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sp>
        <p:nvSpPr>
          <p:cNvPr id="6" name="Rectangle 5">
            <a:extLst>
              <a:ext uri="{FF2B5EF4-FFF2-40B4-BE49-F238E27FC236}">
                <a16:creationId xmlns:a16="http://schemas.microsoft.com/office/drawing/2014/main" id="{50723450-3F7F-462D-9F04-57F8497BE470}"/>
              </a:ext>
            </a:extLst>
          </p:cNvPr>
          <p:cNvSpPr/>
          <p:nvPr/>
        </p:nvSpPr>
        <p:spPr>
          <a:xfrm>
            <a:off x="5544304" y="2330761"/>
            <a:ext cx="5901458" cy="4418774"/>
          </a:xfrm>
          <a:prstGeom prst="rect">
            <a:avLst/>
          </a:prstGeom>
        </p:spPr>
        <p:txBody>
          <a:bodyPr wrap="square">
            <a:spAutoFit/>
          </a:bodyPr>
          <a:lstStyle/>
          <a:p>
            <a:r>
              <a:rPr lang="en-US" b="1" dirty="0"/>
              <a:t>P vs NP</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Definitions of P, NP and NP Complete</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Understand what a reduction is</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endParaRPr lang="en-US" sz="1500" dirty="0">
              <a:latin typeface="Segoe UI Semilight" panose="020B0402040204020203" pitchFamily="34" charset="0"/>
              <a:cs typeface="Segoe UI Semilight" panose="020B0402040204020203" pitchFamily="34" charset="0"/>
            </a:endParaRPr>
          </a:p>
          <a:p>
            <a:r>
              <a:rPr lang="en-US" b="1" dirty="0"/>
              <a:t>Design Decisions</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Given a scenario, what ADT, data structure implementation and/or algorithm is best optimized for your goals?</a:t>
            </a:r>
          </a:p>
          <a:p>
            <a:pPr marL="722376" lvl="2" indent="-137160" defTabSz="914400">
              <a:lnSpc>
                <a:spcPct val="70000"/>
              </a:lnSpc>
              <a:spcBef>
                <a:spcPts val="200"/>
              </a:spcBef>
              <a:spcAft>
                <a:spcPts val="400"/>
              </a:spcAft>
              <a:buClr>
                <a:srgbClr val="B6A479"/>
              </a:buClr>
              <a:buFont typeface="Segoe UI Semilight" panose="020B0402040204020203" pitchFamily="34" charset="0"/>
              <a:buChar char="-"/>
            </a:pPr>
            <a:r>
              <a:rPr lang="en-US" sz="1400" dirty="0">
                <a:latin typeface="Segoe UI Semilight" panose="020B0402040204020203" pitchFamily="34" charset="0"/>
              </a:rPr>
              <a:t>What is the purpose of the ADTs we’ve learned?</a:t>
            </a:r>
          </a:p>
          <a:p>
            <a:pPr marL="722376" lvl="2" indent="-137160" defTabSz="914400">
              <a:lnSpc>
                <a:spcPct val="70000"/>
              </a:lnSpc>
              <a:spcBef>
                <a:spcPts val="200"/>
              </a:spcBef>
              <a:spcAft>
                <a:spcPts val="400"/>
              </a:spcAft>
              <a:buClr>
                <a:srgbClr val="B6A479"/>
              </a:buClr>
              <a:buFont typeface="Segoe UI Semilight" panose="020B0402040204020203" pitchFamily="34" charset="0"/>
              <a:buChar char="-"/>
            </a:pPr>
            <a:r>
              <a:rPr lang="en-US" sz="1400" dirty="0">
                <a:latin typeface="Segoe UI Semilight" panose="020B0402040204020203" pitchFamily="34" charset="0"/>
              </a:rPr>
              <a:t>Given a scenario, determine whether one data structure would be a better fit then another (and explain why)</a:t>
            </a:r>
          </a:p>
          <a:p>
            <a:pPr marL="722376" lvl="2" indent="-137160" defTabSz="914400">
              <a:lnSpc>
                <a:spcPct val="70000"/>
              </a:lnSpc>
              <a:spcBef>
                <a:spcPts val="200"/>
              </a:spcBef>
              <a:spcAft>
                <a:spcPts val="400"/>
              </a:spcAft>
              <a:buClr>
                <a:srgbClr val="B6A479"/>
              </a:buClr>
              <a:buFont typeface="Segoe UI Semilight" panose="020B0402040204020203" pitchFamily="34" charset="0"/>
              <a:buChar char="-"/>
            </a:pPr>
            <a:r>
              <a:rPr lang="en-US" sz="1400" dirty="0">
                <a:latin typeface="Segoe UI Semilight" panose="020B0402040204020203" pitchFamily="34" charset="0"/>
              </a:rPr>
              <a:t>What is the optimal implementation of an ADT for a given situation?</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What is the runtime of a data structure’s implementations of each ADT behavior?</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How can you leverage an algorithm to answer a given question?</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endParaRPr lang="en-US" sz="1500" dirty="0">
              <a:latin typeface="Segoe UI Semilight" panose="020B0402040204020203" pitchFamily="34" charset="0"/>
              <a:cs typeface="Segoe UI Semilight" panose="020B0402040204020203" pitchFamily="34" charset="0"/>
            </a:endParaRPr>
          </a:p>
          <a:p>
            <a:pPr marL="0" lvl="1">
              <a:lnSpc>
                <a:spcPct val="70000"/>
              </a:lnSpc>
              <a:spcBef>
                <a:spcPts val="200"/>
              </a:spcBef>
              <a:spcAft>
                <a:spcPts val="400"/>
              </a:spcAft>
              <a:buClr>
                <a:srgbClr val="B6A479"/>
              </a:buClr>
            </a:pPr>
            <a:r>
              <a:rPr lang="en-US" b="1" dirty="0"/>
              <a:t>NOT on the exam</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cs typeface="Segoe UI Semilight" panose="020B0402040204020203" pitchFamily="34" charset="0"/>
              </a:rPr>
              <a:t>Java generics and Java interfaces.</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cs typeface="Segoe UI Semilight" panose="020B0402040204020203" pitchFamily="34" charset="0"/>
              </a:rPr>
              <a:t>JUnit.</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cs typeface="Segoe UI Semilight" panose="020B0402040204020203" pitchFamily="34" charset="0"/>
              </a:rPr>
              <a:t>Java syntax.</a:t>
            </a:r>
          </a:p>
        </p:txBody>
      </p:sp>
      <p:sp>
        <p:nvSpPr>
          <p:cNvPr id="7" name="Rectangle 6">
            <a:extLst>
              <a:ext uri="{FF2B5EF4-FFF2-40B4-BE49-F238E27FC236}">
                <a16:creationId xmlns:a16="http://schemas.microsoft.com/office/drawing/2014/main" id="{E6BC6271-7CD5-8741-B9D5-C4296F24E592}"/>
              </a:ext>
            </a:extLst>
          </p:cNvPr>
          <p:cNvSpPr/>
          <p:nvPr/>
        </p:nvSpPr>
        <p:spPr>
          <a:xfrm>
            <a:off x="5520760" y="414475"/>
            <a:ext cx="6096000" cy="1044004"/>
          </a:xfrm>
          <a:prstGeom prst="rect">
            <a:avLst/>
          </a:prstGeom>
        </p:spPr>
        <p:txBody>
          <a:bodyPr>
            <a:spAutoFit/>
          </a:bodyPr>
          <a:lstStyle/>
          <a:p>
            <a:r>
              <a:rPr lang="en-US" b="1" dirty="0"/>
              <a:t>Sorting</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Quadratic sorts: insertion sort, selection sort</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Faster sorts: heap sort, merge sort, quick sort</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Understand the runtimes of all of the above (in the best and worst case)</a:t>
            </a:r>
          </a:p>
        </p:txBody>
      </p:sp>
      <p:sp>
        <p:nvSpPr>
          <p:cNvPr id="8" name="Rectangle 7">
            <a:extLst>
              <a:ext uri="{FF2B5EF4-FFF2-40B4-BE49-F238E27FC236}">
                <a16:creationId xmlns:a16="http://schemas.microsoft.com/office/drawing/2014/main" id="{704B3135-D586-CC4D-A54A-98EE0631F6CB}"/>
              </a:ext>
            </a:extLst>
          </p:cNvPr>
          <p:cNvSpPr/>
          <p:nvPr/>
        </p:nvSpPr>
        <p:spPr>
          <a:xfrm>
            <a:off x="5520760" y="1498034"/>
            <a:ext cx="6096000" cy="805477"/>
          </a:xfrm>
          <a:prstGeom prst="rect">
            <a:avLst/>
          </a:prstGeom>
        </p:spPr>
        <p:txBody>
          <a:bodyPr>
            <a:spAutoFit/>
          </a:bodyPr>
          <a:lstStyle/>
          <a:p>
            <a:r>
              <a:rPr lang="en-US" b="1" dirty="0"/>
              <a:t>Memory and Locality</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Basics of memory architecture</a:t>
            </a:r>
          </a:p>
          <a:p>
            <a:pPr marL="265176" lvl="1" indent="-137160" defTabSz="914400">
              <a:lnSpc>
                <a:spcPct val="70000"/>
              </a:lnSpc>
              <a:spcBef>
                <a:spcPts val="200"/>
              </a:spcBef>
              <a:spcAft>
                <a:spcPts val="400"/>
              </a:spcAft>
              <a:buClr>
                <a:srgbClr val="B6A479"/>
              </a:buClr>
              <a:buFont typeface="Segoe UI Semilight" panose="020B0402040204020203" pitchFamily="34" charset="0"/>
              <a:buChar char="-"/>
            </a:pPr>
            <a:r>
              <a:rPr lang="en-US" sz="1500" dirty="0">
                <a:latin typeface="Segoe UI Semilight" panose="020B0402040204020203" pitchFamily="34" charset="0"/>
              </a:rPr>
              <a:t>Spatial and temporal locality</a:t>
            </a:r>
          </a:p>
        </p:txBody>
      </p:sp>
    </p:spTree>
    <p:extLst>
      <p:ext uri="{BB962C8B-B14F-4D97-AF65-F5344CB8AC3E}">
        <p14:creationId xmlns:p14="http://schemas.microsoft.com/office/powerpoint/2010/main" val="2255245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Strongly Connected Components</a:t>
            </a:r>
          </a:p>
        </p:txBody>
      </p:sp>
      <p:sp>
        <p:nvSpPr>
          <p:cNvPr id="3" name="Content Placeholder 2"/>
          <p:cNvSpPr>
            <a:spLocks noGrp="1"/>
          </p:cNvSpPr>
          <p:nvPr>
            <p:ph idx="1"/>
          </p:nvPr>
        </p:nvSpPr>
        <p:spPr>
          <a:xfrm>
            <a:off x="575240" y="5775475"/>
            <a:ext cx="11187258" cy="745552"/>
          </a:xfrm>
        </p:spPr>
        <p:txBody>
          <a:bodyPr/>
          <a:lstStyle/>
          <a:p>
            <a:r>
              <a:rPr lang="en-US" dirty="0"/>
              <a:t>Note: the direction of the edges matters!</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30</a:t>
            </a:fld>
            <a:endParaRPr lang="en-US"/>
          </a:p>
        </p:txBody>
      </p:sp>
      <p:grpSp>
        <p:nvGrpSpPr>
          <p:cNvPr id="8" name="Group 7"/>
          <p:cNvGrpSpPr/>
          <p:nvPr/>
        </p:nvGrpSpPr>
        <p:grpSpPr>
          <a:xfrm>
            <a:off x="511827" y="1323813"/>
            <a:ext cx="8072372" cy="1642815"/>
            <a:chOff x="498764" y="4764762"/>
            <a:chExt cx="8072372" cy="1387844"/>
          </a:xfrm>
        </p:grpSpPr>
        <p:sp>
          <p:nvSpPr>
            <p:cNvPr id="6" name="Rectangle 5"/>
            <p:cNvSpPr/>
            <p:nvPr/>
          </p:nvSpPr>
          <p:spPr>
            <a:xfrm>
              <a:off x="498764" y="4764762"/>
              <a:ext cx="8072372" cy="1387844"/>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 subgraph C such that every pair of vertices in C is connected via some path </a:t>
              </a:r>
              <a:r>
                <a:rPr lang="en-US" sz="2200" b="1" dirty="0"/>
                <a:t>in both directions, </a:t>
              </a:r>
              <a:r>
                <a:rPr lang="en-US" sz="2200" dirty="0"/>
                <a:t>and there is no other vertex which is connected to every vertex of C in both directions.</a:t>
              </a:r>
            </a:p>
          </p:txBody>
        </p:sp>
        <p:sp>
          <p:nvSpPr>
            <p:cNvPr id="7" name="Rectangle 6"/>
            <p:cNvSpPr/>
            <p:nvPr/>
          </p:nvSpPr>
          <p:spPr>
            <a:xfrm>
              <a:off x="498764" y="4764762"/>
              <a:ext cx="8072372" cy="417278"/>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Strongly Connected Component</a:t>
              </a:r>
            </a:p>
          </p:txBody>
        </p:sp>
      </p:grpSp>
      <p:sp>
        <p:nvSpPr>
          <p:cNvPr id="10" name="Oval 9"/>
          <p:cNvSpPr/>
          <p:nvPr/>
        </p:nvSpPr>
        <p:spPr>
          <a:xfrm>
            <a:off x="5111114" y="3761834"/>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p:cNvSpPr/>
          <p:nvPr/>
        </p:nvSpPr>
        <p:spPr>
          <a:xfrm>
            <a:off x="4393027"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Oval 11"/>
          <p:cNvSpPr/>
          <p:nvPr/>
        </p:nvSpPr>
        <p:spPr>
          <a:xfrm>
            <a:off x="5756365"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Arrow Connector 12"/>
          <p:cNvCxnSpPr>
            <a:stCxn id="11" idx="7"/>
            <a:endCxn id="10" idx="3"/>
          </p:cNvCxnSpPr>
          <p:nvPr/>
        </p:nvCxnSpPr>
        <p:spPr>
          <a:xfrm flipV="1">
            <a:off x="4813702" y="4173527"/>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5"/>
            <a:endCxn id="12" idx="0"/>
          </p:cNvCxnSpPr>
          <p:nvPr/>
        </p:nvCxnSpPr>
        <p:spPr>
          <a:xfrm>
            <a:off x="5531789" y="4173527"/>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6"/>
          </p:cNvCxnSpPr>
          <p:nvPr/>
        </p:nvCxnSpPr>
        <p:spPr>
          <a:xfrm flipH="1">
            <a:off x="4885878" y="4790126"/>
            <a:ext cx="870487"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254944" y="37583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7" name="Oval 16"/>
          <p:cNvSpPr/>
          <p:nvPr/>
        </p:nvSpPr>
        <p:spPr>
          <a:xfrm>
            <a:off x="6654222" y="37659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18" name="Straight Arrow Connector 17"/>
          <p:cNvCxnSpPr>
            <a:stCxn id="16" idx="6"/>
            <a:endCxn id="10" idx="2"/>
          </p:cNvCxnSpPr>
          <p:nvPr/>
        </p:nvCxnSpPr>
        <p:spPr>
          <a:xfrm>
            <a:off x="3747795" y="3999483"/>
            <a:ext cx="1363319" cy="35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7"/>
            <a:endCxn id="17" idx="3"/>
          </p:cNvCxnSpPr>
          <p:nvPr/>
        </p:nvCxnSpPr>
        <p:spPr>
          <a:xfrm flipV="1">
            <a:off x="6177040" y="4177612"/>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2"/>
            <a:endCxn id="10" idx="6"/>
          </p:cNvCxnSpPr>
          <p:nvPr/>
        </p:nvCxnSpPr>
        <p:spPr>
          <a:xfrm flipH="1" flipV="1">
            <a:off x="5603965" y="4002998"/>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252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Find SCCs?</a:t>
            </a:r>
          </a:p>
        </p:txBody>
      </p:sp>
      <p:sp>
        <p:nvSpPr>
          <p:cNvPr id="3" name="Content Placeholder 2"/>
          <p:cNvSpPr>
            <a:spLocks noGrp="1"/>
          </p:cNvSpPr>
          <p:nvPr>
            <p:ph idx="1"/>
          </p:nvPr>
        </p:nvSpPr>
        <p:spPr>
          <a:xfrm>
            <a:off x="575240" y="1463857"/>
            <a:ext cx="11187258" cy="2129433"/>
          </a:xfrm>
        </p:spPr>
        <p:txBody>
          <a:bodyPr/>
          <a:lstStyle/>
          <a:p>
            <a:r>
              <a:rPr lang="en-US" dirty="0"/>
              <a:t>Graphs are useful because they encode relationships between arbitrary objects.</a:t>
            </a:r>
          </a:p>
          <a:p>
            <a:r>
              <a:rPr lang="en-US" dirty="0"/>
              <a:t>We’ve found the strongly connected components of G.</a:t>
            </a:r>
          </a:p>
          <a:p>
            <a:r>
              <a:rPr lang="en-US" dirty="0"/>
              <a:t>Let’s build a new graph out of them! Call it </a:t>
            </a:r>
            <a:r>
              <a:rPr lang="en-US" dirty="0">
                <a:solidFill>
                  <a:schemeClr val="accent1"/>
                </a:solidFill>
              </a:rPr>
              <a:t>H</a:t>
            </a:r>
          </a:p>
          <a:p>
            <a:pPr lvl="1"/>
            <a:r>
              <a:rPr lang="en-US" dirty="0"/>
              <a:t>Have a vertex for each of the strongly connected components</a:t>
            </a:r>
          </a:p>
          <a:p>
            <a:pPr lvl="1"/>
            <a:r>
              <a:rPr lang="en-US" dirty="0"/>
              <a:t>Add an edge from component 1 to component 2 if there is an edge from a vertex inside 1 to one inside 2.</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31</a:t>
            </a:fld>
            <a:endParaRPr lang="en-US"/>
          </a:p>
        </p:txBody>
      </p:sp>
      <p:sp>
        <p:nvSpPr>
          <p:cNvPr id="53" name="Oval 52"/>
          <p:cNvSpPr/>
          <p:nvPr/>
        </p:nvSpPr>
        <p:spPr>
          <a:xfrm>
            <a:off x="5907947" y="416678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54" name="Oval 53"/>
          <p:cNvSpPr/>
          <p:nvPr/>
        </p:nvSpPr>
        <p:spPr>
          <a:xfrm>
            <a:off x="5491850" y="496693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5" name="Oval 54"/>
          <p:cNvSpPr/>
          <p:nvPr/>
        </p:nvSpPr>
        <p:spPr>
          <a:xfrm>
            <a:off x="6553198" y="495390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56" name="Straight Arrow Connector 55"/>
          <p:cNvCxnSpPr>
            <a:stCxn id="54" idx="7"/>
            <a:endCxn id="53" idx="3"/>
          </p:cNvCxnSpPr>
          <p:nvPr/>
        </p:nvCxnSpPr>
        <p:spPr>
          <a:xfrm flipV="1">
            <a:off x="5912525" y="4578474"/>
            <a:ext cx="67598" cy="4590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5"/>
            <a:endCxn id="55" idx="0"/>
          </p:cNvCxnSpPr>
          <p:nvPr/>
        </p:nvCxnSpPr>
        <p:spPr>
          <a:xfrm>
            <a:off x="6328622" y="4578474"/>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4" idx="6"/>
          </p:cNvCxnSpPr>
          <p:nvPr/>
        </p:nvCxnSpPr>
        <p:spPr>
          <a:xfrm flipH="1">
            <a:off x="5984701" y="4649109"/>
            <a:ext cx="169672" cy="558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283654"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0" name="Oval 59"/>
          <p:cNvSpPr/>
          <p:nvPr/>
        </p:nvSpPr>
        <p:spPr>
          <a:xfrm>
            <a:off x="7451055"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61" name="Straight Arrow Connector 60"/>
          <p:cNvCxnSpPr>
            <a:stCxn id="59" idx="6"/>
            <a:endCxn id="53" idx="2"/>
          </p:cNvCxnSpPr>
          <p:nvPr/>
        </p:nvCxnSpPr>
        <p:spPr>
          <a:xfrm flipV="1">
            <a:off x="3776505" y="4407945"/>
            <a:ext cx="2131442"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7"/>
            <a:endCxn id="60" idx="3"/>
          </p:cNvCxnSpPr>
          <p:nvPr/>
        </p:nvCxnSpPr>
        <p:spPr>
          <a:xfrm flipV="1">
            <a:off x="6973873" y="4582559"/>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0" idx="2"/>
            <a:endCxn id="53" idx="6"/>
          </p:cNvCxnSpPr>
          <p:nvPr/>
        </p:nvCxnSpPr>
        <p:spPr>
          <a:xfrm flipH="1" flipV="1">
            <a:off x="6400798" y="4407945"/>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544256" y="417981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65" name="Straight Arrow Connector 64"/>
          <p:cNvCxnSpPr>
            <a:stCxn id="64" idx="6"/>
            <a:endCxn id="59" idx="2"/>
          </p:cNvCxnSpPr>
          <p:nvPr/>
        </p:nvCxnSpPr>
        <p:spPr>
          <a:xfrm flipV="1">
            <a:off x="2037107" y="4412030"/>
            <a:ext cx="1246547" cy="89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9801890" y="421135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67" name="Straight Arrow Connector 66"/>
          <p:cNvCxnSpPr>
            <a:stCxn id="60" idx="6"/>
            <a:endCxn id="66" idx="2"/>
          </p:cNvCxnSpPr>
          <p:nvPr/>
        </p:nvCxnSpPr>
        <p:spPr>
          <a:xfrm>
            <a:off x="7943906" y="4412030"/>
            <a:ext cx="1857984" cy="40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9309039" y="503756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69" name="Straight Arrow Connector 68"/>
          <p:cNvCxnSpPr>
            <a:stCxn id="55" idx="6"/>
            <a:endCxn id="68" idx="2"/>
          </p:cNvCxnSpPr>
          <p:nvPr/>
        </p:nvCxnSpPr>
        <p:spPr>
          <a:xfrm>
            <a:off x="7046049" y="5195073"/>
            <a:ext cx="2262990" cy="8365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4"/>
            <a:endCxn id="68" idx="7"/>
          </p:cNvCxnSpPr>
          <p:nvPr/>
        </p:nvCxnSpPr>
        <p:spPr>
          <a:xfrm flipH="1">
            <a:off x="9729714" y="4693679"/>
            <a:ext cx="318602"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8" idx="0"/>
            <a:endCxn id="66" idx="3"/>
          </p:cNvCxnSpPr>
          <p:nvPr/>
        </p:nvCxnSpPr>
        <p:spPr>
          <a:xfrm flipV="1">
            <a:off x="9555465" y="4623044"/>
            <a:ext cx="318601"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a:off x="2302846" y="4084678"/>
            <a:ext cx="722027" cy="260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4289324" y="450556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8289540" y="4578474"/>
            <a:ext cx="722027" cy="388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278517" y="4536043"/>
            <a:ext cx="290464"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1</a:t>
            </a:r>
          </a:p>
        </p:txBody>
      </p:sp>
      <p:sp>
        <p:nvSpPr>
          <p:cNvPr id="76" name="TextBox 75"/>
          <p:cNvSpPr txBox="1"/>
          <p:nvPr/>
        </p:nvSpPr>
        <p:spPr>
          <a:xfrm>
            <a:off x="7248552" y="5330445"/>
            <a:ext cx="333894" cy="43088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200" dirty="0"/>
              <a:t>3</a:t>
            </a:r>
          </a:p>
        </p:txBody>
      </p:sp>
      <p:sp>
        <p:nvSpPr>
          <p:cNvPr id="77" name="TextBox 76"/>
          <p:cNvSpPr txBox="1"/>
          <p:nvPr/>
        </p:nvSpPr>
        <p:spPr>
          <a:xfrm>
            <a:off x="10174056" y="5270304"/>
            <a:ext cx="340158"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4</a:t>
            </a:r>
          </a:p>
        </p:txBody>
      </p:sp>
      <p:sp>
        <p:nvSpPr>
          <p:cNvPr id="78" name="TextBox 77"/>
          <p:cNvSpPr txBox="1"/>
          <p:nvPr/>
        </p:nvSpPr>
        <p:spPr>
          <a:xfrm>
            <a:off x="3013941" y="4669123"/>
            <a:ext cx="333746"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2</a:t>
            </a:r>
          </a:p>
        </p:txBody>
      </p:sp>
      <p:sp>
        <p:nvSpPr>
          <p:cNvPr id="79" name="Oval 78"/>
          <p:cNvSpPr/>
          <p:nvPr/>
        </p:nvSpPr>
        <p:spPr>
          <a:xfrm>
            <a:off x="1043195" y="382521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21291" y="384739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299773" y="3860067"/>
            <a:ext cx="2980051" cy="2079105"/>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065704" y="3983782"/>
            <a:ext cx="1789532" cy="1966296"/>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6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 </a:t>
            </a:r>
            <a:r>
              <a:rPr lang="en-US" err="1"/>
              <a:t>makeSet</a:t>
            </a:r>
            <a:r>
              <a:rPr lang="en-US"/>
              <a:t>(x)</a:t>
            </a:r>
          </a:p>
        </p:txBody>
      </p:sp>
      <p:sp>
        <p:nvSpPr>
          <p:cNvPr id="3" name="Content Placeholder 2"/>
          <p:cNvSpPr>
            <a:spLocks noGrp="1"/>
          </p:cNvSpPr>
          <p:nvPr>
            <p:ph idx="1"/>
          </p:nvPr>
        </p:nvSpPr>
        <p:spPr>
          <a:xfrm>
            <a:off x="521682" y="5640423"/>
            <a:ext cx="11187258" cy="880604"/>
          </a:xfrm>
        </p:spPr>
        <p:txBody>
          <a:bodyPr>
            <a:normAutofit/>
          </a:bodyPr>
          <a:lstStyle/>
          <a:p>
            <a:r>
              <a:rPr lang="en-US"/>
              <a:t>Worst case runtime?</a:t>
            </a:r>
          </a:p>
          <a:p>
            <a:r>
              <a:rPr lang="en-US" b="1">
                <a:solidFill>
                  <a:srgbClr val="4C3282"/>
                </a:solidFill>
              </a:rPr>
              <a:t>O(1)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32</a:t>
            </a:fld>
            <a:endParaRPr lang="en-US"/>
          </a:p>
        </p:txBody>
      </p:sp>
      <p:grpSp>
        <p:nvGrpSpPr>
          <p:cNvPr id="16" name="Group 15"/>
          <p:cNvGrpSpPr/>
          <p:nvPr/>
        </p:nvGrpSpPr>
        <p:grpSpPr>
          <a:xfrm>
            <a:off x="9410258" y="98525"/>
            <a:ext cx="2875768" cy="2730663"/>
            <a:chOff x="4657189" y="1455063"/>
            <a:chExt cx="2875768" cy="2730663"/>
          </a:xfrm>
        </p:grpSpPr>
        <p:grpSp>
          <p:nvGrpSpPr>
            <p:cNvPr id="6" name="Group 5">
              <a:extLst>
                <a:ext uri="{FF2B5EF4-FFF2-40B4-BE49-F238E27FC236}">
                  <a16:creationId xmlns:a16="http://schemas.microsoft.com/office/drawing/2014/main" id="{57FC7A32-7A63-4FE5-9E50-639B4DFB69C7}"/>
                </a:ext>
              </a:extLst>
            </p:cNvPr>
            <p:cNvGrpSpPr/>
            <p:nvPr/>
          </p:nvGrpSpPr>
          <p:grpSpPr>
            <a:xfrm>
              <a:off x="4657189" y="1455063"/>
              <a:ext cx="2875768" cy="2730663"/>
              <a:chOff x="908858" y="1530095"/>
              <a:chExt cx="2875768" cy="2730663"/>
            </a:xfrm>
          </p:grpSpPr>
          <p:sp>
            <p:nvSpPr>
              <p:cNvPr id="7" name="Rectangle 6">
                <a:extLst>
                  <a:ext uri="{FF2B5EF4-FFF2-40B4-BE49-F238E27FC236}">
                    <a16:creationId xmlns:a16="http://schemas.microsoft.com/office/drawing/2014/main" id="{51A682CF-900F-4DAB-84AF-9AF93E9E4E1F}"/>
                  </a:ext>
                </a:extLst>
              </p:cNvPr>
              <p:cNvSpPr/>
              <p:nvPr/>
            </p:nvSpPr>
            <p:spPr>
              <a:xfrm>
                <a:off x="908858" y="2061556"/>
                <a:ext cx="2643837" cy="2199202"/>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CD77848-44AE-444C-AE19-CCD4729DC73B}"/>
                  </a:ext>
                </a:extLst>
              </p:cNvPr>
              <p:cNvSpPr/>
              <p:nvPr/>
            </p:nvSpPr>
            <p:spPr>
              <a:xfrm>
                <a:off x="908858" y="1530095"/>
                <a:ext cx="2643837"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TreeDisjointSet</a:t>
                </a:r>
                <a:r>
                  <a:rPr lang="en-US"/>
                  <a:t>&lt;E&gt;</a:t>
                </a:r>
              </a:p>
            </p:txBody>
          </p:sp>
          <p:sp>
            <p:nvSpPr>
              <p:cNvPr id="9" name="TextBox 8">
                <a:extLst>
                  <a:ext uri="{FF2B5EF4-FFF2-40B4-BE49-F238E27FC236}">
                    <a16:creationId xmlns:a16="http://schemas.microsoft.com/office/drawing/2014/main" id="{E9CE222C-B89E-4DD7-9428-9E0F8778691A}"/>
                  </a:ext>
                </a:extLst>
              </p:cNvPr>
              <p:cNvSpPr txBox="1"/>
              <p:nvPr/>
            </p:nvSpPr>
            <p:spPr>
              <a:xfrm>
                <a:off x="1000658" y="2989717"/>
                <a:ext cx="2552037" cy="577081"/>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makeSet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-create a new tree of size 1 and add to our forest</a:t>
                </a:r>
              </a:p>
            </p:txBody>
          </p:sp>
          <p:sp>
            <p:nvSpPr>
              <p:cNvPr id="10" name="TextBox 9">
                <a:extLst>
                  <a:ext uri="{FF2B5EF4-FFF2-40B4-BE49-F238E27FC236}">
                    <a16:creationId xmlns:a16="http://schemas.microsoft.com/office/drawing/2014/main" id="{0D621558-FDAD-47DB-814E-2B675AECF2DF}"/>
                  </a:ext>
                </a:extLst>
              </p:cNvPr>
              <p:cNvSpPr txBox="1"/>
              <p:nvPr/>
            </p:nvSpPr>
            <p:spPr>
              <a:xfrm>
                <a:off x="928946" y="2009522"/>
                <a:ext cx="2035232" cy="307777"/>
              </a:xfrm>
              <a:prstGeom prst="rect">
                <a:avLst/>
              </a:prstGeom>
              <a:noFill/>
            </p:spPr>
            <p:txBody>
              <a:bodyPr wrap="square" rtlCol="0">
                <a:spAutoFit/>
              </a:bodyPr>
              <a:lstStyle/>
              <a:p>
                <a:r>
                  <a:rPr lang="en-US" sz="1400" b="1">
                    <a:solidFill>
                      <a:srgbClr val="B6A479"/>
                    </a:solidFill>
                  </a:rPr>
                  <a:t>state</a:t>
                </a:r>
              </a:p>
            </p:txBody>
          </p:sp>
          <p:sp>
            <p:nvSpPr>
              <p:cNvPr id="11" name="TextBox 10">
                <a:extLst>
                  <a:ext uri="{FF2B5EF4-FFF2-40B4-BE49-F238E27FC236}">
                    <a16:creationId xmlns:a16="http://schemas.microsoft.com/office/drawing/2014/main" id="{4D5EC453-8CE5-4E2D-AA80-C28ED5A0C42B}"/>
                  </a:ext>
                </a:extLst>
              </p:cNvPr>
              <p:cNvSpPr txBox="1"/>
              <p:nvPr/>
            </p:nvSpPr>
            <p:spPr>
              <a:xfrm>
                <a:off x="928946" y="2736354"/>
                <a:ext cx="2035232" cy="307777"/>
              </a:xfrm>
              <a:prstGeom prst="rect">
                <a:avLst/>
              </a:prstGeom>
              <a:noFill/>
            </p:spPr>
            <p:txBody>
              <a:bodyPr wrap="square" rtlCol="0">
                <a:spAutoFit/>
              </a:bodyPr>
              <a:lstStyle/>
              <a:p>
                <a:r>
                  <a:rPr lang="en-US" sz="1400" b="1">
                    <a:solidFill>
                      <a:srgbClr val="B6A479"/>
                    </a:solidFill>
                  </a:rPr>
                  <a:t>behavior</a:t>
                </a:r>
              </a:p>
            </p:txBody>
          </p:sp>
          <p:sp>
            <p:nvSpPr>
              <p:cNvPr id="12" name="TextBox 11">
                <a:extLst>
                  <a:ext uri="{FF2B5EF4-FFF2-40B4-BE49-F238E27FC236}">
                    <a16:creationId xmlns:a16="http://schemas.microsoft.com/office/drawing/2014/main" id="{0D68F3C8-8489-45F2-9149-44F48EDD0B95}"/>
                  </a:ext>
                </a:extLst>
              </p:cNvPr>
              <p:cNvSpPr txBox="1"/>
              <p:nvPr/>
            </p:nvSpPr>
            <p:spPr>
              <a:xfrm>
                <a:off x="994899" y="2216644"/>
                <a:ext cx="2356996" cy="253916"/>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Collection&lt;</a:t>
                </a:r>
                <a:r>
                  <a:rPr lang="en-US" sz="1050" err="1">
                    <a:latin typeface="Courier New" panose="02070309020205020404" pitchFamily="49" charset="0"/>
                    <a:cs typeface="Courier New" panose="02070309020205020404" pitchFamily="49" charset="0"/>
                  </a:rPr>
                  <a:t>TreeSet</a:t>
                </a:r>
                <a:r>
                  <a:rPr lang="en-US" sz="1050">
                    <a:latin typeface="Courier New" panose="02070309020205020404" pitchFamily="49" charset="0"/>
                    <a:cs typeface="Courier New" panose="02070309020205020404" pitchFamily="49" charset="0"/>
                  </a:rPr>
                  <a:t>&gt; forest</a:t>
                </a:r>
              </a:p>
            </p:txBody>
          </p:sp>
          <p:sp>
            <p:nvSpPr>
              <p:cNvPr id="13" name="TextBox 12">
                <a:extLst>
                  <a:ext uri="{FF2B5EF4-FFF2-40B4-BE49-F238E27FC236}">
                    <a16:creationId xmlns:a16="http://schemas.microsoft.com/office/drawing/2014/main" id="{C29B6314-036C-40E7-9BE3-8A3E951C5B9E}"/>
                  </a:ext>
                </a:extLst>
              </p:cNvPr>
              <p:cNvSpPr txBox="1"/>
              <p:nvPr/>
            </p:nvSpPr>
            <p:spPr>
              <a:xfrm>
                <a:off x="994899" y="3474305"/>
                <a:ext cx="2789727" cy="430887"/>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findSet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-locates node with x and moves up tree to find root</a:t>
                </a:r>
              </a:p>
            </p:txBody>
          </p:sp>
          <p:sp>
            <p:nvSpPr>
              <p:cNvPr id="14" name="TextBox 13">
                <a:extLst>
                  <a:ext uri="{FF2B5EF4-FFF2-40B4-BE49-F238E27FC236}">
                    <a16:creationId xmlns:a16="http://schemas.microsoft.com/office/drawing/2014/main" id="{C767EA58-D588-47E7-A44F-A018FB2B1757}"/>
                  </a:ext>
                </a:extLst>
              </p:cNvPr>
              <p:cNvSpPr txBox="1"/>
              <p:nvPr/>
            </p:nvSpPr>
            <p:spPr>
              <a:xfrm>
                <a:off x="994899" y="3829871"/>
                <a:ext cx="2694399" cy="430887"/>
              </a:xfrm>
              <a:prstGeom prst="rect">
                <a:avLst/>
              </a:prstGeom>
              <a:noFill/>
            </p:spPr>
            <p:txBody>
              <a:bodyPr wrap="square" rtlCol="0">
                <a:spAutoFit/>
              </a:bodyPr>
              <a:lstStyle/>
              <a:p>
                <a:r>
                  <a:rPr lang="en-US" sz="1050">
                    <a:solidFill>
                      <a:srgbClr val="4C3282"/>
                    </a:solidFill>
                    <a:latin typeface="Courier New" panose="02070309020205020404" pitchFamily="49" charset="0"/>
                    <a:cs typeface="Courier New" panose="02070309020205020404" pitchFamily="49" charset="0"/>
                  </a:rPr>
                  <a:t>union(x, y)</a:t>
                </a:r>
                <a:r>
                  <a:rPr lang="en-US" sz="1050">
                    <a:latin typeface="Courier New" panose="02070309020205020404" pitchFamily="49" charset="0"/>
                    <a:cs typeface="Courier New" panose="02070309020205020404" pitchFamily="49" charset="0"/>
                  </a:rPr>
                  <a:t>-append tree with y as a child of tree with x </a:t>
                </a:r>
              </a:p>
            </p:txBody>
          </p:sp>
        </p:grpSp>
        <p:sp>
          <p:nvSpPr>
            <p:cNvPr id="15" name="TextBox 14">
              <a:extLst>
                <a:ext uri="{FF2B5EF4-FFF2-40B4-BE49-F238E27FC236}">
                  <a16:creationId xmlns:a16="http://schemas.microsoft.com/office/drawing/2014/main" id="{0D68F3C8-8489-45F2-9149-44F48EDD0B95}"/>
                </a:ext>
              </a:extLst>
            </p:cNvPr>
            <p:cNvSpPr txBox="1"/>
            <p:nvPr/>
          </p:nvSpPr>
          <p:spPr>
            <a:xfrm>
              <a:off x="4743230" y="2331065"/>
              <a:ext cx="2433509" cy="415498"/>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Dictionary&lt;</a:t>
              </a:r>
              <a:r>
                <a:rPr lang="en-US" sz="1050" err="1">
                  <a:latin typeface="Courier New" panose="02070309020205020404" pitchFamily="49" charset="0"/>
                  <a:cs typeface="Courier New" panose="02070309020205020404" pitchFamily="49" charset="0"/>
                </a:rPr>
                <a:t>NodeValues</a:t>
              </a:r>
              <a:r>
                <a:rPr lang="en-US" sz="1050">
                  <a:latin typeface="Courier New" panose="02070309020205020404" pitchFamily="49" charset="0"/>
                  <a:cs typeface="Courier New" panose="02070309020205020404" pitchFamily="49" charset="0"/>
                </a:rPr>
                <a:t>, </a:t>
              </a:r>
              <a:r>
                <a:rPr lang="en-US" sz="1050" err="1">
                  <a:latin typeface="Courier New" panose="02070309020205020404" pitchFamily="49" charset="0"/>
                  <a:cs typeface="Courier New" panose="02070309020205020404" pitchFamily="49" charset="0"/>
                </a:rPr>
                <a:t>NodeLocations</a:t>
              </a:r>
              <a:r>
                <a:rPr lang="en-US" sz="1050">
                  <a:latin typeface="Courier New" panose="02070309020205020404" pitchFamily="49" charset="0"/>
                  <a:cs typeface="Courier New" panose="02070309020205020404" pitchFamily="49" charset="0"/>
                </a:rPr>
                <a:t>&gt; </a:t>
              </a:r>
              <a:r>
                <a:rPr lang="en-US" sz="1050" err="1">
                  <a:latin typeface="Courier New" panose="02070309020205020404" pitchFamily="49" charset="0"/>
                  <a:cs typeface="Courier New" panose="02070309020205020404" pitchFamily="49" charset="0"/>
                </a:rPr>
                <a:t>nodeInventory</a:t>
              </a:r>
              <a:endParaRPr lang="en-US" sz="1050">
                <a:latin typeface="Courier New" panose="02070309020205020404" pitchFamily="49" charset="0"/>
                <a:cs typeface="Courier New" panose="02070309020205020404" pitchFamily="49" charset="0"/>
              </a:endParaRPr>
            </a:p>
          </p:txBody>
        </p:sp>
      </p:grpSp>
      <p:sp>
        <p:nvSpPr>
          <p:cNvPr id="17" name="Rectangle 16"/>
          <p:cNvSpPr/>
          <p:nvPr/>
        </p:nvSpPr>
        <p:spPr>
          <a:xfrm>
            <a:off x="3385520" y="1357503"/>
            <a:ext cx="5929410" cy="781095"/>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650254" y="1591521"/>
            <a:ext cx="255198" cy="261610"/>
            <a:chOff x="4033946" y="330026"/>
            <a:chExt cx="369435" cy="378718"/>
          </a:xfrm>
        </p:grpSpPr>
        <p:sp>
          <p:nvSpPr>
            <p:cNvPr id="23" name="Oval 2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033946" y="330026"/>
              <a:ext cx="369435" cy="378718"/>
            </a:xfrm>
            <a:prstGeom prst="rect">
              <a:avLst/>
            </a:prstGeom>
            <a:noFill/>
          </p:spPr>
          <p:txBody>
            <a:bodyPr wrap="square" rtlCol="0">
              <a:spAutoFit/>
            </a:bodyPr>
            <a:lstStyle/>
            <a:p>
              <a:r>
                <a:rPr lang="en-US" sz="1100"/>
                <a:t>0</a:t>
              </a:r>
            </a:p>
          </p:txBody>
        </p:sp>
      </p:grpSp>
      <p:sp>
        <p:nvSpPr>
          <p:cNvPr id="20" name="Rounded Rectangle 19"/>
          <p:cNvSpPr/>
          <p:nvPr/>
        </p:nvSpPr>
        <p:spPr>
          <a:xfrm>
            <a:off x="3497167"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692292" y="1591521"/>
            <a:ext cx="255198" cy="261610"/>
            <a:chOff x="4033946" y="330026"/>
            <a:chExt cx="369435" cy="378718"/>
          </a:xfrm>
        </p:grpSpPr>
        <p:sp>
          <p:nvSpPr>
            <p:cNvPr id="26" name="Oval 25"/>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033946" y="330026"/>
              <a:ext cx="369435" cy="378718"/>
            </a:xfrm>
            <a:prstGeom prst="rect">
              <a:avLst/>
            </a:prstGeom>
            <a:noFill/>
          </p:spPr>
          <p:txBody>
            <a:bodyPr wrap="square" rtlCol="0">
              <a:spAutoFit/>
            </a:bodyPr>
            <a:lstStyle/>
            <a:p>
              <a:r>
                <a:rPr lang="en-US" sz="1100"/>
                <a:t>1</a:t>
              </a:r>
            </a:p>
          </p:txBody>
        </p:sp>
      </p:grpSp>
      <p:sp>
        <p:nvSpPr>
          <p:cNvPr id="28" name="Rounded Rectangle 27"/>
          <p:cNvSpPr/>
          <p:nvPr/>
        </p:nvSpPr>
        <p:spPr>
          <a:xfrm>
            <a:off x="4539205"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5734330" y="1591521"/>
            <a:ext cx="255198" cy="261610"/>
            <a:chOff x="4033946" y="330026"/>
            <a:chExt cx="369435" cy="378718"/>
          </a:xfrm>
        </p:grpSpPr>
        <p:sp>
          <p:nvSpPr>
            <p:cNvPr id="30" name="Oval 2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33946" y="330026"/>
              <a:ext cx="369435" cy="378718"/>
            </a:xfrm>
            <a:prstGeom prst="rect">
              <a:avLst/>
            </a:prstGeom>
            <a:noFill/>
          </p:spPr>
          <p:txBody>
            <a:bodyPr wrap="square" rtlCol="0">
              <a:spAutoFit/>
            </a:bodyPr>
            <a:lstStyle/>
            <a:p>
              <a:r>
                <a:rPr lang="en-US" sz="1100"/>
                <a:t>2</a:t>
              </a:r>
            </a:p>
          </p:txBody>
        </p:sp>
      </p:grpSp>
      <p:sp>
        <p:nvSpPr>
          <p:cNvPr id="32" name="Rounded Rectangle 31"/>
          <p:cNvSpPr/>
          <p:nvPr/>
        </p:nvSpPr>
        <p:spPr>
          <a:xfrm>
            <a:off x="5581243"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6762363" y="1591521"/>
            <a:ext cx="255198" cy="261610"/>
            <a:chOff x="4033946" y="330026"/>
            <a:chExt cx="369435" cy="378718"/>
          </a:xfrm>
        </p:grpSpPr>
        <p:sp>
          <p:nvSpPr>
            <p:cNvPr id="34" name="Oval 3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033946" y="330026"/>
              <a:ext cx="369435" cy="378718"/>
            </a:xfrm>
            <a:prstGeom prst="rect">
              <a:avLst/>
            </a:prstGeom>
            <a:noFill/>
          </p:spPr>
          <p:txBody>
            <a:bodyPr wrap="square" rtlCol="0">
              <a:spAutoFit/>
            </a:bodyPr>
            <a:lstStyle/>
            <a:p>
              <a:r>
                <a:rPr lang="en-US" sz="1100"/>
                <a:t>3</a:t>
              </a:r>
            </a:p>
          </p:txBody>
        </p:sp>
      </p:grpSp>
      <p:sp>
        <p:nvSpPr>
          <p:cNvPr id="36" name="Rounded Rectangle 35"/>
          <p:cNvSpPr/>
          <p:nvPr/>
        </p:nvSpPr>
        <p:spPr>
          <a:xfrm>
            <a:off x="6609276"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7790396" y="1591521"/>
            <a:ext cx="255198" cy="261610"/>
            <a:chOff x="4033946" y="330026"/>
            <a:chExt cx="369435" cy="378718"/>
          </a:xfrm>
        </p:grpSpPr>
        <p:sp>
          <p:nvSpPr>
            <p:cNvPr id="38" name="Oval 3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033946" y="330026"/>
              <a:ext cx="369435" cy="378718"/>
            </a:xfrm>
            <a:prstGeom prst="rect">
              <a:avLst/>
            </a:prstGeom>
            <a:noFill/>
          </p:spPr>
          <p:txBody>
            <a:bodyPr wrap="square" rtlCol="0">
              <a:spAutoFit/>
            </a:bodyPr>
            <a:lstStyle/>
            <a:p>
              <a:r>
                <a:rPr lang="en-US" sz="1100"/>
                <a:t>4</a:t>
              </a:r>
            </a:p>
          </p:txBody>
        </p:sp>
      </p:grpSp>
      <p:sp>
        <p:nvSpPr>
          <p:cNvPr id="40" name="Rounded Rectangle 39"/>
          <p:cNvSpPr/>
          <p:nvPr/>
        </p:nvSpPr>
        <p:spPr>
          <a:xfrm>
            <a:off x="7637309"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818429" y="1591521"/>
            <a:ext cx="255198" cy="261610"/>
            <a:chOff x="4033946" y="330026"/>
            <a:chExt cx="369435" cy="378718"/>
          </a:xfrm>
        </p:grpSpPr>
        <p:sp>
          <p:nvSpPr>
            <p:cNvPr id="42" name="Oval 41"/>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033946" y="330026"/>
              <a:ext cx="369435" cy="378718"/>
            </a:xfrm>
            <a:prstGeom prst="rect">
              <a:avLst/>
            </a:prstGeom>
            <a:noFill/>
          </p:spPr>
          <p:txBody>
            <a:bodyPr wrap="square" rtlCol="0">
              <a:spAutoFit/>
            </a:bodyPr>
            <a:lstStyle/>
            <a:p>
              <a:r>
                <a:rPr lang="en-US" sz="1100"/>
                <a:t>5</a:t>
              </a:r>
            </a:p>
          </p:txBody>
        </p:sp>
      </p:grpSp>
      <p:sp>
        <p:nvSpPr>
          <p:cNvPr id="44" name="Rounded Rectangle 43"/>
          <p:cNvSpPr/>
          <p:nvPr/>
        </p:nvSpPr>
        <p:spPr>
          <a:xfrm>
            <a:off x="8665342"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85519" y="1073362"/>
            <a:ext cx="1011815" cy="369332"/>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forest</a:t>
            </a:r>
          </a:p>
        </p:txBody>
      </p:sp>
      <p:graphicFrame>
        <p:nvGraphicFramePr>
          <p:cNvPr id="46" name="Table 45"/>
          <p:cNvGraphicFramePr>
            <a:graphicFrameLocks noGrp="1"/>
          </p:cNvGraphicFramePr>
          <p:nvPr>
            <p:extLst/>
          </p:nvPr>
        </p:nvGraphicFramePr>
        <p:xfrm>
          <a:off x="3016501" y="3382596"/>
          <a:ext cx="2793498" cy="74168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1318496464"/>
                    </a:ext>
                  </a:extLst>
                </a:gridCol>
                <a:gridCol w="465583">
                  <a:extLst>
                    <a:ext uri="{9D8B030D-6E8A-4147-A177-3AD203B41FA5}">
                      <a16:colId xmlns:a16="http://schemas.microsoft.com/office/drawing/2014/main" val="2868499728"/>
                    </a:ext>
                  </a:extLst>
                </a:gridCol>
                <a:gridCol w="465583">
                  <a:extLst>
                    <a:ext uri="{9D8B030D-6E8A-4147-A177-3AD203B41FA5}">
                      <a16:colId xmlns:a16="http://schemas.microsoft.com/office/drawing/2014/main" val="1227844157"/>
                    </a:ext>
                  </a:extLst>
                </a:gridCol>
                <a:gridCol w="465583">
                  <a:extLst>
                    <a:ext uri="{9D8B030D-6E8A-4147-A177-3AD203B41FA5}">
                      <a16:colId xmlns:a16="http://schemas.microsoft.com/office/drawing/2014/main" val="3842253647"/>
                    </a:ext>
                  </a:extLst>
                </a:gridCol>
                <a:gridCol w="465583">
                  <a:extLst>
                    <a:ext uri="{9D8B030D-6E8A-4147-A177-3AD203B41FA5}">
                      <a16:colId xmlns:a16="http://schemas.microsoft.com/office/drawing/2014/main" val="3820628638"/>
                    </a:ext>
                  </a:extLst>
                </a:gridCol>
                <a:gridCol w="465583">
                  <a:extLst>
                    <a:ext uri="{9D8B030D-6E8A-4147-A177-3AD203B41FA5}">
                      <a16:colId xmlns:a16="http://schemas.microsoft.com/office/drawing/2014/main" val="175462756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031689"/>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7165765"/>
                  </a:ext>
                </a:extLst>
              </a:tr>
            </a:tbl>
          </a:graphicData>
        </a:graphic>
      </p:graphicFrame>
      <p:cxnSp>
        <p:nvCxnSpPr>
          <p:cNvPr id="48" name="Straight Arrow Connector 47"/>
          <p:cNvCxnSpPr>
            <a:endCxn id="24" idx="2"/>
          </p:cNvCxnSpPr>
          <p:nvPr/>
        </p:nvCxnSpPr>
        <p:spPr>
          <a:xfrm flipV="1">
            <a:off x="3262974" y="1853131"/>
            <a:ext cx="514879"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7" idx="2"/>
          </p:cNvCxnSpPr>
          <p:nvPr/>
        </p:nvCxnSpPr>
        <p:spPr>
          <a:xfrm flipV="1">
            <a:off x="3716454" y="1853131"/>
            <a:ext cx="1103437"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1" idx="2"/>
          </p:cNvCxnSpPr>
          <p:nvPr/>
        </p:nvCxnSpPr>
        <p:spPr>
          <a:xfrm flipV="1">
            <a:off x="4175243" y="1853131"/>
            <a:ext cx="1686686"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5" idx="2"/>
          </p:cNvCxnSpPr>
          <p:nvPr/>
        </p:nvCxnSpPr>
        <p:spPr>
          <a:xfrm flipV="1">
            <a:off x="4650654" y="1853131"/>
            <a:ext cx="2239308"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9" idx="2"/>
          </p:cNvCxnSpPr>
          <p:nvPr/>
        </p:nvCxnSpPr>
        <p:spPr>
          <a:xfrm flipV="1">
            <a:off x="5115949" y="1853131"/>
            <a:ext cx="2802046"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3" idx="2"/>
          </p:cNvCxnSpPr>
          <p:nvPr/>
        </p:nvCxnSpPr>
        <p:spPr>
          <a:xfrm flipV="1">
            <a:off x="5552739" y="1853131"/>
            <a:ext cx="3393289" cy="212007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Content Placeholder 2"/>
          <p:cNvSpPr txBox="1">
            <a:spLocks/>
          </p:cNvSpPr>
          <p:nvPr/>
        </p:nvSpPr>
        <p:spPr>
          <a:xfrm>
            <a:off x="298173" y="1545702"/>
            <a:ext cx="2079167" cy="32029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(0)</a:t>
            </a:r>
          </a:p>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(1)</a:t>
            </a:r>
          </a:p>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(2)</a:t>
            </a:r>
          </a:p>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(3)</a:t>
            </a:r>
          </a:p>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(4)</a:t>
            </a:r>
          </a:p>
          <a:p>
            <a:r>
              <a:rPr lang="en-US" sz="1400" err="1">
                <a:latin typeface="Courier New" panose="02070309020205020404" pitchFamily="49" charset="0"/>
                <a:cs typeface="Courier New" panose="02070309020205020404" pitchFamily="49" charset="0"/>
              </a:rPr>
              <a:t>makeSet</a:t>
            </a:r>
            <a:r>
              <a:rPr lang="en-US" sz="140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34682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4">
                                            <p:txEl>
                                              <p:pRg st="0" end="0"/>
                                            </p:txEl>
                                          </p:spTgt>
                                        </p:tgtEl>
                                        <p:attrNameLst>
                                          <p:attrName>style.visibility</p:attrName>
                                        </p:attrNameLst>
                                      </p:cBhvr>
                                      <p:to>
                                        <p:strVal val="visible"/>
                                      </p:to>
                                    </p:set>
                                    <p:animEffect transition="in" filter="fade">
                                      <p:cBhvr>
                                        <p:cTn id="18" dur="500"/>
                                        <p:tgtEl>
                                          <p:spTgt spid="6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xEl>
                                              <p:pRg st="1" end="1"/>
                                            </p:txEl>
                                          </p:spTgt>
                                        </p:tgtEl>
                                        <p:attrNameLst>
                                          <p:attrName>style.visibility</p:attrName>
                                        </p:attrNameLst>
                                      </p:cBhvr>
                                      <p:to>
                                        <p:strVal val="visible"/>
                                      </p:to>
                                    </p:set>
                                    <p:animEffect transition="in" filter="fade">
                                      <p:cBhvr>
                                        <p:cTn id="36" dur="500"/>
                                        <p:tgtEl>
                                          <p:spTgt spid="64">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4">
                                            <p:txEl>
                                              <p:pRg st="2" end="2"/>
                                            </p:txEl>
                                          </p:spTgt>
                                        </p:tgtEl>
                                        <p:attrNameLst>
                                          <p:attrName>style.visibility</p:attrName>
                                        </p:attrNameLst>
                                      </p:cBhvr>
                                      <p:to>
                                        <p:strVal val="visible"/>
                                      </p:to>
                                    </p:set>
                                    <p:animEffect transition="in" filter="fade">
                                      <p:cBhvr>
                                        <p:cTn id="39" dur="500"/>
                                        <p:tgtEl>
                                          <p:spTgt spid="64">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4">
                                            <p:txEl>
                                              <p:pRg st="3" end="3"/>
                                            </p:txEl>
                                          </p:spTgt>
                                        </p:tgtEl>
                                        <p:attrNameLst>
                                          <p:attrName>style.visibility</p:attrName>
                                        </p:attrNameLst>
                                      </p:cBhvr>
                                      <p:to>
                                        <p:strVal val="visible"/>
                                      </p:to>
                                    </p:set>
                                    <p:animEffect transition="in" filter="fade">
                                      <p:cBhvr>
                                        <p:cTn id="42" dur="500"/>
                                        <p:tgtEl>
                                          <p:spTgt spid="64">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4">
                                            <p:txEl>
                                              <p:pRg st="4" end="4"/>
                                            </p:txEl>
                                          </p:spTgt>
                                        </p:tgtEl>
                                        <p:attrNameLst>
                                          <p:attrName>style.visibility</p:attrName>
                                        </p:attrNameLst>
                                      </p:cBhvr>
                                      <p:to>
                                        <p:strVal val="visible"/>
                                      </p:to>
                                    </p:set>
                                    <p:animEffect transition="in" filter="fade">
                                      <p:cBhvr>
                                        <p:cTn id="45" dur="500"/>
                                        <p:tgtEl>
                                          <p:spTgt spid="64">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4">
                                            <p:txEl>
                                              <p:pRg st="5" end="5"/>
                                            </p:txEl>
                                          </p:spTgt>
                                        </p:tgtEl>
                                        <p:attrNameLst>
                                          <p:attrName>style.visibility</p:attrName>
                                        </p:attrNameLst>
                                      </p:cBhvr>
                                      <p:to>
                                        <p:strVal val="visible"/>
                                      </p:to>
                                    </p:set>
                                    <p:animEffect transition="in" filter="fade">
                                      <p:cBhvr>
                                        <p:cTn id="48" dur="500"/>
                                        <p:tgtEl>
                                          <p:spTgt spid="6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par>
                                <p:cTn id="87" presetID="10"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fade">
                                      <p:cBhvr>
                                        <p:cTn id="89" dur="500"/>
                                        <p:tgtEl>
                                          <p:spTgt spid="59"/>
                                        </p:tgtEl>
                                      </p:cBhvr>
                                    </p:animEffect>
                                  </p:childTnLst>
                                </p:cTn>
                              </p:par>
                              <p:par>
                                <p:cTn id="90" presetID="10"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par>
                                <p:cTn id="93" presetID="10" presetClass="entr" presetSubtype="0" fill="hold" nodeType="with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0" end="0"/>
                                            </p:txEl>
                                          </p:spTgt>
                                        </p:tgtEl>
                                        <p:attrNameLst>
                                          <p:attrName>style.visibility</p:attrName>
                                        </p:attrNameLst>
                                      </p:cBhvr>
                                      <p:to>
                                        <p:strVal val="visible"/>
                                      </p:to>
                                    </p:set>
                                    <p:animEffect transition="in" filter="fade">
                                      <p:cBhvr>
                                        <p:cTn id="100" dur="500"/>
                                        <p:tgtEl>
                                          <p:spTgt spid="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
                                            <p:txEl>
                                              <p:pRg st="1" end="1"/>
                                            </p:txEl>
                                          </p:spTgt>
                                        </p:tgtEl>
                                        <p:attrNameLst>
                                          <p:attrName>style.visibility</p:attrName>
                                        </p:attrNameLst>
                                      </p:cBhvr>
                                      <p:to>
                                        <p:strVal val="visible"/>
                                      </p:to>
                                    </p:set>
                                    <p:animEffect transition="in" filter="fade">
                                      <p:cBhvr>
                                        <p:cTn id="10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8" grpId="0" animBg="1"/>
      <p:bldP spid="32" grpId="0" animBg="1"/>
      <p:bldP spid="36" grpId="0" animBg="1"/>
      <p:bldP spid="40" grpId="0" animBg="1"/>
      <p:bldP spid="44" grpId="0" animBg="1"/>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 </a:t>
            </a:r>
            <a:r>
              <a:rPr lang="en-US" err="1"/>
              <a:t>findSet</a:t>
            </a:r>
            <a:r>
              <a:rPr lang="en-US"/>
              <a:t>(x)</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33</a:t>
            </a:fld>
            <a:endParaRPr lang="en-US"/>
          </a:p>
        </p:txBody>
      </p:sp>
      <p:sp>
        <p:nvSpPr>
          <p:cNvPr id="6" name="Content Placeholder 2"/>
          <p:cNvSpPr txBox="1">
            <a:spLocks/>
          </p:cNvSpPr>
          <p:nvPr/>
        </p:nvSpPr>
        <p:spPr>
          <a:xfrm>
            <a:off x="298173" y="1545702"/>
            <a:ext cx="2079167" cy="32029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err="1">
                <a:latin typeface="Courier New" panose="02070309020205020404" pitchFamily="49" charset="0"/>
                <a:cs typeface="Courier New" panose="02070309020205020404" pitchFamily="49" charset="0"/>
              </a:rPr>
              <a:t>findSet</a:t>
            </a:r>
            <a:r>
              <a:rPr lang="en-US" sz="1400">
                <a:latin typeface="Courier New" panose="02070309020205020404" pitchFamily="49" charset="0"/>
                <a:cs typeface="Courier New" panose="02070309020205020404" pitchFamily="49" charset="0"/>
              </a:rPr>
              <a:t>(0)</a:t>
            </a:r>
          </a:p>
          <a:p>
            <a:r>
              <a:rPr lang="en-US" sz="1400" err="1">
                <a:latin typeface="Courier New" panose="02070309020205020404" pitchFamily="49" charset="0"/>
                <a:cs typeface="Courier New" panose="02070309020205020404" pitchFamily="49" charset="0"/>
              </a:rPr>
              <a:t>findSet</a:t>
            </a:r>
            <a:r>
              <a:rPr lang="en-US" sz="1400">
                <a:latin typeface="Courier New" panose="02070309020205020404" pitchFamily="49" charset="0"/>
                <a:cs typeface="Courier New" panose="02070309020205020404" pitchFamily="49" charset="0"/>
              </a:rPr>
              <a:t>(3)</a:t>
            </a:r>
          </a:p>
          <a:p>
            <a:r>
              <a:rPr lang="en-US" sz="1400" err="1">
                <a:latin typeface="Courier New" panose="02070309020205020404" pitchFamily="49" charset="0"/>
                <a:cs typeface="Courier New" panose="02070309020205020404" pitchFamily="49" charset="0"/>
              </a:rPr>
              <a:t>findSet</a:t>
            </a:r>
            <a:r>
              <a:rPr lang="en-US" sz="1400">
                <a:latin typeface="Courier New" panose="02070309020205020404" pitchFamily="49" charset="0"/>
                <a:cs typeface="Courier New" panose="02070309020205020404" pitchFamily="49" charset="0"/>
              </a:rPr>
              <a:t>(5)</a:t>
            </a:r>
          </a:p>
        </p:txBody>
      </p:sp>
      <p:sp>
        <p:nvSpPr>
          <p:cNvPr id="7" name="Rectangle 6"/>
          <p:cNvSpPr/>
          <p:nvPr/>
        </p:nvSpPr>
        <p:spPr>
          <a:xfrm>
            <a:off x="3385520" y="1357503"/>
            <a:ext cx="5929410" cy="3531368"/>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650254" y="1591521"/>
            <a:ext cx="255198" cy="261610"/>
            <a:chOff x="4033946" y="330026"/>
            <a:chExt cx="369435" cy="378718"/>
          </a:xfrm>
        </p:grpSpPr>
        <p:sp>
          <p:nvSpPr>
            <p:cNvPr id="9" name="Oval 8"/>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33946" y="330026"/>
              <a:ext cx="369435" cy="378718"/>
            </a:xfrm>
            <a:prstGeom prst="rect">
              <a:avLst/>
            </a:prstGeom>
            <a:noFill/>
          </p:spPr>
          <p:txBody>
            <a:bodyPr wrap="square" rtlCol="0">
              <a:spAutoFit/>
            </a:bodyPr>
            <a:lstStyle/>
            <a:p>
              <a:r>
                <a:rPr lang="en-US" sz="1100"/>
                <a:t>0</a:t>
              </a:r>
            </a:p>
          </p:txBody>
        </p:sp>
      </p:grpSp>
      <p:sp>
        <p:nvSpPr>
          <p:cNvPr id="11" name="Rounded Rectangle 10"/>
          <p:cNvSpPr/>
          <p:nvPr/>
        </p:nvSpPr>
        <p:spPr>
          <a:xfrm>
            <a:off x="3497167"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7661" y="1529522"/>
            <a:ext cx="255198" cy="261610"/>
            <a:chOff x="4033946" y="330026"/>
            <a:chExt cx="369435" cy="378718"/>
          </a:xfrm>
        </p:grpSpPr>
        <p:sp>
          <p:nvSpPr>
            <p:cNvPr id="13" name="Oval 1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33946" y="330026"/>
              <a:ext cx="369435" cy="378718"/>
            </a:xfrm>
            <a:prstGeom prst="rect">
              <a:avLst/>
            </a:prstGeom>
            <a:noFill/>
          </p:spPr>
          <p:txBody>
            <a:bodyPr wrap="square" rtlCol="0">
              <a:spAutoFit/>
            </a:bodyPr>
            <a:lstStyle/>
            <a:p>
              <a:r>
                <a:rPr lang="en-US" sz="1100"/>
                <a:t>2</a:t>
              </a:r>
            </a:p>
          </p:txBody>
        </p:sp>
      </p:grpSp>
      <p:sp>
        <p:nvSpPr>
          <p:cNvPr id="15" name="Rounded Rectangle 14"/>
          <p:cNvSpPr/>
          <p:nvPr/>
        </p:nvSpPr>
        <p:spPr>
          <a:xfrm>
            <a:off x="5581243" y="1407132"/>
            <a:ext cx="948034" cy="1770634"/>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155671" y="2201130"/>
            <a:ext cx="255198" cy="261610"/>
            <a:chOff x="4033946" y="330026"/>
            <a:chExt cx="369435" cy="378718"/>
          </a:xfrm>
        </p:grpSpPr>
        <p:sp>
          <p:nvSpPr>
            <p:cNvPr id="17" name="Oval 1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033946" y="330026"/>
              <a:ext cx="369435" cy="378718"/>
            </a:xfrm>
            <a:prstGeom prst="rect">
              <a:avLst/>
            </a:prstGeom>
            <a:noFill/>
          </p:spPr>
          <p:txBody>
            <a:bodyPr wrap="square" rtlCol="0">
              <a:spAutoFit/>
            </a:bodyPr>
            <a:lstStyle/>
            <a:p>
              <a:r>
                <a:rPr lang="en-US" sz="1100"/>
                <a:t>3</a:t>
              </a:r>
            </a:p>
          </p:txBody>
        </p:sp>
      </p:grpSp>
      <p:grpSp>
        <p:nvGrpSpPr>
          <p:cNvPr id="19" name="Group 18"/>
          <p:cNvGrpSpPr/>
          <p:nvPr/>
        </p:nvGrpSpPr>
        <p:grpSpPr>
          <a:xfrm>
            <a:off x="7790396" y="1591521"/>
            <a:ext cx="255198" cy="261610"/>
            <a:chOff x="4033946" y="330026"/>
            <a:chExt cx="369435" cy="378718"/>
          </a:xfrm>
        </p:grpSpPr>
        <p:sp>
          <p:nvSpPr>
            <p:cNvPr id="20" name="Oval 1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033946" y="330026"/>
              <a:ext cx="369435" cy="378718"/>
            </a:xfrm>
            <a:prstGeom prst="rect">
              <a:avLst/>
            </a:prstGeom>
            <a:noFill/>
          </p:spPr>
          <p:txBody>
            <a:bodyPr wrap="square" rtlCol="0">
              <a:spAutoFit/>
            </a:bodyPr>
            <a:lstStyle/>
            <a:p>
              <a:r>
                <a:rPr lang="en-US" sz="1100"/>
                <a:t>4</a:t>
              </a:r>
            </a:p>
          </p:txBody>
        </p:sp>
      </p:grpSp>
      <p:sp>
        <p:nvSpPr>
          <p:cNvPr id="22" name="Rounded Rectangle 21"/>
          <p:cNvSpPr/>
          <p:nvPr/>
        </p:nvSpPr>
        <p:spPr>
          <a:xfrm>
            <a:off x="7637309"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6154516" y="2821621"/>
            <a:ext cx="255198" cy="261610"/>
            <a:chOff x="4033946" y="330026"/>
            <a:chExt cx="369435" cy="378718"/>
          </a:xfrm>
        </p:grpSpPr>
        <p:sp>
          <p:nvSpPr>
            <p:cNvPr id="24" name="Oval 2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033946" y="330026"/>
              <a:ext cx="369435" cy="378718"/>
            </a:xfrm>
            <a:prstGeom prst="rect">
              <a:avLst/>
            </a:prstGeom>
            <a:noFill/>
          </p:spPr>
          <p:txBody>
            <a:bodyPr wrap="square" rtlCol="0">
              <a:spAutoFit/>
            </a:bodyPr>
            <a:lstStyle/>
            <a:p>
              <a:r>
                <a:rPr lang="en-US" sz="1100"/>
                <a:t>5</a:t>
              </a:r>
            </a:p>
          </p:txBody>
        </p:sp>
      </p:grpSp>
      <p:sp>
        <p:nvSpPr>
          <p:cNvPr id="26" name="TextBox 25"/>
          <p:cNvSpPr txBox="1"/>
          <p:nvPr/>
        </p:nvSpPr>
        <p:spPr>
          <a:xfrm>
            <a:off x="3385519" y="1073362"/>
            <a:ext cx="1011815" cy="369332"/>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forest</a:t>
            </a:r>
          </a:p>
        </p:txBody>
      </p:sp>
      <p:graphicFrame>
        <p:nvGraphicFramePr>
          <p:cNvPr id="27" name="Table 26"/>
          <p:cNvGraphicFramePr>
            <a:graphicFrameLocks noGrp="1"/>
          </p:cNvGraphicFramePr>
          <p:nvPr>
            <p:extLst/>
          </p:nvPr>
        </p:nvGraphicFramePr>
        <p:xfrm>
          <a:off x="3385519" y="5108591"/>
          <a:ext cx="2793498" cy="74168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1318496464"/>
                    </a:ext>
                  </a:extLst>
                </a:gridCol>
                <a:gridCol w="465583">
                  <a:extLst>
                    <a:ext uri="{9D8B030D-6E8A-4147-A177-3AD203B41FA5}">
                      <a16:colId xmlns:a16="http://schemas.microsoft.com/office/drawing/2014/main" val="2868499728"/>
                    </a:ext>
                  </a:extLst>
                </a:gridCol>
                <a:gridCol w="465583">
                  <a:extLst>
                    <a:ext uri="{9D8B030D-6E8A-4147-A177-3AD203B41FA5}">
                      <a16:colId xmlns:a16="http://schemas.microsoft.com/office/drawing/2014/main" val="1227844157"/>
                    </a:ext>
                  </a:extLst>
                </a:gridCol>
                <a:gridCol w="465583">
                  <a:extLst>
                    <a:ext uri="{9D8B030D-6E8A-4147-A177-3AD203B41FA5}">
                      <a16:colId xmlns:a16="http://schemas.microsoft.com/office/drawing/2014/main" val="3842253647"/>
                    </a:ext>
                  </a:extLst>
                </a:gridCol>
                <a:gridCol w="465583">
                  <a:extLst>
                    <a:ext uri="{9D8B030D-6E8A-4147-A177-3AD203B41FA5}">
                      <a16:colId xmlns:a16="http://schemas.microsoft.com/office/drawing/2014/main" val="3820628638"/>
                    </a:ext>
                  </a:extLst>
                </a:gridCol>
                <a:gridCol w="465583">
                  <a:extLst>
                    <a:ext uri="{9D8B030D-6E8A-4147-A177-3AD203B41FA5}">
                      <a16:colId xmlns:a16="http://schemas.microsoft.com/office/drawing/2014/main" val="175462756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031689"/>
                  </a:ext>
                </a:extLst>
              </a:tr>
              <a:tr h="370840">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7165765"/>
                  </a:ext>
                </a:extLst>
              </a:tr>
            </a:tbl>
          </a:graphicData>
        </a:graphic>
      </p:graphicFrame>
      <p:cxnSp>
        <p:nvCxnSpPr>
          <p:cNvPr id="28" name="Straight Arrow Connector 27"/>
          <p:cNvCxnSpPr>
            <a:stCxn id="25" idx="0"/>
            <a:endCxn id="18" idx="2"/>
          </p:cNvCxnSpPr>
          <p:nvPr/>
        </p:nvCxnSpPr>
        <p:spPr>
          <a:xfrm flipV="1">
            <a:off x="6282115" y="2462740"/>
            <a:ext cx="1155" cy="3588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718812" y="2201988"/>
            <a:ext cx="255198" cy="261610"/>
            <a:chOff x="4033946" y="330026"/>
            <a:chExt cx="369435" cy="378718"/>
          </a:xfrm>
        </p:grpSpPr>
        <p:sp>
          <p:nvSpPr>
            <p:cNvPr id="30" name="Oval 2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33946" y="330026"/>
              <a:ext cx="369435" cy="378718"/>
            </a:xfrm>
            <a:prstGeom prst="rect">
              <a:avLst/>
            </a:prstGeom>
            <a:noFill/>
          </p:spPr>
          <p:txBody>
            <a:bodyPr wrap="square" rtlCol="0">
              <a:spAutoFit/>
            </a:bodyPr>
            <a:lstStyle/>
            <a:p>
              <a:r>
                <a:rPr lang="en-US" sz="1100"/>
                <a:t>1</a:t>
              </a:r>
            </a:p>
          </p:txBody>
        </p:sp>
      </p:grpSp>
      <p:cxnSp>
        <p:nvCxnSpPr>
          <p:cNvPr id="32" name="Straight Arrow Connector 31"/>
          <p:cNvCxnSpPr>
            <a:stCxn id="31" idx="0"/>
            <a:endCxn id="14" idx="2"/>
          </p:cNvCxnSpPr>
          <p:nvPr/>
        </p:nvCxnSpPr>
        <p:spPr>
          <a:xfrm flipV="1">
            <a:off x="5846411" y="1791132"/>
            <a:ext cx="208849"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0"/>
            <a:endCxn id="14" idx="2"/>
          </p:cNvCxnSpPr>
          <p:nvPr/>
        </p:nvCxnSpPr>
        <p:spPr>
          <a:xfrm flipH="1" flipV="1">
            <a:off x="6055260" y="1791132"/>
            <a:ext cx="228010" cy="40999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0" idx="2"/>
          </p:cNvCxnSpPr>
          <p:nvPr/>
        </p:nvCxnSpPr>
        <p:spPr>
          <a:xfrm flipV="1">
            <a:off x="3607245" y="1853131"/>
            <a:ext cx="170608" cy="381963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1" idx="2"/>
          </p:cNvCxnSpPr>
          <p:nvPr/>
        </p:nvCxnSpPr>
        <p:spPr>
          <a:xfrm flipV="1">
            <a:off x="4060725" y="2463598"/>
            <a:ext cx="1785686" cy="32091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4" idx="2"/>
          </p:cNvCxnSpPr>
          <p:nvPr/>
        </p:nvCxnSpPr>
        <p:spPr>
          <a:xfrm flipV="1">
            <a:off x="4519514" y="1791132"/>
            <a:ext cx="1535746" cy="388163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8" idx="2"/>
          </p:cNvCxnSpPr>
          <p:nvPr/>
        </p:nvCxnSpPr>
        <p:spPr>
          <a:xfrm flipV="1">
            <a:off x="4994925" y="2462740"/>
            <a:ext cx="1288345" cy="321002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1" idx="2"/>
          </p:cNvCxnSpPr>
          <p:nvPr/>
        </p:nvCxnSpPr>
        <p:spPr>
          <a:xfrm flipV="1">
            <a:off x="5460220" y="1853131"/>
            <a:ext cx="2457775" cy="381963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flipV="1">
            <a:off x="5897010" y="3083231"/>
            <a:ext cx="385105" cy="258953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410258" y="98525"/>
            <a:ext cx="2875768" cy="2730663"/>
            <a:chOff x="4657189" y="1455063"/>
            <a:chExt cx="2875768" cy="2730663"/>
          </a:xfrm>
        </p:grpSpPr>
        <p:grpSp>
          <p:nvGrpSpPr>
            <p:cNvPr id="41" name="Group 40">
              <a:extLst>
                <a:ext uri="{FF2B5EF4-FFF2-40B4-BE49-F238E27FC236}">
                  <a16:creationId xmlns:a16="http://schemas.microsoft.com/office/drawing/2014/main" id="{57FC7A32-7A63-4FE5-9E50-639B4DFB69C7}"/>
                </a:ext>
              </a:extLst>
            </p:cNvPr>
            <p:cNvGrpSpPr/>
            <p:nvPr/>
          </p:nvGrpSpPr>
          <p:grpSpPr>
            <a:xfrm>
              <a:off x="4657189" y="1455063"/>
              <a:ext cx="2875768" cy="2730663"/>
              <a:chOff x="908858" y="1530095"/>
              <a:chExt cx="2875768" cy="2730663"/>
            </a:xfrm>
          </p:grpSpPr>
          <p:sp>
            <p:nvSpPr>
              <p:cNvPr id="43" name="Rectangle 42">
                <a:extLst>
                  <a:ext uri="{FF2B5EF4-FFF2-40B4-BE49-F238E27FC236}">
                    <a16:creationId xmlns:a16="http://schemas.microsoft.com/office/drawing/2014/main" id="{51A682CF-900F-4DAB-84AF-9AF93E9E4E1F}"/>
                  </a:ext>
                </a:extLst>
              </p:cNvPr>
              <p:cNvSpPr/>
              <p:nvPr/>
            </p:nvSpPr>
            <p:spPr>
              <a:xfrm>
                <a:off x="908858" y="2061556"/>
                <a:ext cx="2643837" cy="2199202"/>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CD77848-44AE-444C-AE19-CCD4729DC73B}"/>
                  </a:ext>
                </a:extLst>
              </p:cNvPr>
              <p:cNvSpPr/>
              <p:nvPr/>
            </p:nvSpPr>
            <p:spPr>
              <a:xfrm>
                <a:off x="908858" y="1530095"/>
                <a:ext cx="2643837"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TreeDisjointSet</a:t>
                </a:r>
                <a:r>
                  <a:rPr lang="en-US"/>
                  <a:t>&lt;E&gt;</a:t>
                </a:r>
              </a:p>
            </p:txBody>
          </p:sp>
          <p:sp>
            <p:nvSpPr>
              <p:cNvPr id="45" name="TextBox 44">
                <a:extLst>
                  <a:ext uri="{FF2B5EF4-FFF2-40B4-BE49-F238E27FC236}">
                    <a16:creationId xmlns:a16="http://schemas.microsoft.com/office/drawing/2014/main" id="{E9CE222C-B89E-4DD7-9428-9E0F8778691A}"/>
                  </a:ext>
                </a:extLst>
              </p:cNvPr>
              <p:cNvSpPr txBox="1"/>
              <p:nvPr/>
            </p:nvSpPr>
            <p:spPr>
              <a:xfrm>
                <a:off x="1000658" y="2989717"/>
                <a:ext cx="2552037" cy="577081"/>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makeSet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-create a new tree of size 1 and add to our forest</a:t>
                </a:r>
              </a:p>
            </p:txBody>
          </p:sp>
          <p:sp>
            <p:nvSpPr>
              <p:cNvPr id="46" name="TextBox 45">
                <a:extLst>
                  <a:ext uri="{FF2B5EF4-FFF2-40B4-BE49-F238E27FC236}">
                    <a16:creationId xmlns:a16="http://schemas.microsoft.com/office/drawing/2014/main" id="{0D621558-FDAD-47DB-814E-2B675AECF2DF}"/>
                  </a:ext>
                </a:extLst>
              </p:cNvPr>
              <p:cNvSpPr txBox="1"/>
              <p:nvPr/>
            </p:nvSpPr>
            <p:spPr>
              <a:xfrm>
                <a:off x="928946" y="2009522"/>
                <a:ext cx="2035232" cy="307777"/>
              </a:xfrm>
              <a:prstGeom prst="rect">
                <a:avLst/>
              </a:prstGeom>
              <a:noFill/>
            </p:spPr>
            <p:txBody>
              <a:bodyPr wrap="square" rtlCol="0">
                <a:spAutoFit/>
              </a:bodyPr>
              <a:lstStyle/>
              <a:p>
                <a:r>
                  <a:rPr lang="en-US" sz="1400" b="1">
                    <a:solidFill>
                      <a:srgbClr val="B6A479"/>
                    </a:solidFill>
                  </a:rPr>
                  <a:t>state</a:t>
                </a:r>
              </a:p>
            </p:txBody>
          </p:sp>
          <p:sp>
            <p:nvSpPr>
              <p:cNvPr id="47" name="TextBox 46">
                <a:extLst>
                  <a:ext uri="{FF2B5EF4-FFF2-40B4-BE49-F238E27FC236}">
                    <a16:creationId xmlns:a16="http://schemas.microsoft.com/office/drawing/2014/main" id="{4D5EC453-8CE5-4E2D-AA80-C28ED5A0C42B}"/>
                  </a:ext>
                </a:extLst>
              </p:cNvPr>
              <p:cNvSpPr txBox="1"/>
              <p:nvPr/>
            </p:nvSpPr>
            <p:spPr>
              <a:xfrm>
                <a:off x="928946" y="2736354"/>
                <a:ext cx="2035232" cy="307777"/>
              </a:xfrm>
              <a:prstGeom prst="rect">
                <a:avLst/>
              </a:prstGeom>
              <a:noFill/>
            </p:spPr>
            <p:txBody>
              <a:bodyPr wrap="square" rtlCol="0">
                <a:spAutoFit/>
              </a:bodyPr>
              <a:lstStyle/>
              <a:p>
                <a:r>
                  <a:rPr lang="en-US" sz="1400" b="1">
                    <a:solidFill>
                      <a:srgbClr val="B6A479"/>
                    </a:solidFill>
                  </a:rPr>
                  <a:t>behavior</a:t>
                </a:r>
              </a:p>
            </p:txBody>
          </p:sp>
          <p:sp>
            <p:nvSpPr>
              <p:cNvPr id="48" name="TextBox 47">
                <a:extLst>
                  <a:ext uri="{FF2B5EF4-FFF2-40B4-BE49-F238E27FC236}">
                    <a16:creationId xmlns:a16="http://schemas.microsoft.com/office/drawing/2014/main" id="{0D68F3C8-8489-45F2-9149-44F48EDD0B95}"/>
                  </a:ext>
                </a:extLst>
              </p:cNvPr>
              <p:cNvSpPr txBox="1"/>
              <p:nvPr/>
            </p:nvSpPr>
            <p:spPr>
              <a:xfrm>
                <a:off x="994899" y="2216644"/>
                <a:ext cx="2356996" cy="253916"/>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Collection&lt;</a:t>
                </a:r>
                <a:r>
                  <a:rPr lang="en-US" sz="1050" err="1">
                    <a:latin typeface="Courier New" panose="02070309020205020404" pitchFamily="49" charset="0"/>
                    <a:cs typeface="Courier New" panose="02070309020205020404" pitchFamily="49" charset="0"/>
                  </a:rPr>
                  <a:t>TreeSet</a:t>
                </a:r>
                <a:r>
                  <a:rPr lang="en-US" sz="1050">
                    <a:latin typeface="Courier New" panose="02070309020205020404" pitchFamily="49" charset="0"/>
                    <a:cs typeface="Courier New" panose="02070309020205020404" pitchFamily="49" charset="0"/>
                  </a:rPr>
                  <a:t>&gt; forest</a:t>
                </a:r>
              </a:p>
            </p:txBody>
          </p:sp>
          <p:sp>
            <p:nvSpPr>
              <p:cNvPr id="49" name="TextBox 48">
                <a:extLst>
                  <a:ext uri="{FF2B5EF4-FFF2-40B4-BE49-F238E27FC236}">
                    <a16:creationId xmlns:a16="http://schemas.microsoft.com/office/drawing/2014/main" id="{C29B6314-036C-40E7-9BE3-8A3E951C5B9E}"/>
                  </a:ext>
                </a:extLst>
              </p:cNvPr>
              <p:cNvSpPr txBox="1"/>
              <p:nvPr/>
            </p:nvSpPr>
            <p:spPr>
              <a:xfrm>
                <a:off x="994899" y="3474305"/>
                <a:ext cx="2789727" cy="430887"/>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findSet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-locates node with x and moves up tree to find root</a:t>
                </a:r>
              </a:p>
            </p:txBody>
          </p:sp>
          <p:sp>
            <p:nvSpPr>
              <p:cNvPr id="50" name="TextBox 49">
                <a:extLst>
                  <a:ext uri="{FF2B5EF4-FFF2-40B4-BE49-F238E27FC236}">
                    <a16:creationId xmlns:a16="http://schemas.microsoft.com/office/drawing/2014/main" id="{C767EA58-D588-47E7-A44F-A018FB2B1757}"/>
                  </a:ext>
                </a:extLst>
              </p:cNvPr>
              <p:cNvSpPr txBox="1"/>
              <p:nvPr/>
            </p:nvSpPr>
            <p:spPr>
              <a:xfrm>
                <a:off x="994899" y="3829871"/>
                <a:ext cx="2694399" cy="430887"/>
              </a:xfrm>
              <a:prstGeom prst="rect">
                <a:avLst/>
              </a:prstGeom>
              <a:noFill/>
            </p:spPr>
            <p:txBody>
              <a:bodyPr wrap="square" rtlCol="0">
                <a:spAutoFit/>
              </a:bodyPr>
              <a:lstStyle/>
              <a:p>
                <a:r>
                  <a:rPr lang="en-US" sz="1050">
                    <a:solidFill>
                      <a:srgbClr val="4C3282"/>
                    </a:solidFill>
                    <a:latin typeface="Courier New" panose="02070309020205020404" pitchFamily="49" charset="0"/>
                    <a:cs typeface="Courier New" panose="02070309020205020404" pitchFamily="49" charset="0"/>
                  </a:rPr>
                  <a:t>union(x, y)</a:t>
                </a:r>
                <a:r>
                  <a:rPr lang="en-US" sz="1050">
                    <a:latin typeface="Courier New" panose="02070309020205020404" pitchFamily="49" charset="0"/>
                    <a:cs typeface="Courier New" panose="02070309020205020404" pitchFamily="49" charset="0"/>
                  </a:rPr>
                  <a:t>-append tree with y as a child of tree with x </a:t>
                </a:r>
              </a:p>
            </p:txBody>
          </p:sp>
        </p:grpSp>
        <p:sp>
          <p:nvSpPr>
            <p:cNvPr id="42" name="TextBox 41">
              <a:extLst>
                <a:ext uri="{FF2B5EF4-FFF2-40B4-BE49-F238E27FC236}">
                  <a16:creationId xmlns:a16="http://schemas.microsoft.com/office/drawing/2014/main" id="{0D68F3C8-8489-45F2-9149-44F48EDD0B95}"/>
                </a:ext>
              </a:extLst>
            </p:cNvPr>
            <p:cNvSpPr txBox="1"/>
            <p:nvPr/>
          </p:nvSpPr>
          <p:spPr>
            <a:xfrm>
              <a:off x="4743230" y="2331065"/>
              <a:ext cx="2433509" cy="415498"/>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Dictionary&lt;</a:t>
              </a:r>
              <a:r>
                <a:rPr lang="en-US" sz="1050" err="1">
                  <a:latin typeface="Courier New" panose="02070309020205020404" pitchFamily="49" charset="0"/>
                  <a:cs typeface="Courier New" panose="02070309020205020404" pitchFamily="49" charset="0"/>
                </a:rPr>
                <a:t>NodeValues</a:t>
              </a:r>
              <a:r>
                <a:rPr lang="en-US" sz="1050">
                  <a:latin typeface="Courier New" panose="02070309020205020404" pitchFamily="49" charset="0"/>
                  <a:cs typeface="Courier New" panose="02070309020205020404" pitchFamily="49" charset="0"/>
                </a:rPr>
                <a:t>, </a:t>
              </a:r>
              <a:r>
                <a:rPr lang="en-US" sz="1050" err="1">
                  <a:latin typeface="Courier New" panose="02070309020205020404" pitchFamily="49" charset="0"/>
                  <a:cs typeface="Courier New" panose="02070309020205020404" pitchFamily="49" charset="0"/>
                </a:rPr>
                <a:t>NodeLocations</a:t>
              </a:r>
              <a:r>
                <a:rPr lang="en-US" sz="1050">
                  <a:latin typeface="Courier New" panose="02070309020205020404" pitchFamily="49" charset="0"/>
                  <a:cs typeface="Courier New" panose="02070309020205020404" pitchFamily="49" charset="0"/>
                </a:rPr>
                <a:t>&gt; </a:t>
              </a:r>
              <a:r>
                <a:rPr lang="en-US" sz="1050" err="1">
                  <a:latin typeface="Courier New" panose="02070309020205020404" pitchFamily="49" charset="0"/>
                  <a:cs typeface="Courier New" panose="02070309020205020404" pitchFamily="49" charset="0"/>
                </a:rPr>
                <a:t>nodeInventory</a:t>
              </a:r>
              <a:endParaRPr lang="en-US" sz="1050">
                <a:latin typeface="Courier New" panose="02070309020205020404" pitchFamily="49" charset="0"/>
                <a:cs typeface="Courier New" panose="02070309020205020404" pitchFamily="49" charset="0"/>
              </a:endParaRPr>
            </a:p>
          </p:txBody>
        </p:sp>
      </p:grpSp>
      <p:cxnSp>
        <p:nvCxnSpPr>
          <p:cNvPr id="51" name="Straight Arrow Connector 50"/>
          <p:cNvCxnSpPr/>
          <p:nvPr/>
        </p:nvCxnSpPr>
        <p:spPr>
          <a:xfrm flipV="1">
            <a:off x="3605418" y="1861707"/>
            <a:ext cx="170608" cy="38196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986000" y="2490329"/>
            <a:ext cx="1288345" cy="3210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6062704" y="1798590"/>
            <a:ext cx="228010" cy="4099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904995" y="3109962"/>
            <a:ext cx="385105" cy="25895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288173" y="2469340"/>
            <a:ext cx="1155" cy="3588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Content Placeholder 2"/>
          <p:cNvSpPr txBox="1">
            <a:spLocks/>
          </p:cNvSpPr>
          <p:nvPr/>
        </p:nvSpPr>
        <p:spPr>
          <a:xfrm>
            <a:off x="521682" y="5640423"/>
            <a:ext cx="11187258" cy="1203240"/>
          </a:xfrm>
          <a:prstGeom prst="rect">
            <a:avLst/>
          </a:prstGeom>
        </p:spPr>
        <p:txBody>
          <a:bodyPr vert="horz" lIns="45720" tIns="45720" rIns="45720" bIns="45720" rtlCol="0">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Worst case runtime?</a:t>
            </a:r>
          </a:p>
          <a:p>
            <a:r>
              <a:rPr lang="en-US" b="1">
                <a:solidFill>
                  <a:srgbClr val="4C3282"/>
                </a:solidFill>
              </a:rPr>
              <a:t>O(n) </a:t>
            </a:r>
          </a:p>
          <a:p>
            <a:r>
              <a:rPr lang="en-US"/>
              <a:t>Worst case runtime of union?</a:t>
            </a:r>
          </a:p>
          <a:p>
            <a:r>
              <a:rPr lang="en-US" b="1">
                <a:solidFill>
                  <a:srgbClr val="4C3282"/>
                </a:solidFill>
              </a:rPr>
              <a:t>O(n)</a:t>
            </a:r>
          </a:p>
        </p:txBody>
      </p:sp>
      <p:cxnSp>
        <p:nvCxnSpPr>
          <p:cNvPr id="60" name="Connector: Curved 59">
            <a:extLst>
              <a:ext uri="{FF2B5EF4-FFF2-40B4-BE49-F238E27FC236}">
                <a16:creationId xmlns:a16="http://schemas.microsoft.com/office/drawing/2014/main" id="{1729F245-E1A8-4B7C-B4D8-DDC0F9A7EA8A}"/>
              </a:ext>
            </a:extLst>
          </p:cNvPr>
          <p:cNvCxnSpPr>
            <a:stCxn id="25" idx="3"/>
            <a:endCxn id="14" idx="3"/>
          </p:cNvCxnSpPr>
          <p:nvPr/>
        </p:nvCxnSpPr>
        <p:spPr>
          <a:xfrm flipH="1" flipV="1">
            <a:off x="6182859" y="1660327"/>
            <a:ext cx="226855" cy="1292099"/>
          </a:xfrm>
          <a:prstGeom prst="curvedConnector3">
            <a:avLst>
              <a:gd name="adj1" fmla="val -100769"/>
            </a:avLst>
          </a:prstGeom>
          <a:ln w="28575">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00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xEl>
                                              <p:pRg st="0" end="0"/>
                                            </p:txEl>
                                          </p:spTgt>
                                        </p:tgtEl>
                                        <p:attrNameLst>
                                          <p:attrName>style.visibility</p:attrName>
                                        </p:attrNameLst>
                                      </p:cBhvr>
                                      <p:to>
                                        <p:strVal val="visible"/>
                                      </p:to>
                                    </p:set>
                                    <p:animEffect transition="in" filter="fade">
                                      <p:cBhvr>
                                        <p:cTn id="47" dur="500"/>
                                        <p:tgtEl>
                                          <p:spTgt spid="5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xEl>
                                              <p:pRg st="1" end="1"/>
                                            </p:txEl>
                                          </p:spTgt>
                                        </p:tgtEl>
                                        <p:attrNameLst>
                                          <p:attrName>style.visibility</p:attrName>
                                        </p:attrNameLst>
                                      </p:cBhvr>
                                      <p:to>
                                        <p:strVal val="visible"/>
                                      </p:to>
                                    </p:set>
                                    <p:animEffect transition="in" filter="fade">
                                      <p:cBhvr>
                                        <p:cTn id="52" dur="500"/>
                                        <p:tgtEl>
                                          <p:spTgt spid="5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7">
                                            <p:txEl>
                                              <p:pRg st="2" end="2"/>
                                            </p:txEl>
                                          </p:spTgt>
                                        </p:tgtEl>
                                        <p:attrNameLst>
                                          <p:attrName>style.visibility</p:attrName>
                                        </p:attrNameLst>
                                      </p:cBhvr>
                                      <p:to>
                                        <p:strVal val="visible"/>
                                      </p:to>
                                    </p:set>
                                    <p:animEffect transition="in" filter="fade">
                                      <p:cBhvr>
                                        <p:cTn id="57" dur="500"/>
                                        <p:tgtEl>
                                          <p:spTgt spid="5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7">
                                            <p:txEl>
                                              <p:pRg st="3" end="3"/>
                                            </p:txEl>
                                          </p:spTgt>
                                        </p:tgtEl>
                                        <p:attrNameLst>
                                          <p:attrName>style.visibility</p:attrName>
                                        </p:attrNameLst>
                                      </p:cBhvr>
                                      <p:to>
                                        <p:strVal val="visible"/>
                                      </p:to>
                                    </p:set>
                                    <p:animEffect transition="in" filter="fade">
                                      <p:cBhvr>
                                        <p:cTn id="62" dur="500"/>
                                        <p:tgtEl>
                                          <p:spTgt spid="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 union(x, y)</a:t>
            </a:r>
          </a:p>
        </p:txBody>
      </p:sp>
      <p:sp>
        <p:nvSpPr>
          <p:cNvPr id="3" name="Content Placeholder 2"/>
          <p:cNvSpPr>
            <a:spLocks noGrp="1"/>
          </p:cNvSpPr>
          <p:nvPr>
            <p:ph idx="1"/>
          </p:nvPr>
        </p:nvSpPr>
        <p:spPr>
          <a:xfrm>
            <a:off x="121672" y="7086191"/>
            <a:ext cx="11187258" cy="4845504"/>
          </a:xfrm>
        </p:spPr>
        <p:txBody>
          <a:bodyPr/>
          <a:lstStyle/>
          <a:p>
            <a:r>
              <a:rPr lang="en-US"/>
              <a:t>Runtime</a:t>
            </a:r>
          </a:p>
          <a:p>
            <a:r>
              <a:rPr lang="en-US"/>
              <a:t>Call </a:t>
            </a:r>
            <a:r>
              <a:rPr lang="en-US" err="1"/>
              <a:t>findSet</a:t>
            </a:r>
            <a:r>
              <a:rPr lang="en-US"/>
              <a:t> on both x and y</a:t>
            </a:r>
          </a:p>
          <a:p>
            <a:r>
              <a:rPr lang="en-US"/>
              <a:t>Figure out where to add y into x</a:t>
            </a:r>
          </a:p>
          <a:p>
            <a:r>
              <a:rPr lang="en-US"/>
              <a:t>Worst case runtime?</a:t>
            </a:r>
          </a:p>
          <a:p>
            <a:r>
              <a:rPr lang="en-US"/>
              <a:t>O(n)</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34</a:t>
            </a:fld>
            <a:endParaRPr lang="en-US"/>
          </a:p>
        </p:txBody>
      </p:sp>
      <p:sp>
        <p:nvSpPr>
          <p:cNvPr id="6" name="Content Placeholder 2"/>
          <p:cNvSpPr txBox="1">
            <a:spLocks/>
          </p:cNvSpPr>
          <p:nvPr/>
        </p:nvSpPr>
        <p:spPr>
          <a:xfrm>
            <a:off x="298173" y="1545702"/>
            <a:ext cx="2079167" cy="32029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a:latin typeface="Courier New" panose="02070309020205020404" pitchFamily="49" charset="0"/>
                <a:cs typeface="Courier New" panose="02070309020205020404" pitchFamily="49" charset="0"/>
              </a:rPr>
              <a:t>union(3, 5)</a:t>
            </a:r>
          </a:p>
          <a:p>
            <a:r>
              <a:rPr lang="en-US" sz="1400">
                <a:latin typeface="Courier New" panose="02070309020205020404" pitchFamily="49" charset="0"/>
                <a:cs typeface="Courier New" panose="02070309020205020404" pitchFamily="49" charset="0"/>
              </a:rPr>
              <a:t>union(2, 1)</a:t>
            </a:r>
          </a:p>
          <a:p>
            <a:r>
              <a:rPr lang="en-US" sz="1400">
                <a:latin typeface="Courier New" panose="02070309020205020404" pitchFamily="49" charset="0"/>
                <a:cs typeface="Courier New" panose="02070309020205020404" pitchFamily="49" charset="0"/>
              </a:rPr>
              <a:t>union(2, 5)</a:t>
            </a:r>
          </a:p>
        </p:txBody>
      </p:sp>
      <p:sp>
        <p:nvSpPr>
          <p:cNvPr id="7" name="Rectangle 6"/>
          <p:cNvSpPr/>
          <p:nvPr/>
        </p:nvSpPr>
        <p:spPr>
          <a:xfrm>
            <a:off x="3385520" y="1357503"/>
            <a:ext cx="5929410" cy="3531368"/>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650254" y="1591521"/>
            <a:ext cx="255198" cy="261610"/>
            <a:chOff x="4033946" y="330026"/>
            <a:chExt cx="369435" cy="378718"/>
          </a:xfrm>
        </p:grpSpPr>
        <p:sp>
          <p:nvSpPr>
            <p:cNvPr id="9" name="Oval 8"/>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33946" y="330026"/>
              <a:ext cx="369435" cy="378718"/>
            </a:xfrm>
            <a:prstGeom prst="rect">
              <a:avLst/>
            </a:prstGeom>
            <a:noFill/>
          </p:spPr>
          <p:txBody>
            <a:bodyPr wrap="square" rtlCol="0">
              <a:spAutoFit/>
            </a:bodyPr>
            <a:lstStyle/>
            <a:p>
              <a:r>
                <a:rPr lang="en-US" sz="1100"/>
                <a:t>0</a:t>
              </a:r>
            </a:p>
          </p:txBody>
        </p:sp>
      </p:grpSp>
      <p:sp>
        <p:nvSpPr>
          <p:cNvPr id="11" name="Rounded Rectangle 10"/>
          <p:cNvSpPr/>
          <p:nvPr/>
        </p:nvSpPr>
        <p:spPr>
          <a:xfrm>
            <a:off x="3497167"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5734330" y="1591521"/>
            <a:ext cx="255198" cy="261610"/>
            <a:chOff x="4033946" y="330026"/>
            <a:chExt cx="369435" cy="378718"/>
          </a:xfrm>
        </p:grpSpPr>
        <p:sp>
          <p:nvSpPr>
            <p:cNvPr id="17" name="Oval 1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033946" y="330026"/>
              <a:ext cx="369435" cy="378718"/>
            </a:xfrm>
            <a:prstGeom prst="rect">
              <a:avLst/>
            </a:prstGeom>
            <a:noFill/>
          </p:spPr>
          <p:txBody>
            <a:bodyPr wrap="square" rtlCol="0">
              <a:spAutoFit/>
            </a:bodyPr>
            <a:lstStyle/>
            <a:p>
              <a:r>
                <a:rPr lang="en-US" sz="1100"/>
                <a:t>2</a:t>
              </a:r>
            </a:p>
          </p:txBody>
        </p:sp>
      </p:grpSp>
      <p:sp>
        <p:nvSpPr>
          <p:cNvPr id="19" name="Rounded Rectangle 18"/>
          <p:cNvSpPr/>
          <p:nvPr/>
        </p:nvSpPr>
        <p:spPr>
          <a:xfrm>
            <a:off x="5581243" y="1407132"/>
            <a:ext cx="561372" cy="1245533"/>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762363" y="1591521"/>
            <a:ext cx="255198" cy="261610"/>
            <a:chOff x="4033946" y="330026"/>
            <a:chExt cx="369435" cy="378718"/>
          </a:xfrm>
        </p:grpSpPr>
        <p:sp>
          <p:nvSpPr>
            <p:cNvPr id="21" name="Oval 2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033946" y="330026"/>
              <a:ext cx="369435" cy="378718"/>
            </a:xfrm>
            <a:prstGeom prst="rect">
              <a:avLst/>
            </a:prstGeom>
            <a:noFill/>
          </p:spPr>
          <p:txBody>
            <a:bodyPr wrap="square" rtlCol="0">
              <a:spAutoFit/>
            </a:bodyPr>
            <a:lstStyle/>
            <a:p>
              <a:r>
                <a:rPr lang="en-US" sz="1100"/>
                <a:t>3</a:t>
              </a:r>
            </a:p>
          </p:txBody>
        </p:sp>
      </p:grpSp>
      <p:sp>
        <p:nvSpPr>
          <p:cNvPr id="23" name="Rounded Rectangle 22"/>
          <p:cNvSpPr/>
          <p:nvPr/>
        </p:nvSpPr>
        <p:spPr>
          <a:xfrm>
            <a:off x="6609276" y="1407132"/>
            <a:ext cx="561372" cy="1245533"/>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790396" y="1591521"/>
            <a:ext cx="255198" cy="261610"/>
            <a:chOff x="4033946" y="330026"/>
            <a:chExt cx="369435" cy="378718"/>
          </a:xfrm>
        </p:grpSpPr>
        <p:sp>
          <p:nvSpPr>
            <p:cNvPr id="25" name="Oval 24"/>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33946" y="330026"/>
              <a:ext cx="369435" cy="378718"/>
            </a:xfrm>
            <a:prstGeom prst="rect">
              <a:avLst/>
            </a:prstGeom>
            <a:noFill/>
          </p:spPr>
          <p:txBody>
            <a:bodyPr wrap="square" rtlCol="0">
              <a:spAutoFit/>
            </a:bodyPr>
            <a:lstStyle/>
            <a:p>
              <a:r>
                <a:rPr lang="en-US" sz="1100"/>
                <a:t>4</a:t>
              </a:r>
            </a:p>
          </p:txBody>
        </p:sp>
      </p:grpSp>
      <p:sp>
        <p:nvSpPr>
          <p:cNvPr id="27" name="Rounded Rectangle 26"/>
          <p:cNvSpPr/>
          <p:nvPr/>
        </p:nvSpPr>
        <p:spPr>
          <a:xfrm>
            <a:off x="7637309" y="1407132"/>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6761208" y="2212012"/>
            <a:ext cx="255198" cy="261610"/>
            <a:chOff x="4033946" y="330026"/>
            <a:chExt cx="369435" cy="378718"/>
          </a:xfrm>
        </p:grpSpPr>
        <p:sp>
          <p:nvSpPr>
            <p:cNvPr id="29" name="Oval 28"/>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33946" y="330026"/>
              <a:ext cx="369435" cy="378718"/>
            </a:xfrm>
            <a:prstGeom prst="rect">
              <a:avLst/>
            </a:prstGeom>
            <a:noFill/>
          </p:spPr>
          <p:txBody>
            <a:bodyPr wrap="square" rtlCol="0">
              <a:spAutoFit/>
            </a:bodyPr>
            <a:lstStyle/>
            <a:p>
              <a:r>
                <a:rPr lang="en-US" sz="1100"/>
                <a:t>5</a:t>
              </a:r>
            </a:p>
          </p:txBody>
        </p:sp>
      </p:grpSp>
      <p:sp>
        <p:nvSpPr>
          <p:cNvPr id="32" name="TextBox 31"/>
          <p:cNvSpPr txBox="1"/>
          <p:nvPr/>
        </p:nvSpPr>
        <p:spPr>
          <a:xfrm>
            <a:off x="3385519" y="1073362"/>
            <a:ext cx="1011815" cy="369332"/>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forest</a:t>
            </a:r>
          </a:p>
        </p:txBody>
      </p:sp>
      <p:graphicFrame>
        <p:nvGraphicFramePr>
          <p:cNvPr id="33" name="Table 32"/>
          <p:cNvGraphicFramePr>
            <a:graphicFrameLocks noGrp="1"/>
          </p:cNvGraphicFramePr>
          <p:nvPr>
            <p:extLst/>
          </p:nvPr>
        </p:nvGraphicFramePr>
        <p:xfrm>
          <a:off x="3385519" y="5108591"/>
          <a:ext cx="2793498" cy="74168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1318496464"/>
                    </a:ext>
                  </a:extLst>
                </a:gridCol>
                <a:gridCol w="465583">
                  <a:extLst>
                    <a:ext uri="{9D8B030D-6E8A-4147-A177-3AD203B41FA5}">
                      <a16:colId xmlns:a16="http://schemas.microsoft.com/office/drawing/2014/main" val="2868499728"/>
                    </a:ext>
                  </a:extLst>
                </a:gridCol>
                <a:gridCol w="465583">
                  <a:extLst>
                    <a:ext uri="{9D8B030D-6E8A-4147-A177-3AD203B41FA5}">
                      <a16:colId xmlns:a16="http://schemas.microsoft.com/office/drawing/2014/main" val="1227844157"/>
                    </a:ext>
                  </a:extLst>
                </a:gridCol>
                <a:gridCol w="465583">
                  <a:extLst>
                    <a:ext uri="{9D8B030D-6E8A-4147-A177-3AD203B41FA5}">
                      <a16:colId xmlns:a16="http://schemas.microsoft.com/office/drawing/2014/main" val="3842253647"/>
                    </a:ext>
                  </a:extLst>
                </a:gridCol>
                <a:gridCol w="465583">
                  <a:extLst>
                    <a:ext uri="{9D8B030D-6E8A-4147-A177-3AD203B41FA5}">
                      <a16:colId xmlns:a16="http://schemas.microsoft.com/office/drawing/2014/main" val="3820628638"/>
                    </a:ext>
                  </a:extLst>
                </a:gridCol>
                <a:gridCol w="465583">
                  <a:extLst>
                    <a:ext uri="{9D8B030D-6E8A-4147-A177-3AD203B41FA5}">
                      <a16:colId xmlns:a16="http://schemas.microsoft.com/office/drawing/2014/main" val="175462756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no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031689"/>
                  </a:ext>
                </a:extLst>
              </a:tr>
              <a:tr h="370840">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D8D8D8"/>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7165765"/>
                  </a:ext>
                </a:extLst>
              </a:tr>
            </a:tbl>
          </a:graphicData>
        </a:graphic>
      </p:graphicFrame>
      <p:grpSp>
        <p:nvGrpSpPr>
          <p:cNvPr id="40" name="Group 39"/>
          <p:cNvGrpSpPr/>
          <p:nvPr/>
        </p:nvGrpSpPr>
        <p:grpSpPr>
          <a:xfrm>
            <a:off x="9410258" y="98525"/>
            <a:ext cx="2875768" cy="2730663"/>
            <a:chOff x="4657189" y="1455063"/>
            <a:chExt cx="2875768" cy="2730663"/>
          </a:xfrm>
        </p:grpSpPr>
        <p:grpSp>
          <p:nvGrpSpPr>
            <p:cNvPr id="41" name="Group 40">
              <a:extLst>
                <a:ext uri="{FF2B5EF4-FFF2-40B4-BE49-F238E27FC236}">
                  <a16:creationId xmlns:a16="http://schemas.microsoft.com/office/drawing/2014/main" id="{57FC7A32-7A63-4FE5-9E50-639B4DFB69C7}"/>
                </a:ext>
              </a:extLst>
            </p:cNvPr>
            <p:cNvGrpSpPr/>
            <p:nvPr/>
          </p:nvGrpSpPr>
          <p:grpSpPr>
            <a:xfrm>
              <a:off x="4657189" y="1455063"/>
              <a:ext cx="2875768" cy="2730663"/>
              <a:chOff x="908858" y="1530095"/>
              <a:chExt cx="2875768" cy="2730663"/>
            </a:xfrm>
          </p:grpSpPr>
          <p:sp>
            <p:nvSpPr>
              <p:cNvPr id="43" name="Rectangle 42">
                <a:extLst>
                  <a:ext uri="{FF2B5EF4-FFF2-40B4-BE49-F238E27FC236}">
                    <a16:creationId xmlns:a16="http://schemas.microsoft.com/office/drawing/2014/main" id="{51A682CF-900F-4DAB-84AF-9AF93E9E4E1F}"/>
                  </a:ext>
                </a:extLst>
              </p:cNvPr>
              <p:cNvSpPr/>
              <p:nvPr/>
            </p:nvSpPr>
            <p:spPr>
              <a:xfrm>
                <a:off x="908858" y="2061556"/>
                <a:ext cx="2643837" cy="2199202"/>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CD77848-44AE-444C-AE19-CCD4729DC73B}"/>
                  </a:ext>
                </a:extLst>
              </p:cNvPr>
              <p:cNvSpPr/>
              <p:nvPr/>
            </p:nvSpPr>
            <p:spPr>
              <a:xfrm>
                <a:off x="908858" y="1530095"/>
                <a:ext cx="2643837"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TreeDisjointSet</a:t>
                </a:r>
                <a:r>
                  <a:rPr lang="en-US"/>
                  <a:t>&lt;E&gt;</a:t>
                </a:r>
              </a:p>
            </p:txBody>
          </p:sp>
          <p:sp>
            <p:nvSpPr>
              <p:cNvPr id="45" name="TextBox 44">
                <a:extLst>
                  <a:ext uri="{FF2B5EF4-FFF2-40B4-BE49-F238E27FC236}">
                    <a16:creationId xmlns:a16="http://schemas.microsoft.com/office/drawing/2014/main" id="{E9CE222C-B89E-4DD7-9428-9E0F8778691A}"/>
                  </a:ext>
                </a:extLst>
              </p:cNvPr>
              <p:cNvSpPr txBox="1"/>
              <p:nvPr/>
            </p:nvSpPr>
            <p:spPr>
              <a:xfrm>
                <a:off x="1000658" y="2989717"/>
                <a:ext cx="2552037" cy="577081"/>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makeSet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-create a new tree of size 1 and add to our forest</a:t>
                </a:r>
              </a:p>
            </p:txBody>
          </p:sp>
          <p:sp>
            <p:nvSpPr>
              <p:cNvPr id="46" name="TextBox 45">
                <a:extLst>
                  <a:ext uri="{FF2B5EF4-FFF2-40B4-BE49-F238E27FC236}">
                    <a16:creationId xmlns:a16="http://schemas.microsoft.com/office/drawing/2014/main" id="{0D621558-FDAD-47DB-814E-2B675AECF2DF}"/>
                  </a:ext>
                </a:extLst>
              </p:cNvPr>
              <p:cNvSpPr txBox="1"/>
              <p:nvPr/>
            </p:nvSpPr>
            <p:spPr>
              <a:xfrm>
                <a:off x="928946" y="2009522"/>
                <a:ext cx="2035232" cy="307777"/>
              </a:xfrm>
              <a:prstGeom prst="rect">
                <a:avLst/>
              </a:prstGeom>
              <a:noFill/>
            </p:spPr>
            <p:txBody>
              <a:bodyPr wrap="square" rtlCol="0">
                <a:spAutoFit/>
              </a:bodyPr>
              <a:lstStyle/>
              <a:p>
                <a:r>
                  <a:rPr lang="en-US" sz="1400" b="1">
                    <a:solidFill>
                      <a:srgbClr val="B6A479"/>
                    </a:solidFill>
                  </a:rPr>
                  <a:t>state</a:t>
                </a:r>
              </a:p>
            </p:txBody>
          </p:sp>
          <p:sp>
            <p:nvSpPr>
              <p:cNvPr id="47" name="TextBox 46">
                <a:extLst>
                  <a:ext uri="{FF2B5EF4-FFF2-40B4-BE49-F238E27FC236}">
                    <a16:creationId xmlns:a16="http://schemas.microsoft.com/office/drawing/2014/main" id="{4D5EC453-8CE5-4E2D-AA80-C28ED5A0C42B}"/>
                  </a:ext>
                </a:extLst>
              </p:cNvPr>
              <p:cNvSpPr txBox="1"/>
              <p:nvPr/>
            </p:nvSpPr>
            <p:spPr>
              <a:xfrm>
                <a:off x="928946" y="2736354"/>
                <a:ext cx="2035232" cy="307777"/>
              </a:xfrm>
              <a:prstGeom prst="rect">
                <a:avLst/>
              </a:prstGeom>
              <a:noFill/>
            </p:spPr>
            <p:txBody>
              <a:bodyPr wrap="square" rtlCol="0">
                <a:spAutoFit/>
              </a:bodyPr>
              <a:lstStyle/>
              <a:p>
                <a:r>
                  <a:rPr lang="en-US" sz="1400" b="1">
                    <a:solidFill>
                      <a:srgbClr val="B6A479"/>
                    </a:solidFill>
                  </a:rPr>
                  <a:t>behavior</a:t>
                </a:r>
              </a:p>
            </p:txBody>
          </p:sp>
          <p:sp>
            <p:nvSpPr>
              <p:cNvPr id="48" name="TextBox 47">
                <a:extLst>
                  <a:ext uri="{FF2B5EF4-FFF2-40B4-BE49-F238E27FC236}">
                    <a16:creationId xmlns:a16="http://schemas.microsoft.com/office/drawing/2014/main" id="{0D68F3C8-8489-45F2-9149-44F48EDD0B95}"/>
                  </a:ext>
                </a:extLst>
              </p:cNvPr>
              <p:cNvSpPr txBox="1"/>
              <p:nvPr/>
            </p:nvSpPr>
            <p:spPr>
              <a:xfrm>
                <a:off x="994899" y="2216644"/>
                <a:ext cx="2356996" cy="253916"/>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Collection&lt;</a:t>
                </a:r>
                <a:r>
                  <a:rPr lang="en-US" sz="1050" err="1">
                    <a:latin typeface="Courier New" panose="02070309020205020404" pitchFamily="49" charset="0"/>
                    <a:cs typeface="Courier New" panose="02070309020205020404" pitchFamily="49" charset="0"/>
                  </a:rPr>
                  <a:t>TreeSet</a:t>
                </a:r>
                <a:r>
                  <a:rPr lang="en-US" sz="1050">
                    <a:latin typeface="Courier New" panose="02070309020205020404" pitchFamily="49" charset="0"/>
                    <a:cs typeface="Courier New" panose="02070309020205020404" pitchFamily="49" charset="0"/>
                  </a:rPr>
                  <a:t>&gt; forest</a:t>
                </a:r>
              </a:p>
            </p:txBody>
          </p:sp>
          <p:sp>
            <p:nvSpPr>
              <p:cNvPr id="49" name="TextBox 48">
                <a:extLst>
                  <a:ext uri="{FF2B5EF4-FFF2-40B4-BE49-F238E27FC236}">
                    <a16:creationId xmlns:a16="http://schemas.microsoft.com/office/drawing/2014/main" id="{C29B6314-036C-40E7-9BE3-8A3E951C5B9E}"/>
                  </a:ext>
                </a:extLst>
              </p:cNvPr>
              <p:cNvSpPr txBox="1"/>
              <p:nvPr/>
            </p:nvSpPr>
            <p:spPr>
              <a:xfrm>
                <a:off x="994899" y="3474305"/>
                <a:ext cx="2789727" cy="430887"/>
              </a:xfrm>
              <a:prstGeom prst="rect">
                <a:avLst/>
              </a:prstGeom>
              <a:noFill/>
            </p:spPr>
            <p:txBody>
              <a:bodyPr wrap="square" rtlCol="0">
                <a:spAutoFit/>
              </a:bodyPr>
              <a:lstStyle/>
              <a:p>
                <a:r>
                  <a:rPr lang="en-US" sz="1050" err="1">
                    <a:solidFill>
                      <a:srgbClr val="4C3282"/>
                    </a:solidFill>
                    <a:latin typeface="Courier New" panose="02070309020205020404" pitchFamily="49" charset="0"/>
                    <a:cs typeface="Courier New" panose="02070309020205020404" pitchFamily="49" charset="0"/>
                  </a:rPr>
                  <a:t>findSet</a:t>
                </a:r>
                <a:r>
                  <a:rPr lang="en-US" sz="1050">
                    <a:solidFill>
                      <a:srgbClr val="4C3282"/>
                    </a:solidFill>
                    <a:latin typeface="Courier New" panose="02070309020205020404" pitchFamily="49" charset="0"/>
                    <a:cs typeface="Courier New" panose="02070309020205020404" pitchFamily="49" charset="0"/>
                  </a:rPr>
                  <a:t>(x)</a:t>
                </a:r>
                <a:r>
                  <a:rPr lang="en-US" sz="1050">
                    <a:latin typeface="Courier New" panose="02070309020205020404" pitchFamily="49" charset="0"/>
                    <a:cs typeface="Courier New" panose="02070309020205020404" pitchFamily="49" charset="0"/>
                  </a:rPr>
                  <a:t>-locates node with x and moves up tree to find root</a:t>
                </a:r>
              </a:p>
            </p:txBody>
          </p:sp>
          <p:sp>
            <p:nvSpPr>
              <p:cNvPr id="50" name="TextBox 49">
                <a:extLst>
                  <a:ext uri="{FF2B5EF4-FFF2-40B4-BE49-F238E27FC236}">
                    <a16:creationId xmlns:a16="http://schemas.microsoft.com/office/drawing/2014/main" id="{C767EA58-D588-47E7-A44F-A018FB2B1757}"/>
                  </a:ext>
                </a:extLst>
              </p:cNvPr>
              <p:cNvSpPr txBox="1"/>
              <p:nvPr/>
            </p:nvSpPr>
            <p:spPr>
              <a:xfrm>
                <a:off x="994899" y="3829871"/>
                <a:ext cx="2694399" cy="430887"/>
              </a:xfrm>
              <a:prstGeom prst="rect">
                <a:avLst/>
              </a:prstGeom>
              <a:noFill/>
            </p:spPr>
            <p:txBody>
              <a:bodyPr wrap="square" rtlCol="0">
                <a:spAutoFit/>
              </a:bodyPr>
              <a:lstStyle/>
              <a:p>
                <a:r>
                  <a:rPr lang="en-US" sz="1050">
                    <a:solidFill>
                      <a:srgbClr val="4C3282"/>
                    </a:solidFill>
                    <a:latin typeface="Courier New" panose="02070309020205020404" pitchFamily="49" charset="0"/>
                    <a:cs typeface="Courier New" panose="02070309020205020404" pitchFamily="49" charset="0"/>
                  </a:rPr>
                  <a:t>union(x, y)</a:t>
                </a:r>
                <a:r>
                  <a:rPr lang="en-US" sz="1050">
                    <a:latin typeface="Courier New" panose="02070309020205020404" pitchFamily="49" charset="0"/>
                    <a:cs typeface="Courier New" panose="02070309020205020404" pitchFamily="49" charset="0"/>
                  </a:rPr>
                  <a:t>-append tree with y as a child of tree with x </a:t>
                </a:r>
              </a:p>
            </p:txBody>
          </p:sp>
        </p:grpSp>
        <p:sp>
          <p:nvSpPr>
            <p:cNvPr id="42" name="TextBox 41">
              <a:extLst>
                <a:ext uri="{FF2B5EF4-FFF2-40B4-BE49-F238E27FC236}">
                  <a16:creationId xmlns:a16="http://schemas.microsoft.com/office/drawing/2014/main" id="{0D68F3C8-8489-45F2-9149-44F48EDD0B95}"/>
                </a:ext>
              </a:extLst>
            </p:cNvPr>
            <p:cNvSpPr txBox="1"/>
            <p:nvPr/>
          </p:nvSpPr>
          <p:spPr>
            <a:xfrm>
              <a:off x="4743230" y="2331065"/>
              <a:ext cx="2433509" cy="415498"/>
            </a:xfrm>
            <a:prstGeom prst="rect">
              <a:avLst/>
            </a:prstGeom>
            <a:noFill/>
          </p:spPr>
          <p:txBody>
            <a:bodyPr wrap="square" rtlCol="0">
              <a:spAutoFit/>
            </a:bodyPr>
            <a:lstStyle/>
            <a:p>
              <a:r>
                <a:rPr lang="en-US" sz="1050">
                  <a:latin typeface="Courier New" panose="02070309020205020404" pitchFamily="49" charset="0"/>
                  <a:cs typeface="Courier New" panose="02070309020205020404" pitchFamily="49" charset="0"/>
                </a:rPr>
                <a:t>Dictionary&lt;</a:t>
              </a:r>
              <a:r>
                <a:rPr lang="en-US" sz="1050" err="1">
                  <a:latin typeface="Courier New" panose="02070309020205020404" pitchFamily="49" charset="0"/>
                  <a:cs typeface="Courier New" panose="02070309020205020404" pitchFamily="49" charset="0"/>
                </a:rPr>
                <a:t>NodeValues</a:t>
              </a:r>
              <a:r>
                <a:rPr lang="en-US" sz="1050">
                  <a:latin typeface="Courier New" panose="02070309020205020404" pitchFamily="49" charset="0"/>
                  <a:cs typeface="Courier New" panose="02070309020205020404" pitchFamily="49" charset="0"/>
                </a:rPr>
                <a:t>, </a:t>
              </a:r>
              <a:r>
                <a:rPr lang="en-US" sz="1050" err="1">
                  <a:latin typeface="Courier New" panose="02070309020205020404" pitchFamily="49" charset="0"/>
                  <a:cs typeface="Courier New" panose="02070309020205020404" pitchFamily="49" charset="0"/>
                </a:rPr>
                <a:t>NodeLocations</a:t>
              </a:r>
              <a:r>
                <a:rPr lang="en-US" sz="1050">
                  <a:latin typeface="Courier New" panose="02070309020205020404" pitchFamily="49" charset="0"/>
                  <a:cs typeface="Courier New" panose="02070309020205020404" pitchFamily="49" charset="0"/>
                </a:rPr>
                <a:t>&gt; </a:t>
              </a:r>
              <a:r>
                <a:rPr lang="en-US" sz="1050" err="1">
                  <a:latin typeface="Courier New" panose="02070309020205020404" pitchFamily="49" charset="0"/>
                  <a:cs typeface="Courier New" panose="02070309020205020404" pitchFamily="49" charset="0"/>
                </a:rPr>
                <a:t>nodeInventory</a:t>
              </a:r>
              <a:endParaRPr lang="en-US" sz="1050">
                <a:latin typeface="Courier New" panose="02070309020205020404" pitchFamily="49" charset="0"/>
                <a:cs typeface="Courier New" panose="02070309020205020404" pitchFamily="49" charset="0"/>
              </a:endParaRPr>
            </a:p>
          </p:txBody>
        </p:sp>
      </p:grpSp>
      <p:cxnSp>
        <p:nvCxnSpPr>
          <p:cNvPr id="35" name="Straight Arrow Connector 34"/>
          <p:cNvCxnSpPr>
            <a:stCxn id="30" idx="0"/>
            <a:endCxn id="22" idx="2"/>
          </p:cNvCxnSpPr>
          <p:nvPr/>
        </p:nvCxnSpPr>
        <p:spPr>
          <a:xfrm flipV="1">
            <a:off x="6888807" y="1853131"/>
            <a:ext cx="1155" cy="3588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18812" y="2201988"/>
            <a:ext cx="255198" cy="261610"/>
            <a:chOff x="4033946" y="330026"/>
            <a:chExt cx="369435" cy="378718"/>
          </a:xfrm>
        </p:grpSpPr>
        <p:sp>
          <p:nvSpPr>
            <p:cNvPr id="52" name="Oval 51"/>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033946" y="330026"/>
              <a:ext cx="369435" cy="378718"/>
            </a:xfrm>
            <a:prstGeom prst="rect">
              <a:avLst/>
            </a:prstGeom>
            <a:noFill/>
          </p:spPr>
          <p:txBody>
            <a:bodyPr wrap="square" rtlCol="0">
              <a:spAutoFit/>
            </a:bodyPr>
            <a:lstStyle/>
            <a:p>
              <a:r>
                <a:rPr lang="en-US" sz="1100"/>
                <a:t>1</a:t>
              </a:r>
            </a:p>
          </p:txBody>
        </p:sp>
      </p:grpSp>
      <p:cxnSp>
        <p:nvCxnSpPr>
          <p:cNvPr id="54" name="Straight Arrow Connector 53"/>
          <p:cNvCxnSpPr>
            <a:stCxn id="53" idx="0"/>
          </p:cNvCxnSpPr>
          <p:nvPr/>
        </p:nvCxnSpPr>
        <p:spPr>
          <a:xfrm flipV="1">
            <a:off x="5846411" y="1843107"/>
            <a:ext cx="1155" cy="3588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2" idx="1"/>
            <a:endCxn id="18" idx="2"/>
          </p:cNvCxnSpPr>
          <p:nvPr/>
        </p:nvCxnSpPr>
        <p:spPr>
          <a:xfrm rot="10800000" flipV="1">
            <a:off x="5861929" y="1722325"/>
            <a:ext cx="900434" cy="130805"/>
          </a:xfrm>
          <a:prstGeom prst="curvedConnector4">
            <a:avLst>
              <a:gd name="adj1" fmla="val 42915"/>
              <a:gd name="adj2" fmla="val 274764"/>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99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Improving union</a:t>
            </a:r>
          </a:p>
        </p:txBody>
      </p:sp>
      <p:sp>
        <p:nvSpPr>
          <p:cNvPr id="3" name="Content Placeholder 2"/>
          <p:cNvSpPr>
            <a:spLocks noGrp="1"/>
          </p:cNvSpPr>
          <p:nvPr>
            <p:ph idx="1"/>
          </p:nvPr>
        </p:nvSpPr>
        <p:spPr/>
        <p:txBody>
          <a:bodyPr/>
          <a:lstStyle/>
          <a:p>
            <a:r>
              <a:rPr lang="en-US">
                <a:solidFill>
                  <a:srgbClr val="B6A479"/>
                </a:solidFill>
              </a:rPr>
              <a:t>Problem: </a:t>
            </a:r>
            <a:r>
              <a:rPr lang="en-US"/>
              <a:t>Trees can be unbalanced</a:t>
            </a:r>
          </a:p>
          <a:p>
            <a:r>
              <a:rPr lang="en-US">
                <a:solidFill>
                  <a:srgbClr val="B6A479"/>
                </a:solidFill>
              </a:rPr>
              <a:t>Solution: Union-by-rank!</a:t>
            </a:r>
          </a:p>
          <a:p>
            <a:pPr lvl="1"/>
            <a:r>
              <a:rPr lang="en-US"/>
              <a:t>let rank(x) be a number representing the upper bound of the height of x so rank(x) &gt;= height(x)</a:t>
            </a:r>
          </a:p>
          <a:p>
            <a:pPr lvl="1"/>
            <a:r>
              <a:rPr lang="en-US"/>
              <a:t>Keep track of rank of all trees</a:t>
            </a:r>
          </a:p>
          <a:p>
            <a:pPr lvl="1"/>
            <a:r>
              <a:rPr lang="en-US"/>
              <a:t>When </a:t>
            </a:r>
            <a:r>
              <a:rPr lang="en-US" err="1"/>
              <a:t>unioning</a:t>
            </a:r>
            <a:r>
              <a:rPr lang="en-US"/>
              <a:t> make the tree with larger rank the root</a:t>
            </a:r>
          </a:p>
          <a:p>
            <a:pPr lvl="1"/>
            <a:r>
              <a:rPr lang="en-US"/>
              <a:t>If it’s a tie, pick one randomly and increase rank by one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35</a:t>
            </a:fld>
            <a:endParaRPr lang="en-US"/>
          </a:p>
        </p:txBody>
      </p:sp>
      <p:grpSp>
        <p:nvGrpSpPr>
          <p:cNvPr id="6" name="Group 5"/>
          <p:cNvGrpSpPr/>
          <p:nvPr/>
        </p:nvGrpSpPr>
        <p:grpSpPr>
          <a:xfrm>
            <a:off x="3247835" y="4385510"/>
            <a:ext cx="255198" cy="261610"/>
            <a:chOff x="4033946" y="330026"/>
            <a:chExt cx="369435" cy="378718"/>
          </a:xfrm>
        </p:grpSpPr>
        <p:sp>
          <p:nvSpPr>
            <p:cNvPr id="7" name="Oval 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3946" y="330026"/>
              <a:ext cx="369435" cy="378718"/>
            </a:xfrm>
            <a:prstGeom prst="rect">
              <a:avLst/>
            </a:prstGeom>
            <a:noFill/>
          </p:spPr>
          <p:txBody>
            <a:bodyPr wrap="square" rtlCol="0">
              <a:spAutoFit/>
            </a:bodyPr>
            <a:lstStyle/>
            <a:p>
              <a:r>
                <a:rPr lang="en-US" sz="1100"/>
                <a:t>2</a:t>
              </a:r>
            </a:p>
          </p:txBody>
        </p:sp>
      </p:grpSp>
      <p:sp>
        <p:nvSpPr>
          <p:cNvPr id="9" name="Rounded Rectangle 8"/>
          <p:cNvSpPr/>
          <p:nvPr/>
        </p:nvSpPr>
        <p:spPr>
          <a:xfrm>
            <a:off x="2453488" y="4263120"/>
            <a:ext cx="1395963" cy="182080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475845" y="5057118"/>
            <a:ext cx="255198" cy="261610"/>
            <a:chOff x="4033946" y="330026"/>
            <a:chExt cx="369435" cy="378718"/>
          </a:xfrm>
        </p:grpSpPr>
        <p:sp>
          <p:nvSpPr>
            <p:cNvPr id="11" name="Oval 1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3946" y="330026"/>
              <a:ext cx="369435" cy="378718"/>
            </a:xfrm>
            <a:prstGeom prst="rect">
              <a:avLst/>
            </a:prstGeom>
            <a:noFill/>
          </p:spPr>
          <p:txBody>
            <a:bodyPr wrap="square" rtlCol="0">
              <a:spAutoFit/>
            </a:bodyPr>
            <a:lstStyle/>
            <a:p>
              <a:r>
                <a:rPr lang="en-US" sz="1100"/>
                <a:t>3</a:t>
              </a:r>
            </a:p>
          </p:txBody>
        </p:sp>
      </p:grpSp>
      <p:grpSp>
        <p:nvGrpSpPr>
          <p:cNvPr id="13" name="Group 12"/>
          <p:cNvGrpSpPr/>
          <p:nvPr/>
        </p:nvGrpSpPr>
        <p:grpSpPr>
          <a:xfrm>
            <a:off x="3474690" y="5677609"/>
            <a:ext cx="255198" cy="261610"/>
            <a:chOff x="4033946" y="330026"/>
            <a:chExt cx="369435" cy="378718"/>
          </a:xfrm>
        </p:grpSpPr>
        <p:sp>
          <p:nvSpPr>
            <p:cNvPr id="14" name="Oval 1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033946" y="330026"/>
              <a:ext cx="369435" cy="378718"/>
            </a:xfrm>
            <a:prstGeom prst="rect">
              <a:avLst/>
            </a:prstGeom>
            <a:noFill/>
          </p:spPr>
          <p:txBody>
            <a:bodyPr wrap="square" rtlCol="0">
              <a:spAutoFit/>
            </a:bodyPr>
            <a:lstStyle/>
            <a:p>
              <a:r>
                <a:rPr lang="en-US" sz="1100"/>
                <a:t>5</a:t>
              </a:r>
            </a:p>
          </p:txBody>
        </p:sp>
      </p:grpSp>
      <p:cxnSp>
        <p:nvCxnSpPr>
          <p:cNvPr id="16" name="Straight Arrow Connector 15"/>
          <p:cNvCxnSpPr>
            <a:stCxn id="15" idx="0"/>
            <a:endCxn id="12" idx="2"/>
          </p:cNvCxnSpPr>
          <p:nvPr/>
        </p:nvCxnSpPr>
        <p:spPr>
          <a:xfrm flipV="1">
            <a:off x="3602289" y="5318728"/>
            <a:ext cx="1155" cy="3588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038986" y="5057976"/>
            <a:ext cx="255198" cy="261610"/>
            <a:chOff x="4033946" y="330026"/>
            <a:chExt cx="369435" cy="378718"/>
          </a:xfrm>
        </p:grpSpPr>
        <p:sp>
          <p:nvSpPr>
            <p:cNvPr id="18" name="Oval 1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33946" y="330026"/>
              <a:ext cx="369435" cy="378718"/>
            </a:xfrm>
            <a:prstGeom prst="rect">
              <a:avLst/>
            </a:prstGeom>
            <a:noFill/>
          </p:spPr>
          <p:txBody>
            <a:bodyPr wrap="square" rtlCol="0">
              <a:spAutoFit/>
            </a:bodyPr>
            <a:lstStyle/>
            <a:p>
              <a:r>
                <a:rPr lang="en-US" sz="1100"/>
                <a:t>1</a:t>
              </a:r>
            </a:p>
          </p:txBody>
        </p:sp>
      </p:grpSp>
      <p:cxnSp>
        <p:nvCxnSpPr>
          <p:cNvPr id="20" name="Straight Arrow Connector 19"/>
          <p:cNvCxnSpPr>
            <a:stCxn id="19" idx="0"/>
            <a:endCxn id="8" idx="2"/>
          </p:cNvCxnSpPr>
          <p:nvPr/>
        </p:nvCxnSpPr>
        <p:spPr>
          <a:xfrm flipV="1">
            <a:off x="3166585" y="4647120"/>
            <a:ext cx="208849"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0"/>
            <a:endCxn id="8" idx="2"/>
          </p:cNvCxnSpPr>
          <p:nvPr/>
        </p:nvCxnSpPr>
        <p:spPr>
          <a:xfrm flipH="1" flipV="1">
            <a:off x="3375434" y="4647120"/>
            <a:ext cx="228010" cy="40999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982190" y="4456157"/>
            <a:ext cx="255198" cy="261610"/>
            <a:chOff x="4033946" y="330026"/>
            <a:chExt cx="369435" cy="378718"/>
          </a:xfrm>
        </p:grpSpPr>
        <p:sp>
          <p:nvSpPr>
            <p:cNvPr id="23" name="Oval 2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033946" y="330026"/>
              <a:ext cx="369435" cy="378718"/>
            </a:xfrm>
            <a:prstGeom prst="rect">
              <a:avLst/>
            </a:prstGeom>
            <a:noFill/>
          </p:spPr>
          <p:txBody>
            <a:bodyPr wrap="square" rtlCol="0">
              <a:spAutoFit/>
            </a:bodyPr>
            <a:lstStyle/>
            <a:p>
              <a:r>
                <a:rPr lang="en-US" sz="1100"/>
                <a:t>4</a:t>
              </a:r>
            </a:p>
          </p:txBody>
        </p:sp>
      </p:grpSp>
      <p:sp>
        <p:nvSpPr>
          <p:cNvPr id="25" name="Rounded Rectangle 24"/>
          <p:cNvSpPr/>
          <p:nvPr/>
        </p:nvSpPr>
        <p:spPr>
          <a:xfrm>
            <a:off x="829103" y="4271768"/>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2278" y="3920556"/>
            <a:ext cx="1015021" cy="369332"/>
          </a:xfrm>
          <a:prstGeom prst="rect">
            <a:avLst/>
          </a:prstGeom>
          <a:noFill/>
        </p:spPr>
        <p:txBody>
          <a:bodyPr wrap="none" rtlCol="0">
            <a:spAutoFit/>
          </a:bodyPr>
          <a:lstStyle/>
          <a:p>
            <a:r>
              <a:rPr lang="en-US"/>
              <a:t>rank = 0</a:t>
            </a:r>
          </a:p>
        </p:txBody>
      </p:sp>
      <p:sp>
        <p:nvSpPr>
          <p:cNvPr id="27" name="TextBox 26"/>
          <p:cNvSpPr txBox="1"/>
          <p:nvPr/>
        </p:nvSpPr>
        <p:spPr>
          <a:xfrm>
            <a:off x="2643958" y="3908646"/>
            <a:ext cx="1015021" cy="369332"/>
          </a:xfrm>
          <a:prstGeom prst="rect">
            <a:avLst/>
          </a:prstGeom>
          <a:noFill/>
        </p:spPr>
        <p:txBody>
          <a:bodyPr wrap="none" rtlCol="0">
            <a:spAutoFit/>
          </a:bodyPr>
          <a:lstStyle/>
          <a:p>
            <a:r>
              <a:rPr lang="en-US"/>
              <a:t>rank = 2</a:t>
            </a:r>
          </a:p>
        </p:txBody>
      </p:sp>
      <p:cxnSp>
        <p:nvCxnSpPr>
          <p:cNvPr id="32" name="Curved Connector 31"/>
          <p:cNvCxnSpPr>
            <a:stCxn id="24" idx="0"/>
            <a:endCxn id="8" idx="2"/>
          </p:cNvCxnSpPr>
          <p:nvPr/>
        </p:nvCxnSpPr>
        <p:spPr>
          <a:xfrm rot="16200000" flipH="1">
            <a:off x="2147129" y="3418816"/>
            <a:ext cx="190963" cy="2265645"/>
          </a:xfrm>
          <a:prstGeom prst="curvedConnector5">
            <a:avLst>
              <a:gd name="adj1" fmla="val -119709"/>
              <a:gd name="adj2" fmla="val 50000"/>
              <a:gd name="adj3" fmla="val 219709"/>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339133" y="4447509"/>
            <a:ext cx="255198" cy="261610"/>
            <a:chOff x="4033946" y="330026"/>
            <a:chExt cx="369435" cy="378718"/>
          </a:xfrm>
        </p:grpSpPr>
        <p:sp>
          <p:nvSpPr>
            <p:cNvPr id="35" name="Oval 34"/>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033946" y="330026"/>
              <a:ext cx="369435" cy="378718"/>
            </a:xfrm>
            <a:prstGeom prst="rect">
              <a:avLst/>
            </a:prstGeom>
            <a:noFill/>
          </p:spPr>
          <p:txBody>
            <a:bodyPr wrap="square" rtlCol="0">
              <a:spAutoFit/>
            </a:bodyPr>
            <a:lstStyle/>
            <a:p>
              <a:r>
                <a:rPr lang="en-US" sz="1100"/>
                <a:t>0</a:t>
              </a:r>
            </a:p>
          </p:txBody>
        </p:sp>
      </p:grpSp>
      <p:sp>
        <p:nvSpPr>
          <p:cNvPr id="37" name="Rounded Rectangle 36"/>
          <p:cNvSpPr/>
          <p:nvPr/>
        </p:nvSpPr>
        <p:spPr>
          <a:xfrm>
            <a:off x="6186046" y="4263120"/>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7767144" y="4456157"/>
            <a:ext cx="255198" cy="261610"/>
            <a:chOff x="4033946" y="330026"/>
            <a:chExt cx="369435" cy="378718"/>
          </a:xfrm>
        </p:grpSpPr>
        <p:sp>
          <p:nvSpPr>
            <p:cNvPr id="39" name="Oval 38"/>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33946" y="330026"/>
              <a:ext cx="369435" cy="378718"/>
            </a:xfrm>
            <a:prstGeom prst="rect">
              <a:avLst/>
            </a:prstGeom>
            <a:noFill/>
          </p:spPr>
          <p:txBody>
            <a:bodyPr wrap="square" rtlCol="0">
              <a:spAutoFit/>
            </a:bodyPr>
            <a:lstStyle/>
            <a:p>
              <a:r>
                <a:rPr lang="en-US" sz="1100"/>
                <a:t>4</a:t>
              </a:r>
            </a:p>
          </p:txBody>
        </p:sp>
      </p:grpSp>
      <p:sp>
        <p:nvSpPr>
          <p:cNvPr id="41" name="Rounded Rectangle 40"/>
          <p:cNvSpPr/>
          <p:nvPr/>
        </p:nvSpPr>
        <p:spPr>
          <a:xfrm>
            <a:off x="7614057" y="4271768"/>
            <a:ext cx="561372" cy="630389"/>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959221" y="3811731"/>
            <a:ext cx="1015021" cy="369332"/>
          </a:xfrm>
          <a:prstGeom prst="rect">
            <a:avLst/>
          </a:prstGeom>
          <a:noFill/>
        </p:spPr>
        <p:txBody>
          <a:bodyPr wrap="none" rtlCol="0">
            <a:spAutoFit/>
          </a:bodyPr>
          <a:lstStyle/>
          <a:p>
            <a:r>
              <a:rPr lang="en-US"/>
              <a:t>rank = 0</a:t>
            </a:r>
          </a:p>
        </p:txBody>
      </p:sp>
      <p:sp>
        <p:nvSpPr>
          <p:cNvPr id="43" name="TextBox 42"/>
          <p:cNvSpPr txBox="1"/>
          <p:nvPr/>
        </p:nvSpPr>
        <p:spPr>
          <a:xfrm>
            <a:off x="7387232" y="3811731"/>
            <a:ext cx="1015021" cy="369332"/>
          </a:xfrm>
          <a:prstGeom prst="rect">
            <a:avLst/>
          </a:prstGeom>
          <a:noFill/>
        </p:spPr>
        <p:txBody>
          <a:bodyPr wrap="none" rtlCol="0">
            <a:spAutoFit/>
          </a:bodyPr>
          <a:lstStyle/>
          <a:p>
            <a:r>
              <a:rPr lang="en-US"/>
              <a:t>rank = 0</a:t>
            </a:r>
          </a:p>
        </p:txBody>
      </p:sp>
      <p:cxnSp>
        <p:nvCxnSpPr>
          <p:cNvPr id="45" name="Curved Connector 44"/>
          <p:cNvCxnSpPr>
            <a:stCxn id="36" idx="0"/>
            <a:endCxn id="40" idx="2"/>
          </p:cNvCxnSpPr>
          <p:nvPr/>
        </p:nvCxnSpPr>
        <p:spPr>
          <a:xfrm rot="16200000" flipH="1">
            <a:off x="7045608" y="3868633"/>
            <a:ext cx="270258" cy="1428011"/>
          </a:xfrm>
          <a:prstGeom prst="curvedConnector5">
            <a:avLst>
              <a:gd name="adj1" fmla="val -84586"/>
              <a:gd name="adj2" fmla="val 50000"/>
              <a:gd name="adj3" fmla="val 184586"/>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87232" y="3819189"/>
            <a:ext cx="1015021" cy="369332"/>
          </a:xfrm>
          <a:prstGeom prst="rect">
            <a:avLst/>
          </a:prstGeom>
          <a:solidFill>
            <a:schemeClr val="bg1"/>
          </a:solidFill>
        </p:spPr>
        <p:txBody>
          <a:bodyPr wrap="none" rtlCol="0">
            <a:spAutoFit/>
          </a:bodyPr>
          <a:lstStyle/>
          <a:p>
            <a:r>
              <a:rPr lang="en-US"/>
              <a:t>rank = 1</a:t>
            </a:r>
          </a:p>
        </p:txBody>
      </p:sp>
    </p:spTree>
    <p:extLst>
      <p:ext uri="{BB962C8B-B14F-4D97-AF65-F5344CB8AC3E}">
        <p14:creationId xmlns:p14="http://schemas.microsoft.com/office/powerpoint/2010/main" val="13043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par>
                                <p:cTn id="84" presetID="10" presetClass="entr" presetSubtype="0" fill="hold"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26" grpId="0"/>
      <p:bldP spid="27" grpId="0"/>
      <p:bldP spid="37" grpId="0" animBg="1"/>
      <p:bldP spid="41" grpId="0" animBg="1"/>
      <p:bldP spid="42" grpId="0"/>
      <p:bldP spid="43" grpId="0"/>
      <p:bldP spid="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Improving </a:t>
            </a:r>
            <a:r>
              <a:rPr lang="en-US" err="1"/>
              <a:t>findSet</a:t>
            </a:r>
            <a:r>
              <a:rPr lang="en-US"/>
              <a:t>()</a:t>
            </a:r>
          </a:p>
        </p:txBody>
      </p:sp>
      <p:sp>
        <p:nvSpPr>
          <p:cNvPr id="3" name="Content Placeholder 2"/>
          <p:cNvSpPr>
            <a:spLocks noGrp="1"/>
          </p:cNvSpPr>
          <p:nvPr>
            <p:ph idx="1"/>
          </p:nvPr>
        </p:nvSpPr>
        <p:spPr/>
        <p:txBody>
          <a:bodyPr/>
          <a:lstStyle/>
          <a:p>
            <a:r>
              <a:rPr lang="en-US">
                <a:solidFill>
                  <a:srgbClr val="B6A479"/>
                </a:solidFill>
              </a:rPr>
              <a:t>Problem: </a:t>
            </a:r>
            <a:r>
              <a:rPr lang="en-US"/>
              <a:t>Every time we call </a:t>
            </a:r>
            <a:r>
              <a:rPr lang="en-US" err="1"/>
              <a:t>findSet</a:t>
            </a:r>
            <a:r>
              <a:rPr lang="en-US"/>
              <a:t>() you must traverse all the levels of the tree to find representative</a:t>
            </a:r>
          </a:p>
          <a:p>
            <a:r>
              <a:rPr lang="en-US">
                <a:solidFill>
                  <a:srgbClr val="B6A479"/>
                </a:solidFill>
              </a:rPr>
              <a:t>Solution: Path Compression</a:t>
            </a:r>
          </a:p>
          <a:p>
            <a:pPr lvl="1"/>
            <a:r>
              <a:rPr lang="en-US"/>
              <a:t>Collapse tree into fewer levels by updating parent pointer of each node you visit</a:t>
            </a:r>
          </a:p>
          <a:p>
            <a:pPr lvl="1"/>
            <a:r>
              <a:rPr lang="en-US"/>
              <a:t>Whenever you call </a:t>
            </a:r>
            <a:r>
              <a:rPr lang="en-US" err="1"/>
              <a:t>findSet</a:t>
            </a:r>
            <a:r>
              <a:rPr lang="en-US"/>
              <a:t>() update each node you touch’s parent pointer to point directly to </a:t>
            </a:r>
            <a:r>
              <a:rPr lang="en-US" err="1"/>
              <a:t>overallRoot</a:t>
            </a:r>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36</a:t>
            </a:fld>
            <a:endParaRPr lang="en-US"/>
          </a:p>
        </p:txBody>
      </p:sp>
      <p:grpSp>
        <p:nvGrpSpPr>
          <p:cNvPr id="6" name="Group 5"/>
          <p:cNvGrpSpPr/>
          <p:nvPr/>
        </p:nvGrpSpPr>
        <p:grpSpPr>
          <a:xfrm>
            <a:off x="5219192" y="3863812"/>
            <a:ext cx="255198" cy="261610"/>
            <a:chOff x="4033946" y="330026"/>
            <a:chExt cx="369435" cy="378718"/>
          </a:xfrm>
        </p:grpSpPr>
        <p:sp>
          <p:nvSpPr>
            <p:cNvPr id="7" name="Oval 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3946" y="330026"/>
              <a:ext cx="369435" cy="378718"/>
            </a:xfrm>
            <a:prstGeom prst="rect">
              <a:avLst/>
            </a:prstGeom>
            <a:noFill/>
          </p:spPr>
          <p:txBody>
            <a:bodyPr wrap="square" rtlCol="0">
              <a:spAutoFit/>
            </a:bodyPr>
            <a:lstStyle/>
            <a:p>
              <a:r>
                <a:rPr lang="en-US" sz="1100"/>
                <a:t>8</a:t>
              </a:r>
            </a:p>
          </p:txBody>
        </p:sp>
      </p:grpSp>
      <p:grpSp>
        <p:nvGrpSpPr>
          <p:cNvPr id="9" name="Group 8"/>
          <p:cNvGrpSpPr/>
          <p:nvPr/>
        </p:nvGrpSpPr>
        <p:grpSpPr>
          <a:xfrm>
            <a:off x="5211307" y="4525396"/>
            <a:ext cx="326307" cy="261611"/>
            <a:chOff x="4020857" y="315514"/>
            <a:chExt cx="472375" cy="378719"/>
          </a:xfrm>
        </p:grpSpPr>
        <p:sp>
          <p:nvSpPr>
            <p:cNvPr id="10" name="Oval 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20857" y="315514"/>
              <a:ext cx="472375" cy="378718"/>
            </a:xfrm>
            <a:prstGeom prst="rect">
              <a:avLst/>
            </a:prstGeom>
            <a:noFill/>
          </p:spPr>
          <p:txBody>
            <a:bodyPr wrap="square" rtlCol="0">
              <a:spAutoFit/>
            </a:bodyPr>
            <a:lstStyle/>
            <a:p>
              <a:r>
                <a:rPr lang="en-US" sz="1100"/>
                <a:t>10</a:t>
              </a:r>
            </a:p>
          </p:txBody>
        </p:sp>
      </p:grpSp>
      <p:grpSp>
        <p:nvGrpSpPr>
          <p:cNvPr id="12" name="Group 11"/>
          <p:cNvGrpSpPr/>
          <p:nvPr/>
        </p:nvGrpSpPr>
        <p:grpSpPr>
          <a:xfrm>
            <a:off x="5560960" y="5165625"/>
            <a:ext cx="331115" cy="261610"/>
            <a:chOff x="4033945" y="330026"/>
            <a:chExt cx="479336" cy="378718"/>
          </a:xfrm>
        </p:grpSpPr>
        <p:sp>
          <p:nvSpPr>
            <p:cNvPr id="13" name="Oval 1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33945" y="330026"/>
              <a:ext cx="479336" cy="378718"/>
            </a:xfrm>
            <a:prstGeom prst="rect">
              <a:avLst/>
            </a:prstGeom>
            <a:noFill/>
          </p:spPr>
          <p:txBody>
            <a:bodyPr wrap="square" rtlCol="0">
              <a:spAutoFit/>
            </a:bodyPr>
            <a:lstStyle/>
            <a:p>
              <a:r>
                <a:rPr lang="en-US" sz="1100"/>
                <a:t>12</a:t>
              </a:r>
            </a:p>
          </p:txBody>
        </p:sp>
      </p:grpSp>
      <p:cxnSp>
        <p:nvCxnSpPr>
          <p:cNvPr id="15" name="Straight Arrow Connector 14"/>
          <p:cNvCxnSpPr>
            <a:stCxn id="14" idx="0"/>
            <a:endCxn id="22" idx="4"/>
          </p:cNvCxnSpPr>
          <p:nvPr/>
        </p:nvCxnSpPr>
        <p:spPr>
          <a:xfrm flipV="1">
            <a:off x="5726518" y="4787006"/>
            <a:ext cx="6299" cy="37861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783488" y="4536278"/>
            <a:ext cx="255198" cy="261610"/>
            <a:chOff x="4033946" y="330026"/>
            <a:chExt cx="369435" cy="378718"/>
          </a:xfrm>
        </p:grpSpPr>
        <p:sp>
          <p:nvSpPr>
            <p:cNvPr id="17" name="Oval 1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033946" y="330026"/>
              <a:ext cx="369435" cy="378718"/>
            </a:xfrm>
            <a:prstGeom prst="rect">
              <a:avLst/>
            </a:prstGeom>
            <a:noFill/>
          </p:spPr>
          <p:txBody>
            <a:bodyPr wrap="square" rtlCol="0">
              <a:spAutoFit/>
            </a:bodyPr>
            <a:lstStyle/>
            <a:p>
              <a:r>
                <a:rPr lang="en-US" sz="1100"/>
                <a:t>9</a:t>
              </a:r>
            </a:p>
          </p:txBody>
        </p:sp>
      </p:grpSp>
      <p:cxnSp>
        <p:nvCxnSpPr>
          <p:cNvPr id="19" name="Straight Arrow Connector 18"/>
          <p:cNvCxnSpPr>
            <a:stCxn id="18" idx="0"/>
            <a:endCxn id="8" idx="2"/>
          </p:cNvCxnSpPr>
          <p:nvPr/>
        </p:nvCxnSpPr>
        <p:spPr>
          <a:xfrm flipV="1">
            <a:off x="4911087" y="4125422"/>
            <a:ext cx="435704"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8" idx="2"/>
          </p:cNvCxnSpPr>
          <p:nvPr/>
        </p:nvCxnSpPr>
        <p:spPr>
          <a:xfrm flipH="1" flipV="1">
            <a:off x="5346791" y="4125422"/>
            <a:ext cx="5537"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594928" y="4541283"/>
            <a:ext cx="308226" cy="261610"/>
            <a:chOff x="4025392" y="338513"/>
            <a:chExt cx="446200" cy="378718"/>
          </a:xfrm>
        </p:grpSpPr>
        <p:sp>
          <p:nvSpPr>
            <p:cNvPr id="22" name="Oval 21"/>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25392" y="338513"/>
              <a:ext cx="446200" cy="378718"/>
            </a:xfrm>
            <a:prstGeom prst="rect">
              <a:avLst/>
            </a:prstGeom>
            <a:noFill/>
          </p:spPr>
          <p:txBody>
            <a:bodyPr wrap="square" rtlCol="0">
              <a:spAutoFit/>
            </a:bodyPr>
            <a:lstStyle/>
            <a:p>
              <a:r>
                <a:rPr lang="en-US" sz="1100"/>
                <a:t>11</a:t>
              </a:r>
            </a:p>
          </p:txBody>
        </p:sp>
      </p:grpSp>
      <p:cxnSp>
        <p:nvCxnSpPr>
          <p:cNvPr id="24" name="Straight Arrow Connector 23"/>
          <p:cNvCxnSpPr>
            <a:stCxn id="22" idx="0"/>
            <a:endCxn id="8" idx="2"/>
          </p:cNvCxnSpPr>
          <p:nvPr/>
        </p:nvCxnSpPr>
        <p:spPr>
          <a:xfrm flipH="1" flipV="1">
            <a:off x="5346791" y="4125422"/>
            <a:ext cx="386026"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24982" y="4542871"/>
            <a:ext cx="255198" cy="261610"/>
            <a:chOff x="4033946" y="330026"/>
            <a:chExt cx="369435" cy="378718"/>
          </a:xfrm>
        </p:grpSpPr>
        <p:sp>
          <p:nvSpPr>
            <p:cNvPr id="26" name="Oval 25"/>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033946" y="330026"/>
              <a:ext cx="369435" cy="378718"/>
            </a:xfrm>
            <a:prstGeom prst="rect">
              <a:avLst/>
            </a:prstGeom>
            <a:noFill/>
          </p:spPr>
          <p:txBody>
            <a:bodyPr wrap="square" rtlCol="0">
              <a:spAutoFit/>
            </a:bodyPr>
            <a:lstStyle/>
            <a:p>
              <a:r>
                <a:rPr lang="en-US" sz="1100"/>
                <a:t>6</a:t>
              </a:r>
            </a:p>
          </p:txBody>
        </p:sp>
      </p:grpSp>
      <p:grpSp>
        <p:nvGrpSpPr>
          <p:cNvPr id="28" name="Group 27"/>
          <p:cNvGrpSpPr/>
          <p:nvPr/>
        </p:nvGrpSpPr>
        <p:grpSpPr>
          <a:xfrm>
            <a:off x="4126137" y="5214479"/>
            <a:ext cx="255198" cy="261610"/>
            <a:chOff x="4033946" y="330026"/>
            <a:chExt cx="369435" cy="378718"/>
          </a:xfrm>
        </p:grpSpPr>
        <p:sp>
          <p:nvSpPr>
            <p:cNvPr id="29" name="Oval 28"/>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33946" y="330026"/>
              <a:ext cx="369435" cy="378718"/>
            </a:xfrm>
            <a:prstGeom prst="rect">
              <a:avLst/>
            </a:prstGeom>
            <a:noFill/>
          </p:spPr>
          <p:txBody>
            <a:bodyPr wrap="square" rtlCol="0">
              <a:spAutoFit/>
            </a:bodyPr>
            <a:lstStyle/>
            <a:p>
              <a:r>
                <a:rPr lang="en-US" sz="1100"/>
                <a:t>4</a:t>
              </a:r>
            </a:p>
          </p:txBody>
        </p:sp>
      </p:grpSp>
      <p:grpSp>
        <p:nvGrpSpPr>
          <p:cNvPr id="31" name="Group 30"/>
          <p:cNvGrpSpPr/>
          <p:nvPr/>
        </p:nvGrpSpPr>
        <p:grpSpPr>
          <a:xfrm>
            <a:off x="4124982" y="5834970"/>
            <a:ext cx="255198" cy="261610"/>
            <a:chOff x="4033946" y="330026"/>
            <a:chExt cx="369435" cy="378718"/>
          </a:xfrm>
        </p:grpSpPr>
        <p:sp>
          <p:nvSpPr>
            <p:cNvPr id="32" name="Oval 31"/>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033946" y="330026"/>
              <a:ext cx="369435" cy="378718"/>
            </a:xfrm>
            <a:prstGeom prst="rect">
              <a:avLst/>
            </a:prstGeom>
            <a:noFill/>
          </p:spPr>
          <p:txBody>
            <a:bodyPr wrap="square" rtlCol="0">
              <a:spAutoFit/>
            </a:bodyPr>
            <a:lstStyle/>
            <a:p>
              <a:r>
                <a:rPr lang="en-US" sz="1100"/>
                <a:t>5</a:t>
              </a:r>
            </a:p>
          </p:txBody>
        </p:sp>
      </p:grpSp>
      <p:cxnSp>
        <p:nvCxnSpPr>
          <p:cNvPr id="34" name="Straight Arrow Connector 33"/>
          <p:cNvCxnSpPr>
            <a:stCxn id="33" idx="0"/>
            <a:endCxn id="30" idx="2"/>
          </p:cNvCxnSpPr>
          <p:nvPr/>
        </p:nvCxnSpPr>
        <p:spPr>
          <a:xfrm flipV="1">
            <a:off x="4252581" y="5476089"/>
            <a:ext cx="1155" cy="3588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0"/>
            <a:endCxn id="27" idx="2"/>
          </p:cNvCxnSpPr>
          <p:nvPr/>
        </p:nvCxnSpPr>
        <p:spPr>
          <a:xfrm flipH="1" flipV="1">
            <a:off x="4252581" y="4804481"/>
            <a:ext cx="1155" cy="40999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506624" y="5214479"/>
            <a:ext cx="255198" cy="261610"/>
            <a:chOff x="4033946" y="330026"/>
            <a:chExt cx="369435" cy="378718"/>
          </a:xfrm>
        </p:grpSpPr>
        <p:sp>
          <p:nvSpPr>
            <p:cNvPr id="41" name="Oval 4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033946" y="330026"/>
              <a:ext cx="369435" cy="378718"/>
            </a:xfrm>
            <a:prstGeom prst="rect">
              <a:avLst/>
            </a:prstGeom>
            <a:noFill/>
          </p:spPr>
          <p:txBody>
            <a:bodyPr wrap="square" rtlCol="0">
              <a:spAutoFit/>
            </a:bodyPr>
            <a:lstStyle/>
            <a:p>
              <a:r>
                <a:rPr lang="en-US" sz="1100"/>
                <a:t>3</a:t>
              </a:r>
            </a:p>
          </p:txBody>
        </p:sp>
      </p:grpSp>
      <p:cxnSp>
        <p:nvCxnSpPr>
          <p:cNvPr id="43" name="Straight Arrow Connector 42"/>
          <p:cNvCxnSpPr>
            <a:stCxn id="42" idx="0"/>
            <a:endCxn id="27" idx="2"/>
          </p:cNvCxnSpPr>
          <p:nvPr/>
        </p:nvCxnSpPr>
        <p:spPr>
          <a:xfrm flipH="1" flipV="1">
            <a:off x="4252581" y="4804481"/>
            <a:ext cx="381642" cy="40999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0"/>
            <a:endCxn id="8" idx="2"/>
          </p:cNvCxnSpPr>
          <p:nvPr/>
        </p:nvCxnSpPr>
        <p:spPr>
          <a:xfrm flipV="1">
            <a:off x="4252581" y="4125422"/>
            <a:ext cx="1094210" cy="417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78131" y="5180788"/>
            <a:ext cx="255198" cy="261610"/>
            <a:chOff x="4033946" y="330026"/>
            <a:chExt cx="369435" cy="378718"/>
          </a:xfrm>
        </p:grpSpPr>
        <p:sp>
          <p:nvSpPr>
            <p:cNvPr id="50" name="Oval 4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033946" y="330026"/>
              <a:ext cx="369435" cy="378718"/>
            </a:xfrm>
            <a:prstGeom prst="rect">
              <a:avLst/>
            </a:prstGeom>
            <a:noFill/>
          </p:spPr>
          <p:txBody>
            <a:bodyPr wrap="square" rtlCol="0">
              <a:spAutoFit/>
            </a:bodyPr>
            <a:lstStyle/>
            <a:p>
              <a:r>
                <a:rPr lang="en-US" sz="1100"/>
                <a:t>2</a:t>
              </a:r>
            </a:p>
          </p:txBody>
        </p:sp>
      </p:grpSp>
      <p:grpSp>
        <p:nvGrpSpPr>
          <p:cNvPr id="52" name="Group 51"/>
          <p:cNvGrpSpPr/>
          <p:nvPr/>
        </p:nvGrpSpPr>
        <p:grpSpPr>
          <a:xfrm>
            <a:off x="6475781" y="4501722"/>
            <a:ext cx="255198" cy="261610"/>
            <a:chOff x="4033946" y="330026"/>
            <a:chExt cx="369435" cy="378718"/>
          </a:xfrm>
        </p:grpSpPr>
        <p:sp>
          <p:nvSpPr>
            <p:cNvPr id="53" name="Oval 5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033946" y="330026"/>
              <a:ext cx="369435" cy="378718"/>
            </a:xfrm>
            <a:prstGeom prst="rect">
              <a:avLst/>
            </a:prstGeom>
            <a:noFill/>
          </p:spPr>
          <p:txBody>
            <a:bodyPr wrap="square" rtlCol="0">
              <a:spAutoFit/>
            </a:bodyPr>
            <a:lstStyle/>
            <a:p>
              <a:r>
                <a:rPr lang="en-US" sz="1100"/>
                <a:t>7</a:t>
              </a:r>
            </a:p>
          </p:txBody>
        </p:sp>
      </p:grpSp>
      <p:grpSp>
        <p:nvGrpSpPr>
          <p:cNvPr id="55" name="Group 54"/>
          <p:cNvGrpSpPr/>
          <p:nvPr/>
        </p:nvGrpSpPr>
        <p:grpSpPr>
          <a:xfrm>
            <a:off x="6040078" y="5174188"/>
            <a:ext cx="348519" cy="261610"/>
            <a:chOff x="4033945" y="330026"/>
            <a:chExt cx="504530" cy="378718"/>
          </a:xfrm>
        </p:grpSpPr>
        <p:sp>
          <p:nvSpPr>
            <p:cNvPr id="56" name="Oval 55"/>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033945" y="330026"/>
              <a:ext cx="504530" cy="378718"/>
            </a:xfrm>
            <a:prstGeom prst="rect">
              <a:avLst/>
            </a:prstGeom>
            <a:noFill/>
          </p:spPr>
          <p:txBody>
            <a:bodyPr wrap="square" rtlCol="0">
              <a:spAutoFit/>
            </a:bodyPr>
            <a:lstStyle/>
            <a:p>
              <a:r>
                <a:rPr lang="en-US" sz="1100"/>
                <a:t>13</a:t>
              </a:r>
            </a:p>
          </p:txBody>
        </p:sp>
      </p:grpSp>
      <p:cxnSp>
        <p:nvCxnSpPr>
          <p:cNvPr id="58" name="Straight Arrow Connector 57"/>
          <p:cNvCxnSpPr>
            <a:stCxn id="57" idx="0"/>
            <a:endCxn id="54" idx="2"/>
          </p:cNvCxnSpPr>
          <p:nvPr/>
        </p:nvCxnSpPr>
        <p:spPr>
          <a:xfrm flipV="1">
            <a:off x="6214338" y="4763332"/>
            <a:ext cx="389042"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0"/>
            <a:endCxn id="54" idx="2"/>
          </p:cNvCxnSpPr>
          <p:nvPr/>
        </p:nvCxnSpPr>
        <p:spPr>
          <a:xfrm flipH="1" flipV="1">
            <a:off x="6603380" y="4763332"/>
            <a:ext cx="302350"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0"/>
            <a:endCxn id="8" idx="2"/>
          </p:cNvCxnSpPr>
          <p:nvPr/>
        </p:nvCxnSpPr>
        <p:spPr>
          <a:xfrm flipH="1" flipV="1">
            <a:off x="5346791" y="4125422"/>
            <a:ext cx="1256589" cy="37630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3481777" y="3808736"/>
            <a:ext cx="3730028" cy="2577897"/>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862221" y="3397880"/>
            <a:ext cx="1015021" cy="369332"/>
          </a:xfrm>
          <a:prstGeom prst="rect">
            <a:avLst/>
          </a:prstGeom>
          <a:noFill/>
        </p:spPr>
        <p:txBody>
          <a:bodyPr wrap="none" rtlCol="0">
            <a:spAutoFit/>
          </a:bodyPr>
          <a:lstStyle/>
          <a:p>
            <a:r>
              <a:rPr lang="en-US"/>
              <a:t>rank = 3</a:t>
            </a:r>
          </a:p>
        </p:txBody>
      </p:sp>
      <p:sp>
        <p:nvSpPr>
          <p:cNvPr id="63" name="Content Placeholder 2"/>
          <p:cNvSpPr txBox="1">
            <a:spLocks/>
          </p:cNvSpPr>
          <p:nvPr/>
        </p:nvSpPr>
        <p:spPr>
          <a:xfrm>
            <a:off x="438479" y="3828376"/>
            <a:ext cx="2295080" cy="114793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err="1">
                <a:latin typeface="Courier New" panose="02070309020205020404" pitchFamily="49" charset="0"/>
                <a:cs typeface="Courier New" panose="02070309020205020404" pitchFamily="49" charset="0"/>
              </a:rPr>
              <a:t>findSet</a:t>
            </a:r>
            <a:r>
              <a:rPr lang="en-US">
                <a:latin typeface="Courier New" panose="02070309020205020404" pitchFamily="49" charset="0"/>
                <a:cs typeface="Courier New" panose="02070309020205020404" pitchFamily="49" charset="0"/>
              </a:rPr>
              <a:t>(5)</a:t>
            </a:r>
          </a:p>
          <a:p>
            <a:r>
              <a:rPr lang="en-US" err="1">
                <a:latin typeface="Courier New" panose="02070309020205020404" pitchFamily="49" charset="0"/>
                <a:cs typeface="Courier New" panose="02070309020205020404" pitchFamily="49" charset="0"/>
              </a:rPr>
              <a:t>findSet</a:t>
            </a:r>
            <a:r>
              <a:rPr lang="en-US">
                <a:latin typeface="Courier New" panose="02070309020205020404" pitchFamily="49" charset="0"/>
                <a:cs typeface="Courier New" panose="02070309020205020404" pitchFamily="49" charset="0"/>
              </a:rPr>
              <a:t>(4)</a:t>
            </a:r>
          </a:p>
        </p:txBody>
      </p:sp>
      <p:cxnSp>
        <p:nvCxnSpPr>
          <p:cNvPr id="65" name="Curved Connector 64"/>
          <p:cNvCxnSpPr>
            <a:stCxn id="33" idx="0"/>
            <a:endCxn id="8" idx="2"/>
          </p:cNvCxnSpPr>
          <p:nvPr/>
        </p:nvCxnSpPr>
        <p:spPr>
          <a:xfrm rot="5400000" flipH="1" flipV="1">
            <a:off x="3944912" y="4433091"/>
            <a:ext cx="1709548" cy="1094210"/>
          </a:xfrm>
          <a:prstGeom prst="curvedConnector3">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30" idx="0"/>
            <a:endCxn id="8" idx="2"/>
          </p:cNvCxnSpPr>
          <p:nvPr/>
        </p:nvCxnSpPr>
        <p:spPr>
          <a:xfrm rot="5400000" flipH="1" flipV="1">
            <a:off x="4255735" y="4123424"/>
            <a:ext cx="1089057" cy="1093055"/>
          </a:xfrm>
          <a:prstGeom prst="curvedConnector3">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9384924" y="3863812"/>
            <a:ext cx="255198" cy="261610"/>
            <a:chOff x="4033946" y="330026"/>
            <a:chExt cx="369435" cy="378718"/>
          </a:xfrm>
        </p:grpSpPr>
        <p:sp>
          <p:nvSpPr>
            <p:cNvPr id="71" name="Oval 7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4033946" y="330026"/>
              <a:ext cx="369435" cy="378718"/>
            </a:xfrm>
            <a:prstGeom prst="rect">
              <a:avLst/>
            </a:prstGeom>
            <a:noFill/>
          </p:spPr>
          <p:txBody>
            <a:bodyPr wrap="square" rtlCol="0">
              <a:spAutoFit/>
            </a:bodyPr>
            <a:lstStyle/>
            <a:p>
              <a:r>
                <a:rPr lang="en-US" sz="1100"/>
                <a:t>8</a:t>
              </a:r>
            </a:p>
          </p:txBody>
        </p:sp>
      </p:grpSp>
      <p:grpSp>
        <p:nvGrpSpPr>
          <p:cNvPr id="73" name="Group 72"/>
          <p:cNvGrpSpPr/>
          <p:nvPr/>
        </p:nvGrpSpPr>
        <p:grpSpPr>
          <a:xfrm>
            <a:off x="9712657" y="4599452"/>
            <a:ext cx="326307" cy="261611"/>
            <a:chOff x="4020857" y="315514"/>
            <a:chExt cx="472375" cy="378719"/>
          </a:xfrm>
        </p:grpSpPr>
        <p:sp>
          <p:nvSpPr>
            <p:cNvPr id="74" name="Oval 7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020857" y="315514"/>
              <a:ext cx="472375" cy="378718"/>
            </a:xfrm>
            <a:prstGeom prst="rect">
              <a:avLst/>
            </a:prstGeom>
            <a:noFill/>
          </p:spPr>
          <p:txBody>
            <a:bodyPr wrap="square" rtlCol="0">
              <a:spAutoFit/>
            </a:bodyPr>
            <a:lstStyle/>
            <a:p>
              <a:r>
                <a:rPr lang="en-US" sz="1100"/>
                <a:t>10</a:t>
              </a:r>
            </a:p>
          </p:txBody>
        </p:sp>
      </p:grpSp>
      <p:grpSp>
        <p:nvGrpSpPr>
          <p:cNvPr id="76" name="Group 75"/>
          <p:cNvGrpSpPr/>
          <p:nvPr/>
        </p:nvGrpSpPr>
        <p:grpSpPr>
          <a:xfrm>
            <a:off x="10270587" y="5255149"/>
            <a:ext cx="331115" cy="261610"/>
            <a:chOff x="4033945" y="330026"/>
            <a:chExt cx="479336" cy="378718"/>
          </a:xfrm>
        </p:grpSpPr>
        <p:sp>
          <p:nvSpPr>
            <p:cNvPr id="77" name="Oval 7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3945" y="330026"/>
              <a:ext cx="479336" cy="378718"/>
            </a:xfrm>
            <a:prstGeom prst="rect">
              <a:avLst/>
            </a:prstGeom>
            <a:noFill/>
          </p:spPr>
          <p:txBody>
            <a:bodyPr wrap="square" rtlCol="0">
              <a:spAutoFit/>
            </a:bodyPr>
            <a:lstStyle/>
            <a:p>
              <a:r>
                <a:rPr lang="en-US" sz="1100"/>
                <a:t>12</a:t>
              </a:r>
            </a:p>
          </p:txBody>
        </p:sp>
      </p:grpSp>
      <p:cxnSp>
        <p:nvCxnSpPr>
          <p:cNvPr id="79" name="Straight Arrow Connector 78"/>
          <p:cNvCxnSpPr>
            <a:stCxn id="78" idx="0"/>
            <a:endCxn id="86" idx="4"/>
          </p:cNvCxnSpPr>
          <p:nvPr/>
        </p:nvCxnSpPr>
        <p:spPr>
          <a:xfrm flipV="1">
            <a:off x="10436145" y="4845175"/>
            <a:ext cx="6298" cy="40997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9321125" y="4599452"/>
            <a:ext cx="255198" cy="261610"/>
            <a:chOff x="4033946" y="330026"/>
            <a:chExt cx="369435" cy="378718"/>
          </a:xfrm>
        </p:grpSpPr>
        <p:sp>
          <p:nvSpPr>
            <p:cNvPr id="81" name="Oval 8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033946" y="330026"/>
              <a:ext cx="369435" cy="378718"/>
            </a:xfrm>
            <a:prstGeom prst="rect">
              <a:avLst/>
            </a:prstGeom>
            <a:noFill/>
          </p:spPr>
          <p:txBody>
            <a:bodyPr wrap="square" rtlCol="0">
              <a:spAutoFit/>
            </a:bodyPr>
            <a:lstStyle/>
            <a:p>
              <a:r>
                <a:rPr lang="en-US" sz="1100"/>
                <a:t>9</a:t>
              </a:r>
            </a:p>
          </p:txBody>
        </p:sp>
      </p:grpSp>
      <p:cxnSp>
        <p:nvCxnSpPr>
          <p:cNvPr id="83" name="Straight Arrow Connector 82"/>
          <p:cNvCxnSpPr>
            <a:stCxn id="82" idx="0"/>
            <a:endCxn id="72" idx="2"/>
          </p:cNvCxnSpPr>
          <p:nvPr/>
        </p:nvCxnSpPr>
        <p:spPr>
          <a:xfrm flipV="1">
            <a:off x="9448724" y="4125422"/>
            <a:ext cx="63799" cy="47403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4" idx="0"/>
            <a:endCxn id="72" idx="2"/>
          </p:cNvCxnSpPr>
          <p:nvPr/>
        </p:nvCxnSpPr>
        <p:spPr>
          <a:xfrm flipH="1" flipV="1">
            <a:off x="9512523" y="4125422"/>
            <a:ext cx="341155" cy="49151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10304555" y="4599452"/>
            <a:ext cx="308226" cy="261610"/>
            <a:chOff x="4025392" y="338513"/>
            <a:chExt cx="446200" cy="378718"/>
          </a:xfrm>
        </p:grpSpPr>
        <p:sp>
          <p:nvSpPr>
            <p:cNvPr id="86" name="Oval 85"/>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025392" y="338513"/>
              <a:ext cx="446200" cy="378718"/>
            </a:xfrm>
            <a:prstGeom prst="rect">
              <a:avLst/>
            </a:prstGeom>
            <a:noFill/>
          </p:spPr>
          <p:txBody>
            <a:bodyPr wrap="square" rtlCol="0">
              <a:spAutoFit/>
            </a:bodyPr>
            <a:lstStyle/>
            <a:p>
              <a:r>
                <a:rPr lang="en-US" sz="1100"/>
                <a:t>11</a:t>
              </a:r>
            </a:p>
          </p:txBody>
        </p:sp>
      </p:grpSp>
      <p:cxnSp>
        <p:nvCxnSpPr>
          <p:cNvPr id="88" name="Straight Arrow Connector 87"/>
          <p:cNvCxnSpPr>
            <a:stCxn id="86" idx="0"/>
            <a:endCxn id="72" idx="2"/>
          </p:cNvCxnSpPr>
          <p:nvPr/>
        </p:nvCxnSpPr>
        <p:spPr>
          <a:xfrm flipH="1" flipV="1">
            <a:off x="9512523" y="4125422"/>
            <a:ext cx="929920" cy="4756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8843456" y="4599452"/>
            <a:ext cx="255198" cy="261610"/>
            <a:chOff x="4033946" y="330026"/>
            <a:chExt cx="369435" cy="378718"/>
          </a:xfrm>
        </p:grpSpPr>
        <p:sp>
          <p:nvSpPr>
            <p:cNvPr id="90" name="Oval 8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033946" y="330026"/>
              <a:ext cx="369435" cy="378718"/>
            </a:xfrm>
            <a:prstGeom prst="rect">
              <a:avLst/>
            </a:prstGeom>
            <a:noFill/>
          </p:spPr>
          <p:txBody>
            <a:bodyPr wrap="square" rtlCol="0">
              <a:spAutoFit/>
            </a:bodyPr>
            <a:lstStyle/>
            <a:p>
              <a:r>
                <a:rPr lang="en-US" sz="1100"/>
                <a:t>6</a:t>
              </a:r>
            </a:p>
          </p:txBody>
        </p:sp>
      </p:grpSp>
      <p:grpSp>
        <p:nvGrpSpPr>
          <p:cNvPr id="92" name="Group 91"/>
          <p:cNvGrpSpPr/>
          <p:nvPr/>
        </p:nvGrpSpPr>
        <p:grpSpPr>
          <a:xfrm>
            <a:off x="8218731" y="4599452"/>
            <a:ext cx="255198" cy="261610"/>
            <a:chOff x="4033946" y="330026"/>
            <a:chExt cx="369435" cy="378718"/>
          </a:xfrm>
        </p:grpSpPr>
        <p:sp>
          <p:nvSpPr>
            <p:cNvPr id="93" name="Oval 92"/>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033946" y="330026"/>
              <a:ext cx="369435" cy="378718"/>
            </a:xfrm>
            <a:prstGeom prst="rect">
              <a:avLst/>
            </a:prstGeom>
            <a:noFill/>
          </p:spPr>
          <p:txBody>
            <a:bodyPr wrap="square" rtlCol="0">
              <a:spAutoFit/>
            </a:bodyPr>
            <a:lstStyle/>
            <a:p>
              <a:r>
                <a:rPr lang="en-US" sz="1100"/>
                <a:t>4</a:t>
              </a:r>
            </a:p>
          </p:txBody>
        </p:sp>
      </p:grpSp>
      <p:grpSp>
        <p:nvGrpSpPr>
          <p:cNvPr id="95" name="Group 94"/>
          <p:cNvGrpSpPr/>
          <p:nvPr/>
        </p:nvGrpSpPr>
        <p:grpSpPr>
          <a:xfrm>
            <a:off x="7728508" y="4599452"/>
            <a:ext cx="255198" cy="261610"/>
            <a:chOff x="4033946" y="330026"/>
            <a:chExt cx="369435" cy="378718"/>
          </a:xfrm>
        </p:grpSpPr>
        <p:sp>
          <p:nvSpPr>
            <p:cNvPr id="96" name="Oval 95"/>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4033946" y="330026"/>
              <a:ext cx="369435" cy="378718"/>
            </a:xfrm>
            <a:prstGeom prst="rect">
              <a:avLst/>
            </a:prstGeom>
            <a:noFill/>
          </p:spPr>
          <p:txBody>
            <a:bodyPr wrap="square" rtlCol="0">
              <a:spAutoFit/>
            </a:bodyPr>
            <a:lstStyle/>
            <a:p>
              <a:r>
                <a:rPr lang="en-US" sz="1100"/>
                <a:t>5</a:t>
              </a:r>
            </a:p>
          </p:txBody>
        </p:sp>
      </p:grpSp>
      <p:cxnSp>
        <p:nvCxnSpPr>
          <p:cNvPr id="98" name="Straight Arrow Connector 97"/>
          <p:cNvCxnSpPr>
            <a:stCxn id="97" idx="0"/>
            <a:endCxn id="72" idx="2"/>
          </p:cNvCxnSpPr>
          <p:nvPr/>
        </p:nvCxnSpPr>
        <p:spPr>
          <a:xfrm flipV="1">
            <a:off x="7856107" y="4125422"/>
            <a:ext cx="1656416" cy="47403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4" idx="0"/>
            <a:endCxn id="72" idx="2"/>
          </p:cNvCxnSpPr>
          <p:nvPr/>
        </p:nvCxnSpPr>
        <p:spPr>
          <a:xfrm flipV="1">
            <a:off x="8346330" y="4125422"/>
            <a:ext cx="1166193" cy="47403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9225098" y="5255149"/>
            <a:ext cx="255198" cy="261610"/>
            <a:chOff x="4033946" y="330026"/>
            <a:chExt cx="369435" cy="378718"/>
          </a:xfrm>
        </p:grpSpPr>
        <p:sp>
          <p:nvSpPr>
            <p:cNvPr id="105" name="Oval 104"/>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4033946" y="330026"/>
              <a:ext cx="369435" cy="378718"/>
            </a:xfrm>
            <a:prstGeom prst="rect">
              <a:avLst/>
            </a:prstGeom>
            <a:noFill/>
          </p:spPr>
          <p:txBody>
            <a:bodyPr wrap="square" rtlCol="0">
              <a:spAutoFit/>
            </a:bodyPr>
            <a:lstStyle/>
            <a:p>
              <a:r>
                <a:rPr lang="en-US" sz="1100"/>
                <a:t>3</a:t>
              </a:r>
            </a:p>
          </p:txBody>
        </p:sp>
      </p:grpSp>
      <p:cxnSp>
        <p:nvCxnSpPr>
          <p:cNvPr id="107" name="Straight Arrow Connector 106"/>
          <p:cNvCxnSpPr>
            <a:stCxn id="106" idx="0"/>
            <a:endCxn id="91" idx="2"/>
          </p:cNvCxnSpPr>
          <p:nvPr/>
        </p:nvCxnSpPr>
        <p:spPr>
          <a:xfrm flipH="1" flipV="1">
            <a:off x="8971055" y="4861062"/>
            <a:ext cx="381642" cy="39408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1" idx="0"/>
            <a:endCxn id="72" idx="2"/>
          </p:cNvCxnSpPr>
          <p:nvPr/>
        </p:nvCxnSpPr>
        <p:spPr>
          <a:xfrm flipV="1">
            <a:off x="8971055" y="4125422"/>
            <a:ext cx="541468" cy="47403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11320255" y="5255149"/>
            <a:ext cx="255198" cy="261610"/>
            <a:chOff x="4033946" y="330026"/>
            <a:chExt cx="369435" cy="378718"/>
          </a:xfrm>
        </p:grpSpPr>
        <p:sp>
          <p:nvSpPr>
            <p:cNvPr id="114" name="Oval 11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33946" y="330026"/>
              <a:ext cx="369435" cy="378718"/>
            </a:xfrm>
            <a:prstGeom prst="rect">
              <a:avLst/>
            </a:prstGeom>
            <a:noFill/>
          </p:spPr>
          <p:txBody>
            <a:bodyPr wrap="square" rtlCol="0">
              <a:spAutoFit/>
            </a:bodyPr>
            <a:lstStyle/>
            <a:p>
              <a:r>
                <a:rPr lang="en-US" sz="1100"/>
                <a:t>2</a:t>
              </a:r>
            </a:p>
          </p:txBody>
        </p:sp>
      </p:grpSp>
      <p:grpSp>
        <p:nvGrpSpPr>
          <p:cNvPr id="116" name="Group 115"/>
          <p:cNvGrpSpPr/>
          <p:nvPr/>
        </p:nvGrpSpPr>
        <p:grpSpPr>
          <a:xfrm>
            <a:off x="11000211" y="4599452"/>
            <a:ext cx="255198" cy="261610"/>
            <a:chOff x="4033946" y="330026"/>
            <a:chExt cx="369435" cy="378718"/>
          </a:xfrm>
        </p:grpSpPr>
        <p:sp>
          <p:nvSpPr>
            <p:cNvPr id="117" name="Oval 11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033946" y="330026"/>
              <a:ext cx="369435" cy="378718"/>
            </a:xfrm>
            <a:prstGeom prst="rect">
              <a:avLst/>
            </a:prstGeom>
            <a:noFill/>
          </p:spPr>
          <p:txBody>
            <a:bodyPr wrap="square" rtlCol="0">
              <a:spAutoFit/>
            </a:bodyPr>
            <a:lstStyle/>
            <a:p>
              <a:r>
                <a:rPr lang="en-US" sz="1100"/>
                <a:t>7</a:t>
              </a:r>
            </a:p>
          </p:txBody>
        </p:sp>
      </p:grpSp>
      <p:grpSp>
        <p:nvGrpSpPr>
          <p:cNvPr id="119" name="Group 118"/>
          <p:cNvGrpSpPr/>
          <p:nvPr/>
        </p:nvGrpSpPr>
        <p:grpSpPr>
          <a:xfrm>
            <a:off x="10719386" y="5255149"/>
            <a:ext cx="348519" cy="261610"/>
            <a:chOff x="4033945" y="330026"/>
            <a:chExt cx="504530" cy="378718"/>
          </a:xfrm>
        </p:grpSpPr>
        <p:sp>
          <p:nvSpPr>
            <p:cNvPr id="120" name="Oval 119"/>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033945" y="330026"/>
              <a:ext cx="504530" cy="378718"/>
            </a:xfrm>
            <a:prstGeom prst="rect">
              <a:avLst/>
            </a:prstGeom>
            <a:noFill/>
          </p:spPr>
          <p:txBody>
            <a:bodyPr wrap="square" rtlCol="0">
              <a:spAutoFit/>
            </a:bodyPr>
            <a:lstStyle/>
            <a:p>
              <a:r>
                <a:rPr lang="en-US" sz="1100"/>
                <a:t>13</a:t>
              </a:r>
            </a:p>
          </p:txBody>
        </p:sp>
      </p:grpSp>
      <p:cxnSp>
        <p:nvCxnSpPr>
          <p:cNvPr id="122" name="Straight Arrow Connector 121"/>
          <p:cNvCxnSpPr>
            <a:stCxn id="121" idx="0"/>
            <a:endCxn id="118" idx="2"/>
          </p:cNvCxnSpPr>
          <p:nvPr/>
        </p:nvCxnSpPr>
        <p:spPr>
          <a:xfrm flipV="1">
            <a:off x="10893646" y="4861062"/>
            <a:ext cx="234164" cy="39408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5" idx="0"/>
            <a:endCxn id="118" idx="2"/>
          </p:cNvCxnSpPr>
          <p:nvPr/>
        </p:nvCxnSpPr>
        <p:spPr>
          <a:xfrm flipH="1" flipV="1">
            <a:off x="11127810" y="4861062"/>
            <a:ext cx="320044" cy="39408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0"/>
            <a:endCxn id="72" idx="2"/>
          </p:cNvCxnSpPr>
          <p:nvPr/>
        </p:nvCxnSpPr>
        <p:spPr>
          <a:xfrm flipH="1" flipV="1">
            <a:off x="9512523" y="4125422"/>
            <a:ext cx="1615287" cy="47403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7647509" y="3808736"/>
            <a:ext cx="4034161" cy="2577897"/>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9027953" y="3397880"/>
            <a:ext cx="1015021" cy="369332"/>
          </a:xfrm>
          <a:prstGeom prst="rect">
            <a:avLst/>
          </a:prstGeom>
          <a:noFill/>
        </p:spPr>
        <p:txBody>
          <a:bodyPr wrap="none" rtlCol="0">
            <a:spAutoFit/>
          </a:bodyPr>
          <a:lstStyle/>
          <a:p>
            <a:r>
              <a:rPr lang="en-US"/>
              <a:t>rank = 2</a:t>
            </a:r>
          </a:p>
        </p:txBody>
      </p:sp>
      <p:sp>
        <p:nvSpPr>
          <p:cNvPr id="133" name="Content Placeholder 2"/>
          <p:cNvSpPr txBox="1">
            <a:spLocks/>
          </p:cNvSpPr>
          <p:nvPr/>
        </p:nvSpPr>
        <p:spPr>
          <a:xfrm>
            <a:off x="504721" y="4931897"/>
            <a:ext cx="2653650" cy="114793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000"/>
              <a:t>Does this improve the worst case runtimes?</a:t>
            </a:r>
          </a:p>
          <a:p>
            <a:r>
              <a:rPr lang="en-US" sz="2000" err="1">
                <a:solidFill>
                  <a:srgbClr val="4C3282"/>
                </a:solidFill>
              </a:rPr>
              <a:t>findSet</a:t>
            </a:r>
            <a:r>
              <a:rPr lang="en-US" sz="2000">
                <a:solidFill>
                  <a:srgbClr val="4C3282"/>
                </a:solidFill>
              </a:rPr>
              <a:t> is more likely to be O(1) than O(log(n))</a:t>
            </a:r>
          </a:p>
        </p:txBody>
      </p:sp>
    </p:spTree>
    <p:extLst>
      <p:ext uri="{BB962C8B-B14F-4D97-AF65-F5344CB8AC3E}">
        <p14:creationId xmlns:p14="http://schemas.microsoft.com/office/powerpoint/2010/main" val="404637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par>
                                <p:cTn id="21" presetID="10"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par>
                                <p:cTn id="27" presetID="10"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par>
                                <p:cTn id="30" presetID="10"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par>
                                <p:cTn id="33" presetID="10"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par>
                                <p:cTn id="36" presetID="10"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par>
                                <p:cTn id="39" presetID="10" presetClass="entr" presetSubtype="0"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fade">
                                      <p:cBhvr>
                                        <p:cTn id="44" dur="500"/>
                                        <p:tgtEl>
                                          <p:spTgt spid="88"/>
                                        </p:tgtEl>
                                      </p:cBhvr>
                                    </p:animEffect>
                                  </p:childTnLst>
                                </p:cTn>
                              </p:par>
                              <p:par>
                                <p:cTn id="45" presetID="10"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par>
                                <p:cTn id="48" presetID="10" presetClass="entr" presetSubtype="0" fill="hold"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500"/>
                                        <p:tgtEl>
                                          <p:spTgt spid="92"/>
                                        </p:tgtEl>
                                      </p:cBhvr>
                                    </p:animEffect>
                                  </p:childTnLst>
                                </p:cTn>
                              </p:par>
                              <p:par>
                                <p:cTn id="51" presetID="10"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fade">
                                      <p:cBhvr>
                                        <p:cTn id="53" dur="500"/>
                                        <p:tgtEl>
                                          <p:spTgt spid="95"/>
                                        </p:tgtEl>
                                      </p:cBhvr>
                                    </p:animEffect>
                                  </p:childTnLst>
                                </p:cTn>
                              </p:par>
                              <p:par>
                                <p:cTn id="54" presetID="10" presetClass="entr" presetSubtype="0" fill="hold" nodeType="withEffect">
                                  <p:stCondLst>
                                    <p:cond delay="0"/>
                                  </p:stCondLst>
                                  <p:childTnLst>
                                    <p:set>
                                      <p:cBhvr>
                                        <p:cTn id="55" dur="1" fill="hold">
                                          <p:stCondLst>
                                            <p:cond delay="0"/>
                                          </p:stCondLst>
                                        </p:cTn>
                                        <p:tgtEl>
                                          <p:spTgt spid="98"/>
                                        </p:tgtEl>
                                        <p:attrNameLst>
                                          <p:attrName>style.visibility</p:attrName>
                                        </p:attrNameLst>
                                      </p:cBhvr>
                                      <p:to>
                                        <p:strVal val="visible"/>
                                      </p:to>
                                    </p:set>
                                    <p:animEffect transition="in" filter="fade">
                                      <p:cBhvr>
                                        <p:cTn id="56" dur="500"/>
                                        <p:tgtEl>
                                          <p:spTgt spid="98"/>
                                        </p:tgtEl>
                                      </p:cBhvr>
                                    </p:animEffect>
                                  </p:childTnLst>
                                </p:cTn>
                              </p:par>
                              <p:par>
                                <p:cTn id="57" presetID="10" presetClass="entr" presetSubtype="0" fill="hold" nodeType="with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par>
                                <p:cTn id="60" presetID="10" presetClass="entr" presetSubtype="0" fill="hold" nodeType="with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par>
                                <p:cTn id="63" presetID="10"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fade">
                                      <p:cBhvr>
                                        <p:cTn id="65" dur="500"/>
                                        <p:tgtEl>
                                          <p:spTgt spid="107"/>
                                        </p:tgtEl>
                                      </p:cBhvr>
                                    </p:animEffect>
                                  </p:childTnLst>
                                </p:cTn>
                              </p:par>
                              <p:par>
                                <p:cTn id="66" presetID="10" presetClass="entr" presetSubtype="0" fill="hold" nodeType="with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fade">
                                      <p:cBhvr>
                                        <p:cTn id="68" dur="500"/>
                                        <p:tgtEl>
                                          <p:spTgt spid="112"/>
                                        </p:tgtEl>
                                      </p:cBhvr>
                                    </p:animEffect>
                                  </p:childTnLst>
                                </p:cTn>
                              </p:par>
                              <p:par>
                                <p:cTn id="69" presetID="10" presetClass="entr" presetSubtype="0" fill="hold" nodeType="with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fade">
                                      <p:cBhvr>
                                        <p:cTn id="71" dur="500"/>
                                        <p:tgtEl>
                                          <p:spTgt spid="113"/>
                                        </p:tgtEl>
                                      </p:cBhvr>
                                    </p:animEffect>
                                  </p:childTnLst>
                                </p:cTn>
                              </p:par>
                              <p:par>
                                <p:cTn id="72" presetID="10" presetClass="entr" presetSubtype="0" fill="hold" nodeType="with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fade">
                                      <p:cBhvr>
                                        <p:cTn id="74" dur="500"/>
                                        <p:tgtEl>
                                          <p:spTgt spid="116"/>
                                        </p:tgtEl>
                                      </p:cBhvr>
                                    </p:animEffect>
                                  </p:childTnLst>
                                </p:cTn>
                              </p:par>
                              <p:par>
                                <p:cTn id="75" presetID="10" presetClass="entr" presetSubtype="0"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fade">
                                      <p:cBhvr>
                                        <p:cTn id="77" dur="500"/>
                                        <p:tgtEl>
                                          <p:spTgt spid="119"/>
                                        </p:tgtEl>
                                      </p:cBhvr>
                                    </p:animEffect>
                                  </p:childTnLst>
                                </p:cTn>
                              </p:par>
                              <p:par>
                                <p:cTn id="78" presetID="10" presetClass="entr" presetSubtype="0" fill="hold" nodeType="withEffect">
                                  <p:stCondLst>
                                    <p:cond delay="0"/>
                                  </p:stCondLst>
                                  <p:childTnLst>
                                    <p:set>
                                      <p:cBhvr>
                                        <p:cTn id="79" dur="1" fill="hold">
                                          <p:stCondLst>
                                            <p:cond delay="0"/>
                                          </p:stCondLst>
                                        </p:cTn>
                                        <p:tgtEl>
                                          <p:spTgt spid="122"/>
                                        </p:tgtEl>
                                        <p:attrNameLst>
                                          <p:attrName>style.visibility</p:attrName>
                                        </p:attrNameLst>
                                      </p:cBhvr>
                                      <p:to>
                                        <p:strVal val="visible"/>
                                      </p:to>
                                    </p:set>
                                    <p:animEffect transition="in" filter="fade">
                                      <p:cBhvr>
                                        <p:cTn id="80" dur="500"/>
                                        <p:tgtEl>
                                          <p:spTgt spid="122"/>
                                        </p:tgtEl>
                                      </p:cBhvr>
                                    </p:animEffect>
                                  </p:childTnLst>
                                </p:cTn>
                              </p:par>
                              <p:par>
                                <p:cTn id="81" presetID="10" presetClass="entr" presetSubtype="0" fill="hold" nodeType="withEffect">
                                  <p:stCondLst>
                                    <p:cond delay="0"/>
                                  </p:stCondLst>
                                  <p:childTnLst>
                                    <p:set>
                                      <p:cBhvr>
                                        <p:cTn id="82" dur="1" fill="hold">
                                          <p:stCondLst>
                                            <p:cond delay="0"/>
                                          </p:stCondLst>
                                        </p:cTn>
                                        <p:tgtEl>
                                          <p:spTgt spid="123"/>
                                        </p:tgtEl>
                                        <p:attrNameLst>
                                          <p:attrName>style.visibility</p:attrName>
                                        </p:attrNameLst>
                                      </p:cBhvr>
                                      <p:to>
                                        <p:strVal val="visible"/>
                                      </p:to>
                                    </p:set>
                                    <p:animEffect transition="in" filter="fade">
                                      <p:cBhvr>
                                        <p:cTn id="83" dur="500"/>
                                        <p:tgtEl>
                                          <p:spTgt spid="123"/>
                                        </p:tgtEl>
                                      </p:cBhvr>
                                    </p:animEffect>
                                  </p:childTnLst>
                                </p:cTn>
                              </p:par>
                              <p:par>
                                <p:cTn id="84" presetID="10" presetClass="entr" presetSubtype="0" fill="hold" nodeType="with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fade">
                                      <p:cBhvr>
                                        <p:cTn id="86" dur="500"/>
                                        <p:tgtEl>
                                          <p:spTgt spid="1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animEffect transition="in" filter="fade">
                                      <p:cBhvr>
                                        <p:cTn id="89" dur="500"/>
                                        <p:tgtEl>
                                          <p:spTgt spid="1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26"/>
                                        </p:tgtEl>
                                        <p:attrNameLst>
                                          <p:attrName>style.visibility</p:attrName>
                                        </p:attrNameLst>
                                      </p:cBhvr>
                                      <p:to>
                                        <p:strVal val="visible"/>
                                      </p:to>
                                    </p:set>
                                    <p:animEffect transition="in" filter="fade">
                                      <p:cBhvr>
                                        <p:cTn id="92" dur="500"/>
                                        <p:tgtEl>
                                          <p:spTgt spid="1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3">
                                            <p:txEl>
                                              <p:pRg st="1" end="1"/>
                                            </p:txEl>
                                          </p:spTgt>
                                        </p:tgtEl>
                                        <p:attrNameLst>
                                          <p:attrName>style.visibility</p:attrName>
                                        </p:attrNameLst>
                                      </p:cBhvr>
                                      <p:to>
                                        <p:strVal val="visible"/>
                                      </p:to>
                                    </p:set>
                                    <p:animEffect transition="in" filter="fade">
                                      <p:cBhvr>
                                        <p:cTn id="97" dur="500"/>
                                        <p:tgtEl>
                                          <p:spTgt spid="63">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33">
                                            <p:txEl>
                                              <p:pRg st="0" end="0"/>
                                            </p:txEl>
                                          </p:spTgt>
                                        </p:tgtEl>
                                        <p:attrNameLst>
                                          <p:attrName>style.visibility</p:attrName>
                                        </p:attrNameLst>
                                      </p:cBhvr>
                                      <p:to>
                                        <p:strVal val="visible"/>
                                      </p:to>
                                    </p:set>
                                    <p:animEffect transition="in" filter="fade">
                                      <p:cBhvr>
                                        <p:cTn id="102" dur="500"/>
                                        <p:tgtEl>
                                          <p:spTgt spid="133">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3">
                                            <p:txEl>
                                              <p:pRg st="1" end="1"/>
                                            </p:txEl>
                                          </p:spTgt>
                                        </p:tgtEl>
                                        <p:attrNameLst>
                                          <p:attrName>style.visibility</p:attrName>
                                        </p:attrNameLst>
                                      </p:cBhvr>
                                      <p:to>
                                        <p:strVal val="visible"/>
                                      </p:to>
                                    </p:set>
                                    <p:animEffect transition="in" filter="fade">
                                      <p:cBhvr>
                                        <p:cTn id="107" dur="500"/>
                                        <p:tgtEl>
                                          <p:spTgt spid="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B05D-3FB2-4108-82C1-6EF843A78A3E}"/>
              </a:ext>
            </a:extLst>
          </p:cNvPr>
          <p:cNvSpPr>
            <a:spLocks noGrp="1"/>
          </p:cNvSpPr>
          <p:nvPr>
            <p:ph type="title"/>
          </p:nvPr>
        </p:nvSpPr>
        <p:spPr/>
        <p:txBody>
          <a:bodyPr/>
          <a:lstStyle/>
          <a:p>
            <a:r>
              <a:rPr lang="en-US"/>
              <a:t>Array Implementation</a:t>
            </a:r>
          </a:p>
        </p:txBody>
      </p:sp>
      <p:sp>
        <p:nvSpPr>
          <p:cNvPr id="4" name="Footer Placeholder 3">
            <a:extLst>
              <a:ext uri="{FF2B5EF4-FFF2-40B4-BE49-F238E27FC236}">
                <a16:creationId xmlns:a16="http://schemas.microsoft.com/office/drawing/2014/main" id="{B4034350-7844-46A8-8DA5-3F97D00AEE5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E64C2541-A511-4F0C-B869-FDE518DDA112}"/>
              </a:ext>
            </a:extLst>
          </p:cNvPr>
          <p:cNvSpPr>
            <a:spLocks noGrp="1"/>
          </p:cNvSpPr>
          <p:nvPr>
            <p:ph type="sldNum" sz="quarter" idx="12"/>
          </p:nvPr>
        </p:nvSpPr>
        <p:spPr/>
        <p:txBody>
          <a:bodyPr/>
          <a:lstStyle/>
          <a:p>
            <a:fld id="{659665DE-58FC-41F4-AC58-2C90A5E00527}" type="slidenum">
              <a:rPr lang="en-US" smtClean="0"/>
              <a:t>37</a:t>
            </a:fld>
            <a:endParaRPr lang="en-US"/>
          </a:p>
        </p:txBody>
      </p:sp>
      <p:grpSp>
        <p:nvGrpSpPr>
          <p:cNvPr id="6" name="Group 5">
            <a:extLst>
              <a:ext uri="{FF2B5EF4-FFF2-40B4-BE49-F238E27FC236}">
                <a16:creationId xmlns:a16="http://schemas.microsoft.com/office/drawing/2014/main" id="{EA10A9D3-ABA5-4721-A0BF-63AE31D256B0}"/>
              </a:ext>
            </a:extLst>
          </p:cNvPr>
          <p:cNvGrpSpPr/>
          <p:nvPr/>
        </p:nvGrpSpPr>
        <p:grpSpPr>
          <a:xfrm>
            <a:off x="5005856" y="1991679"/>
            <a:ext cx="255198" cy="261610"/>
            <a:chOff x="4033946" y="330026"/>
            <a:chExt cx="369435" cy="378718"/>
          </a:xfrm>
        </p:grpSpPr>
        <p:sp>
          <p:nvSpPr>
            <p:cNvPr id="7" name="Oval 6">
              <a:extLst>
                <a:ext uri="{FF2B5EF4-FFF2-40B4-BE49-F238E27FC236}">
                  <a16:creationId xmlns:a16="http://schemas.microsoft.com/office/drawing/2014/main" id="{35C0E5B1-4648-4692-BD1E-6C636241D8B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B0D27F-A255-4AA4-B403-F3C83AB09F3D}"/>
                </a:ext>
              </a:extLst>
            </p:cNvPr>
            <p:cNvSpPr txBox="1"/>
            <p:nvPr/>
          </p:nvSpPr>
          <p:spPr>
            <a:xfrm>
              <a:off x="4033946" y="330026"/>
              <a:ext cx="369435" cy="378718"/>
            </a:xfrm>
            <a:prstGeom prst="rect">
              <a:avLst/>
            </a:prstGeom>
            <a:noFill/>
          </p:spPr>
          <p:txBody>
            <a:bodyPr wrap="square" rtlCol="0">
              <a:spAutoFit/>
            </a:bodyPr>
            <a:lstStyle/>
            <a:p>
              <a:r>
                <a:rPr lang="en-US" sz="1100"/>
                <a:t>1</a:t>
              </a:r>
            </a:p>
          </p:txBody>
        </p:sp>
      </p:grpSp>
      <p:sp>
        <p:nvSpPr>
          <p:cNvPr id="9" name="Rounded Rectangle 8">
            <a:extLst>
              <a:ext uri="{FF2B5EF4-FFF2-40B4-BE49-F238E27FC236}">
                <a16:creationId xmlns:a16="http://schemas.microsoft.com/office/drawing/2014/main" id="{AA8F123D-6A0F-4ABE-9D50-D97C0EEC0C28}"/>
              </a:ext>
            </a:extLst>
          </p:cNvPr>
          <p:cNvSpPr/>
          <p:nvPr/>
        </p:nvSpPr>
        <p:spPr>
          <a:xfrm>
            <a:off x="3894531" y="1869289"/>
            <a:ext cx="2254247"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5597B1-AE6D-4788-B3AF-C8D0887D5A1A}"/>
              </a:ext>
            </a:extLst>
          </p:cNvPr>
          <p:cNvGrpSpPr/>
          <p:nvPr/>
        </p:nvGrpSpPr>
        <p:grpSpPr>
          <a:xfrm>
            <a:off x="5517954" y="2515279"/>
            <a:ext cx="326307" cy="261611"/>
            <a:chOff x="4020857" y="315514"/>
            <a:chExt cx="472375" cy="378719"/>
          </a:xfrm>
        </p:grpSpPr>
        <p:sp>
          <p:nvSpPr>
            <p:cNvPr id="11" name="Oval 10">
              <a:extLst>
                <a:ext uri="{FF2B5EF4-FFF2-40B4-BE49-F238E27FC236}">
                  <a16:creationId xmlns:a16="http://schemas.microsoft.com/office/drawing/2014/main" id="{3E9C4268-F334-459C-AD65-CE39DD1C5FD6}"/>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20DEB0-E0C5-49C4-9014-06B0A74C2B79}"/>
                </a:ext>
              </a:extLst>
            </p:cNvPr>
            <p:cNvSpPr txBox="1"/>
            <p:nvPr/>
          </p:nvSpPr>
          <p:spPr>
            <a:xfrm>
              <a:off x="4020857" y="315514"/>
              <a:ext cx="472375" cy="378718"/>
            </a:xfrm>
            <a:prstGeom prst="rect">
              <a:avLst/>
            </a:prstGeom>
            <a:noFill/>
          </p:spPr>
          <p:txBody>
            <a:bodyPr wrap="square" rtlCol="0">
              <a:spAutoFit/>
            </a:bodyPr>
            <a:lstStyle/>
            <a:p>
              <a:r>
                <a:rPr lang="en-US" sz="1100"/>
                <a:t>6</a:t>
              </a:r>
            </a:p>
          </p:txBody>
        </p:sp>
      </p:grpSp>
      <p:grpSp>
        <p:nvGrpSpPr>
          <p:cNvPr id="13" name="Group 12">
            <a:extLst>
              <a:ext uri="{FF2B5EF4-FFF2-40B4-BE49-F238E27FC236}">
                <a16:creationId xmlns:a16="http://schemas.microsoft.com/office/drawing/2014/main" id="{B22658AB-BD80-454E-83BF-8E993FDC06FF}"/>
              </a:ext>
            </a:extLst>
          </p:cNvPr>
          <p:cNvGrpSpPr/>
          <p:nvPr/>
        </p:nvGrpSpPr>
        <p:grpSpPr>
          <a:xfrm>
            <a:off x="4019501" y="3052139"/>
            <a:ext cx="255198" cy="261610"/>
            <a:chOff x="4033946" y="330026"/>
            <a:chExt cx="369435" cy="378718"/>
          </a:xfrm>
        </p:grpSpPr>
        <p:sp>
          <p:nvSpPr>
            <p:cNvPr id="14" name="Oval 13">
              <a:extLst>
                <a:ext uri="{FF2B5EF4-FFF2-40B4-BE49-F238E27FC236}">
                  <a16:creationId xmlns:a16="http://schemas.microsoft.com/office/drawing/2014/main" id="{426B1657-C4A9-4AF8-B436-FA047121E767}"/>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B538F5-FD07-4724-9BC7-BF5D6E469E45}"/>
                </a:ext>
              </a:extLst>
            </p:cNvPr>
            <p:cNvSpPr txBox="1"/>
            <p:nvPr/>
          </p:nvSpPr>
          <p:spPr>
            <a:xfrm>
              <a:off x="4033946" y="330026"/>
              <a:ext cx="369435" cy="378718"/>
            </a:xfrm>
            <a:prstGeom prst="rect">
              <a:avLst/>
            </a:prstGeom>
            <a:noFill/>
          </p:spPr>
          <p:txBody>
            <a:bodyPr wrap="square" rtlCol="0">
              <a:spAutoFit/>
            </a:bodyPr>
            <a:lstStyle/>
            <a:p>
              <a:r>
                <a:rPr lang="en-US" sz="1100"/>
                <a:t>3</a:t>
              </a:r>
            </a:p>
          </p:txBody>
        </p:sp>
      </p:grpSp>
      <p:cxnSp>
        <p:nvCxnSpPr>
          <p:cNvPr id="16" name="Straight Arrow Connector 15">
            <a:extLst>
              <a:ext uri="{FF2B5EF4-FFF2-40B4-BE49-F238E27FC236}">
                <a16:creationId xmlns:a16="http://schemas.microsoft.com/office/drawing/2014/main" id="{E659FC94-AAFD-4389-A7A1-DEAFD6B15CB3}"/>
              </a:ext>
            </a:extLst>
          </p:cNvPr>
          <p:cNvCxnSpPr>
            <a:cxnSpLocks/>
            <a:stCxn id="35" idx="0"/>
          </p:cNvCxnSpPr>
          <p:nvPr/>
        </p:nvCxnSpPr>
        <p:spPr>
          <a:xfrm flipV="1">
            <a:off x="5476558" y="2776889"/>
            <a:ext cx="184110"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CE9848-3823-4B68-8AA7-9E5A598E277F}"/>
              </a:ext>
            </a:extLst>
          </p:cNvPr>
          <p:cNvCxnSpPr>
            <a:cxnSpLocks/>
            <a:stCxn id="12" idx="0"/>
            <a:endCxn id="8" idx="2"/>
          </p:cNvCxnSpPr>
          <p:nvPr/>
        </p:nvCxnSpPr>
        <p:spPr>
          <a:xfrm flipH="1" flipV="1">
            <a:off x="5133455" y="2253289"/>
            <a:ext cx="547653"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49E7D2-8AFA-40E6-9B2E-81ECCE6BDBAB}"/>
              </a:ext>
            </a:extLst>
          </p:cNvPr>
          <p:cNvSpPr txBox="1"/>
          <p:nvPr/>
        </p:nvSpPr>
        <p:spPr>
          <a:xfrm>
            <a:off x="1095984" y="1429523"/>
            <a:ext cx="1015021" cy="369332"/>
          </a:xfrm>
          <a:prstGeom prst="rect">
            <a:avLst/>
          </a:prstGeom>
          <a:noFill/>
        </p:spPr>
        <p:txBody>
          <a:bodyPr wrap="none" rtlCol="0">
            <a:spAutoFit/>
          </a:bodyPr>
          <a:lstStyle/>
          <a:p>
            <a:r>
              <a:rPr lang="en-US"/>
              <a:t>rank = 0</a:t>
            </a:r>
          </a:p>
        </p:txBody>
      </p:sp>
      <p:grpSp>
        <p:nvGrpSpPr>
          <p:cNvPr id="19" name="Group 18">
            <a:extLst>
              <a:ext uri="{FF2B5EF4-FFF2-40B4-BE49-F238E27FC236}">
                <a16:creationId xmlns:a16="http://schemas.microsoft.com/office/drawing/2014/main" id="{63FF5622-B658-498E-AFBA-2340EBA407EC}"/>
              </a:ext>
            </a:extLst>
          </p:cNvPr>
          <p:cNvGrpSpPr/>
          <p:nvPr/>
        </p:nvGrpSpPr>
        <p:grpSpPr>
          <a:xfrm>
            <a:off x="4381997" y="3052139"/>
            <a:ext cx="308226" cy="261610"/>
            <a:chOff x="4025392" y="338513"/>
            <a:chExt cx="446200" cy="378718"/>
          </a:xfrm>
        </p:grpSpPr>
        <p:sp>
          <p:nvSpPr>
            <p:cNvPr id="20" name="Oval 19">
              <a:extLst>
                <a:ext uri="{FF2B5EF4-FFF2-40B4-BE49-F238E27FC236}">
                  <a16:creationId xmlns:a16="http://schemas.microsoft.com/office/drawing/2014/main" id="{557E6148-DB93-41CB-861B-71D148648A0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20EF04-BD20-49BE-A274-3BF244FFF287}"/>
                </a:ext>
              </a:extLst>
            </p:cNvPr>
            <p:cNvSpPr txBox="1"/>
            <p:nvPr/>
          </p:nvSpPr>
          <p:spPr>
            <a:xfrm>
              <a:off x="4025392" y="338513"/>
              <a:ext cx="446200" cy="378718"/>
            </a:xfrm>
            <a:prstGeom prst="rect">
              <a:avLst/>
            </a:prstGeom>
            <a:noFill/>
          </p:spPr>
          <p:txBody>
            <a:bodyPr wrap="square" rtlCol="0">
              <a:spAutoFit/>
            </a:bodyPr>
            <a:lstStyle/>
            <a:p>
              <a:r>
                <a:rPr lang="en-US" sz="1100"/>
                <a:t>4</a:t>
              </a:r>
            </a:p>
          </p:txBody>
        </p:sp>
      </p:grpSp>
      <p:cxnSp>
        <p:nvCxnSpPr>
          <p:cNvPr id="22" name="Straight Arrow Connector 21">
            <a:extLst>
              <a:ext uri="{FF2B5EF4-FFF2-40B4-BE49-F238E27FC236}">
                <a16:creationId xmlns:a16="http://schemas.microsoft.com/office/drawing/2014/main" id="{09F866B9-548A-4B2F-9D0A-81CCDDA9C418}"/>
              </a:ext>
            </a:extLst>
          </p:cNvPr>
          <p:cNvCxnSpPr>
            <a:cxnSpLocks/>
            <a:stCxn id="25" idx="0"/>
            <a:endCxn id="8" idx="2"/>
          </p:cNvCxnSpPr>
          <p:nvPr/>
        </p:nvCxnSpPr>
        <p:spPr>
          <a:xfrm flipV="1">
            <a:off x="4509596" y="2253289"/>
            <a:ext cx="623859"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0570B85-1AE6-4B35-B0D9-5282AED5D524}"/>
              </a:ext>
            </a:extLst>
          </p:cNvPr>
          <p:cNvGrpSpPr/>
          <p:nvPr/>
        </p:nvGrpSpPr>
        <p:grpSpPr>
          <a:xfrm>
            <a:off x="4381997" y="2525304"/>
            <a:ext cx="255198" cy="261610"/>
            <a:chOff x="4033946" y="330026"/>
            <a:chExt cx="369435" cy="378718"/>
          </a:xfrm>
        </p:grpSpPr>
        <p:sp>
          <p:nvSpPr>
            <p:cNvPr id="24" name="Oval 23">
              <a:extLst>
                <a:ext uri="{FF2B5EF4-FFF2-40B4-BE49-F238E27FC236}">
                  <a16:creationId xmlns:a16="http://schemas.microsoft.com/office/drawing/2014/main" id="{9DDDDCFE-ABA6-412A-A496-4DA0D40F15C8}"/>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C3CCB-C7C7-4E33-BAFD-796435363BC9}"/>
                </a:ext>
              </a:extLst>
            </p:cNvPr>
            <p:cNvSpPr txBox="1"/>
            <p:nvPr/>
          </p:nvSpPr>
          <p:spPr>
            <a:xfrm>
              <a:off x="4033946" y="330026"/>
              <a:ext cx="369435" cy="378718"/>
            </a:xfrm>
            <a:prstGeom prst="rect">
              <a:avLst/>
            </a:prstGeom>
            <a:noFill/>
          </p:spPr>
          <p:txBody>
            <a:bodyPr wrap="square" rtlCol="0">
              <a:spAutoFit/>
            </a:bodyPr>
            <a:lstStyle/>
            <a:p>
              <a:r>
                <a:rPr lang="en-US" sz="1100"/>
                <a:t>2</a:t>
              </a:r>
            </a:p>
          </p:txBody>
        </p:sp>
      </p:grpSp>
      <p:cxnSp>
        <p:nvCxnSpPr>
          <p:cNvPr id="26" name="Straight Arrow Connector 25">
            <a:extLst>
              <a:ext uri="{FF2B5EF4-FFF2-40B4-BE49-F238E27FC236}">
                <a16:creationId xmlns:a16="http://schemas.microsoft.com/office/drawing/2014/main" id="{C6A59EFD-5DF6-4C01-860C-E012146874CB}"/>
              </a:ext>
            </a:extLst>
          </p:cNvPr>
          <p:cNvCxnSpPr>
            <a:cxnSpLocks/>
            <a:stCxn id="15" idx="0"/>
            <a:endCxn id="25" idx="2"/>
          </p:cNvCxnSpPr>
          <p:nvPr/>
        </p:nvCxnSpPr>
        <p:spPr>
          <a:xfrm flipV="1">
            <a:off x="4147100" y="2786914"/>
            <a:ext cx="362496"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0FFC5C3A-BA50-43D7-A3C5-2F1A9C2D0BF4}"/>
              </a:ext>
            </a:extLst>
          </p:cNvPr>
          <p:cNvGrpSpPr/>
          <p:nvPr/>
        </p:nvGrpSpPr>
        <p:grpSpPr>
          <a:xfrm>
            <a:off x="5733455" y="3052139"/>
            <a:ext cx="348519" cy="261610"/>
            <a:chOff x="4033945" y="330026"/>
            <a:chExt cx="504530" cy="378718"/>
          </a:xfrm>
        </p:grpSpPr>
        <p:sp>
          <p:nvSpPr>
            <p:cNvPr id="28" name="Oval 27">
              <a:extLst>
                <a:ext uri="{FF2B5EF4-FFF2-40B4-BE49-F238E27FC236}">
                  <a16:creationId xmlns:a16="http://schemas.microsoft.com/office/drawing/2014/main" id="{14E919AB-9815-473D-BA59-09B358365229}"/>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A3DD4DB-63B6-40D5-AFDA-47A45DC57258}"/>
                </a:ext>
              </a:extLst>
            </p:cNvPr>
            <p:cNvSpPr txBox="1"/>
            <p:nvPr/>
          </p:nvSpPr>
          <p:spPr>
            <a:xfrm>
              <a:off x="4033945" y="330026"/>
              <a:ext cx="504530" cy="378718"/>
            </a:xfrm>
            <a:prstGeom prst="rect">
              <a:avLst/>
            </a:prstGeom>
            <a:noFill/>
          </p:spPr>
          <p:txBody>
            <a:bodyPr wrap="square" rtlCol="0">
              <a:spAutoFit/>
            </a:bodyPr>
            <a:lstStyle/>
            <a:p>
              <a:r>
                <a:rPr lang="en-US" sz="1100"/>
                <a:t>10</a:t>
              </a:r>
            </a:p>
          </p:txBody>
        </p:sp>
      </p:grpSp>
      <p:grpSp>
        <p:nvGrpSpPr>
          <p:cNvPr id="30" name="Group 29">
            <a:extLst>
              <a:ext uri="{FF2B5EF4-FFF2-40B4-BE49-F238E27FC236}">
                <a16:creationId xmlns:a16="http://schemas.microsoft.com/office/drawing/2014/main" id="{E99720CB-16C0-4183-AC31-2040C4700F6E}"/>
              </a:ext>
            </a:extLst>
          </p:cNvPr>
          <p:cNvGrpSpPr/>
          <p:nvPr/>
        </p:nvGrpSpPr>
        <p:grpSpPr>
          <a:xfrm>
            <a:off x="4797521" y="3052139"/>
            <a:ext cx="255198" cy="261610"/>
            <a:chOff x="4033946" y="330026"/>
            <a:chExt cx="369435" cy="378718"/>
          </a:xfrm>
        </p:grpSpPr>
        <p:sp>
          <p:nvSpPr>
            <p:cNvPr id="31" name="Oval 30">
              <a:extLst>
                <a:ext uri="{FF2B5EF4-FFF2-40B4-BE49-F238E27FC236}">
                  <a16:creationId xmlns:a16="http://schemas.microsoft.com/office/drawing/2014/main" id="{9708EFDF-CDBC-4749-B31C-168E5DEC92A8}"/>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3A139E4-42AE-4CD3-9DB7-18B34154298C}"/>
                </a:ext>
              </a:extLst>
            </p:cNvPr>
            <p:cNvSpPr txBox="1"/>
            <p:nvPr/>
          </p:nvSpPr>
          <p:spPr>
            <a:xfrm>
              <a:off x="4033946" y="330026"/>
              <a:ext cx="369435" cy="378718"/>
            </a:xfrm>
            <a:prstGeom prst="rect">
              <a:avLst/>
            </a:prstGeom>
            <a:noFill/>
          </p:spPr>
          <p:txBody>
            <a:bodyPr wrap="square" rtlCol="0">
              <a:spAutoFit/>
            </a:bodyPr>
            <a:lstStyle/>
            <a:p>
              <a:r>
                <a:rPr lang="en-US" sz="1100"/>
                <a:t>5</a:t>
              </a:r>
            </a:p>
          </p:txBody>
        </p:sp>
      </p:grpSp>
      <p:grpSp>
        <p:nvGrpSpPr>
          <p:cNvPr id="33" name="Group 32">
            <a:extLst>
              <a:ext uri="{FF2B5EF4-FFF2-40B4-BE49-F238E27FC236}">
                <a16:creationId xmlns:a16="http://schemas.microsoft.com/office/drawing/2014/main" id="{F63941D8-BDBB-4D16-B7F9-AC9A273A927E}"/>
              </a:ext>
            </a:extLst>
          </p:cNvPr>
          <p:cNvGrpSpPr/>
          <p:nvPr/>
        </p:nvGrpSpPr>
        <p:grpSpPr>
          <a:xfrm>
            <a:off x="5302298" y="3052139"/>
            <a:ext cx="348519" cy="261610"/>
            <a:chOff x="4033945" y="330026"/>
            <a:chExt cx="504530" cy="378718"/>
          </a:xfrm>
        </p:grpSpPr>
        <p:sp>
          <p:nvSpPr>
            <p:cNvPr id="34" name="Oval 33">
              <a:extLst>
                <a:ext uri="{FF2B5EF4-FFF2-40B4-BE49-F238E27FC236}">
                  <a16:creationId xmlns:a16="http://schemas.microsoft.com/office/drawing/2014/main" id="{371A207F-0036-4914-AA51-E3A50B69083E}"/>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91D77B-C441-4B26-A3A3-D114D13B0E33}"/>
                </a:ext>
              </a:extLst>
            </p:cNvPr>
            <p:cNvSpPr txBox="1"/>
            <p:nvPr/>
          </p:nvSpPr>
          <p:spPr>
            <a:xfrm>
              <a:off x="4033945" y="330026"/>
              <a:ext cx="504530" cy="378718"/>
            </a:xfrm>
            <a:prstGeom prst="rect">
              <a:avLst/>
            </a:prstGeom>
            <a:noFill/>
          </p:spPr>
          <p:txBody>
            <a:bodyPr wrap="square" rtlCol="0">
              <a:spAutoFit/>
            </a:bodyPr>
            <a:lstStyle/>
            <a:p>
              <a:r>
                <a:rPr lang="en-US" sz="1100"/>
                <a:t>7</a:t>
              </a:r>
            </a:p>
          </p:txBody>
        </p:sp>
      </p:grpSp>
      <p:cxnSp>
        <p:nvCxnSpPr>
          <p:cNvPr id="36" name="Straight Arrow Connector 35">
            <a:extLst>
              <a:ext uri="{FF2B5EF4-FFF2-40B4-BE49-F238E27FC236}">
                <a16:creationId xmlns:a16="http://schemas.microsoft.com/office/drawing/2014/main" id="{B8EAC483-5C8C-419F-877C-1DADD740353E}"/>
              </a:ext>
            </a:extLst>
          </p:cNvPr>
          <p:cNvCxnSpPr>
            <a:cxnSpLocks/>
            <a:stCxn id="21" idx="0"/>
            <a:endCxn id="25" idx="2"/>
          </p:cNvCxnSpPr>
          <p:nvPr/>
        </p:nvCxnSpPr>
        <p:spPr>
          <a:xfrm flipH="1" flipV="1">
            <a:off x="4509596" y="2786914"/>
            <a:ext cx="26514"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AA0CB2-8067-458C-8236-E5299E355481}"/>
              </a:ext>
            </a:extLst>
          </p:cNvPr>
          <p:cNvCxnSpPr>
            <a:cxnSpLocks/>
            <a:stCxn id="32" idx="0"/>
            <a:endCxn id="25" idx="2"/>
          </p:cNvCxnSpPr>
          <p:nvPr/>
        </p:nvCxnSpPr>
        <p:spPr>
          <a:xfrm flipH="1" flipV="1">
            <a:off x="4509596" y="2786914"/>
            <a:ext cx="415524"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019AC2-F819-4E74-893F-2FDB5BB9908A}"/>
              </a:ext>
            </a:extLst>
          </p:cNvPr>
          <p:cNvCxnSpPr>
            <a:cxnSpLocks/>
            <a:stCxn id="29" idx="0"/>
          </p:cNvCxnSpPr>
          <p:nvPr/>
        </p:nvCxnSpPr>
        <p:spPr>
          <a:xfrm flipH="1" flipV="1">
            <a:off x="5660669" y="2776889"/>
            <a:ext cx="247046"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3DDC3123-40E0-4C3D-BAFD-B86DDFCDD179}"/>
              </a:ext>
            </a:extLst>
          </p:cNvPr>
          <p:cNvGrpSpPr/>
          <p:nvPr/>
        </p:nvGrpSpPr>
        <p:grpSpPr>
          <a:xfrm>
            <a:off x="1317243" y="1839931"/>
            <a:ext cx="572504" cy="645587"/>
            <a:chOff x="4783136" y="4639107"/>
            <a:chExt cx="572504" cy="645587"/>
          </a:xfrm>
        </p:grpSpPr>
        <p:grpSp>
          <p:nvGrpSpPr>
            <p:cNvPr id="39" name="Group 38">
              <a:extLst>
                <a:ext uri="{FF2B5EF4-FFF2-40B4-BE49-F238E27FC236}">
                  <a16:creationId xmlns:a16="http://schemas.microsoft.com/office/drawing/2014/main" id="{1709BDD1-2D8E-47A8-8E78-F917A378C2B2}"/>
                </a:ext>
              </a:extLst>
            </p:cNvPr>
            <p:cNvGrpSpPr/>
            <p:nvPr/>
          </p:nvGrpSpPr>
          <p:grpSpPr>
            <a:xfrm>
              <a:off x="4965418" y="4831095"/>
              <a:ext cx="255198" cy="261610"/>
              <a:chOff x="4033946" y="330026"/>
              <a:chExt cx="369435" cy="378718"/>
            </a:xfrm>
          </p:grpSpPr>
          <p:sp>
            <p:nvSpPr>
              <p:cNvPr id="40" name="Oval 39">
                <a:extLst>
                  <a:ext uri="{FF2B5EF4-FFF2-40B4-BE49-F238E27FC236}">
                    <a16:creationId xmlns:a16="http://schemas.microsoft.com/office/drawing/2014/main" id="{A3CA677F-0330-4131-8E9B-FA397F9C368C}"/>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2357E92-E790-43F6-A32A-015D2F3ADFFD}"/>
                  </a:ext>
                </a:extLst>
              </p:cNvPr>
              <p:cNvSpPr txBox="1"/>
              <p:nvPr/>
            </p:nvSpPr>
            <p:spPr>
              <a:xfrm>
                <a:off x="4033946" y="330026"/>
                <a:ext cx="369435" cy="378718"/>
              </a:xfrm>
              <a:prstGeom prst="rect">
                <a:avLst/>
              </a:prstGeom>
              <a:noFill/>
            </p:spPr>
            <p:txBody>
              <a:bodyPr wrap="square" rtlCol="0">
                <a:spAutoFit/>
              </a:bodyPr>
              <a:lstStyle/>
              <a:p>
                <a:r>
                  <a:rPr lang="en-US" sz="1100"/>
                  <a:t>0</a:t>
                </a:r>
              </a:p>
            </p:txBody>
          </p:sp>
        </p:grpSp>
        <p:sp>
          <p:nvSpPr>
            <p:cNvPr id="42" name="Rounded Rectangle 8">
              <a:extLst>
                <a:ext uri="{FF2B5EF4-FFF2-40B4-BE49-F238E27FC236}">
                  <a16:creationId xmlns:a16="http://schemas.microsoft.com/office/drawing/2014/main" id="{01A2F42C-C6C9-4CAE-8E25-7D5FC693CE72}"/>
                </a:ext>
              </a:extLst>
            </p:cNvPr>
            <p:cNvSpPr/>
            <p:nvPr/>
          </p:nvSpPr>
          <p:spPr>
            <a:xfrm>
              <a:off x="4783136" y="4639107"/>
              <a:ext cx="572504" cy="645587"/>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a:extLst>
              <a:ext uri="{FF2B5EF4-FFF2-40B4-BE49-F238E27FC236}">
                <a16:creationId xmlns:a16="http://schemas.microsoft.com/office/drawing/2014/main" id="{A78F8650-0FA2-4BFA-AEBA-29AD24204D3B}"/>
              </a:ext>
            </a:extLst>
          </p:cNvPr>
          <p:cNvCxnSpPr>
            <a:cxnSpLocks/>
            <a:stCxn id="64" idx="0"/>
            <a:endCxn id="35" idx="2"/>
          </p:cNvCxnSpPr>
          <p:nvPr/>
        </p:nvCxnSpPr>
        <p:spPr>
          <a:xfrm flipV="1">
            <a:off x="5219662" y="3313749"/>
            <a:ext cx="256896" cy="404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344EE804-7575-46FF-A659-C6511E7EBF56}"/>
              </a:ext>
            </a:extLst>
          </p:cNvPr>
          <p:cNvGrpSpPr/>
          <p:nvPr/>
        </p:nvGrpSpPr>
        <p:grpSpPr>
          <a:xfrm>
            <a:off x="5476558" y="3718227"/>
            <a:ext cx="255198" cy="261610"/>
            <a:chOff x="4033946" y="330026"/>
            <a:chExt cx="369435" cy="378718"/>
          </a:xfrm>
        </p:grpSpPr>
        <p:sp>
          <p:nvSpPr>
            <p:cNvPr id="60" name="Oval 59">
              <a:extLst>
                <a:ext uri="{FF2B5EF4-FFF2-40B4-BE49-F238E27FC236}">
                  <a16:creationId xmlns:a16="http://schemas.microsoft.com/office/drawing/2014/main" id="{D3357897-4748-430E-A944-D884B51C5E4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4F9993EA-ABC7-49B7-A26C-774BE5D8EC36}"/>
                </a:ext>
              </a:extLst>
            </p:cNvPr>
            <p:cNvSpPr txBox="1"/>
            <p:nvPr/>
          </p:nvSpPr>
          <p:spPr>
            <a:xfrm>
              <a:off x="4033946" y="330026"/>
              <a:ext cx="369435" cy="378718"/>
            </a:xfrm>
            <a:prstGeom prst="rect">
              <a:avLst/>
            </a:prstGeom>
            <a:noFill/>
          </p:spPr>
          <p:txBody>
            <a:bodyPr wrap="square" rtlCol="0">
              <a:spAutoFit/>
            </a:bodyPr>
            <a:lstStyle/>
            <a:p>
              <a:r>
                <a:rPr lang="en-US" sz="1100"/>
                <a:t>9</a:t>
              </a:r>
            </a:p>
          </p:txBody>
        </p:sp>
      </p:grpSp>
      <p:grpSp>
        <p:nvGrpSpPr>
          <p:cNvPr id="62" name="Group 61">
            <a:extLst>
              <a:ext uri="{FF2B5EF4-FFF2-40B4-BE49-F238E27FC236}">
                <a16:creationId xmlns:a16="http://schemas.microsoft.com/office/drawing/2014/main" id="{074D771A-2E38-4F1E-B069-44049C2FD1F9}"/>
              </a:ext>
            </a:extLst>
          </p:cNvPr>
          <p:cNvGrpSpPr/>
          <p:nvPr/>
        </p:nvGrpSpPr>
        <p:grpSpPr>
          <a:xfrm>
            <a:off x="5045402" y="3718227"/>
            <a:ext cx="348519" cy="261610"/>
            <a:chOff x="4033945" y="330026"/>
            <a:chExt cx="504530" cy="378718"/>
          </a:xfrm>
        </p:grpSpPr>
        <p:sp>
          <p:nvSpPr>
            <p:cNvPr id="63" name="Oval 62">
              <a:extLst>
                <a:ext uri="{FF2B5EF4-FFF2-40B4-BE49-F238E27FC236}">
                  <a16:creationId xmlns:a16="http://schemas.microsoft.com/office/drawing/2014/main" id="{7EA5DF42-0EBE-48CE-83A5-DC8E7BCA9E1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A821FA6-E727-45FC-9DC5-E8DF7D2F159D}"/>
                </a:ext>
              </a:extLst>
            </p:cNvPr>
            <p:cNvSpPr txBox="1"/>
            <p:nvPr/>
          </p:nvSpPr>
          <p:spPr>
            <a:xfrm>
              <a:off x="4033945" y="330026"/>
              <a:ext cx="504530" cy="378718"/>
            </a:xfrm>
            <a:prstGeom prst="rect">
              <a:avLst/>
            </a:prstGeom>
            <a:noFill/>
          </p:spPr>
          <p:txBody>
            <a:bodyPr wrap="square" rtlCol="0">
              <a:spAutoFit/>
            </a:bodyPr>
            <a:lstStyle/>
            <a:p>
              <a:r>
                <a:rPr lang="en-US" sz="1100"/>
                <a:t>8</a:t>
              </a:r>
            </a:p>
          </p:txBody>
        </p:sp>
      </p:grpSp>
      <p:cxnSp>
        <p:nvCxnSpPr>
          <p:cNvPr id="65" name="Straight Arrow Connector 64">
            <a:extLst>
              <a:ext uri="{FF2B5EF4-FFF2-40B4-BE49-F238E27FC236}">
                <a16:creationId xmlns:a16="http://schemas.microsoft.com/office/drawing/2014/main" id="{2EEEC5DA-EAA7-4F6D-A40A-D65BD2FE6871}"/>
              </a:ext>
            </a:extLst>
          </p:cNvPr>
          <p:cNvCxnSpPr>
            <a:cxnSpLocks/>
            <a:stCxn id="61" idx="0"/>
            <a:endCxn id="35" idx="2"/>
          </p:cNvCxnSpPr>
          <p:nvPr/>
        </p:nvCxnSpPr>
        <p:spPr>
          <a:xfrm flipH="1" flipV="1">
            <a:off x="5476558" y="3313749"/>
            <a:ext cx="127599" cy="404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8009FB17-073C-41F4-A9D7-5E55E8EDBA1F}"/>
              </a:ext>
            </a:extLst>
          </p:cNvPr>
          <p:cNvGrpSpPr/>
          <p:nvPr/>
        </p:nvGrpSpPr>
        <p:grpSpPr>
          <a:xfrm>
            <a:off x="9187097" y="1962321"/>
            <a:ext cx="388065" cy="261610"/>
            <a:chOff x="4033945" y="330026"/>
            <a:chExt cx="561779" cy="378718"/>
          </a:xfrm>
        </p:grpSpPr>
        <p:sp>
          <p:nvSpPr>
            <p:cNvPr id="70" name="Oval 69">
              <a:extLst>
                <a:ext uri="{FF2B5EF4-FFF2-40B4-BE49-F238E27FC236}">
                  <a16:creationId xmlns:a16="http://schemas.microsoft.com/office/drawing/2014/main" id="{B8FBA0DA-2102-4D25-A891-39F45658AD9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0C8FEB7-32DF-49B9-A4A1-40F135EF06BB}"/>
                </a:ext>
              </a:extLst>
            </p:cNvPr>
            <p:cNvSpPr txBox="1"/>
            <p:nvPr/>
          </p:nvSpPr>
          <p:spPr>
            <a:xfrm>
              <a:off x="4033945" y="330026"/>
              <a:ext cx="561779" cy="378718"/>
            </a:xfrm>
            <a:prstGeom prst="rect">
              <a:avLst/>
            </a:prstGeom>
            <a:noFill/>
          </p:spPr>
          <p:txBody>
            <a:bodyPr wrap="square" rtlCol="0">
              <a:spAutoFit/>
            </a:bodyPr>
            <a:lstStyle/>
            <a:p>
              <a:r>
                <a:rPr lang="en-US" sz="1100"/>
                <a:t>11</a:t>
              </a:r>
            </a:p>
          </p:txBody>
        </p:sp>
      </p:grpSp>
      <p:sp>
        <p:nvSpPr>
          <p:cNvPr id="72" name="Rounded Rectangle 8">
            <a:extLst>
              <a:ext uri="{FF2B5EF4-FFF2-40B4-BE49-F238E27FC236}">
                <a16:creationId xmlns:a16="http://schemas.microsoft.com/office/drawing/2014/main" id="{3882DB60-0FE7-4077-ADA5-95893939F313}"/>
              </a:ext>
            </a:extLst>
          </p:cNvPr>
          <p:cNvSpPr/>
          <p:nvPr/>
        </p:nvSpPr>
        <p:spPr>
          <a:xfrm>
            <a:off x="8075774" y="1839931"/>
            <a:ext cx="2254247"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35FFEEEA-362B-4830-9819-68152D5A7E06}"/>
              </a:ext>
            </a:extLst>
          </p:cNvPr>
          <p:cNvGrpSpPr/>
          <p:nvPr/>
        </p:nvGrpSpPr>
        <p:grpSpPr>
          <a:xfrm>
            <a:off x="9699197" y="2485921"/>
            <a:ext cx="326307" cy="261611"/>
            <a:chOff x="4020857" y="315514"/>
            <a:chExt cx="472375" cy="378719"/>
          </a:xfrm>
        </p:grpSpPr>
        <p:sp>
          <p:nvSpPr>
            <p:cNvPr id="74" name="Oval 73">
              <a:extLst>
                <a:ext uri="{FF2B5EF4-FFF2-40B4-BE49-F238E27FC236}">
                  <a16:creationId xmlns:a16="http://schemas.microsoft.com/office/drawing/2014/main" id="{D69582A9-D325-4E1E-B52E-1DE4B43D9B4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6E83BD55-08E3-49CA-B014-8902BCAD9040}"/>
                </a:ext>
              </a:extLst>
            </p:cNvPr>
            <p:cNvSpPr txBox="1"/>
            <p:nvPr/>
          </p:nvSpPr>
          <p:spPr>
            <a:xfrm>
              <a:off x="4020857" y="315514"/>
              <a:ext cx="472375" cy="378718"/>
            </a:xfrm>
            <a:prstGeom prst="rect">
              <a:avLst/>
            </a:prstGeom>
            <a:noFill/>
          </p:spPr>
          <p:txBody>
            <a:bodyPr wrap="square" rtlCol="0">
              <a:spAutoFit/>
            </a:bodyPr>
            <a:lstStyle/>
            <a:p>
              <a:r>
                <a:rPr lang="en-US" sz="1100"/>
                <a:t>15</a:t>
              </a:r>
            </a:p>
          </p:txBody>
        </p:sp>
      </p:grpSp>
      <p:grpSp>
        <p:nvGrpSpPr>
          <p:cNvPr id="76" name="Group 75">
            <a:extLst>
              <a:ext uri="{FF2B5EF4-FFF2-40B4-BE49-F238E27FC236}">
                <a16:creationId xmlns:a16="http://schemas.microsoft.com/office/drawing/2014/main" id="{ECBECADF-7F10-44D3-B43B-775A12F6F2A0}"/>
              </a:ext>
            </a:extLst>
          </p:cNvPr>
          <p:cNvGrpSpPr/>
          <p:nvPr/>
        </p:nvGrpSpPr>
        <p:grpSpPr>
          <a:xfrm>
            <a:off x="8200745" y="3022781"/>
            <a:ext cx="340528" cy="261610"/>
            <a:chOff x="4033946" y="330026"/>
            <a:chExt cx="492962" cy="378718"/>
          </a:xfrm>
        </p:grpSpPr>
        <p:sp>
          <p:nvSpPr>
            <p:cNvPr id="77" name="Oval 76">
              <a:extLst>
                <a:ext uri="{FF2B5EF4-FFF2-40B4-BE49-F238E27FC236}">
                  <a16:creationId xmlns:a16="http://schemas.microsoft.com/office/drawing/2014/main" id="{2CFE6755-9D0E-443D-9AF1-F38409F0CE1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E338030-12E7-4480-96FE-412806035809}"/>
                </a:ext>
              </a:extLst>
            </p:cNvPr>
            <p:cNvSpPr txBox="1"/>
            <p:nvPr/>
          </p:nvSpPr>
          <p:spPr>
            <a:xfrm>
              <a:off x="4033946" y="330026"/>
              <a:ext cx="492962" cy="378718"/>
            </a:xfrm>
            <a:prstGeom prst="rect">
              <a:avLst/>
            </a:prstGeom>
            <a:noFill/>
          </p:spPr>
          <p:txBody>
            <a:bodyPr wrap="square" rtlCol="0">
              <a:spAutoFit/>
            </a:bodyPr>
            <a:lstStyle/>
            <a:p>
              <a:r>
                <a:rPr lang="en-US" sz="1100"/>
                <a:t>13</a:t>
              </a:r>
            </a:p>
          </p:txBody>
        </p:sp>
      </p:grpSp>
      <p:cxnSp>
        <p:nvCxnSpPr>
          <p:cNvPr id="79" name="Straight Arrow Connector 78">
            <a:extLst>
              <a:ext uri="{FF2B5EF4-FFF2-40B4-BE49-F238E27FC236}">
                <a16:creationId xmlns:a16="http://schemas.microsoft.com/office/drawing/2014/main" id="{07324DF9-654A-48E8-80E0-8ECBE222BF7C}"/>
              </a:ext>
            </a:extLst>
          </p:cNvPr>
          <p:cNvCxnSpPr>
            <a:cxnSpLocks/>
            <a:stCxn id="98" idx="0"/>
          </p:cNvCxnSpPr>
          <p:nvPr/>
        </p:nvCxnSpPr>
        <p:spPr>
          <a:xfrm flipV="1">
            <a:off x="9657801" y="2747531"/>
            <a:ext cx="184110"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E6094A2-83CD-4AC4-BE23-0180D7C900BA}"/>
              </a:ext>
            </a:extLst>
          </p:cNvPr>
          <p:cNvCxnSpPr>
            <a:cxnSpLocks/>
            <a:stCxn id="75" idx="0"/>
            <a:endCxn id="71" idx="2"/>
          </p:cNvCxnSpPr>
          <p:nvPr/>
        </p:nvCxnSpPr>
        <p:spPr>
          <a:xfrm flipH="1" flipV="1">
            <a:off x="9381130" y="2223931"/>
            <a:ext cx="481221"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03D54C-F3B0-4C16-8BEA-E76AC12A5D58}"/>
              </a:ext>
            </a:extLst>
          </p:cNvPr>
          <p:cNvSpPr txBox="1"/>
          <p:nvPr/>
        </p:nvSpPr>
        <p:spPr>
          <a:xfrm>
            <a:off x="8833934" y="1429075"/>
            <a:ext cx="1015021" cy="369332"/>
          </a:xfrm>
          <a:prstGeom prst="rect">
            <a:avLst/>
          </a:prstGeom>
          <a:noFill/>
        </p:spPr>
        <p:txBody>
          <a:bodyPr wrap="none" rtlCol="0">
            <a:spAutoFit/>
          </a:bodyPr>
          <a:lstStyle/>
          <a:p>
            <a:r>
              <a:rPr lang="en-US"/>
              <a:t>rank = 3</a:t>
            </a:r>
          </a:p>
        </p:txBody>
      </p:sp>
      <p:grpSp>
        <p:nvGrpSpPr>
          <p:cNvPr id="82" name="Group 81">
            <a:extLst>
              <a:ext uri="{FF2B5EF4-FFF2-40B4-BE49-F238E27FC236}">
                <a16:creationId xmlns:a16="http://schemas.microsoft.com/office/drawing/2014/main" id="{CDA6E09F-79F7-440F-8ADC-035FD78A29E4}"/>
              </a:ext>
            </a:extLst>
          </p:cNvPr>
          <p:cNvGrpSpPr/>
          <p:nvPr/>
        </p:nvGrpSpPr>
        <p:grpSpPr>
          <a:xfrm>
            <a:off x="8563239" y="3022781"/>
            <a:ext cx="442986" cy="261610"/>
            <a:chOff x="4025392" y="338513"/>
            <a:chExt cx="641284" cy="378718"/>
          </a:xfrm>
        </p:grpSpPr>
        <p:sp>
          <p:nvSpPr>
            <p:cNvPr id="83" name="Oval 82">
              <a:extLst>
                <a:ext uri="{FF2B5EF4-FFF2-40B4-BE49-F238E27FC236}">
                  <a16:creationId xmlns:a16="http://schemas.microsoft.com/office/drawing/2014/main" id="{ED03F4D1-3CFD-4127-AC28-62E89C4F0B63}"/>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0504D19-316B-4038-A19A-8CBE33CB379E}"/>
                </a:ext>
              </a:extLst>
            </p:cNvPr>
            <p:cNvSpPr txBox="1"/>
            <p:nvPr/>
          </p:nvSpPr>
          <p:spPr>
            <a:xfrm>
              <a:off x="4025392" y="338513"/>
              <a:ext cx="641284" cy="378718"/>
            </a:xfrm>
            <a:prstGeom prst="rect">
              <a:avLst/>
            </a:prstGeom>
            <a:noFill/>
          </p:spPr>
          <p:txBody>
            <a:bodyPr wrap="square" rtlCol="0">
              <a:spAutoFit/>
            </a:bodyPr>
            <a:lstStyle/>
            <a:p>
              <a:r>
                <a:rPr lang="en-US" sz="1100"/>
                <a:t>14</a:t>
              </a:r>
            </a:p>
          </p:txBody>
        </p:sp>
      </p:grpSp>
      <p:cxnSp>
        <p:nvCxnSpPr>
          <p:cNvPr id="85" name="Straight Arrow Connector 84">
            <a:extLst>
              <a:ext uri="{FF2B5EF4-FFF2-40B4-BE49-F238E27FC236}">
                <a16:creationId xmlns:a16="http://schemas.microsoft.com/office/drawing/2014/main" id="{AD5BEF0A-C1EB-4BF9-AD81-CE08F8F87505}"/>
              </a:ext>
            </a:extLst>
          </p:cNvPr>
          <p:cNvCxnSpPr>
            <a:cxnSpLocks/>
            <a:stCxn id="88" idx="0"/>
            <a:endCxn id="71" idx="2"/>
          </p:cNvCxnSpPr>
          <p:nvPr/>
        </p:nvCxnSpPr>
        <p:spPr>
          <a:xfrm flipV="1">
            <a:off x="8726392" y="2223931"/>
            <a:ext cx="654738"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4BC4A1E4-19F4-4E89-8DE5-23D18ACFDC5C}"/>
              </a:ext>
            </a:extLst>
          </p:cNvPr>
          <p:cNvGrpSpPr/>
          <p:nvPr/>
        </p:nvGrpSpPr>
        <p:grpSpPr>
          <a:xfrm>
            <a:off x="8563239" y="2495946"/>
            <a:ext cx="326306" cy="261610"/>
            <a:chOff x="4033946" y="330026"/>
            <a:chExt cx="472374" cy="378718"/>
          </a:xfrm>
        </p:grpSpPr>
        <p:sp>
          <p:nvSpPr>
            <p:cNvPr id="87" name="Oval 86">
              <a:extLst>
                <a:ext uri="{FF2B5EF4-FFF2-40B4-BE49-F238E27FC236}">
                  <a16:creationId xmlns:a16="http://schemas.microsoft.com/office/drawing/2014/main" id="{7AD4DDC7-F151-454D-9482-9CD7FD3F1CC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BE2DD2F-5A0E-4F87-86DB-38A298A1A193}"/>
                </a:ext>
              </a:extLst>
            </p:cNvPr>
            <p:cNvSpPr txBox="1"/>
            <p:nvPr/>
          </p:nvSpPr>
          <p:spPr>
            <a:xfrm>
              <a:off x="4033946" y="330026"/>
              <a:ext cx="472374" cy="378718"/>
            </a:xfrm>
            <a:prstGeom prst="rect">
              <a:avLst/>
            </a:prstGeom>
            <a:noFill/>
          </p:spPr>
          <p:txBody>
            <a:bodyPr wrap="square" rtlCol="0">
              <a:spAutoFit/>
            </a:bodyPr>
            <a:lstStyle/>
            <a:p>
              <a:r>
                <a:rPr lang="en-US" sz="1100"/>
                <a:t>12</a:t>
              </a:r>
            </a:p>
          </p:txBody>
        </p:sp>
      </p:grpSp>
      <p:cxnSp>
        <p:nvCxnSpPr>
          <p:cNvPr id="89" name="Straight Arrow Connector 88">
            <a:extLst>
              <a:ext uri="{FF2B5EF4-FFF2-40B4-BE49-F238E27FC236}">
                <a16:creationId xmlns:a16="http://schemas.microsoft.com/office/drawing/2014/main" id="{71F30169-330B-4EAA-8EDA-21D3147BE728}"/>
              </a:ext>
            </a:extLst>
          </p:cNvPr>
          <p:cNvCxnSpPr>
            <a:cxnSpLocks/>
            <a:stCxn id="78" idx="0"/>
            <a:endCxn id="88" idx="2"/>
          </p:cNvCxnSpPr>
          <p:nvPr/>
        </p:nvCxnSpPr>
        <p:spPr>
          <a:xfrm flipV="1">
            <a:off x="8371009" y="2757556"/>
            <a:ext cx="355383"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E0E1FE48-12F5-4DD5-BAFB-E289B64CAA27}"/>
              </a:ext>
            </a:extLst>
          </p:cNvPr>
          <p:cNvGrpSpPr/>
          <p:nvPr/>
        </p:nvGrpSpPr>
        <p:grpSpPr>
          <a:xfrm>
            <a:off x="9914698" y="3022781"/>
            <a:ext cx="348519" cy="261610"/>
            <a:chOff x="4033945" y="330026"/>
            <a:chExt cx="504530" cy="378718"/>
          </a:xfrm>
        </p:grpSpPr>
        <p:sp>
          <p:nvSpPr>
            <p:cNvPr id="91" name="Oval 90">
              <a:extLst>
                <a:ext uri="{FF2B5EF4-FFF2-40B4-BE49-F238E27FC236}">
                  <a16:creationId xmlns:a16="http://schemas.microsoft.com/office/drawing/2014/main" id="{537C2194-265C-4DA3-9403-FB742516016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6037519B-D8DC-410B-8B0A-F37AE66EA961}"/>
                </a:ext>
              </a:extLst>
            </p:cNvPr>
            <p:cNvSpPr txBox="1"/>
            <p:nvPr/>
          </p:nvSpPr>
          <p:spPr>
            <a:xfrm>
              <a:off x="4033945" y="330026"/>
              <a:ext cx="504530" cy="378718"/>
            </a:xfrm>
            <a:prstGeom prst="rect">
              <a:avLst/>
            </a:prstGeom>
            <a:noFill/>
          </p:spPr>
          <p:txBody>
            <a:bodyPr wrap="square" rtlCol="0">
              <a:spAutoFit/>
            </a:bodyPr>
            <a:lstStyle/>
            <a:p>
              <a:r>
                <a:rPr lang="en-US" sz="1100"/>
                <a:t>17</a:t>
              </a:r>
            </a:p>
          </p:txBody>
        </p:sp>
      </p:grpSp>
      <p:grpSp>
        <p:nvGrpSpPr>
          <p:cNvPr id="96" name="Group 95">
            <a:extLst>
              <a:ext uri="{FF2B5EF4-FFF2-40B4-BE49-F238E27FC236}">
                <a16:creationId xmlns:a16="http://schemas.microsoft.com/office/drawing/2014/main" id="{C2449AF2-35DF-404A-93F9-32AEC06E0523}"/>
              </a:ext>
            </a:extLst>
          </p:cNvPr>
          <p:cNvGrpSpPr/>
          <p:nvPr/>
        </p:nvGrpSpPr>
        <p:grpSpPr>
          <a:xfrm>
            <a:off x="9483541" y="3022781"/>
            <a:ext cx="348519" cy="261610"/>
            <a:chOff x="4033945" y="330026"/>
            <a:chExt cx="504530" cy="378718"/>
          </a:xfrm>
        </p:grpSpPr>
        <p:sp>
          <p:nvSpPr>
            <p:cNvPr id="97" name="Oval 96">
              <a:extLst>
                <a:ext uri="{FF2B5EF4-FFF2-40B4-BE49-F238E27FC236}">
                  <a16:creationId xmlns:a16="http://schemas.microsoft.com/office/drawing/2014/main" id="{2FFE877B-BE61-403D-BA7A-5512216ABC8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497DAC85-86D0-4452-BF51-1DFD422F2052}"/>
                </a:ext>
              </a:extLst>
            </p:cNvPr>
            <p:cNvSpPr txBox="1"/>
            <p:nvPr/>
          </p:nvSpPr>
          <p:spPr>
            <a:xfrm>
              <a:off x="4033945" y="330026"/>
              <a:ext cx="504530" cy="378718"/>
            </a:xfrm>
            <a:prstGeom prst="rect">
              <a:avLst/>
            </a:prstGeom>
            <a:noFill/>
          </p:spPr>
          <p:txBody>
            <a:bodyPr wrap="square" rtlCol="0">
              <a:spAutoFit/>
            </a:bodyPr>
            <a:lstStyle/>
            <a:p>
              <a:r>
                <a:rPr lang="en-US" sz="1100"/>
                <a:t>16</a:t>
              </a:r>
            </a:p>
          </p:txBody>
        </p:sp>
      </p:grpSp>
      <p:cxnSp>
        <p:nvCxnSpPr>
          <p:cNvPr id="99" name="Straight Arrow Connector 98">
            <a:extLst>
              <a:ext uri="{FF2B5EF4-FFF2-40B4-BE49-F238E27FC236}">
                <a16:creationId xmlns:a16="http://schemas.microsoft.com/office/drawing/2014/main" id="{263E6655-F3DC-4C2A-AD32-C440E5C93C03}"/>
              </a:ext>
            </a:extLst>
          </p:cNvPr>
          <p:cNvCxnSpPr>
            <a:cxnSpLocks/>
            <a:stCxn id="84" idx="0"/>
            <a:endCxn id="88" idx="2"/>
          </p:cNvCxnSpPr>
          <p:nvPr/>
        </p:nvCxnSpPr>
        <p:spPr>
          <a:xfrm flipH="1" flipV="1">
            <a:off x="8726392" y="2757556"/>
            <a:ext cx="58340"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831AAE0-FA0B-428D-9C27-238F3DA0EB2F}"/>
              </a:ext>
            </a:extLst>
          </p:cNvPr>
          <p:cNvCxnSpPr>
            <a:cxnSpLocks/>
            <a:stCxn id="92" idx="0"/>
          </p:cNvCxnSpPr>
          <p:nvPr/>
        </p:nvCxnSpPr>
        <p:spPr>
          <a:xfrm flipH="1" flipV="1">
            <a:off x="9841912" y="2747531"/>
            <a:ext cx="247046"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7D25EB4A-8894-440B-8878-E827E4A17F85}"/>
              </a:ext>
            </a:extLst>
          </p:cNvPr>
          <p:cNvGrpSpPr/>
          <p:nvPr/>
        </p:nvGrpSpPr>
        <p:grpSpPr>
          <a:xfrm>
            <a:off x="9897902" y="3696327"/>
            <a:ext cx="365312" cy="261610"/>
            <a:chOff x="4033946" y="330026"/>
            <a:chExt cx="528841" cy="378718"/>
          </a:xfrm>
        </p:grpSpPr>
        <p:sp>
          <p:nvSpPr>
            <p:cNvPr id="104" name="Oval 103">
              <a:extLst>
                <a:ext uri="{FF2B5EF4-FFF2-40B4-BE49-F238E27FC236}">
                  <a16:creationId xmlns:a16="http://schemas.microsoft.com/office/drawing/2014/main" id="{820C5510-DB31-4A19-BA38-B255D1AA3A2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F8DC1438-5948-4AC8-BB72-A58F5BB5CA4E}"/>
                </a:ext>
              </a:extLst>
            </p:cNvPr>
            <p:cNvSpPr txBox="1"/>
            <p:nvPr/>
          </p:nvSpPr>
          <p:spPr>
            <a:xfrm>
              <a:off x="4033946" y="330026"/>
              <a:ext cx="528841" cy="378718"/>
            </a:xfrm>
            <a:prstGeom prst="rect">
              <a:avLst/>
            </a:prstGeom>
            <a:noFill/>
          </p:spPr>
          <p:txBody>
            <a:bodyPr wrap="square" rtlCol="0">
              <a:spAutoFit/>
            </a:bodyPr>
            <a:lstStyle/>
            <a:p>
              <a:r>
                <a:rPr lang="en-US" sz="1100"/>
                <a:t>18</a:t>
              </a:r>
            </a:p>
          </p:txBody>
        </p:sp>
      </p:grpSp>
      <p:cxnSp>
        <p:nvCxnSpPr>
          <p:cNvPr id="109" name="Straight Arrow Connector 108">
            <a:extLst>
              <a:ext uri="{FF2B5EF4-FFF2-40B4-BE49-F238E27FC236}">
                <a16:creationId xmlns:a16="http://schemas.microsoft.com/office/drawing/2014/main" id="{3D18E2A4-3838-495B-B094-B8BA70869BDE}"/>
              </a:ext>
            </a:extLst>
          </p:cNvPr>
          <p:cNvCxnSpPr>
            <a:cxnSpLocks/>
            <a:stCxn id="105" idx="0"/>
            <a:endCxn id="92" idx="2"/>
          </p:cNvCxnSpPr>
          <p:nvPr/>
        </p:nvCxnSpPr>
        <p:spPr>
          <a:xfrm flipV="1">
            <a:off x="10080558" y="3284391"/>
            <a:ext cx="8400" cy="41193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F5F08168-02A8-439F-B27E-E62B821A0DEA}"/>
              </a:ext>
            </a:extLst>
          </p:cNvPr>
          <p:cNvSpPr txBox="1"/>
          <p:nvPr/>
        </p:nvSpPr>
        <p:spPr>
          <a:xfrm>
            <a:off x="4479479" y="1435446"/>
            <a:ext cx="1015021" cy="369332"/>
          </a:xfrm>
          <a:prstGeom prst="rect">
            <a:avLst/>
          </a:prstGeom>
          <a:noFill/>
        </p:spPr>
        <p:txBody>
          <a:bodyPr wrap="none" rtlCol="0">
            <a:spAutoFit/>
          </a:bodyPr>
          <a:lstStyle/>
          <a:p>
            <a:r>
              <a:rPr lang="en-US"/>
              <a:t>rank = 3</a:t>
            </a:r>
          </a:p>
        </p:txBody>
      </p:sp>
      <p:graphicFrame>
        <p:nvGraphicFramePr>
          <p:cNvPr id="121" name="Table 120">
            <a:extLst>
              <a:ext uri="{FF2B5EF4-FFF2-40B4-BE49-F238E27FC236}">
                <a16:creationId xmlns:a16="http://schemas.microsoft.com/office/drawing/2014/main" id="{6E97A69C-FBFF-433C-ABA2-B78E3F02A029}"/>
              </a:ext>
            </a:extLst>
          </p:cNvPr>
          <p:cNvGraphicFramePr>
            <a:graphicFrameLocks noGrp="1"/>
          </p:cNvGraphicFramePr>
          <p:nvPr>
            <p:extLst/>
          </p:nvPr>
        </p:nvGraphicFramePr>
        <p:xfrm>
          <a:off x="306031" y="5081154"/>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graphicFrame>
        <p:nvGraphicFramePr>
          <p:cNvPr id="122" name="Table 121">
            <a:extLst>
              <a:ext uri="{FF2B5EF4-FFF2-40B4-BE49-F238E27FC236}">
                <a16:creationId xmlns:a16="http://schemas.microsoft.com/office/drawing/2014/main" id="{94C0ED81-2D4A-467B-95F9-5D18EF2A34CF}"/>
              </a:ext>
            </a:extLst>
          </p:cNvPr>
          <p:cNvGraphicFramePr>
            <a:graphicFrameLocks noGrp="1"/>
          </p:cNvGraphicFramePr>
          <p:nvPr>
            <p:extLst/>
          </p:nvPr>
        </p:nvGraphicFramePr>
        <p:xfrm>
          <a:off x="326121" y="5087077"/>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
        <p:nvSpPr>
          <p:cNvPr id="123" name="TextBox 122">
            <a:extLst>
              <a:ext uri="{FF2B5EF4-FFF2-40B4-BE49-F238E27FC236}">
                <a16:creationId xmlns:a16="http://schemas.microsoft.com/office/drawing/2014/main" id="{006CC123-95EF-4925-915C-2304923CA1B4}"/>
              </a:ext>
            </a:extLst>
          </p:cNvPr>
          <p:cNvSpPr txBox="1"/>
          <p:nvPr/>
        </p:nvSpPr>
        <p:spPr>
          <a:xfrm>
            <a:off x="191553" y="5919397"/>
            <a:ext cx="2022285" cy="369332"/>
          </a:xfrm>
          <a:prstGeom prst="rect">
            <a:avLst/>
          </a:prstGeom>
          <a:noFill/>
        </p:spPr>
        <p:txBody>
          <a:bodyPr wrap="none" rtlCol="0">
            <a:spAutoFit/>
          </a:bodyPr>
          <a:lstStyle/>
          <a:p>
            <a:r>
              <a:rPr lang="en-US"/>
              <a:t>Store (rank * -1) - 1</a:t>
            </a:r>
          </a:p>
        </p:txBody>
      </p:sp>
      <p:graphicFrame>
        <p:nvGraphicFramePr>
          <p:cNvPr id="124" name="Table 123">
            <a:extLst>
              <a:ext uri="{FF2B5EF4-FFF2-40B4-BE49-F238E27FC236}">
                <a16:creationId xmlns:a16="http://schemas.microsoft.com/office/drawing/2014/main" id="{503FDC1B-2DB6-4334-BE26-F327F86E702A}"/>
              </a:ext>
            </a:extLst>
          </p:cNvPr>
          <p:cNvGraphicFramePr>
            <a:graphicFrameLocks noGrp="1"/>
          </p:cNvGraphicFramePr>
          <p:nvPr>
            <p:extLst/>
          </p:nvPr>
        </p:nvGraphicFramePr>
        <p:xfrm>
          <a:off x="316938" y="5093000"/>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r>
                        <a:rPr lang="en-US">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
        <p:nvSpPr>
          <p:cNvPr id="125" name="TextBox 124">
            <a:extLst>
              <a:ext uri="{FF2B5EF4-FFF2-40B4-BE49-F238E27FC236}">
                <a16:creationId xmlns:a16="http://schemas.microsoft.com/office/drawing/2014/main" id="{321D6448-232C-41C3-B1CB-CF91595AD6CA}"/>
              </a:ext>
            </a:extLst>
          </p:cNvPr>
          <p:cNvSpPr txBox="1"/>
          <p:nvPr/>
        </p:nvSpPr>
        <p:spPr>
          <a:xfrm>
            <a:off x="191553" y="6371127"/>
            <a:ext cx="6190926" cy="369332"/>
          </a:xfrm>
          <a:prstGeom prst="rect">
            <a:avLst/>
          </a:prstGeom>
          <a:noFill/>
        </p:spPr>
        <p:txBody>
          <a:bodyPr wrap="none" rtlCol="0">
            <a:spAutoFit/>
          </a:bodyPr>
          <a:lstStyle/>
          <a:p>
            <a:r>
              <a:rPr lang="en-US"/>
              <a:t>Each “node” now only takes 4 bytes of memory instead of 32</a:t>
            </a:r>
          </a:p>
        </p:txBody>
      </p:sp>
    </p:spTree>
    <p:extLst>
      <p:ext uri="{BB962C8B-B14F-4D97-AF65-F5344CB8AC3E}">
        <p14:creationId xmlns:p14="http://schemas.microsoft.com/office/powerpoint/2010/main" val="6091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fade">
                                      <p:cBhvr>
                                        <p:cTn id="15" dur="500"/>
                                        <p:tgtEl>
                                          <p:spTgt spid="1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005D-2570-4AAA-97FC-E9CF87660CAB}"/>
              </a:ext>
            </a:extLst>
          </p:cNvPr>
          <p:cNvSpPr>
            <a:spLocks noGrp="1"/>
          </p:cNvSpPr>
          <p:nvPr>
            <p:ph type="title"/>
          </p:nvPr>
        </p:nvSpPr>
        <p:spPr/>
        <p:txBody>
          <a:bodyPr/>
          <a:lstStyle/>
          <a:p>
            <a:r>
              <a:rPr lang="en-US" dirty="0"/>
              <a:t>Optimized Disjoint Set Runtime</a:t>
            </a:r>
          </a:p>
        </p:txBody>
      </p:sp>
      <p:sp>
        <p:nvSpPr>
          <p:cNvPr id="3" name="Content Placeholder 2">
            <a:extLst>
              <a:ext uri="{FF2B5EF4-FFF2-40B4-BE49-F238E27FC236}">
                <a16:creationId xmlns:a16="http://schemas.microsoft.com/office/drawing/2014/main" id="{02451A80-EB66-4FDC-97B8-FF8BDE1700CB}"/>
              </a:ext>
            </a:extLst>
          </p:cNvPr>
          <p:cNvSpPr>
            <a:spLocks noGrp="1"/>
          </p:cNvSpPr>
          <p:nvPr>
            <p:ph idx="1"/>
          </p:nvPr>
        </p:nvSpPr>
        <p:spPr/>
        <p:txBody>
          <a:bodyPr>
            <a:normAutofit/>
          </a:bodyPr>
          <a:lstStyle/>
          <a:p>
            <a:r>
              <a:rPr lang="en-US" b="1" u="sng" dirty="0" err="1"/>
              <a:t>makeSet</a:t>
            </a:r>
            <a:r>
              <a:rPr lang="en-US" b="1" u="sng" dirty="0"/>
              <a:t>(x)</a:t>
            </a:r>
          </a:p>
          <a:p>
            <a:r>
              <a:rPr lang="en-US" dirty="0"/>
              <a:t> </a:t>
            </a:r>
            <a:r>
              <a:rPr lang="en-US" dirty="0">
                <a:solidFill>
                  <a:srgbClr val="B6A479"/>
                </a:solidFill>
              </a:rPr>
              <a:t>Without Optimizations</a:t>
            </a:r>
          </a:p>
          <a:p>
            <a:r>
              <a:rPr lang="en-US" dirty="0">
                <a:solidFill>
                  <a:srgbClr val="4C3282"/>
                </a:solidFill>
              </a:rPr>
              <a:t> With Optimizations</a:t>
            </a:r>
          </a:p>
          <a:p>
            <a:r>
              <a:rPr lang="en-US" b="1" u="sng" dirty="0" err="1"/>
              <a:t>findSet</a:t>
            </a:r>
            <a:r>
              <a:rPr lang="en-US" b="1" u="sng" dirty="0"/>
              <a:t>(x)</a:t>
            </a:r>
          </a:p>
          <a:p>
            <a:r>
              <a:rPr lang="en-US" dirty="0">
                <a:solidFill>
                  <a:srgbClr val="B6A479"/>
                </a:solidFill>
              </a:rPr>
              <a:t> Without Optimizations</a:t>
            </a:r>
          </a:p>
          <a:p>
            <a:r>
              <a:rPr lang="en-US" dirty="0"/>
              <a:t> </a:t>
            </a:r>
            <a:r>
              <a:rPr lang="en-US" dirty="0">
                <a:solidFill>
                  <a:srgbClr val="4C3282"/>
                </a:solidFill>
              </a:rPr>
              <a:t>With Optimizations</a:t>
            </a:r>
          </a:p>
          <a:p>
            <a:r>
              <a:rPr lang="en-US" b="1" u="sng" dirty="0"/>
              <a:t>union(x, y)</a:t>
            </a:r>
          </a:p>
          <a:p>
            <a:r>
              <a:rPr lang="en-US" dirty="0"/>
              <a:t> </a:t>
            </a:r>
            <a:r>
              <a:rPr lang="en-US" dirty="0">
                <a:solidFill>
                  <a:srgbClr val="B6A479"/>
                </a:solidFill>
              </a:rPr>
              <a:t>Without Optimizations</a:t>
            </a:r>
          </a:p>
          <a:p>
            <a:r>
              <a:rPr lang="en-US" dirty="0">
                <a:solidFill>
                  <a:srgbClr val="4C3282"/>
                </a:solidFill>
              </a:rPr>
              <a:t> With Optimizations</a:t>
            </a:r>
          </a:p>
        </p:txBody>
      </p:sp>
      <p:sp>
        <p:nvSpPr>
          <p:cNvPr id="4" name="Footer Placeholder 3">
            <a:extLst>
              <a:ext uri="{FF2B5EF4-FFF2-40B4-BE49-F238E27FC236}">
                <a16:creationId xmlns:a16="http://schemas.microsoft.com/office/drawing/2014/main" id="{F41FC942-39CA-433B-BB2F-4C1C577C7371}"/>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83DEDF1C-3D83-4E0E-9FCE-777A8E8B5CB8}"/>
              </a:ext>
            </a:extLst>
          </p:cNvPr>
          <p:cNvSpPr>
            <a:spLocks noGrp="1"/>
          </p:cNvSpPr>
          <p:nvPr>
            <p:ph type="sldNum" sz="quarter" idx="12"/>
          </p:nvPr>
        </p:nvSpPr>
        <p:spPr/>
        <p:txBody>
          <a:bodyPr/>
          <a:lstStyle/>
          <a:p>
            <a:fld id="{659665DE-58FC-41F4-AC58-2C90A5E00527}" type="slidenum">
              <a:rPr lang="en-US" smtClean="0"/>
              <a:t>38</a:t>
            </a:fld>
            <a:endParaRPr lang="en-US"/>
          </a:p>
        </p:txBody>
      </p:sp>
      <p:sp>
        <p:nvSpPr>
          <p:cNvPr id="6" name="TextBox 5">
            <a:extLst>
              <a:ext uri="{FF2B5EF4-FFF2-40B4-BE49-F238E27FC236}">
                <a16:creationId xmlns:a16="http://schemas.microsoft.com/office/drawing/2014/main" id="{7E0DBBBA-217E-4EB4-AFE3-152B6CCD50EC}"/>
              </a:ext>
            </a:extLst>
          </p:cNvPr>
          <p:cNvSpPr txBox="1"/>
          <p:nvPr/>
        </p:nvSpPr>
        <p:spPr>
          <a:xfrm>
            <a:off x="3684270" y="1923797"/>
            <a:ext cx="667170" cy="430887"/>
          </a:xfrm>
          <a:prstGeom prst="rect">
            <a:avLst/>
          </a:prstGeom>
          <a:noFill/>
        </p:spPr>
        <p:txBody>
          <a:bodyPr wrap="none" rtlCol="0">
            <a:spAutoFit/>
          </a:bodyPr>
          <a:lstStyle/>
          <a:p>
            <a:r>
              <a:rPr lang="en-US" sz="2200" b="1" dirty="0">
                <a:solidFill>
                  <a:srgbClr val="B6A479"/>
                </a:solidFill>
                <a:latin typeface="Segoe UI Semilight" panose="020B0402040204020203" pitchFamily="34" charset="0"/>
                <a:cs typeface="Segoe UI Semilight" panose="020B0402040204020203" pitchFamily="34" charset="0"/>
              </a:rPr>
              <a:t>O(1)</a:t>
            </a:r>
          </a:p>
        </p:txBody>
      </p:sp>
      <p:sp>
        <p:nvSpPr>
          <p:cNvPr id="7" name="TextBox 6">
            <a:extLst>
              <a:ext uri="{FF2B5EF4-FFF2-40B4-BE49-F238E27FC236}">
                <a16:creationId xmlns:a16="http://schemas.microsoft.com/office/drawing/2014/main" id="{0AF99FCA-6250-4EB8-888A-10974926DCD8}"/>
              </a:ext>
            </a:extLst>
          </p:cNvPr>
          <p:cNvSpPr txBox="1"/>
          <p:nvPr/>
        </p:nvSpPr>
        <p:spPr>
          <a:xfrm>
            <a:off x="3684270" y="2429175"/>
            <a:ext cx="667170" cy="430887"/>
          </a:xfrm>
          <a:prstGeom prst="rect">
            <a:avLst/>
          </a:prstGeom>
          <a:noFill/>
        </p:spPr>
        <p:txBody>
          <a:bodyPr wrap="none" rtlCol="0">
            <a:spAutoFit/>
          </a:bodyPr>
          <a:lstStyle/>
          <a:p>
            <a:r>
              <a:rPr lang="en-US" sz="2200" b="1" dirty="0">
                <a:solidFill>
                  <a:srgbClr val="4C3282"/>
                </a:solidFill>
                <a:latin typeface="Segoe UI Semilight" panose="020B0402040204020203" pitchFamily="34" charset="0"/>
                <a:cs typeface="Segoe UI Semilight" panose="020B0402040204020203" pitchFamily="34" charset="0"/>
              </a:rPr>
              <a:t>O(1)</a:t>
            </a:r>
          </a:p>
        </p:txBody>
      </p:sp>
      <p:sp>
        <p:nvSpPr>
          <p:cNvPr id="8" name="TextBox 7">
            <a:extLst>
              <a:ext uri="{FF2B5EF4-FFF2-40B4-BE49-F238E27FC236}">
                <a16:creationId xmlns:a16="http://schemas.microsoft.com/office/drawing/2014/main" id="{8DD572C4-DB0A-4210-AA58-C53AADE51B4F}"/>
              </a:ext>
            </a:extLst>
          </p:cNvPr>
          <p:cNvSpPr txBox="1"/>
          <p:nvPr/>
        </p:nvSpPr>
        <p:spPr>
          <a:xfrm>
            <a:off x="3757954" y="3394546"/>
            <a:ext cx="716863" cy="430887"/>
          </a:xfrm>
          <a:prstGeom prst="rect">
            <a:avLst/>
          </a:prstGeom>
          <a:noFill/>
        </p:spPr>
        <p:txBody>
          <a:bodyPr wrap="none" rtlCol="0">
            <a:spAutoFit/>
          </a:bodyPr>
          <a:lstStyle/>
          <a:p>
            <a:r>
              <a:rPr lang="en-US" sz="2200" b="1" dirty="0">
                <a:solidFill>
                  <a:srgbClr val="B6A479"/>
                </a:solidFill>
                <a:latin typeface="Segoe UI Semilight" panose="020B0402040204020203" pitchFamily="34" charset="0"/>
                <a:cs typeface="Segoe UI Semilight" panose="020B0402040204020203" pitchFamily="34" charset="0"/>
              </a:rPr>
              <a:t>O(n)</a:t>
            </a:r>
          </a:p>
        </p:txBody>
      </p:sp>
      <p:sp>
        <p:nvSpPr>
          <p:cNvPr id="9" name="TextBox 8">
            <a:extLst>
              <a:ext uri="{FF2B5EF4-FFF2-40B4-BE49-F238E27FC236}">
                <a16:creationId xmlns:a16="http://schemas.microsoft.com/office/drawing/2014/main" id="{45BDA209-E75E-4D96-9A44-CD07EB03955D}"/>
              </a:ext>
            </a:extLst>
          </p:cNvPr>
          <p:cNvSpPr txBox="1"/>
          <p:nvPr/>
        </p:nvSpPr>
        <p:spPr>
          <a:xfrm>
            <a:off x="3719691" y="4813935"/>
            <a:ext cx="716863" cy="430887"/>
          </a:xfrm>
          <a:prstGeom prst="rect">
            <a:avLst/>
          </a:prstGeom>
          <a:noFill/>
        </p:spPr>
        <p:txBody>
          <a:bodyPr wrap="none" rtlCol="0">
            <a:spAutoFit/>
          </a:bodyPr>
          <a:lstStyle/>
          <a:p>
            <a:r>
              <a:rPr lang="en-US" sz="2200" b="1" dirty="0">
                <a:solidFill>
                  <a:srgbClr val="B6A479"/>
                </a:solidFill>
                <a:latin typeface="Segoe UI Semilight" panose="020B0402040204020203" pitchFamily="34" charset="0"/>
                <a:cs typeface="Segoe UI Semilight" panose="020B0402040204020203" pitchFamily="34" charset="0"/>
              </a:rPr>
              <a:t>O(n)</a:t>
            </a:r>
          </a:p>
        </p:txBody>
      </p:sp>
      <p:sp>
        <p:nvSpPr>
          <p:cNvPr id="10" name="TextBox 9">
            <a:extLst>
              <a:ext uri="{FF2B5EF4-FFF2-40B4-BE49-F238E27FC236}">
                <a16:creationId xmlns:a16="http://schemas.microsoft.com/office/drawing/2014/main" id="{73DB0A4F-CD60-4678-AD35-758833DBF9A2}"/>
              </a:ext>
            </a:extLst>
          </p:cNvPr>
          <p:cNvSpPr txBox="1"/>
          <p:nvPr/>
        </p:nvSpPr>
        <p:spPr>
          <a:xfrm>
            <a:off x="3757954" y="3854486"/>
            <a:ext cx="4376519" cy="430887"/>
          </a:xfrm>
          <a:prstGeom prst="rect">
            <a:avLst/>
          </a:prstGeom>
          <a:noFill/>
        </p:spPr>
        <p:txBody>
          <a:bodyPr wrap="none" rtlCol="0">
            <a:spAutoFit/>
          </a:bodyPr>
          <a:lstStyle/>
          <a:p>
            <a:r>
              <a:rPr lang="en-US" sz="2200" b="1" dirty="0">
                <a:solidFill>
                  <a:srgbClr val="4C3282"/>
                </a:solidFill>
                <a:latin typeface="Segoe UI Semilight" panose="020B0402040204020203" pitchFamily="34" charset="0"/>
                <a:cs typeface="Segoe UI Semilight" panose="020B0402040204020203" pitchFamily="34" charset="0"/>
              </a:rPr>
              <a:t>Best case: O(1) Worst case: O(</a:t>
            </a:r>
            <a:r>
              <a:rPr lang="en-US" sz="2200" b="1" dirty="0" err="1">
                <a:solidFill>
                  <a:srgbClr val="4C3282"/>
                </a:solidFill>
                <a:latin typeface="Segoe UI Semilight" panose="020B0402040204020203" pitchFamily="34" charset="0"/>
                <a:cs typeface="Segoe UI Semilight" panose="020B0402040204020203" pitchFamily="34" charset="0"/>
              </a:rPr>
              <a:t>logn</a:t>
            </a:r>
            <a:r>
              <a:rPr lang="en-US" sz="2200" b="1" dirty="0">
                <a:solidFill>
                  <a:srgbClr val="4C3282"/>
                </a:solidFill>
                <a:latin typeface="Segoe UI Semilight" panose="020B0402040204020203" pitchFamily="34" charset="0"/>
                <a:cs typeface="Segoe UI Semilight" panose="020B0402040204020203" pitchFamily="34" charset="0"/>
              </a:rPr>
              <a:t>)</a:t>
            </a:r>
          </a:p>
        </p:txBody>
      </p:sp>
      <p:sp>
        <p:nvSpPr>
          <p:cNvPr id="11" name="TextBox 10">
            <a:extLst>
              <a:ext uri="{FF2B5EF4-FFF2-40B4-BE49-F238E27FC236}">
                <a16:creationId xmlns:a16="http://schemas.microsoft.com/office/drawing/2014/main" id="{8B9AA557-8CDC-482E-91E6-E02B1863603E}"/>
              </a:ext>
            </a:extLst>
          </p:cNvPr>
          <p:cNvSpPr txBox="1"/>
          <p:nvPr/>
        </p:nvSpPr>
        <p:spPr>
          <a:xfrm>
            <a:off x="3719691" y="5245491"/>
            <a:ext cx="4376519" cy="430887"/>
          </a:xfrm>
          <a:prstGeom prst="rect">
            <a:avLst/>
          </a:prstGeom>
          <a:noFill/>
        </p:spPr>
        <p:txBody>
          <a:bodyPr wrap="none" rtlCol="0">
            <a:spAutoFit/>
          </a:bodyPr>
          <a:lstStyle/>
          <a:p>
            <a:r>
              <a:rPr lang="en-US" sz="2200" b="1" dirty="0">
                <a:solidFill>
                  <a:srgbClr val="4C3282"/>
                </a:solidFill>
                <a:latin typeface="Segoe UI Semilight" panose="020B0402040204020203" pitchFamily="34" charset="0"/>
                <a:cs typeface="Segoe UI Semilight" panose="020B0402040204020203" pitchFamily="34" charset="0"/>
              </a:rPr>
              <a:t>Best case: O(1) Worst case: O(</a:t>
            </a:r>
            <a:r>
              <a:rPr lang="en-US" sz="2200" b="1" dirty="0" err="1">
                <a:solidFill>
                  <a:srgbClr val="4C3282"/>
                </a:solidFill>
                <a:latin typeface="Segoe UI Semilight" panose="020B0402040204020203" pitchFamily="34" charset="0"/>
                <a:cs typeface="Segoe UI Semilight" panose="020B0402040204020203" pitchFamily="34" charset="0"/>
              </a:rPr>
              <a:t>logn</a:t>
            </a:r>
            <a:r>
              <a:rPr lang="en-US" sz="2200" b="1" dirty="0">
                <a:solidFill>
                  <a:srgbClr val="4C3282"/>
                </a:solidFill>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174078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2257-78B2-2141-A731-28D4D32204B8}"/>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3F03E58E-2605-1444-8B1F-7C19929A649C}"/>
              </a:ext>
            </a:extLst>
          </p:cNvPr>
          <p:cNvSpPr>
            <a:spLocks noGrp="1"/>
          </p:cNvSpPr>
          <p:nvPr>
            <p:ph idx="1"/>
          </p:nvPr>
        </p:nvSpPr>
        <p:spPr>
          <a:xfrm>
            <a:off x="575240" y="1463857"/>
            <a:ext cx="5739495" cy="4845504"/>
          </a:xfrm>
        </p:spPr>
        <p:txBody>
          <a:bodyPr/>
          <a:lstStyle/>
          <a:p>
            <a:r>
              <a:rPr lang="en-US" dirty="0"/>
              <a:t>You are going to Disneyland for spring break! You’ve never been, so you want to make sure you hit ALL the rides.</a:t>
            </a:r>
          </a:p>
          <a:p>
            <a:r>
              <a:rPr lang="en-US" dirty="0"/>
              <a:t>Is there a graph algorithm that would help?</a:t>
            </a:r>
          </a:p>
          <a:p>
            <a:r>
              <a:rPr lang="en-US" dirty="0">
                <a:solidFill>
                  <a:srgbClr val="4C3282"/>
                </a:solidFill>
              </a:rPr>
              <a:t>BFS or DFS</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a:t>
            </a:r>
          </a:p>
        </p:txBody>
      </p:sp>
      <p:sp>
        <p:nvSpPr>
          <p:cNvPr id="4" name="Footer Placeholder 3">
            <a:extLst>
              <a:ext uri="{FF2B5EF4-FFF2-40B4-BE49-F238E27FC236}">
                <a16:creationId xmlns:a16="http://schemas.microsoft.com/office/drawing/2014/main" id="{01B81D26-CF62-784C-B63C-5D534C18271B}"/>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ED7394FA-F7E3-B349-8354-7E14E4CEB903}"/>
              </a:ext>
            </a:extLst>
          </p:cNvPr>
          <p:cNvSpPr>
            <a:spLocks noGrp="1"/>
          </p:cNvSpPr>
          <p:nvPr>
            <p:ph type="sldNum" sz="quarter" idx="12"/>
          </p:nvPr>
        </p:nvSpPr>
        <p:spPr/>
        <p:txBody>
          <a:bodyPr/>
          <a:lstStyle/>
          <a:p>
            <a:fld id="{659665DE-58FC-41F4-AC58-2C90A5E00527}" type="slidenum">
              <a:rPr lang="en-US" smtClean="0"/>
              <a:t>39</a:t>
            </a:fld>
            <a:endParaRPr lang="en-US"/>
          </a:p>
        </p:txBody>
      </p:sp>
      <p:grpSp>
        <p:nvGrpSpPr>
          <p:cNvPr id="108" name="Group 107">
            <a:extLst>
              <a:ext uri="{FF2B5EF4-FFF2-40B4-BE49-F238E27FC236}">
                <a16:creationId xmlns:a16="http://schemas.microsoft.com/office/drawing/2014/main" id="{0458E091-E459-FB49-AAB1-6D8988957ED8}"/>
              </a:ext>
            </a:extLst>
          </p:cNvPr>
          <p:cNvGrpSpPr/>
          <p:nvPr/>
        </p:nvGrpSpPr>
        <p:grpSpPr>
          <a:xfrm>
            <a:off x="5074873" y="695193"/>
            <a:ext cx="7028720" cy="5606846"/>
            <a:chOff x="1765004" y="980556"/>
            <a:chExt cx="7028720" cy="5606846"/>
          </a:xfrm>
        </p:grpSpPr>
        <p:grpSp>
          <p:nvGrpSpPr>
            <p:cNvPr id="18" name="Group 17">
              <a:extLst>
                <a:ext uri="{FF2B5EF4-FFF2-40B4-BE49-F238E27FC236}">
                  <a16:creationId xmlns:a16="http://schemas.microsoft.com/office/drawing/2014/main" id="{F7E7B2E8-FA6D-BE4A-86D1-DA8A37421A34}"/>
                </a:ext>
              </a:extLst>
            </p:cNvPr>
            <p:cNvGrpSpPr/>
            <p:nvPr/>
          </p:nvGrpSpPr>
          <p:grpSpPr>
            <a:xfrm>
              <a:off x="5130244" y="3311583"/>
              <a:ext cx="838200" cy="838200"/>
              <a:chOff x="5115008" y="3216614"/>
              <a:chExt cx="838200" cy="838200"/>
            </a:xfrm>
          </p:grpSpPr>
          <p:sp>
            <p:nvSpPr>
              <p:cNvPr id="6" name="Oval 5">
                <a:extLst>
                  <a:ext uri="{FF2B5EF4-FFF2-40B4-BE49-F238E27FC236}">
                    <a16:creationId xmlns:a16="http://schemas.microsoft.com/office/drawing/2014/main" id="{01246A4B-D1A6-A941-AABF-008D4D4B17D9}"/>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E518E3-9613-224F-ABFD-84274C230AB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20" name="Group 19">
              <a:extLst>
                <a:ext uri="{FF2B5EF4-FFF2-40B4-BE49-F238E27FC236}">
                  <a16:creationId xmlns:a16="http://schemas.microsoft.com/office/drawing/2014/main" id="{C4E2192A-D5DF-4046-B60E-E14AD5ABC205}"/>
                </a:ext>
              </a:extLst>
            </p:cNvPr>
            <p:cNvGrpSpPr/>
            <p:nvPr/>
          </p:nvGrpSpPr>
          <p:grpSpPr>
            <a:xfrm>
              <a:off x="5163235" y="5391478"/>
              <a:ext cx="838200" cy="838200"/>
              <a:chOff x="5135573" y="5342583"/>
              <a:chExt cx="838200" cy="838200"/>
            </a:xfrm>
          </p:grpSpPr>
          <p:sp>
            <p:nvSpPr>
              <p:cNvPr id="13" name="Oval 12">
                <a:extLst>
                  <a:ext uri="{FF2B5EF4-FFF2-40B4-BE49-F238E27FC236}">
                    <a16:creationId xmlns:a16="http://schemas.microsoft.com/office/drawing/2014/main" id="{25A33F91-7E80-0E46-99A0-4ED0DE6B894A}"/>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381A7B-DF93-1840-AF79-07DCEC70D92B}"/>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22" name="Group 21">
              <a:extLst>
                <a:ext uri="{FF2B5EF4-FFF2-40B4-BE49-F238E27FC236}">
                  <a16:creationId xmlns:a16="http://schemas.microsoft.com/office/drawing/2014/main" id="{831C404C-214A-7E40-B863-1C40C6E0ED7D}"/>
                </a:ext>
              </a:extLst>
            </p:cNvPr>
            <p:cNvGrpSpPr/>
            <p:nvPr/>
          </p:nvGrpSpPr>
          <p:grpSpPr>
            <a:xfrm>
              <a:off x="4730935" y="1197207"/>
              <a:ext cx="838200" cy="838200"/>
              <a:chOff x="4730935" y="1197207"/>
              <a:chExt cx="838200" cy="838200"/>
            </a:xfrm>
          </p:grpSpPr>
          <p:sp>
            <p:nvSpPr>
              <p:cNvPr id="7" name="Oval 6">
                <a:extLst>
                  <a:ext uri="{FF2B5EF4-FFF2-40B4-BE49-F238E27FC236}">
                    <a16:creationId xmlns:a16="http://schemas.microsoft.com/office/drawing/2014/main" id="{6F1F67B5-5A0A-F54E-A290-7B09A12D7B2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5941C-BD77-A74F-9574-E2524B1F836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24" name="Group 23">
              <a:extLst>
                <a:ext uri="{FF2B5EF4-FFF2-40B4-BE49-F238E27FC236}">
                  <a16:creationId xmlns:a16="http://schemas.microsoft.com/office/drawing/2014/main" id="{E2168DA9-0FDD-2740-90A1-C231768D76C3}"/>
                </a:ext>
              </a:extLst>
            </p:cNvPr>
            <p:cNvGrpSpPr/>
            <p:nvPr/>
          </p:nvGrpSpPr>
          <p:grpSpPr>
            <a:xfrm>
              <a:off x="6425942" y="980556"/>
              <a:ext cx="838200" cy="842059"/>
              <a:chOff x="6425942" y="980556"/>
              <a:chExt cx="838200" cy="842059"/>
            </a:xfrm>
          </p:grpSpPr>
          <p:sp>
            <p:nvSpPr>
              <p:cNvPr id="8" name="Oval 7">
                <a:extLst>
                  <a:ext uri="{FF2B5EF4-FFF2-40B4-BE49-F238E27FC236}">
                    <a16:creationId xmlns:a16="http://schemas.microsoft.com/office/drawing/2014/main" id="{05215D09-1EB4-8147-9416-5EEB26F551C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EFE4C3E-D349-4548-84E3-C2E0E92645D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26" name="Group 25">
              <a:extLst>
                <a:ext uri="{FF2B5EF4-FFF2-40B4-BE49-F238E27FC236}">
                  <a16:creationId xmlns:a16="http://schemas.microsoft.com/office/drawing/2014/main" id="{690B9F6F-D044-3E4E-9DBB-92167C2C209A}"/>
                </a:ext>
              </a:extLst>
            </p:cNvPr>
            <p:cNvGrpSpPr/>
            <p:nvPr/>
          </p:nvGrpSpPr>
          <p:grpSpPr>
            <a:xfrm>
              <a:off x="7026729" y="2643561"/>
              <a:ext cx="848635" cy="838200"/>
              <a:chOff x="7026729" y="2643561"/>
              <a:chExt cx="848635" cy="838200"/>
            </a:xfrm>
          </p:grpSpPr>
          <p:sp>
            <p:nvSpPr>
              <p:cNvPr id="9" name="Oval 8">
                <a:extLst>
                  <a:ext uri="{FF2B5EF4-FFF2-40B4-BE49-F238E27FC236}">
                    <a16:creationId xmlns:a16="http://schemas.microsoft.com/office/drawing/2014/main" id="{93871DB4-CCAB-8747-9AC2-35CB27716D29}"/>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74D8DC-65C6-AF44-8550-69237A4F962E}"/>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28" name="Group 27">
              <a:extLst>
                <a:ext uri="{FF2B5EF4-FFF2-40B4-BE49-F238E27FC236}">
                  <a16:creationId xmlns:a16="http://schemas.microsoft.com/office/drawing/2014/main" id="{46D770A4-B2AC-2243-BA9B-17207673D6B7}"/>
                </a:ext>
              </a:extLst>
            </p:cNvPr>
            <p:cNvGrpSpPr/>
            <p:nvPr/>
          </p:nvGrpSpPr>
          <p:grpSpPr>
            <a:xfrm>
              <a:off x="7955524" y="4692014"/>
              <a:ext cx="838200" cy="838200"/>
              <a:chOff x="7955524" y="4692014"/>
              <a:chExt cx="838200" cy="838200"/>
            </a:xfrm>
          </p:grpSpPr>
          <p:sp>
            <p:nvSpPr>
              <p:cNvPr id="10" name="Oval 9">
                <a:extLst>
                  <a:ext uri="{FF2B5EF4-FFF2-40B4-BE49-F238E27FC236}">
                    <a16:creationId xmlns:a16="http://schemas.microsoft.com/office/drawing/2014/main" id="{E3C6B135-2309-0945-BFD3-5525CBCE55C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75809A-8601-A442-A731-7129A6CD864D}"/>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30" name="Group 29">
              <a:extLst>
                <a:ext uri="{FF2B5EF4-FFF2-40B4-BE49-F238E27FC236}">
                  <a16:creationId xmlns:a16="http://schemas.microsoft.com/office/drawing/2014/main" id="{57FFAC48-1B97-6242-B4EE-5AE70F9A0984}"/>
                </a:ext>
              </a:extLst>
            </p:cNvPr>
            <p:cNvGrpSpPr/>
            <p:nvPr/>
          </p:nvGrpSpPr>
          <p:grpSpPr>
            <a:xfrm>
              <a:off x="6578162" y="5255510"/>
              <a:ext cx="838200" cy="838200"/>
              <a:chOff x="6578162" y="5255510"/>
              <a:chExt cx="838200" cy="838200"/>
            </a:xfrm>
          </p:grpSpPr>
          <p:sp>
            <p:nvSpPr>
              <p:cNvPr id="11" name="Oval 10">
                <a:extLst>
                  <a:ext uri="{FF2B5EF4-FFF2-40B4-BE49-F238E27FC236}">
                    <a16:creationId xmlns:a16="http://schemas.microsoft.com/office/drawing/2014/main" id="{08F7C814-A7C4-A24A-AA1C-9A131A93D25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1AD4393-8BDB-2E49-98BF-CCC1B32E6FC3}"/>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32" name="Group 31">
              <a:extLst>
                <a:ext uri="{FF2B5EF4-FFF2-40B4-BE49-F238E27FC236}">
                  <a16:creationId xmlns:a16="http://schemas.microsoft.com/office/drawing/2014/main" id="{1B84C114-D4C8-BB4C-BB2C-552EAC7070D2}"/>
                </a:ext>
              </a:extLst>
            </p:cNvPr>
            <p:cNvGrpSpPr/>
            <p:nvPr/>
          </p:nvGrpSpPr>
          <p:grpSpPr>
            <a:xfrm>
              <a:off x="3544031" y="5749202"/>
              <a:ext cx="838200" cy="838200"/>
              <a:chOff x="3544031" y="5749202"/>
              <a:chExt cx="838200" cy="838200"/>
            </a:xfrm>
          </p:grpSpPr>
          <p:sp>
            <p:nvSpPr>
              <p:cNvPr id="12" name="Oval 11">
                <a:extLst>
                  <a:ext uri="{FF2B5EF4-FFF2-40B4-BE49-F238E27FC236}">
                    <a16:creationId xmlns:a16="http://schemas.microsoft.com/office/drawing/2014/main" id="{A5AD828B-E29C-1E4E-AE42-DC034F5FB119}"/>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49E45F1-89B9-3043-B5D1-790B171A4C55}"/>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34" name="Group 33">
              <a:extLst>
                <a:ext uri="{FF2B5EF4-FFF2-40B4-BE49-F238E27FC236}">
                  <a16:creationId xmlns:a16="http://schemas.microsoft.com/office/drawing/2014/main" id="{A2007F6E-A9A9-5F4E-9097-FCFE5B4D9D9C}"/>
                </a:ext>
              </a:extLst>
            </p:cNvPr>
            <p:cNvGrpSpPr/>
            <p:nvPr/>
          </p:nvGrpSpPr>
          <p:grpSpPr>
            <a:xfrm>
              <a:off x="2455030" y="4790529"/>
              <a:ext cx="838200" cy="838200"/>
              <a:chOff x="2455030" y="4790529"/>
              <a:chExt cx="838200" cy="838200"/>
            </a:xfrm>
          </p:grpSpPr>
          <p:sp>
            <p:nvSpPr>
              <p:cNvPr id="14" name="Oval 13">
                <a:extLst>
                  <a:ext uri="{FF2B5EF4-FFF2-40B4-BE49-F238E27FC236}">
                    <a16:creationId xmlns:a16="http://schemas.microsoft.com/office/drawing/2014/main" id="{4A3F51B0-90D6-B643-A842-5DFA04A3924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4752952-6EB7-6443-8CE2-811111E5350C}"/>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36" name="Group 35">
              <a:extLst>
                <a:ext uri="{FF2B5EF4-FFF2-40B4-BE49-F238E27FC236}">
                  <a16:creationId xmlns:a16="http://schemas.microsoft.com/office/drawing/2014/main" id="{3F381B7F-44E5-1C43-86FC-122A69DAC5DB}"/>
                </a:ext>
              </a:extLst>
            </p:cNvPr>
            <p:cNvGrpSpPr/>
            <p:nvPr/>
          </p:nvGrpSpPr>
          <p:grpSpPr>
            <a:xfrm>
              <a:off x="1765004" y="3363499"/>
              <a:ext cx="838200" cy="838200"/>
              <a:chOff x="1765004" y="3363499"/>
              <a:chExt cx="838200" cy="838200"/>
            </a:xfrm>
          </p:grpSpPr>
          <p:sp>
            <p:nvSpPr>
              <p:cNvPr id="15" name="Oval 14">
                <a:extLst>
                  <a:ext uri="{FF2B5EF4-FFF2-40B4-BE49-F238E27FC236}">
                    <a16:creationId xmlns:a16="http://schemas.microsoft.com/office/drawing/2014/main" id="{C2AB5980-E79B-0E46-98C6-36D2233257C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4948190-C800-C240-853E-95013FBED826}"/>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38" name="Group 37">
              <a:extLst>
                <a:ext uri="{FF2B5EF4-FFF2-40B4-BE49-F238E27FC236}">
                  <a16:creationId xmlns:a16="http://schemas.microsoft.com/office/drawing/2014/main" id="{F7DE4F7F-3931-3D44-B1C4-AED704C944FC}"/>
                </a:ext>
              </a:extLst>
            </p:cNvPr>
            <p:cNvGrpSpPr/>
            <p:nvPr/>
          </p:nvGrpSpPr>
          <p:grpSpPr>
            <a:xfrm>
              <a:off x="3454438" y="2842152"/>
              <a:ext cx="888385" cy="838200"/>
              <a:chOff x="3454438" y="2842152"/>
              <a:chExt cx="888385" cy="838200"/>
            </a:xfrm>
          </p:grpSpPr>
          <p:sp>
            <p:nvSpPr>
              <p:cNvPr id="16" name="Oval 15">
                <a:extLst>
                  <a:ext uri="{FF2B5EF4-FFF2-40B4-BE49-F238E27FC236}">
                    <a16:creationId xmlns:a16="http://schemas.microsoft.com/office/drawing/2014/main" id="{2A59B7DF-DF07-1D49-A3B2-F0E92DEF54F6}"/>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A04E383-9969-864E-8821-DB769B9644D4}"/>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40" name="Straight Connector 39">
              <a:extLst>
                <a:ext uri="{FF2B5EF4-FFF2-40B4-BE49-F238E27FC236}">
                  <a16:creationId xmlns:a16="http://schemas.microsoft.com/office/drawing/2014/main" id="{B33EBFCC-346C-BC41-AD8E-734EC9A6795C}"/>
                </a:ext>
              </a:extLst>
            </p:cNvPr>
            <p:cNvCxnSpPr>
              <a:stCxn id="6" idx="4"/>
              <a:endCxn id="1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3782B2-C830-2E43-A5AA-B388CFCA72E0}"/>
                </a:ext>
              </a:extLst>
            </p:cNvPr>
            <p:cNvCxnSpPr>
              <a:cxnSpLocks/>
              <a:stCxn id="14" idx="6"/>
              <a:endCxn id="1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BFE4405-0FF5-B641-B1FC-1B8F08E7C858}"/>
                </a:ext>
              </a:extLst>
            </p:cNvPr>
            <p:cNvCxnSpPr>
              <a:cxnSpLocks/>
              <a:stCxn id="14" idx="5"/>
              <a:endCxn id="1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499198-DFB6-6542-9771-AB4DB970A006}"/>
                </a:ext>
              </a:extLst>
            </p:cNvPr>
            <p:cNvCxnSpPr>
              <a:cxnSpLocks/>
              <a:stCxn id="13" idx="3"/>
              <a:endCxn id="1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D39C27A-1F61-6542-91FE-1C4A379EB2D1}"/>
                </a:ext>
              </a:extLst>
            </p:cNvPr>
            <p:cNvCxnSpPr>
              <a:cxnSpLocks/>
              <a:stCxn id="15" idx="4"/>
              <a:endCxn id="14"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79BA5B-2ACA-5543-82E0-CABAC15E3666}"/>
                </a:ext>
              </a:extLst>
            </p:cNvPr>
            <p:cNvCxnSpPr>
              <a:cxnSpLocks/>
              <a:stCxn id="16" idx="3"/>
              <a:endCxn id="14"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224C7A-72E4-5143-877F-941562D1BF67}"/>
                </a:ext>
              </a:extLst>
            </p:cNvPr>
            <p:cNvCxnSpPr>
              <a:cxnSpLocks/>
              <a:stCxn id="15" idx="7"/>
              <a:endCxn id="1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A391D1-6F8D-784B-A009-FDD028CE9B43}"/>
                </a:ext>
              </a:extLst>
            </p:cNvPr>
            <p:cNvCxnSpPr>
              <a:cxnSpLocks/>
              <a:stCxn id="16" idx="7"/>
              <a:endCxn id="7"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74777A5-83FC-2A49-B325-4DA576BF5F55}"/>
                </a:ext>
              </a:extLst>
            </p:cNvPr>
            <p:cNvCxnSpPr>
              <a:cxnSpLocks/>
              <a:stCxn id="7" idx="4"/>
              <a:endCxn id="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477641-E42A-024A-B6E4-BE88A9195B2C}"/>
                </a:ext>
              </a:extLst>
            </p:cNvPr>
            <p:cNvCxnSpPr>
              <a:cxnSpLocks/>
              <a:stCxn id="7" idx="6"/>
              <a:endCxn id="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BE40976-F2DC-3D4A-A61C-4180CF512914}"/>
                </a:ext>
              </a:extLst>
            </p:cNvPr>
            <p:cNvCxnSpPr>
              <a:cxnSpLocks/>
              <a:stCxn id="6" idx="6"/>
              <a:endCxn id="9"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742206-0167-8645-87FC-F082990A8812}"/>
                </a:ext>
              </a:extLst>
            </p:cNvPr>
            <p:cNvCxnSpPr>
              <a:cxnSpLocks/>
              <a:stCxn id="6" idx="5"/>
              <a:endCxn id="10"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0F2CFE-9844-964D-BC34-2E5CD8FC89E1}"/>
                </a:ext>
              </a:extLst>
            </p:cNvPr>
            <p:cNvCxnSpPr>
              <a:cxnSpLocks/>
              <a:stCxn id="6" idx="2"/>
              <a:endCxn id="1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CBB7875-BFDD-3745-A876-3E2CCFABF0CB}"/>
                </a:ext>
              </a:extLst>
            </p:cNvPr>
            <p:cNvCxnSpPr>
              <a:cxnSpLocks/>
              <a:stCxn id="8" idx="3"/>
              <a:endCxn id="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6E69786-883A-184C-906D-7073AF40ADEA}"/>
                </a:ext>
              </a:extLst>
            </p:cNvPr>
            <p:cNvCxnSpPr>
              <a:cxnSpLocks/>
              <a:stCxn id="9" idx="5"/>
              <a:endCxn id="10"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663CFC0-3348-F242-9753-6369087C71DC}"/>
                </a:ext>
              </a:extLst>
            </p:cNvPr>
            <p:cNvCxnSpPr>
              <a:cxnSpLocks/>
              <a:stCxn id="8" idx="5"/>
              <a:endCxn id="9"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F27FAFD-AC4F-184A-89C5-4C0C2A0B1F1E}"/>
                </a:ext>
              </a:extLst>
            </p:cNvPr>
            <p:cNvCxnSpPr>
              <a:cxnSpLocks/>
              <a:stCxn id="10" idx="3"/>
              <a:endCxn id="11"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035370E6-6E5F-0A40-85EF-907363820130}"/>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46" name="TextBox 145">
            <a:extLst>
              <a:ext uri="{FF2B5EF4-FFF2-40B4-BE49-F238E27FC236}">
                <a16:creationId xmlns:a16="http://schemas.microsoft.com/office/drawing/2014/main" id="{9BD0AF02-DA46-6840-BB92-7EEEBC86B1F4}"/>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47" name="TextBox 146">
            <a:extLst>
              <a:ext uri="{FF2B5EF4-FFF2-40B4-BE49-F238E27FC236}">
                <a16:creationId xmlns:a16="http://schemas.microsoft.com/office/drawing/2014/main" id="{B3121B4E-4C42-0A44-B120-A812C1B32B1A}"/>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48" name="TextBox 147">
            <a:extLst>
              <a:ext uri="{FF2B5EF4-FFF2-40B4-BE49-F238E27FC236}">
                <a16:creationId xmlns:a16="http://schemas.microsoft.com/office/drawing/2014/main" id="{EF424145-8531-EC4B-9896-AE6FA86F3FAE}"/>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49" name="TextBox 148">
            <a:extLst>
              <a:ext uri="{FF2B5EF4-FFF2-40B4-BE49-F238E27FC236}">
                <a16:creationId xmlns:a16="http://schemas.microsoft.com/office/drawing/2014/main" id="{9E03FAAC-70B2-9A49-9FCC-C36A85F0BFB5}"/>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50" name="TextBox 149">
            <a:extLst>
              <a:ext uri="{FF2B5EF4-FFF2-40B4-BE49-F238E27FC236}">
                <a16:creationId xmlns:a16="http://schemas.microsoft.com/office/drawing/2014/main" id="{33F03B86-945A-7646-812A-7A82C9CA7FE4}"/>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51" name="TextBox 150">
            <a:extLst>
              <a:ext uri="{FF2B5EF4-FFF2-40B4-BE49-F238E27FC236}">
                <a16:creationId xmlns:a16="http://schemas.microsoft.com/office/drawing/2014/main" id="{7C862582-39DE-204C-ABF5-E7455CD5D49E}"/>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52" name="TextBox 151">
            <a:extLst>
              <a:ext uri="{FF2B5EF4-FFF2-40B4-BE49-F238E27FC236}">
                <a16:creationId xmlns:a16="http://schemas.microsoft.com/office/drawing/2014/main" id="{976D8561-0C3B-124B-BFDF-1604642F45D4}"/>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53" name="TextBox 152">
            <a:extLst>
              <a:ext uri="{FF2B5EF4-FFF2-40B4-BE49-F238E27FC236}">
                <a16:creationId xmlns:a16="http://schemas.microsoft.com/office/drawing/2014/main" id="{660D7A62-DF41-3C4E-9EF3-1E8F9AD852BE}"/>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54" name="TextBox 153">
            <a:extLst>
              <a:ext uri="{FF2B5EF4-FFF2-40B4-BE49-F238E27FC236}">
                <a16:creationId xmlns:a16="http://schemas.microsoft.com/office/drawing/2014/main" id="{2AA3D9B6-D390-554E-90AE-E6A08EE38723}"/>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55" name="TextBox 154">
            <a:extLst>
              <a:ext uri="{FF2B5EF4-FFF2-40B4-BE49-F238E27FC236}">
                <a16:creationId xmlns:a16="http://schemas.microsoft.com/office/drawing/2014/main" id="{17D50DA7-932C-424B-B398-4D975FA15495}"/>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157" name="TextBox 156">
            <a:extLst>
              <a:ext uri="{FF2B5EF4-FFF2-40B4-BE49-F238E27FC236}">
                <a16:creationId xmlns:a16="http://schemas.microsoft.com/office/drawing/2014/main" id="{BF4AF1EE-FD52-6E41-8AFE-37C1726B0817}"/>
              </a:ext>
            </a:extLst>
          </p:cNvPr>
          <p:cNvSpPr txBox="1"/>
          <p:nvPr/>
        </p:nvSpPr>
        <p:spPr>
          <a:xfrm>
            <a:off x="575239" y="5360453"/>
            <a:ext cx="2742995" cy="646331"/>
          </a:xfrm>
          <a:prstGeom prst="rect">
            <a:avLst/>
          </a:prstGeom>
          <a:noFill/>
        </p:spPr>
        <p:txBody>
          <a:bodyPr wrap="none" rtlCol="0">
            <a:spAutoFit/>
          </a:bodyPr>
          <a:lstStyle/>
          <a:p>
            <a:r>
              <a:rPr lang="en-US" dirty="0">
                <a:solidFill>
                  <a:srgbClr val="4C3282"/>
                </a:solidFill>
              </a:rPr>
              <a:t>BFS = 0 1 2 3 5 6 7 8 9 4 10</a:t>
            </a:r>
          </a:p>
          <a:p>
            <a:r>
              <a:rPr lang="en-US" dirty="0">
                <a:solidFill>
                  <a:srgbClr val="4C3282"/>
                </a:solidFill>
              </a:rPr>
              <a:t>DFS = 0 3 5 6 7 8 9 10 1 4 2</a:t>
            </a:r>
          </a:p>
        </p:txBody>
      </p:sp>
    </p:spTree>
    <p:extLst>
      <p:ext uri="{BB962C8B-B14F-4D97-AF65-F5344CB8AC3E}">
        <p14:creationId xmlns:p14="http://schemas.microsoft.com/office/powerpoint/2010/main" val="195148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5"/>
                                        </p:tgtEl>
                                        <p:attrNameLst>
                                          <p:attrName>style.visibility</p:attrName>
                                        </p:attrNameLst>
                                      </p:cBhvr>
                                      <p:to>
                                        <p:strVal val="visible"/>
                                      </p:to>
                                    </p:set>
                                    <p:animEffect transition="in" filter="fade">
                                      <p:cBhvr>
                                        <p:cTn id="36" dur="500"/>
                                        <p:tgtEl>
                                          <p:spTgt spid="1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500"/>
                                        <p:tgtEl>
                                          <p:spTgt spid="1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500"/>
                                        <p:tgtEl>
                                          <p:spTgt spid="1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fade">
                                      <p:cBhvr>
                                        <p:cTn id="45" dur="500"/>
                                        <p:tgtEl>
                                          <p:spTgt spid="1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9"/>
                                        </p:tgtEl>
                                        <p:attrNameLst>
                                          <p:attrName>style.visibility</p:attrName>
                                        </p:attrNameLst>
                                      </p:cBhvr>
                                      <p:to>
                                        <p:strVal val="visible"/>
                                      </p:to>
                                    </p:set>
                                    <p:animEffect transition="in" filter="fade">
                                      <p:cBhvr>
                                        <p:cTn id="48" dur="500"/>
                                        <p:tgtEl>
                                          <p:spTgt spid="1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0"/>
                                        </p:tgtEl>
                                        <p:attrNameLst>
                                          <p:attrName>style.visibility</p:attrName>
                                        </p:attrNameLst>
                                      </p:cBhvr>
                                      <p:to>
                                        <p:strVal val="visible"/>
                                      </p:to>
                                    </p:set>
                                    <p:animEffect transition="in" filter="fade">
                                      <p:cBhvr>
                                        <p:cTn id="51" dur="500"/>
                                        <p:tgtEl>
                                          <p:spTgt spid="1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1"/>
                                        </p:tgtEl>
                                        <p:attrNameLst>
                                          <p:attrName>style.visibility</p:attrName>
                                        </p:attrNameLst>
                                      </p:cBhvr>
                                      <p:to>
                                        <p:strVal val="visible"/>
                                      </p:to>
                                    </p:set>
                                    <p:animEffect transition="in" filter="fade">
                                      <p:cBhvr>
                                        <p:cTn id="54" dur="500"/>
                                        <p:tgtEl>
                                          <p:spTgt spid="1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fade">
                                      <p:cBhvr>
                                        <p:cTn id="57" dur="500"/>
                                        <p:tgtEl>
                                          <p:spTgt spid="1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animEffect transition="in" filter="fade">
                                      <p:cBhvr>
                                        <p:cTn id="63" dur="500"/>
                                        <p:tgtEl>
                                          <p:spTgt spid="15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5"/>
                                        </p:tgtEl>
                                        <p:attrNameLst>
                                          <p:attrName>style.visibility</p:attrName>
                                        </p:attrNameLst>
                                      </p:cBhvr>
                                      <p:to>
                                        <p:strVal val="visible"/>
                                      </p:to>
                                    </p:set>
                                    <p:animEffect transition="in" filter="fade">
                                      <p:cBhvr>
                                        <p:cTn id="66" dur="500"/>
                                        <p:tgtEl>
                                          <p:spTgt spid="1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57">
                                            <p:txEl>
                                              <p:pRg st="0" end="0"/>
                                            </p:txEl>
                                          </p:spTgt>
                                        </p:tgtEl>
                                        <p:attrNameLst>
                                          <p:attrName>style.visibility</p:attrName>
                                        </p:attrNameLst>
                                      </p:cBhvr>
                                      <p:to>
                                        <p:strVal val="visible"/>
                                      </p:to>
                                    </p:set>
                                    <p:animEffect transition="in" filter="fade">
                                      <p:cBhvr>
                                        <p:cTn id="71" dur="500"/>
                                        <p:tgtEl>
                                          <p:spTgt spid="157">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157">
                                            <p:txEl>
                                              <p:pRg st="1" end="1"/>
                                            </p:txEl>
                                          </p:spTgt>
                                        </p:tgtEl>
                                        <p:attrNameLst>
                                          <p:attrName>style.visibility</p:attrName>
                                        </p:attrNameLst>
                                      </p:cBhvr>
                                      <p:to>
                                        <p:strVal val="visible"/>
                                      </p:to>
                                    </p:set>
                                    <p:animEffect transition="in" filter="fade">
                                      <p:cBhvr>
                                        <p:cTn id="74" dur="500"/>
                                        <p:tgtEl>
                                          <p:spTgt spid="1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47" grpId="0"/>
      <p:bldP spid="148" grpId="0"/>
      <p:bldP spid="149" grpId="0"/>
      <p:bldP spid="150" grpId="0"/>
      <p:bldP spid="151" grpId="0"/>
      <p:bldP spid="152" grpId="0"/>
      <p:bldP spid="153" grpId="0"/>
      <p:bldP spid="154" grpId="0"/>
      <p:bldP spid="1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846E-C8C7-4CEC-92B2-D311C10A54B2}"/>
              </a:ext>
            </a:extLst>
          </p:cNvPr>
          <p:cNvSpPr>
            <a:spLocks noGrp="1"/>
          </p:cNvSpPr>
          <p:nvPr>
            <p:ph type="title"/>
          </p:nvPr>
        </p:nvSpPr>
        <p:spPr/>
        <p:txBody>
          <a:bodyPr/>
          <a:lstStyle/>
          <a:p>
            <a:r>
              <a:rPr lang="en-US"/>
              <a:t>Algorithms you’re responsible for</a:t>
            </a:r>
          </a:p>
        </p:txBody>
      </p:sp>
      <p:sp>
        <p:nvSpPr>
          <p:cNvPr id="3" name="Content Placeholder 2">
            <a:extLst>
              <a:ext uri="{FF2B5EF4-FFF2-40B4-BE49-F238E27FC236}">
                <a16:creationId xmlns:a16="http://schemas.microsoft.com/office/drawing/2014/main" id="{FD1EE464-538D-425E-B5CD-0178734813C8}"/>
              </a:ext>
            </a:extLst>
          </p:cNvPr>
          <p:cNvSpPr>
            <a:spLocks noGrp="1"/>
          </p:cNvSpPr>
          <p:nvPr>
            <p:ph idx="1"/>
          </p:nvPr>
        </p:nvSpPr>
        <p:spPr>
          <a:xfrm>
            <a:off x="4506613" y="1392676"/>
            <a:ext cx="3076885" cy="4845504"/>
          </a:xfrm>
        </p:spPr>
        <p:txBody>
          <a:bodyPr/>
          <a:lstStyle/>
          <a:p>
            <a:r>
              <a:rPr lang="en-US" dirty="0">
                <a:solidFill>
                  <a:srgbClr val="B6A479"/>
                </a:solidFill>
              </a:rPr>
              <a:t>Heaps</a:t>
            </a:r>
          </a:p>
          <a:p>
            <a:pPr lvl="1"/>
            <a:r>
              <a:rPr lang="en-US" dirty="0" err="1"/>
              <a:t>percolateUp</a:t>
            </a:r>
            <a:endParaRPr lang="en-US" dirty="0"/>
          </a:p>
          <a:p>
            <a:pPr lvl="1"/>
            <a:r>
              <a:rPr lang="en-US" dirty="0" err="1"/>
              <a:t>percolateDown</a:t>
            </a:r>
            <a:endParaRPr lang="en-US" dirty="0"/>
          </a:p>
          <a:p>
            <a:pPr lvl="1"/>
            <a:r>
              <a:rPr lang="en-US" dirty="0"/>
              <a:t>Floyd’s Build Heap</a:t>
            </a:r>
          </a:p>
          <a:p>
            <a:r>
              <a:rPr lang="en-US" dirty="0">
                <a:solidFill>
                  <a:srgbClr val="B6A479"/>
                </a:solidFill>
              </a:rPr>
              <a:t>Sorting</a:t>
            </a:r>
          </a:p>
          <a:p>
            <a:pPr lvl="1"/>
            <a:r>
              <a:rPr lang="en-US" dirty="0"/>
              <a:t>Insertion</a:t>
            </a:r>
          </a:p>
          <a:p>
            <a:pPr lvl="1"/>
            <a:r>
              <a:rPr lang="en-US" dirty="0"/>
              <a:t>Selection</a:t>
            </a:r>
          </a:p>
          <a:p>
            <a:pPr lvl="1"/>
            <a:r>
              <a:rPr lang="en-US" dirty="0"/>
              <a:t>Merge</a:t>
            </a:r>
          </a:p>
          <a:p>
            <a:pPr lvl="1"/>
            <a:r>
              <a:rPr lang="en-US" dirty="0"/>
              <a:t>Quick</a:t>
            </a:r>
          </a:p>
          <a:p>
            <a:pPr lvl="1"/>
            <a:r>
              <a:rPr lang="en-US" dirty="0"/>
              <a:t>Heap</a:t>
            </a:r>
          </a:p>
        </p:txBody>
      </p:sp>
      <p:sp>
        <p:nvSpPr>
          <p:cNvPr id="4" name="Footer Placeholder 3">
            <a:extLst>
              <a:ext uri="{FF2B5EF4-FFF2-40B4-BE49-F238E27FC236}">
                <a16:creationId xmlns:a16="http://schemas.microsoft.com/office/drawing/2014/main" id="{222CC707-1FDC-4C58-AE73-6DEB3EE1ECC3}"/>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B9C3C5E1-C163-46D6-903C-300423F0014D}"/>
              </a:ext>
            </a:extLst>
          </p:cNvPr>
          <p:cNvSpPr>
            <a:spLocks noGrp="1"/>
          </p:cNvSpPr>
          <p:nvPr>
            <p:ph type="sldNum" sz="quarter" idx="12"/>
          </p:nvPr>
        </p:nvSpPr>
        <p:spPr/>
        <p:txBody>
          <a:bodyPr/>
          <a:lstStyle/>
          <a:p>
            <a:fld id="{659665DE-58FC-41F4-AC58-2C90A5E00527}" type="slidenum">
              <a:rPr lang="en-US" smtClean="0"/>
              <a:t>4</a:t>
            </a:fld>
            <a:endParaRPr lang="en-US"/>
          </a:p>
        </p:txBody>
      </p:sp>
      <p:sp>
        <p:nvSpPr>
          <p:cNvPr id="6" name="Content Placeholder 2">
            <a:extLst>
              <a:ext uri="{FF2B5EF4-FFF2-40B4-BE49-F238E27FC236}">
                <a16:creationId xmlns:a16="http://schemas.microsoft.com/office/drawing/2014/main" id="{8F66B478-F425-42A7-8395-0D473EB4A7A0}"/>
              </a:ext>
            </a:extLst>
          </p:cNvPr>
          <p:cNvSpPr txBox="1">
            <a:spLocks/>
          </p:cNvSpPr>
          <p:nvPr/>
        </p:nvSpPr>
        <p:spPr>
          <a:xfrm>
            <a:off x="8414101" y="1277943"/>
            <a:ext cx="3076885" cy="3760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solidFill>
                  <a:srgbClr val="B6A479"/>
                </a:solidFill>
              </a:rPr>
              <a:t>Graphs</a:t>
            </a:r>
          </a:p>
          <a:p>
            <a:pPr lvl="1"/>
            <a:r>
              <a:rPr lang="en-US"/>
              <a:t>Breadth First Search (BFS)</a:t>
            </a:r>
          </a:p>
          <a:p>
            <a:pPr lvl="1"/>
            <a:r>
              <a:rPr lang="en-US"/>
              <a:t>Depth First Search (DFS)</a:t>
            </a:r>
          </a:p>
          <a:p>
            <a:pPr lvl="1"/>
            <a:r>
              <a:rPr lang="en-US"/>
              <a:t>Dijkstra’s</a:t>
            </a:r>
          </a:p>
          <a:p>
            <a:pPr lvl="1"/>
            <a:r>
              <a:rPr lang="en-US"/>
              <a:t>Topological Sort</a:t>
            </a:r>
          </a:p>
          <a:p>
            <a:pPr lvl="1"/>
            <a:r>
              <a:rPr lang="en-US"/>
              <a:t>Prim’s MST</a:t>
            </a:r>
          </a:p>
          <a:p>
            <a:pPr lvl="1"/>
            <a:r>
              <a:rPr lang="en-US"/>
              <a:t>Kruskal’s MST</a:t>
            </a:r>
            <a:endParaRPr lang="en-US" sz="2200">
              <a:solidFill>
                <a:srgbClr val="B6A479"/>
              </a:solidFill>
            </a:endParaRPr>
          </a:p>
          <a:p>
            <a:pPr marL="91440" lvl="1" indent="-91440">
              <a:spcBef>
                <a:spcPts val="1200"/>
              </a:spcBef>
              <a:spcAft>
                <a:spcPts val="200"/>
              </a:spcAft>
              <a:buClr>
                <a:schemeClr val="accent1"/>
              </a:buClr>
              <a:buSzPct val="100000"/>
              <a:buFont typeface="Tw Cen MT" panose="020B0602020104020603" pitchFamily="34" charset="0"/>
              <a:buChar char=" "/>
            </a:pPr>
            <a:r>
              <a:rPr lang="en-US" sz="2200">
                <a:solidFill>
                  <a:srgbClr val="B6A479"/>
                </a:solidFill>
              </a:rPr>
              <a:t>Disjoint Sets</a:t>
            </a:r>
          </a:p>
          <a:p>
            <a:pPr lvl="1"/>
            <a:r>
              <a:rPr lang="en-US"/>
              <a:t>Union by rank</a:t>
            </a:r>
          </a:p>
          <a:p>
            <a:pPr lvl="1"/>
            <a:r>
              <a:rPr lang="en-US"/>
              <a:t>Path compression</a:t>
            </a:r>
          </a:p>
        </p:txBody>
      </p:sp>
      <p:sp>
        <p:nvSpPr>
          <p:cNvPr id="7" name="Content Placeholder 2">
            <a:extLst>
              <a:ext uri="{FF2B5EF4-FFF2-40B4-BE49-F238E27FC236}">
                <a16:creationId xmlns:a16="http://schemas.microsoft.com/office/drawing/2014/main" id="{319924A0-3F5B-4EE9-9880-A6F87D4648A4}"/>
              </a:ext>
            </a:extLst>
          </p:cNvPr>
          <p:cNvSpPr txBox="1">
            <a:spLocks/>
          </p:cNvSpPr>
          <p:nvPr/>
        </p:nvSpPr>
        <p:spPr>
          <a:xfrm>
            <a:off x="525049" y="1476733"/>
            <a:ext cx="3076885" cy="48455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solidFill>
                  <a:srgbClr val="4C3282"/>
                </a:solidFill>
              </a:rPr>
              <a:t>For each of the listed algorithms make sure you understand:</a:t>
            </a:r>
          </a:p>
          <a:p>
            <a:r>
              <a:rPr lang="en-US" b="1">
                <a:solidFill>
                  <a:srgbClr val="4C3282"/>
                </a:solidFill>
              </a:rPr>
              <a:t>In what situations it is useful</a:t>
            </a:r>
          </a:p>
          <a:p>
            <a:pPr lvl="1"/>
            <a:r>
              <a:rPr lang="en-US"/>
              <a:t>What will this tell us about the data</a:t>
            </a:r>
          </a:p>
          <a:p>
            <a:pPr lvl="1"/>
            <a:r>
              <a:rPr lang="en-US"/>
              <a:t>What state should the data be in to use it?</a:t>
            </a:r>
          </a:p>
          <a:p>
            <a:r>
              <a:rPr lang="en-US" b="1">
                <a:solidFill>
                  <a:srgbClr val="4C3282"/>
                </a:solidFill>
              </a:rPr>
              <a:t>What the pros and cons of applying that algorithm are</a:t>
            </a:r>
          </a:p>
          <a:p>
            <a:pPr lvl="1"/>
            <a:r>
              <a:rPr lang="en-US"/>
              <a:t>Runtime</a:t>
            </a:r>
          </a:p>
          <a:p>
            <a:pPr lvl="1"/>
            <a:r>
              <a:rPr lang="en-US"/>
              <a:t>Memory usage</a:t>
            </a:r>
          </a:p>
        </p:txBody>
      </p:sp>
    </p:spTree>
    <p:extLst>
      <p:ext uri="{BB962C8B-B14F-4D97-AF65-F5344CB8AC3E}">
        <p14:creationId xmlns:p14="http://schemas.microsoft.com/office/powerpoint/2010/main" val="2763161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2257-78B2-2141-A731-28D4D32204B8}"/>
              </a:ext>
            </a:extLst>
          </p:cNvPr>
          <p:cNvSpPr>
            <a:spLocks noGrp="1"/>
          </p:cNvSpPr>
          <p:nvPr>
            <p:ph type="title"/>
          </p:nvPr>
        </p:nvSpPr>
        <p:spPr/>
        <p:txBody>
          <a:bodyPr/>
          <a:lstStyle/>
          <a:p>
            <a:r>
              <a:rPr lang="en-US" dirty="0"/>
              <a:t>Scenario #1 continued</a:t>
            </a:r>
          </a:p>
        </p:txBody>
      </p:sp>
      <p:sp>
        <p:nvSpPr>
          <p:cNvPr id="3" name="Content Placeholder 2">
            <a:extLst>
              <a:ext uri="{FF2B5EF4-FFF2-40B4-BE49-F238E27FC236}">
                <a16:creationId xmlns:a16="http://schemas.microsoft.com/office/drawing/2014/main" id="{3F03E58E-2605-1444-8B1F-7C19929A649C}"/>
              </a:ext>
            </a:extLst>
          </p:cNvPr>
          <p:cNvSpPr>
            <a:spLocks noGrp="1"/>
          </p:cNvSpPr>
          <p:nvPr>
            <p:ph idx="1"/>
          </p:nvPr>
        </p:nvSpPr>
        <p:spPr>
          <a:xfrm>
            <a:off x="575240" y="1463857"/>
            <a:ext cx="5739495" cy="4845504"/>
          </a:xfrm>
        </p:spPr>
        <p:txBody>
          <a:bodyPr>
            <a:normAutofit fontScale="92500" lnSpcReduction="20000"/>
          </a:bodyPr>
          <a:lstStyle/>
          <a:p>
            <a:r>
              <a:rPr lang="en-US" dirty="0"/>
              <a:t>Now that you have your basic graph of Disneyland what might the following graph items represent in this context?</a:t>
            </a:r>
          </a:p>
          <a:p>
            <a:r>
              <a:rPr lang="en-US" dirty="0"/>
              <a:t>Weighted edges</a:t>
            </a:r>
          </a:p>
          <a:p>
            <a:pPr lvl="1"/>
            <a:r>
              <a:rPr lang="en-US" dirty="0">
                <a:solidFill>
                  <a:srgbClr val="4C3282"/>
                </a:solidFill>
              </a:rPr>
              <a:t>Walkway distances</a:t>
            </a:r>
          </a:p>
          <a:p>
            <a:pPr lvl="1"/>
            <a:r>
              <a:rPr lang="en-US" dirty="0">
                <a:solidFill>
                  <a:srgbClr val="4C3282"/>
                </a:solidFill>
              </a:rPr>
              <a:t>Walking times</a:t>
            </a:r>
          </a:p>
          <a:p>
            <a:pPr lvl="1"/>
            <a:r>
              <a:rPr lang="en-US" dirty="0">
                <a:solidFill>
                  <a:srgbClr val="4C3282"/>
                </a:solidFill>
              </a:rPr>
              <a:t>Foot traffic</a:t>
            </a:r>
          </a:p>
          <a:p>
            <a:r>
              <a:rPr lang="en-US" dirty="0"/>
              <a:t>Directed edges</a:t>
            </a:r>
          </a:p>
          <a:p>
            <a:pPr lvl="1"/>
            <a:r>
              <a:rPr lang="en-US" dirty="0">
                <a:solidFill>
                  <a:srgbClr val="4C3282"/>
                </a:solidFill>
              </a:rPr>
              <a:t>Entrances and exits</a:t>
            </a:r>
          </a:p>
          <a:p>
            <a:pPr lvl="1"/>
            <a:r>
              <a:rPr lang="en-US" dirty="0">
                <a:solidFill>
                  <a:srgbClr val="4C3282"/>
                </a:solidFill>
              </a:rPr>
              <a:t>Crowd control for fireworks</a:t>
            </a:r>
          </a:p>
          <a:p>
            <a:pPr lvl="1"/>
            <a:r>
              <a:rPr lang="en-US" dirty="0">
                <a:solidFill>
                  <a:srgbClr val="4C3282"/>
                </a:solidFill>
              </a:rPr>
              <a:t>Parade routes</a:t>
            </a:r>
          </a:p>
          <a:p>
            <a:r>
              <a:rPr lang="en-US" dirty="0"/>
              <a:t>Self Loops</a:t>
            </a:r>
          </a:p>
          <a:p>
            <a:pPr lvl="1"/>
            <a:r>
              <a:rPr lang="en-US" dirty="0">
                <a:solidFill>
                  <a:srgbClr val="4C3282"/>
                </a:solidFill>
              </a:rPr>
              <a:t>Looping a ride</a:t>
            </a:r>
          </a:p>
          <a:p>
            <a:r>
              <a:rPr lang="en-US" dirty="0"/>
              <a:t>Parallel Edges</a:t>
            </a:r>
          </a:p>
          <a:p>
            <a:pPr lvl="1"/>
            <a:r>
              <a:rPr lang="en-US" dirty="0">
                <a:solidFill>
                  <a:srgbClr val="4C3282"/>
                </a:solidFill>
              </a:rPr>
              <a:t>Foot traffic at different times of day</a:t>
            </a:r>
          </a:p>
          <a:p>
            <a:pPr lvl="1"/>
            <a:r>
              <a:rPr lang="en-US" dirty="0">
                <a:solidFill>
                  <a:srgbClr val="4C3282"/>
                </a:solidFill>
              </a:rPr>
              <a:t>Walkways and train routes</a:t>
            </a:r>
          </a:p>
        </p:txBody>
      </p:sp>
      <p:sp>
        <p:nvSpPr>
          <p:cNvPr id="4" name="Footer Placeholder 3">
            <a:extLst>
              <a:ext uri="{FF2B5EF4-FFF2-40B4-BE49-F238E27FC236}">
                <a16:creationId xmlns:a16="http://schemas.microsoft.com/office/drawing/2014/main" id="{01B81D26-CF62-784C-B63C-5D534C18271B}"/>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ED7394FA-F7E3-B349-8354-7E14E4CEB903}"/>
              </a:ext>
            </a:extLst>
          </p:cNvPr>
          <p:cNvSpPr>
            <a:spLocks noGrp="1"/>
          </p:cNvSpPr>
          <p:nvPr>
            <p:ph type="sldNum" sz="quarter" idx="12"/>
          </p:nvPr>
        </p:nvSpPr>
        <p:spPr/>
        <p:txBody>
          <a:bodyPr/>
          <a:lstStyle/>
          <a:p>
            <a:fld id="{659665DE-58FC-41F4-AC58-2C90A5E00527}" type="slidenum">
              <a:rPr lang="en-US" smtClean="0"/>
              <a:t>40</a:t>
            </a:fld>
            <a:endParaRPr lang="en-US"/>
          </a:p>
        </p:txBody>
      </p:sp>
      <p:grpSp>
        <p:nvGrpSpPr>
          <p:cNvPr id="108" name="Group 107">
            <a:extLst>
              <a:ext uri="{FF2B5EF4-FFF2-40B4-BE49-F238E27FC236}">
                <a16:creationId xmlns:a16="http://schemas.microsoft.com/office/drawing/2014/main" id="{0458E091-E459-FB49-AAB1-6D8988957ED8}"/>
              </a:ext>
            </a:extLst>
          </p:cNvPr>
          <p:cNvGrpSpPr/>
          <p:nvPr/>
        </p:nvGrpSpPr>
        <p:grpSpPr>
          <a:xfrm>
            <a:off x="5074873" y="695193"/>
            <a:ext cx="7028720" cy="5606846"/>
            <a:chOff x="1765004" y="980556"/>
            <a:chExt cx="7028720" cy="5606846"/>
          </a:xfrm>
        </p:grpSpPr>
        <p:grpSp>
          <p:nvGrpSpPr>
            <p:cNvPr id="18" name="Group 17">
              <a:extLst>
                <a:ext uri="{FF2B5EF4-FFF2-40B4-BE49-F238E27FC236}">
                  <a16:creationId xmlns:a16="http://schemas.microsoft.com/office/drawing/2014/main" id="{F7E7B2E8-FA6D-BE4A-86D1-DA8A37421A34}"/>
                </a:ext>
              </a:extLst>
            </p:cNvPr>
            <p:cNvGrpSpPr/>
            <p:nvPr/>
          </p:nvGrpSpPr>
          <p:grpSpPr>
            <a:xfrm>
              <a:off x="5130244" y="3311583"/>
              <a:ext cx="838200" cy="838200"/>
              <a:chOff x="5115008" y="3216614"/>
              <a:chExt cx="838200" cy="838200"/>
            </a:xfrm>
          </p:grpSpPr>
          <p:sp>
            <p:nvSpPr>
              <p:cNvPr id="6" name="Oval 5">
                <a:extLst>
                  <a:ext uri="{FF2B5EF4-FFF2-40B4-BE49-F238E27FC236}">
                    <a16:creationId xmlns:a16="http://schemas.microsoft.com/office/drawing/2014/main" id="{01246A4B-D1A6-A941-AABF-008D4D4B17D9}"/>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E518E3-9613-224F-ABFD-84274C230AB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20" name="Group 19">
              <a:extLst>
                <a:ext uri="{FF2B5EF4-FFF2-40B4-BE49-F238E27FC236}">
                  <a16:creationId xmlns:a16="http://schemas.microsoft.com/office/drawing/2014/main" id="{C4E2192A-D5DF-4046-B60E-E14AD5ABC205}"/>
                </a:ext>
              </a:extLst>
            </p:cNvPr>
            <p:cNvGrpSpPr/>
            <p:nvPr/>
          </p:nvGrpSpPr>
          <p:grpSpPr>
            <a:xfrm>
              <a:off x="5163235" y="5391478"/>
              <a:ext cx="838200" cy="838200"/>
              <a:chOff x="5135573" y="5342583"/>
              <a:chExt cx="838200" cy="838200"/>
            </a:xfrm>
          </p:grpSpPr>
          <p:sp>
            <p:nvSpPr>
              <p:cNvPr id="13" name="Oval 12">
                <a:extLst>
                  <a:ext uri="{FF2B5EF4-FFF2-40B4-BE49-F238E27FC236}">
                    <a16:creationId xmlns:a16="http://schemas.microsoft.com/office/drawing/2014/main" id="{25A33F91-7E80-0E46-99A0-4ED0DE6B894A}"/>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381A7B-DF93-1840-AF79-07DCEC70D92B}"/>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22" name="Group 21">
              <a:extLst>
                <a:ext uri="{FF2B5EF4-FFF2-40B4-BE49-F238E27FC236}">
                  <a16:creationId xmlns:a16="http://schemas.microsoft.com/office/drawing/2014/main" id="{831C404C-214A-7E40-B863-1C40C6E0ED7D}"/>
                </a:ext>
              </a:extLst>
            </p:cNvPr>
            <p:cNvGrpSpPr/>
            <p:nvPr/>
          </p:nvGrpSpPr>
          <p:grpSpPr>
            <a:xfrm>
              <a:off x="4730935" y="1197207"/>
              <a:ext cx="838200" cy="838200"/>
              <a:chOff x="4730935" y="1197207"/>
              <a:chExt cx="838200" cy="838200"/>
            </a:xfrm>
          </p:grpSpPr>
          <p:sp>
            <p:nvSpPr>
              <p:cNvPr id="7" name="Oval 6">
                <a:extLst>
                  <a:ext uri="{FF2B5EF4-FFF2-40B4-BE49-F238E27FC236}">
                    <a16:creationId xmlns:a16="http://schemas.microsoft.com/office/drawing/2014/main" id="{6F1F67B5-5A0A-F54E-A290-7B09A12D7B2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5941C-BD77-A74F-9574-E2524B1F836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24" name="Group 23">
              <a:extLst>
                <a:ext uri="{FF2B5EF4-FFF2-40B4-BE49-F238E27FC236}">
                  <a16:creationId xmlns:a16="http://schemas.microsoft.com/office/drawing/2014/main" id="{E2168DA9-0FDD-2740-90A1-C231768D76C3}"/>
                </a:ext>
              </a:extLst>
            </p:cNvPr>
            <p:cNvGrpSpPr/>
            <p:nvPr/>
          </p:nvGrpSpPr>
          <p:grpSpPr>
            <a:xfrm>
              <a:off x="6425942" y="980556"/>
              <a:ext cx="838200" cy="842059"/>
              <a:chOff x="6425942" y="980556"/>
              <a:chExt cx="838200" cy="842059"/>
            </a:xfrm>
          </p:grpSpPr>
          <p:sp>
            <p:nvSpPr>
              <p:cNvPr id="8" name="Oval 7">
                <a:extLst>
                  <a:ext uri="{FF2B5EF4-FFF2-40B4-BE49-F238E27FC236}">
                    <a16:creationId xmlns:a16="http://schemas.microsoft.com/office/drawing/2014/main" id="{05215D09-1EB4-8147-9416-5EEB26F551C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EFE4C3E-D349-4548-84E3-C2E0E92645D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26" name="Group 25">
              <a:extLst>
                <a:ext uri="{FF2B5EF4-FFF2-40B4-BE49-F238E27FC236}">
                  <a16:creationId xmlns:a16="http://schemas.microsoft.com/office/drawing/2014/main" id="{690B9F6F-D044-3E4E-9DBB-92167C2C209A}"/>
                </a:ext>
              </a:extLst>
            </p:cNvPr>
            <p:cNvGrpSpPr/>
            <p:nvPr/>
          </p:nvGrpSpPr>
          <p:grpSpPr>
            <a:xfrm>
              <a:off x="7026729" y="2643561"/>
              <a:ext cx="848635" cy="838200"/>
              <a:chOff x="7026729" y="2643561"/>
              <a:chExt cx="848635" cy="838200"/>
            </a:xfrm>
          </p:grpSpPr>
          <p:sp>
            <p:nvSpPr>
              <p:cNvPr id="9" name="Oval 8">
                <a:extLst>
                  <a:ext uri="{FF2B5EF4-FFF2-40B4-BE49-F238E27FC236}">
                    <a16:creationId xmlns:a16="http://schemas.microsoft.com/office/drawing/2014/main" id="{93871DB4-CCAB-8747-9AC2-35CB27716D29}"/>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74D8DC-65C6-AF44-8550-69237A4F962E}"/>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28" name="Group 27">
              <a:extLst>
                <a:ext uri="{FF2B5EF4-FFF2-40B4-BE49-F238E27FC236}">
                  <a16:creationId xmlns:a16="http://schemas.microsoft.com/office/drawing/2014/main" id="{46D770A4-B2AC-2243-BA9B-17207673D6B7}"/>
                </a:ext>
              </a:extLst>
            </p:cNvPr>
            <p:cNvGrpSpPr/>
            <p:nvPr/>
          </p:nvGrpSpPr>
          <p:grpSpPr>
            <a:xfrm>
              <a:off x="7955524" y="4692014"/>
              <a:ext cx="838200" cy="838200"/>
              <a:chOff x="7955524" y="4692014"/>
              <a:chExt cx="838200" cy="838200"/>
            </a:xfrm>
          </p:grpSpPr>
          <p:sp>
            <p:nvSpPr>
              <p:cNvPr id="10" name="Oval 9">
                <a:extLst>
                  <a:ext uri="{FF2B5EF4-FFF2-40B4-BE49-F238E27FC236}">
                    <a16:creationId xmlns:a16="http://schemas.microsoft.com/office/drawing/2014/main" id="{E3C6B135-2309-0945-BFD3-5525CBCE55C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75809A-8601-A442-A731-7129A6CD864D}"/>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30" name="Group 29">
              <a:extLst>
                <a:ext uri="{FF2B5EF4-FFF2-40B4-BE49-F238E27FC236}">
                  <a16:creationId xmlns:a16="http://schemas.microsoft.com/office/drawing/2014/main" id="{57FFAC48-1B97-6242-B4EE-5AE70F9A0984}"/>
                </a:ext>
              </a:extLst>
            </p:cNvPr>
            <p:cNvGrpSpPr/>
            <p:nvPr/>
          </p:nvGrpSpPr>
          <p:grpSpPr>
            <a:xfrm>
              <a:off x="6578162" y="5255510"/>
              <a:ext cx="838200" cy="838200"/>
              <a:chOff x="6578162" y="5255510"/>
              <a:chExt cx="838200" cy="838200"/>
            </a:xfrm>
          </p:grpSpPr>
          <p:sp>
            <p:nvSpPr>
              <p:cNvPr id="11" name="Oval 10">
                <a:extLst>
                  <a:ext uri="{FF2B5EF4-FFF2-40B4-BE49-F238E27FC236}">
                    <a16:creationId xmlns:a16="http://schemas.microsoft.com/office/drawing/2014/main" id="{08F7C814-A7C4-A24A-AA1C-9A131A93D25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1AD4393-8BDB-2E49-98BF-CCC1B32E6FC3}"/>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32" name="Group 31">
              <a:extLst>
                <a:ext uri="{FF2B5EF4-FFF2-40B4-BE49-F238E27FC236}">
                  <a16:creationId xmlns:a16="http://schemas.microsoft.com/office/drawing/2014/main" id="{1B84C114-D4C8-BB4C-BB2C-552EAC7070D2}"/>
                </a:ext>
              </a:extLst>
            </p:cNvPr>
            <p:cNvGrpSpPr/>
            <p:nvPr/>
          </p:nvGrpSpPr>
          <p:grpSpPr>
            <a:xfrm>
              <a:off x="3544031" y="5749202"/>
              <a:ext cx="838200" cy="838200"/>
              <a:chOff x="3544031" y="5749202"/>
              <a:chExt cx="838200" cy="838200"/>
            </a:xfrm>
          </p:grpSpPr>
          <p:sp>
            <p:nvSpPr>
              <p:cNvPr id="12" name="Oval 11">
                <a:extLst>
                  <a:ext uri="{FF2B5EF4-FFF2-40B4-BE49-F238E27FC236}">
                    <a16:creationId xmlns:a16="http://schemas.microsoft.com/office/drawing/2014/main" id="{A5AD828B-E29C-1E4E-AE42-DC034F5FB119}"/>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49E45F1-89B9-3043-B5D1-790B171A4C55}"/>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34" name="Group 33">
              <a:extLst>
                <a:ext uri="{FF2B5EF4-FFF2-40B4-BE49-F238E27FC236}">
                  <a16:creationId xmlns:a16="http://schemas.microsoft.com/office/drawing/2014/main" id="{A2007F6E-A9A9-5F4E-9097-FCFE5B4D9D9C}"/>
                </a:ext>
              </a:extLst>
            </p:cNvPr>
            <p:cNvGrpSpPr/>
            <p:nvPr/>
          </p:nvGrpSpPr>
          <p:grpSpPr>
            <a:xfrm>
              <a:off x="2455030" y="4790529"/>
              <a:ext cx="838200" cy="838200"/>
              <a:chOff x="2455030" y="4790529"/>
              <a:chExt cx="838200" cy="838200"/>
            </a:xfrm>
          </p:grpSpPr>
          <p:sp>
            <p:nvSpPr>
              <p:cNvPr id="14" name="Oval 13">
                <a:extLst>
                  <a:ext uri="{FF2B5EF4-FFF2-40B4-BE49-F238E27FC236}">
                    <a16:creationId xmlns:a16="http://schemas.microsoft.com/office/drawing/2014/main" id="{4A3F51B0-90D6-B643-A842-5DFA04A3924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4752952-6EB7-6443-8CE2-811111E5350C}"/>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36" name="Group 35">
              <a:extLst>
                <a:ext uri="{FF2B5EF4-FFF2-40B4-BE49-F238E27FC236}">
                  <a16:creationId xmlns:a16="http://schemas.microsoft.com/office/drawing/2014/main" id="{3F381B7F-44E5-1C43-86FC-122A69DAC5DB}"/>
                </a:ext>
              </a:extLst>
            </p:cNvPr>
            <p:cNvGrpSpPr/>
            <p:nvPr/>
          </p:nvGrpSpPr>
          <p:grpSpPr>
            <a:xfrm>
              <a:off x="1765004" y="3363499"/>
              <a:ext cx="838200" cy="838200"/>
              <a:chOff x="1765004" y="3363499"/>
              <a:chExt cx="838200" cy="838200"/>
            </a:xfrm>
          </p:grpSpPr>
          <p:sp>
            <p:nvSpPr>
              <p:cNvPr id="15" name="Oval 14">
                <a:extLst>
                  <a:ext uri="{FF2B5EF4-FFF2-40B4-BE49-F238E27FC236}">
                    <a16:creationId xmlns:a16="http://schemas.microsoft.com/office/drawing/2014/main" id="{C2AB5980-E79B-0E46-98C6-36D2233257C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4948190-C800-C240-853E-95013FBED826}"/>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38" name="Group 37">
              <a:extLst>
                <a:ext uri="{FF2B5EF4-FFF2-40B4-BE49-F238E27FC236}">
                  <a16:creationId xmlns:a16="http://schemas.microsoft.com/office/drawing/2014/main" id="{F7DE4F7F-3931-3D44-B1C4-AED704C944FC}"/>
                </a:ext>
              </a:extLst>
            </p:cNvPr>
            <p:cNvGrpSpPr/>
            <p:nvPr/>
          </p:nvGrpSpPr>
          <p:grpSpPr>
            <a:xfrm>
              <a:off x="3454438" y="2842152"/>
              <a:ext cx="888385" cy="838200"/>
              <a:chOff x="3454438" y="2842152"/>
              <a:chExt cx="888385" cy="838200"/>
            </a:xfrm>
          </p:grpSpPr>
          <p:sp>
            <p:nvSpPr>
              <p:cNvPr id="16" name="Oval 15">
                <a:extLst>
                  <a:ext uri="{FF2B5EF4-FFF2-40B4-BE49-F238E27FC236}">
                    <a16:creationId xmlns:a16="http://schemas.microsoft.com/office/drawing/2014/main" id="{2A59B7DF-DF07-1D49-A3B2-F0E92DEF54F6}"/>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A04E383-9969-864E-8821-DB769B9644D4}"/>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40" name="Straight Connector 39">
              <a:extLst>
                <a:ext uri="{FF2B5EF4-FFF2-40B4-BE49-F238E27FC236}">
                  <a16:creationId xmlns:a16="http://schemas.microsoft.com/office/drawing/2014/main" id="{B33EBFCC-346C-BC41-AD8E-734EC9A6795C}"/>
                </a:ext>
              </a:extLst>
            </p:cNvPr>
            <p:cNvCxnSpPr>
              <a:stCxn id="6" idx="4"/>
              <a:endCxn id="1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3782B2-C830-2E43-A5AA-B388CFCA72E0}"/>
                </a:ext>
              </a:extLst>
            </p:cNvPr>
            <p:cNvCxnSpPr>
              <a:cxnSpLocks/>
              <a:stCxn id="14" idx="6"/>
              <a:endCxn id="1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BFE4405-0FF5-B641-B1FC-1B8F08E7C858}"/>
                </a:ext>
              </a:extLst>
            </p:cNvPr>
            <p:cNvCxnSpPr>
              <a:cxnSpLocks/>
              <a:stCxn id="14" idx="5"/>
              <a:endCxn id="1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499198-DFB6-6542-9771-AB4DB970A006}"/>
                </a:ext>
              </a:extLst>
            </p:cNvPr>
            <p:cNvCxnSpPr>
              <a:cxnSpLocks/>
              <a:stCxn id="13" idx="3"/>
              <a:endCxn id="1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D39C27A-1F61-6542-91FE-1C4A379EB2D1}"/>
                </a:ext>
              </a:extLst>
            </p:cNvPr>
            <p:cNvCxnSpPr>
              <a:cxnSpLocks/>
              <a:stCxn id="15" idx="4"/>
              <a:endCxn id="14"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79BA5B-2ACA-5543-82E0-CABAC15E3666}"/>
                </a:ext>
              </a:extLst>
            </p:cNvPr>
            <p:cNvCxnSpPr>
              <a:cxnSpLocks/>
              <a:stCxn id="16" idx="3"/>
              <a:endCxn id="14"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224C7A-72E4-5143-877F-941562D1BF67}"/>
                </a:ext>
              </a:extLst>
            </p:cNvPr>
            <p:cNvCxnSpPr>
              <a:cxnSpLocks/>
              <a:stCxn id="15" idx="7"/>
              <a:endCxn id="1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A391D1-6F8D-784B-A009-FDD028CE9B43}"/>
                </a:ext>
              </a:extLst>
            </p:cNvPr>
            <p:cNvCxnSpPr>
              <a:cxnSpLocks/>
              <a:stCxn id="16" idx="7"/>
              <a:endCxn id="7"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74777A5-83FC-2A49-B325-4DA576BF5F55}"/>
                </a:ext>
              </a:extLst>
            </p:cNvPr>
            <p:cNvCxnSpPr>
              <a:cxnSpLocks/>
              <a:stCxn id="7" idx="4"/>
              <a:endCxn id="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477641-E42A-024A-B6E4-BE88A9195B2C}"/>
                </a:ext>
              </a:extLst>
            </p:cNvPr>
            <p:cNvCxnSpPr>
              <a:cxnSpLocks/>
              <a:stCxn id="7" idx="6"/>
              <a:endCxn id="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BE40976-F2DC-3D4A-A61C-4180CF512914}"/>
                </a:ext>
              </a:extLst>
            </p:cNvPr>
            <p:cNvCxnSpPr>
              <a:cxnSpLocks/>
              <a:stCxn id="6" idx="6"/>
              <a:endCxn id="9"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742206-0167-8645-87FC-F082990A8812}"/>
                </a:ext>
              </a:extLst>
            </p:cNvPr>
            <p:cNvCxnSpPr>
              <a:cxnSpLocks/>
              <a:stCxn id="6" idx="5"/>
              <a:endCxn id="10"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0F2CFE-9844-964D-BC34-2E5CD8FC89E1}"/>
                </a:ext>
              </a:extLst>
            </p:cNvPr>
            <p:cNvCxnSpPr>
              <a:cxnSpLocks/>
              <a:stCxn id="6" idx="2"/>
              <a:endCxn id="1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CBB7875-BFDD-3745-A876-3E2CCFABF0CB}"/>
                </a:ext>
              </a:extLst>
            </p:cNvPr>
            <p:cNvCxnSpPr>
              <a:cxnSpLocks/>
              <a:stCxn id="8" idx="3"/>
              <a:endCxn id="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6E69786-883A-184C-906D-7073AF40ADEA}"/>
                </a:ext>
              </a:extLst>
            </p:cNvPr>
            <p:cNvCxnSpPr>
              <a:cxnSpLocks/>
              <a:stCxn id="9" idx="5"/>
              <a:endCxn id="10"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663CFC0-3348-F242-9753-6369087C71DC}"/>
                </a:ext>
              </a:extLst>
            </p:cNvPr>
            <p:cNvCxnSpPr>
              <a:cxnSpLocks/>
              <a:stCxn id="8" idx="5"/>
              <a:endCxn id="9"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F27FAFD-AC4F-184A-89C5-4C0C2A0B1F1E}"/>
                </a:ext>
              </a:extLst>
            </p:cNvPr>
            <p:cNvCxnSpPr>
              <a:cxnSpLocks/>
              <a:stCxn id="10" idx="3"/>
              <a:endCxn id="11"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035370E6-6E5F-0A40-85EF-907363820130}"/>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46" name="TextBox 145">
            <a:extLst>
              <a:ext uri="{FF2B5EF4-FFF2-40B4-BE49-F238E27FC236}">
                <a16:creationId xmlns:a16="http://schemas.microsoft.com/office/drawing/2014/main" id="{9BD0AF02-DA46-6840-BB92-7EEEBC86B1F4}"/>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47" name="TextBox 146">
            <a:extLst>
              <a:ext uri="{FF2B5EF4-FFF2-40B4-BE49-F238E27FC236}">
                <a16:creationId xmlns:a16="http://schemas.microsoft.com/office/drawing/2014/main" id="{B3121B4E-4C42-0A44-B120-A812C1B32B1A}"/>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48" name="TextBox 147">
            <a:extLst>
              <a:ext uri="{FF2B5EF4-FFF2-40B4-BE49-F238E27FC236}">
                <a16:creationId xmlns:a16="http://schemas.microsoft.com/office/drawing/2014/main" id="{EF424145-8531-EC4B-9896-AE6FA86F3FAE}"/>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49" name="TextBox 148">
            <a:extLst>
              <a:ext uri="{FF2B5EF4-FFF2-40B4-BE49-F238E27FC236}">
                <a16:creationId xmlns:a16="http://schemas.microsoft.com/office/drawing/2014/main" id="{9E03FAAC-70B2-9A49-9FCC-C36A85F0BFB5}"/>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50" name="TextBox 149">
            <a:extLst>
              <a:ext uri="{FF2B5EF4-FFF2-40B4-BE49-F238E27FC236}">
                <a16:creationId xmlns:a16="http://schemas.microsoft.com/office/drawing/2014/main" id="{33F03B86-945A-7646-812A-7A82C9CA7FE4}"/>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51" name="TextBox 150">
            <a:extLst>
              <a:ext uri="{FF2B5EF4-FFF2-40B4-BE49-F238E27FC236}">
                <a16:creationId xmlns:a16="http://schemas.microsoft.com/office/drawing/2014/main" id="{7C862582-39DE-204C-ABF5-E7455CD5D49E}"/>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52" name="TextBox 151">
            <a:extLst>
              <a:ext uri="{FF2B5EF4-FFF2-40B4-BE49-F238E27FC236}">
                <a16:creationId xmlns:a16="http://schemas.microsoft.com/office/drawing/2014/main" id="{976D8561-0C3B-124B-BFDF-1604642F45D4}"/>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53" name="TextBox 152">
            <a:extLst>
              <a:ext uri="{FF2B5EF4-FFF2-40B4-BE49-F238E27FC236}">
                <a16:creationId xmlns:a16="http://schemas.microsoft.com/office/drawing/2014/main" id="{660D7A62-DF41-3C4E-9EF3-1E8F9AD852BE}"/>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54" name="TextBox 153">
            <a:extLst>
              <a:ext uri="{FF2B5EF4-FFF2-40B4-BE49-F238E27FC236}">
                <a16:creationId xmlns:a16="http://schemas.microsoft.com/office/drawing/2014/main" id="{2AA3D9B6-D390-554E-90AE-E6A08EE38723}"/>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55" name="TextBox 154">
            <a:extLst>
              <a:ext uri="{FF2B5EF4-FFF2-40B4-BE49-F238E27FC236}">
                <a16:creationId xmlns:a16="http://schemas.microsoft.com/office/drawing/2014/main" id="{17D50DA7-932C-424B-B398-4D975FA15495}"/>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Tree>
    <p:extLst>
      <p:ext uri="{BB962C8B-B14F-4D97-AF65-F5344CB8AC3E}">
        <p14:creationId xmlns:p14="http://schemas.microsoft.com/office/powerpoint/2010/main" val="7154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0278-E522-8B41-A0BF-318CB191856E}"/>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962802FD-77F5-544B-BCC5-4632BCF7C842}"/>
              </a:ext>
            </a:extLst>
          </p:cNvPr>
          <p:cNvSpPr>
            <a:spLocks noGrp="1"/>
          </p:cNvSpPr>
          <p:nvPr>
            <p:ph idx="1"/>
          </p:nvPr>
        </p:nvSpPr>
        <p:spPr>
          <a:xfrm>
            <a:off x="575240" y="1463857"/>
            <a:ext cx="5433674" cy="4845504"/>
          </a:xfrm>
        </p:spPr>
        <p:txBody>
          <a:bodyPr/>
          <a:lstStyle/>
          <a:p>
            <a:r>
              <a:rPr lang="en-US" dirty="0"/>
              <a:t>You are a Disneyland employee and you need to rope off as many miles of walkways as you can for the fireworks while leaving guests access to all the rides.</a:t>
            </a:r>
          </a:p>
          <a:p>
            <a:r>
              <a:rPr lang="en-US" dirty="0"/>
              <a:t>Is there a graph algorithm that would help?</a:t>
            </a:r>
          </a:p>
          <a:p>
            <a:r>
              <a:rPr lang="en-US" dirty="0">
                <a:solidFill>
                  <a:srgbClr val="4C3282"/>
                </a:solidFill>
              </a:rPr>
              <a:t>MST</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 with distances</a:t>
            </a:r>
          </a:p>
          <a:p>
            <a:endParaRPr lang="en-US" dirty="0"/>
          </a:p>
        </p:txBody>
      </p:sp>
      <p:sp>
        <p:nvSpPr>
          <p:cNvPr id="4" name="Footer Placeholder 3">
            <a:extLst>
              <a:ext uri="{FF2B5EF4-FFF2-40B4-BE49-F238E27FC236}">
                <a16:creationId xmlns:a16="http://schemas.microsoft.com/office/drawing/2014/main" id="{F36BE5F3-8183-D143-9168-5A51770765E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13E652C6-BA45-A94E-9E82-5EF561AAA19C}"/>
              </a:ext>
            </a:extLst>
          </p:cNvPr>
          <p:cNvSpPr>
            <a:spLocks noGrp="1"/>
          </p:cNvSpPr>
          <p:nvPr>
            <p:ph type="sldNum" sz="quarter" idx="12"/>
          </p:nvPr>
        </p:nvSpPr>
        <p:spPr/>
        <p:txBody>
          <a:bodyPr/>
          <a:lstStyle/>
          <a:p>
            <a:fld id="{659665DE-58FC-41F4-AC58-2C90A5E00527}" type="slidenum">
              <a:rPr lang="en-US" smtClean="0"/>
              <a:t>41</a:t>
            </a:fld>
            <a:endParaRPr lang="en-US"/>
          </a:p>
        </p:txBody>
      </p:sp>
      <p:grpSp>
        <p:nvGrpSpPr>
          <p:cNvPr id="6" name="Group 5">
            <a:extLst>
              <a:ext uri="{FF2B5EF4-FFF2-40B4-BE49-F238E27FC236}">
                <a16:creationId xmlns:a16="http://schemas.microsoft.com/office/drawing/2014/main" id="{1E363727-313E-1941-8149-CB4F0876A0F4}"/>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3327CCAF-BB7A-4A4C-A604-6F82BBF0C574}"/>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627AF5-5590-F845-83E5-81ECE0B4FFDE}"/>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5462F-8712-4C4A-A05B-DE02E3F1A84A}"/>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D3D85-2625-1649-997D-F80B17F0309C}"/>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1888E2-0AC1-AF4B-9ABE-34F325F6B892}"/>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BD079F-AE39-334B-A69C-136231D41FDC}"/>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F399AB7-3FF8-804F-B9D1-DD679E07B6BD}"/>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8F2B4-AD1B-1746-B82D-DA265AF311E3}"/>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E618DE-52F1-254D-BC29-3C4650989760}"/>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9C64E1-5CF4-CB43-A924-2D497509F618}"/>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6989D6-F2F7-B14D-A67E-DB8B53B6A2AE}"/>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99F259-B541-2746-93A7-AAE37DD834AA}"/>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0A4DE0-2938-AE4E-82C6-C09A4E6684B0}"/>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4B38CB-8356-BA4D-9FC4-0DD98B14018D}"/>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0EDA0-D720-0A49-8AB1-D93F91AF3495}"/>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ABD4FB-BC71-3747-9E9B-61C6FB0DEB60}"/>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9F91CC-EC76-FE4F-B92E-2F65E2867E36}"/>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8" name="TextBox 57">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59" name="TextBox 58">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0" name="TextBox 59">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1" name="TextBox 60">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2" name="TextBox 61">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3" name="TextBox 62">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4" name="TextBox 63">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5" name="TextBox 64">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6" name="TextBox 65">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7" name="TextBox 66">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8" name="TextBox 67">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69" name="TextBox 68">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0" name="TextBox 69">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1" name="TextBox 70">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2" name="TextBox 71">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3" name="TextBox 72">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4" name="TextBox 73">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5" name="TextBox 74">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6" name="TextBox 75">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7" name="TextBox 76">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8" name="TextBox 77">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79" name="TextBox 78">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0" name="TextBox 79">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1" name="TextBox 80">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2" name="TextBox 81">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3" name="TextBox 82">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4" name="TextBox 83">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nvGrpSpPr>
          <p:cNvPr id="165" name="Group 164">
            <a:extLst>
              <a:ext uri="{FF2B5EF4-FFF2-40B4-BE49-F238E27FC236}">
                <a16:creationId xmlns:a16="http://schemas.microsoft.com/office/drawing/2014/main" id="{114E190B-937B-DB42-90F5-4F306C7CC45D}"/>
              </a:ext>
            </a:extLst>
          </p:cNvPr>
          <p:cNvGrpSpPr/>
          <p:nvPr/>
        </p:nvGrpSpPr>
        <p:grpSpPr>
          <a:xfrm>
            <a:off x="5074873" y="702786"/>
            <a:ext cx="7028720" cy="5606846"/>
            <a:chOff x="3154343" y="7317464"/>
            <a:chExt cx="7028720" cy="5606846"/>
          </a:xfrm>
        </p:grpSpPr>
        <p:grpSp>
          <p:nvGrpSpPr>
            <p:cNvPr id="86" name="Group 85">
              <a:extLst>
                <a:ext uri="{FF2B5EF4-FFF2-40B4-BE49-F238E27FC236}">
                  <a16:creationId xmlns:a16="http://schemas.microsoft.com/office/drawing/2014/main" id="{D33F4DBC-731F-BE40-B71E-6A1AB04A26D3}"/>
                </a:ext>
              </a:extLst>
            </p:cNvPr>
            <p:cNvGrpSpPr/>
            <p:nvPr/>
          </p:nvGrpSpPr>
          <p:grpSpPr>
            <a:xfrm>
              <a:off x="6519583" y="9648491"/>
              <a:ext cx="838200" cy="838200"/>
              <a:chOff x="5115008" y="3216614"/>
              <a:chExt cx="838200" cy="838200"/>
            </a:xfrm>
          </p:grpSpPr>
          <p:sp>
            <p:nvSpPr>
              <p:cNvPr id="134" name="Oval 133">
                <a:extLst>
                  <a:ext uri="{FF2B5EF4-FFF2-40B4-BE49-F238E27FC236}">
                    <a16:creationId xmlns:a16="http://schemas.microsoft.com/office/drawing/2014/main" id="{AE1D26CF-CF4C-FF4C-AADD-CEE41568EA65}"/>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3D79E17B-7E22-6E45-9F6E-46FA825DCA6C}"/>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7" name="Group 86">
              <a:extLst>
                <a:ext uri="{FF2B5EF4-FFF2-40B4-BE49-F238E27FC236}">
                  <a16:creationId xmlns:a16="http://schemas.microsoft.com/office/drawing/2014/main" id="{B3FFA63C-E0D1-8240-B859-C029ECCB5EBE}"/>
                </a:ext>
              </a:extLst>
            </p:cNvPr>
            <p:cNvGrpSpPr/>
            <p:nvPr/>
          </p:nvGrpSpPr>
          <p:grpSpPr>
            <a:xfrm>
              <a:off x="6552574" y="11728386"/>
              <a:ext cx="838200" cy="838200"/>
              <a:chOff x="5135573" y="5342583"/>
              <a:chExt cx="838200" cy="838200"/>
            </a:xfrm>
          </p:grpSpPr>
          <p:sp>
            <p:nvSpPr>
              <p:cNvPr id="132" name="Oval 131">
                <a:extLst>
                  <a:ext uri="{FF2B5EF4-FFF2-40B4-BE49-F238E27FC236}">
                    <a16:creationId xmlns:a16="http://schemas.microsoft.com/office/drawing/2014/main" id="{81871D68-66B6-A044-BD9F-884BBD6521B8}"/>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88347732-2F7A-E442-9D9E-DF9D384283FE}"/>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8" name="Group 87">
              <a:extLst>
                <a:ext uri="{FF2B5EF4-FFF2-40B4-BE49-F238E27FC236}">
                  <a16:creationId xmlns:a16="http://schemas.microsoft.com/office/drawing/2014/main" id="{7416DF78-500C-464C-AD69-2A8DD926C212}"/>
                </a:ext>
              </a:extLst>
            </p:cNvPr>
            <p:cNvGrpSpPr/>
            <p:nvPr/>
          </p:nvGrpSpPr>
          <p:grpSpPr>
            <a:xfrm>
              <a:off x="6120274" y="7534115"/>
              <a:ext cx="838200" cy="838200"/>
              <a:chOff x="4730935" y="1197207"/>
              <a:chExt cx="838200" cy="838200"/>
            </a:xfrm>
          </p:grpSpPr>
          <p:sp>
            <p:nvSpPr>
              <p:cNvPr id="130" name="Oval 129">
                <a:extLst>
                  <a:ext uri="{FF2B5EF4-FFF2-40B4-BE49-F238E27FC236}">
                    <a16:creationId xmlns:a16="http://schemas.microsoft.com/office/drawing/2014/main" id="{2D597968-F4EF-A642-9DFE-801DFBEC09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A94A1AE-37E5-6F41-9D22-2236C757B126}"/>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89" name="Group 88">
              <a:extLst>
                <a:ext uri="{FF2B5EF4-FFF2-40B4-BE49-F238E27FC236}">
                  <a16:creationId xmlns:a16="http://schemas.microsoft.com/office/drawing/2014/main" id="{2C5BFFD4-15A1-B742-BA6F-D231AA3EF87C}"/>
                </a:ext>
              </a:extLst>
            </p:cNvPr>
            <p:cNvGrpSpPr/>
            <p:nvPr/>
          </p:nvGrpSpPr>
          <p:grpSpPr>
            <a:xfrm>
              <a:off x="7815281" y="7317464"/>
              <a:ext cx="838200" cy="842059"/>
              <a:chOff x="6425942" y="980556"/>
              <a:chExt cx="838200" cy="842059"/>
            </a:xfrm>
          </p:grpSpPr>
          <p:sp>
            <p:nvSpPr>
              <p:cNvPr id="128" name="Oval 127">
                <a:extLst>
                  <a:ext uri="{FF2B5EF4-FFF2-40B4-BE49-F238E27FC236}">
                    <a16:creationId xmlns:a16="http://schemas.microsoft.com/office/drawing/2014/main" id="{0673DFCD-9BBE-5545-A352-8B32313913D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9E1211E9-5614-A249-B0D3-8091E4A8217C}"/>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0" name="Group 89">
              <a:extLst>
                <a:ext uri="{FF2B5EF4-FFF2-40B4-BE49-F238E27FC236}">
                  <a16:creationId xmlns:a16="http://schemas.microsoft.com/office/drawing/2014/main" id="{273B98CE-6C61-B64F-A7EE-77BC54C0A334}"/>
                </a:ext>
              </a:extLst>
            </p:cNvPr>
            <p:cNvGrpSpPr/>
            <p:nvPr/>
          </p:nvGrpSpPr>
          <p:grpSpPr>
            <a:xfrm>
              <a:off x="8416068" y="8980469"/>
              <a:ext cx="848635" cy="838200"/>
              <a:chOff x="7026729" y="2643561"/>
              <a:chExt cx="848635" cy="838200"/>
            </a:xfrm>
          </p:grpSpPr>
          <p:sp>
            <p:nvSpPr>
              <p:cNvPr id="126" name="Oval 125">
                <a:extLst>
                  <a:ext uri="{FF2B5EF4-FFF2-40B4-BE49-F238E27FC236}">
                    <a16:creationId xmlns:a16="http://schemas.microsoft.com/office/drawing/2014/main" id="{A6326DDD-6192-D940-87F1-D46DDF2E1C52}"/>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EC58FF-69A2-8A44-AABF-56B2B31D9C44}"/>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1" name="Group 90">
              <a:extLst>
                <a:ext uri="{FF2B5EF4-FFF2-40B4-BE49-F238E27FC236}">
                  <a16:creationId xmlns:a16="http://schemas.microsoft.com/office/drawing/2014/main" id="{B3E47E15-0D0A-7949-B712-F514A13BE0AA}"/>
                </a:ext>
              </a:extLst>
            </p:cNvPr>
            <p:cNvGrpSpPr/>
            <p:nvPr/>
          </p:nvGrpSpPr>
          <p:grpSpPr>
            <a:xfrm>
              <a:off x="9344863" y="11028922"/>
              <a:ext cx="838200" cy="838200"/>
              <a:chOff x="7955524" y="4692014"/>
              <a:chExt cx="838200" cy="838200"/>
            </a:xfrm>
          </p:grpSpPr>
          <p:sp>
            <p:nvSpPr>
              <p:cNvPr id="124" name="Oval 123">
                <a:extLst>
                  <a:ext uri="{FF2B5EF4-FFF2-40B4-BE49-F238E27FC236}">
                    <a16:creationId xmlns:a16="http://schemas.microsoft.com/office/drawing/2014/main" id="{F6414C6B-FAD5-3543-AEE1-A67D0228A6F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2DD913CD-8E2A-E24F-AD41-5E121429D59A}"/>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2" name="Group 91">
              <a:extLst>
                <a:ext uri="{FF2B5EF4-FFF2-40B4-BE49-F238E27FC236}">
                  <a16:creationId xmlns:a16="http://schemas.microsoft.com/office/drawing/2014/main" id="{D194AA31-A1E0-AB44-AE6F-96F702C3789B}"/>
                </a:ext>
              </a:extLst>
            </p:cNvPr>
            <p:cNvGrpSpPr/>
            <p:nvPr/>
          </p:nvGrpSpPr>
          <p:grpSpPr>
            <a:xfrm>
              <a:off x="7967501" y="11592418"/>
              <a:ext cx="838200" cy="838200"/>
              <a:chOff x="6578162" y="5255510"/>
              <a:chExt cx="838200" cy="838200"/>
            </a:xfrm>
          </p:grpSpPr>
          <p:sp>
            <p:nvSpPr>
              <p:cNvPr id="122" name="Oval 121">
                <a:extLst>
                  <a:ext uri="{FF2B5EF4-FFF2-40B4-BE49-F238E27FC236}">
                    <a16:creationId xmlns:a16="http://schemas.microsoft.com/office/drawing/2014/main" id="{E4979DF3-B4F7-E74C-AAB9-8EAADBD57D13}"/>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1F42D4B2-AC52-BF49-9D61-FA89A79BDD1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3" name="Group 92">
              <a:extLst>
                <a:ext uri="{FF2B5EF4-FFF2-40B4-BE49-F238E27FC236}">
                  <a16:creationId xmlns:a16="http://schemas.microsoft.com/office/drawing/2014/main" id="{2A4195F3-4C74-FB4C-8B1C-D44DCF5D911B}"/>
                </a:ext>
              </a:extLst>
            </p:cNvPr>
            <p:cNvGrpSpPr/>
            <p:nvPr/>
          </p:nvGrpSpPr>
          <p:grpSpPr>
            <a:xfrm>
              <a:off x="4933370" y="12086110"/>
              <a:ext cx="838200" cy="838200"/>
              <a:chOff x="3544031" y="5749202"/>
              <a:chExt cx="838200" cy="838200"/>
            </a:xfrm>
          </p:grpSpPr>
          <p:sp>
            <p:nvSpPr>
              <p:cNvPr id="120" name="Oval 119">
                <a:extLst>
                  <a:ext uri="{FF2B5EF4-FFF2-40B4-BE49-F238E27FC236}">
                    <a16:creationId xmlns:a16="http://schemas.microsoft.com/office/drawing/2014/main" id="{5602D3E2-5ED5-EE46-B508-6988257A0BC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CE156169-28FA-3849-85C7-8B13B471964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4" name="Group 93">
              <a:extLst>
                <a:ext uri="{FF2B5EF4-FFF2-40B4-BE49-F238E27FC236}">
                  <a16:creationId xmlns:a16="http://schemas.microsoft.com/office/drawing/2014/main" id="{F56A9FC5-7177-BA45-B62D-DA269DF223E1}"/>
                </a:ext>
              </a:extLst>
            </p:cNvPr>
            <p:cNvGrpSpPr/>
            <p:nvPr/>
          </p:nvGrpSpPr>
          <p:grpSpPr>
            <a:xfrm>
              <a:off x="3844369" y="11127437"/>
              <a:ext cx="838200" cy="838200"/>
              <a:chOff x="2455030" y="4790529"/>
              <a:chExt cx="838200" cy="838200"/>
            </a:xfrm>
          </p:grpSpPr>
          <p:sp>
            <p:nvSpPr>
              <p:cNvPr id="118" name="Oval 117">
                <a:extLst>
                  <a:ext uri="{FF2B5EF4-FFF2-40B4-BE49-F238E27FC236}">
                    <a16:creationId xmlns:a16="http://schemas.microsoft.com/office/drawing/2014/main" id="{BFF622B2-90EA-3B42-BC81-FFDEF6152A0E}"/>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580C1C14-85F3-EC42-B9A5-5B8334643DE5}"/>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5" name="Group 94">
              <a:extLst>
                <a:ext uri="{FF2B5EF4-FFF2-40B4-BE49-F238E27FC236}">
                  <a16:creationId xmlns:a16="http://schemas.microsoft.com/office/drawing/2014/main" id="{29B834BB-7706-AD49-B664-B43FBE25317A}"/>
                </a:ext>
              </a:extLst>
            </p:cNvPr>
            <p:cNvGrpSpPr/>
            <p:nvPr/>
          </p:nvGrpSpPr>
          <p:grpSpPr>
            <a:xfrm>
              <a:off x="3154343" y="9700407"/>
              <a:ext cx="838200" cy="838200"/>
              <a:chOff x="1765004" y="3363499"/>
              <a:chExt cx="838200" cy="838200"/>
            </a:xfrm>
          </p:grpSpPr>
          <p:sp>
            <p:nvSpPr>
              <p:cNvPr id="116" name="Oval 115">
                <a:extLst>
                  <a:ext uri="{FF2B5EF4-FFF2-40B4-BE49-F238E27FC236}">
                    <a16:creationId xmlns:a16="http://schemas.microsoft.com/office/drawing/2014/main" id="{7A613A3E-4B61-784D-82F8-B797D869F58C}"/>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362023C5-8877-3649-9620-B5A0B19E7FC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6" name="Group 95">
              <a:extLst>
                <a:ext uri="{FF2B5EF4-FFF2-40B4-BE49-F238E27FC236}">
                  <a16:creationId xmlns:a16="http://schemas.microsoft.com/office/drawing/2014/main" id="{415109B1-3B31-7F4C-BCE2-1F8FFD28A40E}"/>
                </a:ext>
              </a:extLst>
            </p:cNvPr>
            <p:cNvGrpSpPr/>
            <p:nvPr/>
          </p:nvGrpSpPr>
          <p:grpSpPr>
            <a:xfrm>
              <a:off x="4843777" y="9179060"/>
              <a:ext cx="888385" cy="838200"/>
              <a:chOff x="3454438" y="2842152"/>
              <a:chExt cx="888385" cy="838200"/>
            </a:xfrm>
          </p:grpSpPr>
          <p:sp>
            <p:nvSpPr>
              <p:cNvPr id="114" name="Oval 113">
                <a:extLst>
                  <a:ext uri="{FF2B5EF4-FFF2-40B4-BE49-F238E27FC236}">
                    <a16:creationId xmlns:a16="http://schemas.microsoft.com/office/drawing/2014/main" id="{02AC28C1-F47D-354E-B0C5-15B4D002A04B}"/>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6661D9FE-2279-DB48-86B2-D55D3F84E7C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7" name="Straight Connector 96">
              <a:extLst>
                <a:ext uri="{FF2B5EF4-FFF2-40B4-BE49-F238E27FC236}">
                  <a16:creationId xmlns:a16="http://schemas.microsoft.com/office/drawing/2014/main" id="{83ADBABF-EEF6-DC4E-A92F-EC3BD7C1C1DE}"/>
                </a:ext>
              </a:extLst>
            </p:cNvPr>
            <p:cNvCxnSpPr>
              <a:stCxn id="134" idx="4"/>
              <a:endCxn id="132" idx="0"/>
            </p:cNvCxnSpPr>
            <p:nvPr/>
          </p:nvCxnSpPr>
          <p:spPr>
            <a:xfrm>
              <a:off x="6938683" y="10486691"/>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9A713CF-5C8D-5045-AE84-E6FE71F5A082}"/>
                </a:ext>
              </a:extLst>
            </p:cNvPr>
            <p:cNvCxnSpPr>
              <a:cxnSpLocks/>
              <a:stCxn id="118" idx="6"/>
              <a:endCxn id="132" idx="2"/>
            </p:cNvCxnSpPr>
            <p:nvPr/>
          </p:nvCxnSpPr>
          <p:spPr>
            <a:xfrm>
              <a:off x="4682569" y="11546537"/>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4BEC32-6CD0-EE41-A3BF-E307D0FA53E6}"/>
                </a:ext>
              </a:extLst>
            </p:cNvPr>
            <p:cNvCxnSpPr>
              <a:cxnSpLocks/>
              <a:stCxn id="118" idx="5"/>
              <a:endCxn id="120" idx="1"/>
            </p:cNvCxnSpPr>
            <p:nvPr/>
          </p:nvCxnSpPr>
          <p:spPr>
            <a:xfrm>
              <a:off x="4559817" y="11842885"/>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BBE144-9A74-4945-B25D-7A87BA9C2A37}"/>
                </a:ext>
              </a:extLst>
            </p:cNvPr>
            <p:cNvCxnSpPr>
              <a:cxnSpLocks/>
              <a:stCxn id="132" idx="3"/>
              <a:endCxn id="120" idx="6"/>
            </p:cNvCxnSpPr>
            <p:nvPr/>
          </p:nvCxnSpPr>
          <p:spPr>
            <a:xfrm flipH="1">
              <a:off x="5771570" y="12443834"/>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E6EF6E7-815E-A54F-BD9F-900FA2D12F31}"/>
                </a:ext>
              </a:extLst>
            </p:cNvPr>
            <p:cNvCxnSpPr>
              <a:cxnSpLocks/>
              <a:stCxn id="116" idx="4"/>
              <a:endCxn id="118" idx="1"/>
            </p:cNvCxnSpPr>
            <p:nvPr/>
          </p:nvCxnSpPr>
          <p:spPr>
            <a:xfrm>
              <a:off x="3573443" y="10538607"/>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6996FCD-A974-1C4F-B87D-BEA25142449C}"/>
                </a:ext>
              </a:extLst>
            </p:cNvPr>
            <p:cNvCxnSpPr>
              <a:cxnSpLocks/>
              <a:stCxn id="114" idx="3"/>
              <a:endCxn id="118" idx="7"/>
            </p:cNvCxnSpPr>
            <p:nvPr/>
          </p:nvCxnSpPr>
          <p:spPr>
            <a:xfrm flipH="1">
              <a:off x="4559817" y="9894508"/>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B506F74-DA48-3E45-9BFF-071D9E16E7BF}"/>
                </a:ext>
              </a:extLst>
            </p:cNvPr>
            <p:cNvCxnSpPr>
              <a:cxnSpLocks/>
              <a:stCxn id="116" idx="7"/>
              <a:endCxn id="114" idx="2"/>
            </p:cNvCxnSpPr>
            <p:nvPr/>
          </p:nvCxnSpPr>
          <p:spPr>
            <a:xfrm flipV="1">
              <a:off x="3869791" y="9598160"/>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04CF6A2-314E-EE4A-AF78-955974E41BF1}"/>
                </a:ext>
              </a:extLst>
            </p:cNvPr>
            <p:cNvCxnSpPr>
              <a:cxnSpLocks/>
              <a:stCxn id="114" idx="7"/>
              <a:endCxn id="130" idx="3"/>
            </p:cNvCxnSpPr>
            <p:nvPr/>
          </p:nvCxnSpPr>
          <p:spPr>
            <a:xfrm flipV="1">
              <a:off x="5587688" y="8249563"/>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781DF06-9065-8F4F-B708-876A8D3D3410}"/>
                </a:ext>
              </a:extLst>
            </p:cNvPr>
            <p:cNvCxnSpPr>
              <a:cxnSpLocks/>
              <a:stCxn id="130" idx="4"/>
              <a:endCxn id="134" idx="0"/>
            </p:cNvCxnSpPr>
            <p:nvPr/>
          </p:nvCxnSpPr>
          <p:spPr>
            <a:xfrm>
              <a:off x="6539374" y="8372315"/>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FBDE65-D215-E645-BA19-79825DB82255}"/>
                </a:ext>
              </a:extLst>
            </p:cNvPr>
            <p:cNvCxnSpPr>
              <a:cxnSpLocks/>
              <a:stCxn id="130" idx="6"/>
              <a:endCxn id="128" idx="2"/>
            </p:cNvCxnSpPr>
            <p:nvPr/>
          </p:nvCxnSpPr>
          <p:spPr>
            <a:xfrm flipV="1">
              <a:off x="6958474" y="7736564"/>
              <a:ext cx="856807" cy="216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ED22C79-3D96-EB4D-A39B-2FCBBDC3E89D}"/>
                </a:ext>
              </a:extLst>
            </p:cNvPr>
            <p:cNvCxnSpPr>
              <a:cxnSpLocks/>
              <a:stCxn id="134" idx="6"/>
              <a:endCxn id="126" idx="2"/>
            </p:cNvCxnSpPr>
            <p:nvPr/>
          </p:nvCxnSpPr>
          <p:spPr>
            <a:xfrm flipV="1">
              <a:off x="7357783" y="9399569"/>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F9B3FA-0F61-6240-8855-16D08C3AFE2D}"/>
                </a:ext>
              </a:extLst>
            </p:cNvPr>
            <p:cNvCxnSpPr>
              <a:cxnSpLocks/>
              <a:stCxn id="134" idx="5"/>
              <a:endCxn id="124" idx="1"/>
            </p:cNvCxnSpPr>
            <p:nvPr/>
          </p:nvCxnSpPr>
          <p:spPr>
            <a:xfrm>
              <a:off x="7235031" y="10363939"/>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393A39-667A-7148-B5E2-5CABD54B930B}"/>
                </a:ext>
              </a:extLst>
            </p:cNvPr>
            <p:cNvCxnSpPr>
              <a:cxnSpLocks/>
              <a:stCxn id="134" idx="2"/>
              <a:endCxn id="114" idx="5"/>
            </p:cNvCxnSpPr>
            <p:nvPr/>
          </p:nvCxnSpPr>
          <p:spPr>
            <a:xfrm flipH="1" flipV="1">
              <a:off x="5587688" y="9894508"/>
              <a:ext cx="931895" cy="1730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15D225-F785-BC47-89B1-D1AA3C645276}"/>
                </a:ext>
              </a:extLst>
            </p:cNvPr>
            <p:cNvCxnSpPr>
              <a:cxnSpLocks/>
              <a:stCxn id="128" idx="3"/>
              <a:endCxn id="134" idx="7"/>
            </p:cNvCxnSpPr>
            <p:nvPr/>
          </p:nvCxnSpPr>
          <p:spPr>
            <a:xfrm flipH="1">
              <a:off x="7235031" y="8032912"/>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97F54A-A868-AD4E-983C-2B403D70B609}"/>
                </a:ext>
              </a:extLst>
            </p:cNvPr>
            <p:cNvCxnSpPr>
              <a:cxnSpLocks/>
              <a:stCxn id="126" idx="5"/>
              <a:endCxn id="124" idx="0"/>
            </p:cNvCxnSpPr>
            <p:nvPr/>
          </p:nvCxnSpPr>
          <p:spPr>
            <a:xfrm>
              <a:off x="9131516" y="9695917"/>
              <a:ext cx="632447" cy="1333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ED4AB94-CD7D-4E4F-B08D-E99D1AA1A1AE}"/>
                </a:ext>
              </a:extLst>
            </p:cNvPr>
            <p:cNvCxnSpPr>
              <a:cxnSpLocks/>
              <a:stCxn id="128" idx="5"/>
              <a:endCxn id="126" idx="0"/>
            </p:cNvCxnSpPr>
            <p:nvPr/>
          </p:nvCxnSpPr>
          <p:spPr>
            <a:xfrm>
              <a:off x="8530729" y="8032912"/>
              <a:ext cx="304439" cy="9475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69524-73E3-0047-BA45-56ED88B1D4B7}"/>
                </a:ext>
              </a:extLst>
            </p:cNvPr>
            <p:cNvCxnSpPr>
              <a:cxnSpLocks/>
              <a:stCxn id="124" idx="3"/>
              <a:endCxn id="122" idx="6"/>
            </p:cNvCxnSpPr>
            <p:nvPr/>
          </p:nvCxnSpPr>
          <p:spPr>
            <a:xfrm flipH="1">
              <a:off x="8805701" y="11744370"/>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C0A60C9-0236-9C4C-92BE-58BE3D6DB16B}"/>
                </a:ext>
              </a:extLst>
            </p:cNvPr>
            <p:cNvSpPr txBox="1"/>
            <p:nvPr/>
          </p:nvSpPr>
          <p:spPr>
            <a:xfrm>
              <a:off x="6811925" y="11688503"/>
              <a:ext cx="288862" cy="338554"/>
            </a:xfrm>
            <a:prstGeom prst="rect">
              <a:avLst/>
            </a:prstGeom>
            <a:noFill/>
          </p:spPr>
          <p:txBody>
            <a:bodyPr wrap="none" rtlCol="0">
              <a:spAutoFit/>
            </a:bodyPr>
            <a:lstStyle/>
            <a:p>
              <a:r>
                <a:rPr lang="en-US" sz="1600" dirty="0">
                  <a:solidFill>
                    <a:srgbClr val="B6A479"/>
                  </a:solidFill>
                </a:rPr>
                <a:t>0</a:t>
              </a:r>
            </a:p>
          </p:txBody>
        </p:sp>
        <p:sp>
          <p:nvSpPr>
            <p:cNvPr id="137" name="TextBox 136">
              <a:extLst>
                <a:ext uri="{FF2B5EF4-FFF2-40B4-BE49-F238E27FC236}">
                  <a16:creationId xmlns:a16="http://schemas.microsoft.com/office/drawing/2014/main" id="{2195D549-9DD7-0C41-AB5D-0136961D2E8C}"/>
                </a:ext>
              </a:extLst>
            </p:cNvPr>
            <p:cNvSpPr txBox="1"/>
            <p:nvPr/>
          </p:nvSpPr>
          <p:spPr>
            <a:xfrm>
              <a:off x="6790447" y="9632782"/>
              <a:ext cx="288862" cy="338554"/>
            </a:xfrm>
            <a:prstGeom prst="rect">
              <a:avLst/>
            </a:prstGeom>
            <a:noFill/>
          </p:spPr>
          <p:txBody>
            <a:bodyPr wrap="none" rtlCol="0">
              <a:spAutoFit/>
            </a:bodyPr>
            <a:lstStyle/>
            <a:p>
              <a:r>
                <a:rPr lang="en-US" sz="1600" dirty="0">
                  <a:solidFill>
                    <a:srgbClr val="B6A479"/>
                  </a:solidFill>
                </a:rPr>
                <a:t>1</a:t>
              </a:r>
            </a:p>
          </p:txBody>
        </p:sp>
        <p:sp>
          <p:nvSpPr>
            <p:cNvPr id="138" name="TextBox 137">
              <a:extLst>
                <a:ext uri="{FF2B5EF4-FFF2-40B4-BE49-F238E27FC236}">
                  <a16:creationId xmlns:a16="http://schemas.microsoft.com/office/drawing/2014/main" id="{E8920C83-101B-A241-AA12-B5D0EE71C723}"/>
                </a:ext>
              </a:extLst>
            </p:cNvPr>
            <p:cNvSpPr txBox="1"/>
            <p:nvPr/>
          </p:nvSpPr>
          <p:spPr>
            <a:xfrm>
              <a:off x="5208038" y="12078174"/>
              <a:ext cx="288862" cy="338554"/>
            </a:xfrm>
            <a:prstGeom prst="rect">
              <a:avLst/>
            </a:prstGeom>
            <a:noFill/>
          </p:spPr>
          <p:txBody>
            <a:bodyPr wrap="none" rtlCol="0">
              <a:spAutoFit/>
            </a:bodyPr>
            <a:lstStyle/>
            <a:p>
              <a:r>
                <a:rPr lang="en-US" sz="1600" dirty="0">
                  <a:solidFill>
                    <a:srgbClr val="B6A479"/>
                  </a:solidFill>
                </a:rPr>
                <a:t>2</a:t>
              </a:r>
            </a:p>
          </p:txBody>
        </p:sp>
        <p:sp>
          <p:nvSpPr>
            <p:cNvPr id="139" name="TextBox 138">
              <a:extLst>
                <a:ext uri="{FF2B5EF4-FFF2-40B4-BE49-F238E27FC236}">
                  <a16:creationId xmlns:a16="http://schemas.microsoft.com/office/drawing/2014/main" id="{A55C160C-65A2-0B4B-AA93-979D30EE4B9D}"/>
                </a:ext>
              </a:extLst>
            </p:cNvPr>
            <p:cNvSpPr txBox="1"/>
            <p:nvPr/>
          </p:nvSpPr>
          <p:spPr>
            <a:xfrm>
              <a:off x="4123938" y="11091047"/>
              <a:ext cx="288862" cy="338554"/>
            </a:xfrm>
            <a:prstGeom prst="rect">
              <a:avLst/>
            </a:prstGeom>
            <a:noFill/>
          </p:spPr>
          <p:txBody>
            <a:bodyPr wrap="none" rtlCol="0">
              <a:spAutoFit/>
            </a:bodyPr>
            <a:lstStyle/>
            <a:p>
              <a:r>
                <a:rPr lang="en-US" sz="1600" dirty="0">
                  <a:solidFill>
                    <a:srgbClr val="B6A479"/>
                  </a:solidFill>
                </a:rPr>
                <a:t>3</a:t>
              </a:r>
            </a:p>
          </p:txBody>
        </p:sp>
        <p:sp>
          <p:nvSpPr>
            <p:cNvPr id="140" name="TextBox 139">
              <a:extLst>
                <a:ext uri="{FF2B5EF4-FFF2-40B4-BE49-F238E27FC236}">
                  <a16:creationId xmlns:a16="http://schemas.microsoft.com/office/drawing/2014/main" id="{55E6F5D5-2E05-1F4A-8507-8C74325DB400}"/>
                </a:ext>
              </a:extLst>
            </p:cNvPr>
            <p:cNvSpPr txBox="1"/>
            <p:nvPr/>
          </p:nvSpPr>
          <p:spPr>
            <a:xfrm>
              <a:off x="3424718" y="9673052"/>
              <a:ext cx="288862" cy="338554"/>
            </a:xfrm>
            <a:prstGeom prst="rect">
              <a:avLst/>
            </a:prstGeom>
            <a:noFill/>
          </p:spPr>
          <p:txBody>
            <a:bodyPr wrap="none" rtlCol="0">
              <a:spAutoFit/>
            </a:bodyPr>
            <a:lstStyle/>
            <a:p>
              <a:r>
                <a:rPr lang="en-US" sz="1600" dirty="0">
                  <a:solidFill>
                    <a:srgbClr val="B6A479"/>
                  </a:solidFill>
                </a:rPr>
                <a:t>4</a:t>
              </a:r>
            </a:p>
          </p:txBody>
        </p:sp>
        <p:sp>
          <p:nvSpPr>
            <p:cNvPr id="141" name="TextBox 140">
              <a:extLst>
                <a:ext uri="{FF2B5EF4-FFF2-40B4-BE49-F238E27FC236}">
                  <a16:creationId xmlns:a16="http://schemas.microsoft.com/office/drawing/2014/main" id="{21D929B9-6CF5-D343-AE66-FD1A18BAC644}"/>
                </a:ext>
              </a:extLst>
            </p:cNvPr>
            <p:cNvSpPr txBox="1"/>
            <p:nvPr/>
          </p:nvSpPr>
          <p:spPr>
            <a:xfrm>
              <a:off x="5142615" y="9152485"/>
              <a:ext cx="288862" cy="338554"/>
            </a:xfrm>
            <a:prstGeom prst="rect">
              <a:avLst/>
            </a:prstGeom>
            <a:noFill/>
          </p:spPr>
          <p:txBody>
            <a:bodyPr wrap="none" rtlCol="0">
              <a:spAutoFit/>
            </a:bodyPr>
            <a:lstStyle/>
            <a:p>
              <a:r>
                <a:rPr lang="en-US" sz="1600" dirty="0">
                  <a:solidFill>
                    <a:srgbClr val="B6A479"/>
                  </a:solidFill>
                </a:rPr>
                <a:t>5</a:t>
              </a:r>
            </a:p>
          </p:txBody>
        </p:sp>
        <p:sp>
          <p:nvSpPr>
            <p:cNvPr id="142" name="TextBox 141">
              <a:extLst>
                <a:ext uri="{FF2B5EF4-FFF2-40B4-BE49-F238E27FC236}">
                  <a16:creationId xmlns:a16="http://schemas.microsoft.com/office/drawing/2014/main" id="{57D042AC-2E2F-5B46-B616-5B5EF5DB63A6}"/>
                </a:ext>
              </a:extLst>
            </p:cNvPr>
            <p:cNvSpPr txBox="1"/>
            <p:nvPr/>
          </p:nvSpPr>
          <p:spPr>
            <a:xfrm>
              <a:off x="6397934" y="7531428"/>
              <a:ext cx="288862" cy="338554"/>
            </a:xfrm>
            <a:prstGeom prst="rect">
              <a:avLst/>
            </a:prstGeom>
            <a:noFill/>
          </p:spPr>
          <p:txBody>
            <a:bodyPr wrap="none" rtlCol="0">
              <a:spAutoFit/>
            </a:bodyPr>
            <a:lstStyle/>
            <a:p>
              <a:r>
                <a:rPr lang="en-US" sz="1600" dirty="0">
                  <a:solidFill>
                    <a:srgbClr val="B6A479"/>
                  </a:solidFill>
                </a:rPr>
                <a:t>6</a:t>
              </a:r>
            </a:p>
          </p:txBody>
        </p:sp>
        <p:sp>
          <p:nvSpPr>
            <p:cNvPr id="143" name="TextBox 142">
              <a:extLst>
                <a:ext uri="{FF2B5EF4-FFF2-40B4-BE49-F238E27FC236}">
                  <a16:creationId xmlns:a16="http://schemas.microsoft.com/office/drawing/2014/main" id="{77373A28-93C8-F242-8BFA-EE1F8468F436}"/>
                </a:ext>
              </a:extLst>
            </p:cNvPr>
            <p:cNvSpPr txBox="1"/>
            <p:nvPr/>
          </p:nvSpPr>
          <p:spPr>
            <a:xfrm>
              <a:off x="7798703" y="7575279"/>
              <a:ext cx="288862" cy="338554"/>
            </a:xfrm>
            <a:prstGeom prst="rect">
              <a:avLst/>
            </a:prstGeom>
            <a:noFill/>
          </p:spPr>
          <p:txBody>
            <a:bodyPr wrap="none" rtlCol="0">
              <a:spAutoFit/>
            </a:bodyPr>
            <a:lstStyle/>
            <a:p>
              <a:r>
                <a:rPr lang="en-US" sz="1600" dirty="0">
                  <a:solidFill>
                    <a:srgbClr val="B6A479"/>
                  </a:solidFill>
                </a:rPr>
                <a:t>7</a:t>
              </a:r>
            </a:p>
          </p:txBody>
        </p:sp>
        <p:sp>
          <p:nvSpPr>
            <p:cNvPr id="144" name="TextBox 143">
              <a:extLst>
                <a:ext uri="{FF2B5EF4-FFF2-40B4-BE49-F238E27FC236}">
                  <a16:creationId xmlns:a16="http://schemas.microsoft.com/office/drawing/2014/main" id="{33E52A8B-AD8C-BC4D-B662-EE7905D41509}"/>
                </a:ext>
              </a:extLst>
            </p:cNvPr>
            <p:cNvSpPr txBox="1"/>
            <p:nvPr/>
          </p:nvSpPr>
          <p:spPr>
            <a:xfrm>
              <a:off x="8703695" y="8965286"/>
              <a:ext cx="288862" cy="338554"/>
            </a:xfrm>
            <a:prstGeom prst="rect">
              <a:avLst/>
            </a:prstGeom>
            <a:noFill/>
          </p:spPr>
          <p:txBody>
            <a:bodyPr wrap="none" rtlCol="0">
              <a:spAutoFit/>
            </a:bodyPr>
            <a:lstStyle/>
            <a:p>
              <a:r>
                <a:rPr lang="en-US" sz="1600" dirty="0">
                  <a:solidFill>
                    <a:srgbClr val="B6A479"/>
                  </a:solidFill>
                </a:rPr>
                <a:t>8</a:t>
              </a:r>
            </a:p>
          </p:txBody>
        </p:sp>
        <p:sp>
          <p:nvSpPr>
            <p:cNvPr id="145" name="TextBox 144">
              <a:extLst>
                <a:ext uri="{FF2B5EF4-FFF2-40B4-BE49-F238E27FC236}">
                  <a16:creationId xmlns:a16="http://schemas.microsoft.com/office/drawing/2014/main" id="{0F6C624D-D518-8142-BD9E-9393178AD721}"/>
                </a:ext>
              </a:extLst>
            </p:cNvPr>
            <p:cNvSpPr txBox="1"/>
            <p:nvPr/>
          </p:nvSpPr>
          <p:spPr>
            <a:xfrm>
              <a:off x="9616709" y="11008147"/>
              <a:ext cx="288862" cy="338554"/>
            </a:xfrm>
            <a:prstGeom prst="rect">
              <a:avLst/>
            </a:prstGeom>
            <a:noFill/>
          </p:spPr>
          <p:txBody>
            <a:bodyPr wrap="none" rtlCol="0">
              <a:spAutoFit/>
            </a:bodyPr>
            <a:lstStyle/>
            <a:p>
              <a:r>
                <a:rPr lang="en-US" sz="1600" dirty="0">
                  <a:solidFill>
                    <a:srgbClr val="B6A479"/>
                  </a:solidFill>
                </a:rPr>
                <a:t>9</a:t>
              </a:r>
            </a:p>
          </p:txBody>
        </p:sp>
        <p:sp>
          <p:nvSpPr>
            <p:cNvPr id="146" name="TextBox 145">
              <a:extLst>
                <a:ext uri="{FF2B5EF4-FFF2-40B4-BE49-F238E27FC236}">
                  <a16:creationId xmlns:a16="http://schemas.microsoft.com/office/drawing/2014/main" id="{0B106897-D263-404F-ADD0-DCAA5B931678}"/>
                </a:ext>
              </a:extLst>
            </p:cNvPr>
            <p:cNvSpPr txBox="1"/>
            <p:nvPr/>
          </p:nvSpPr>
          <p:spPr>
            <a:xfrm>
              <a:off x="8191538" y="11555720"/>
              <a:ext cx="393056" cy="338554"/>
            </a:xfrm>
            <a:prstGeom prst="rect">
              <a:avLst/>
            </a:prstGeom>
            <a:noFill/>
          </p:spPr>
          <p:txBody>
            <a:bodyPr wrap="none" rtlCol="0">
              <a:spAutoFit/>
            </a:bodyPr>
            <a:lstStyle/>
            <a:p>
              <a:r>
                <a:rPr lang="en-US" sz="1600" dirty="0">
                  <a:solidFill>
                    <a:srgbClr val="B6A479"/>
                  </a:solidFill>
                </a:rPr>
                <a:t>10</a:t>
              </a:r>
            </a:p>
          </p:txBody>
        </p:sp>
        <p:sp>
          <p:nvSpPr>
            <p:cNvPr id="147" name="TextBox 146">
              <a:extLst>
                <a:ext uri="{FF2B5EF4-FFF2-40B4-BE49-F238E27FC236}">
                  <a16:creationId xmlns:a16="http://schemas.microsoft.com/office/drawing/2014/main" id="{6F709BF9-B5A6-8A44-9C83-9F2165D4AA63}"/>
                </a:ext>
              </a:extLst>
            </p:cNvPr>
            <p:cNvSpPr txBox="1"/>
            <p:nvPr/>
          </p:nvSpPr>
          <p:spPr>
            <a:xfrm>
              <a:off x="6617668" y="10918450"/>
              <a:ext cx="418704" cy="369332"/>
            </a:xfrm>
            <a:prstGeom prst="rect">
              <a:avLst/>
            </a:prstGeom>
            <a:noFill/>
          </p:spPr>
          <p:txBody>
            <a:bodyPr wrap="none" rtlCol="0">
              <a:spAutoFit/>
            </a:bodyPr>
            <a:lstStyle/>
            <a:p>
              <a:r>
                <a:rPr lang="en-US" dirty="0">
                  <a:solidFill>
                    <a:srgbClr val="4C3282"/>
                  </a:solidFill>
                </a:rPr>
                <a:t>11</a:t>
              </a:r>
            </a:p>
          </p:txBody>
        </p:sp>
        <p:sp>
          <p:nvSpPr>
            <p:cNvPr id="148" name="TextBox 147">
              <a:extLst>
                <a:ext uri="{FF2B5EF4-FFF2-40B4-BE49-F238E27FC236}">
                  <a16:creationId xmlns:a16="http://schemas.microsoft.com/office/drawing/2014/main" id="{BC847DD1-7B3E-9F4F-AE93-D258BA67BDFB}"/>
                </a:ext>
              </a:extLst>
            </p:cNvPr>
            <p:cNvSpPr txBox="1"/>
            <p:nvPr/>
          </p:nvSpPr>
          <p:spPr>
            <a:xfrm>
              <a:off x="5908511" y="9663465"/>
              <a:ext cx="301686" cy="369332"/>
            </a:xfrm>
            <a:prstGeom prst="rect">
              <a:avLst/>
            </a:prstGeom>
            <a:noFill/>
          </p:spPr>
          <p:txBody>
            <a:bodyPr wrap="none" rtlCol="0">
              <a:spAutoFit/>
            </a:bodyPr>
            <a:lstStyle/>
            <a:p>
              <a:r>
                <a:rPr lang="en-US" dirty="0">
                  <a:solidFill>
                    <a:srgbClr val="4C3282"/>
                  </a:solidFill>
                </a:rPr>
                <a:t>5</a:t>
              </a:r>
            </a:p>
          </p:txBody>
        </p:sp>
        <p:sp>
          <p:nvSpPr>
            <p:cNvPr id="149" name="TextBox 148">
              <a:extLst>
                <a:ext uri="{FF2B5EF4-FFF2-40B4-BE49-F238E27FC236}">
                  <a16:creationId xmlns:a16="http://schemas.microsoft.com/office/drawing/2014/main" id="{46EDFEB7-8E45-1547-84D3-22714C017897}"/>
                </a:ext>
              </a:extLst>
            </p:cNvPr>
            <p:cNvSpPr txBox="1"/>
            <p:nvPr/>
          </p:nvSpPr>
          <p:spPr>
            <a:xfrm>
              <a:off x="8035298" y="10699899"/>
              <a:ext cx="418704" cy="369332"/>
            </a:xfrm>
            <a:prstGeom prst="rect">
              <a:avLst/>
            </a:prstGeom>
            <a:noFill/>
          </p:spPr>
          <p:txBody>
            <a:bodyPr wrap="none" rtlCol="0">
              <a:spAutoFit/>
            </a:bodyPr>
            <a:lstStyle/>
            <a:p>
              <a:r>
                <a:rPr lang="en-US" dirty="0">
                  <a:solidFill>
                    <a:srgbClr val="4C3282"/>
                  </a:solidFill>
                </a:rPr>
                <a:t>17</a:t>
              </a:r>
            </a:p>
          </p:txBody>
        </p:sp>
        <p:sp>
          <p:nvSpPr>
            <p:cNvPr id="150" name="TextBox 149">
              <a:extLst>
                <a:ext uri="{FF2B5EF4-FFF2-40B4-BE49-F238E27FC236}">
                  <a16:creationId xmlns:a16="http://schemas.microsoft.com/office/drawing/2014/main" id="{935D5414-3203-C14E-B827-6F1E20B5B321}"/>
                </a:ext>
              </a:extLst>
            </p:cNvPr>
            <p:cNvSpPr txBox="1"/>
            <p:nvPr/>
          </p:nvSpPr>
          <p:spPr>
            <a:xfrm>
              <a:off x="7871205" y="9642274"/>
              <a:ext cx="418704" cy="369332"/>
            </a:xfrm>
            <a:prstGeom prst="rect">
              <a:avLst/>
            </a:prstGeom>
            <a:noFill/>
          </p:spPr>
          <p:txBody>
            <a:bodyPr wrap="none" rtlCol="0">
              <a:spAutoFit/>
            </a:bodyPr>
            <a:lstStyle/>
            <a:p>
              <a:r>
                <a:rPr lang="en-US" dirty="0">
                  <a:solidFill>
                    <a:srgbClr val="4C3282"/>
                  </a:solidFill>
                </a:rPr>
                <a:t>13</a:t>
              </a:r>
            </a:p>
          </p:txBody>
        </p:sp>
        <p:sp>
          <p:nvSpPr>
            <p:cNvPr id="151" name="TextBox 150">
              <a:extLst>
                <a:ext uri="{FF2B5EF4-FFF2-40B4-BE49-F238E27FC236}">
                  <a16:creationId xmlns:a16="http://schemas.microsoft.com/office/drawing/2014/main" id="{CBCFBD70-B015-BF4C-ABF4-16ED8179512A}"/>
                </a:ext>
              </a:extLst>
            </p:cNvPr>
            <p:cNvSpPr txBox="1"/>
            <p:nvPr/>
          </p:nvSpPr>
          <p:spPr>
            <a:xfrm>
              <a:off x="7621827" y="8642879"/>
              <a:ext cx="418704" cy="369332"/>
            </a:xfrm>
            <a:prstGeom prst="rect">
              <a:avLst/>
            </a:prstGeom>
            <a:noFill/>
          </p:spPr>
          <p:txBody>
            <a:bodyPr wrap="none" rtlCol="0">
              <a:spAutoFit/>
            </a:bodyPr>
            <a:lstStyle/>
            <a:p>
              <a:r>
                <a:rPr lang="en-US" dirty="0">
                  <a:solidFill>
                    <a:srgbClr val="4C3282"/>
                  </a:solidFill>
                </a:rPr>
                <a:t>12</a:t>
              </a:r>
            </a:p>
          </p:txBody>
        </p:sp>
        <p:sp>
          <p:nvSpPr>
            <p:cNvPr id="152" name="TextBox 151">
              <a:extLst>
                <a:ext uri="{FF2B5EF4-FFF2-40B4-BE49-F238E27FC236}">
                  <a16:creationId xmlns:a16="http://schemas.microsoft.com/office/drawing/2014/main" id="{48F76378-5351-E846-816D-3FF4043CA714}"/>
                </a:ext>
              </a:extLst>
            </p:cNvPr>
            <p:cNvSpPr txBox="1"/>
            <p:nvPr/>
          </p:nvSpPr>
          <p:spPr>
            <a:xfrm>
              <a:off x="6696019" y="8702447"/>
              <a:ext cx="418704" cy="369332"/>
            </a:xfrm>
            <a:prstGeom prst="rect">
              <a:avLst/>
            </a:prstGeom>
            <a:noFill/>
          </p:spPr>
          <p:txBody>
            <a:bodyPr wrap="none" rtlCol="0">
              <a:spAutoFit/>
            </a:bodyPr>
            <a:lstStyle/>
            <a:p>
              <a:r>
                <a:rPr lang="en-US" dirty="0">
                  <a:solidFill>
                    <a:srgbClr val="4C3282"/>
                  </a:solidFill>
                </a:rPr>
                <a:t>10</a:t>
              </a:r>
            </a:p>
          </p:txBody>
        </p:sp>
        <p:sp>
          <p:nvSpPr>
            <p:cNvPr id="153" name="TextBox 152">
              <a:extLst>
                <a:ext uri="{FF2B5EF4-FFF2-40B4-BE49-F238E27FC236}">
                  <a16:creationId xmlns:a16="http://schemas.microsoft.com/office/drawing/2014/main" id="{1D6BBF68-FC7A-A746-8D7D-355E3D56B065}"/>
                </a:ext>
              </a:extLst>
            </p:cNvPr>
            <p:cNvSpPr txBox="1"/>
            <p:nvPr/>
          </p:nvSpPr>
          <p:spPr>
            <a:xfrm>
              <a:off x="9069152" y="11798417"/>
              <a:ext cx="301686" cy="369332"/>
            </a:xfrm>
            <a:prstGeom prst="rect">
              <a:avLst/>
            </a:prstGeom>
            <a:noFill/>
          </p:spPr>
          <p:txBody>
            <a:bodyPr wrap="none" rtlCol="0">
              <a:spAutoFit/>
            </a:bodyPr>
            <a:lstStyle/>
            <a:p>
              <a:r>
                <a:rPr lang="en-US" dirty="0">
                  <a:solidFill>
                    <a:srgbClr val="4C3282"/>
                  </a:solidFill>
                </a:rPr>
                <a:t>1</a:t>
              </a:r>
            </a:p>
          </p:txBody>
        </p:sp>
        <p:sp>
          <p:nvSpPr>
            <p:cNvPr id="154" name="TextBox 153">
              <a:extLst>
                <a:ext uri="{FF2B5EF4-FFF2-40B4-BE49-F238E27FC236}">
                  <a16:creationId xmlns:a16="http://schemas.microsoft.com/office/drawing/2014/main" id="{49187DEA-02FE-A842-85B0-FDD241C9F65F}"/>
                </a:ext>
              </a:extLst>
            </p:cNvPr>
            <p:cNvSpPr txBox="1"/>
            <p:nvPr/>
          </p:nvSpPr>
          <p:spPr>
            <a:xfrm>
              <a:off x="9382674" y="10099783"/>
              <a:ext cx="301686" cy="369332"/>
            </a:xfrm>
            <a:prstGeom prst="rect">
              <a:avLst/>
            </a:prstGeom>
            <a:noFill/>
          </p:spPr>
          <p:txBody>
            <a:bodyPr wrap="none" rtlCol="0">
              <a:spAutoFit/>
            </a:bodyPr>
            <a:lstStyle/>
            <a:p>
              <a:r>
                <a:rPr lang="en-US" dirty="0">
                  <a:solidFill>
                    <a:srgbClr val="4C3282"/>
                  </a:solidFill>
                </a:rPr>
                <a:t>9</a:t>
              </a:r>
            </a:p>
          </p:txBody>
        </p:sp>
        <p:sp>
          <p:nvSpPr>
            <p:cNvPr id="155" name="TextBox 154">
              <a:extLst>
                <a:ext uri="{FF2B5EF4-FFF2-40B4-BE49-F238E27FC236}">
                  <a16:creationId xmlns:a16="http://schemas.microsoft.com/office/drawing/2014/main" id="{551C2C40-C781-CA4B-9402-45789C7508D5}"/>
                </a:ext>
              </a:extLst>
            </p:cNvPr>
            <p:cNvSpPr txBox="1"/>
            <p:nvPr/>
          </p:nvSpPr>
          <p:spPr>
            <a:xfrm>
              <a:off x="8654858" y="8249800"/>
              <a:ext cx="301686" cy="369332"/>
            </a:xfrm>
            <a:prstGeom prst="rect">
              <a:avLst/>
            </a:prstGeom>
            <a:noFill/>
          </p:spPr>
          <p:txBody>
            <a:bodyPr wrap="none" rtlCol="0">
              <a:spAutoFit/>
            </a:bodyPr>
            <a:lstStyle/>
            <a:p>
              <a:r>
                <a:rPr lang="en-US" dirty="0">
                  <a:solidFill>
                    <a:srgbClr val="4C3282"/>
                  </a:solidFill>
                </a:rPr>
                <a:t>6</a:t>
              </a:r>
            </a:p>
          </p:txBody>
        </p:sp>
        <p:sp>
          <p:nvSpPr>
            <p:cNvPr id="156" name="TextBox 155">
              <a:extLst>
                <a:ext uri="{FF2B5EF4-FFF2-40B4-BE49-F238E27FC236}">
                  <a16:creationId xmlns:a16="http://schemas.microsoft.com/office/drawing/2014/main" id="{01B99B7E-681A-0F43-A74A-FBA7706967E7}"/>
                </a:ext>
              </a:extLst>
            </p:cNvPr>
            <p:cNvSpPr txBox="1"/>
            <p:nvPr/>
          </p:nvSpPr>
          <p:spPr>
            <a:xfrm>
              <a:off x="7150961" y="7544044"/>
              <a:ext cx="301686" cy="369332"/>
            </a:xfrm>
            <a:prstGeom prst="rect">
              <a:avLst/>
            </a:prstGeom>
            <a:noFill/>
          </p:spPr>
          <p:txBody>
            <a:bodyPr wrap="none" rtlCol="0">
              <a:spAutoFit/>
            </a:bodyPr>
            <a:lstStyle/>
            <a:p>
              <a:r>
                <a:rPr lang="en-US" dirty="0">
                  <a:solidFill>
                    <a:srgbClr val="4C3282"/>
                  </a:solidFill>
                </a:rPr>
                <a:t>4</a:t>
              </a:r>
            </a:p>
          </p:txBody>
        </p:sp>
        <p:sp>
          <p:nvSpPr>
            <p:cNvPr id="157" name="TextBox 156">
              <a:extLst>
                <a:ext uri="{FF2B5EF4-FFF2-40B4-BE49-F238E27FC236}">
                  <a16:creationId xmlns:a16="http://schemas.microsoft.com/office/drawing/2014/main" id="{CAB6C988-ACC4-924C-A0AC-2B7EF6F33050}"/>
                </a:ext>
              </a:extLst>
            </p:cNvPr>
            <p:cNvSpPr txBox="1"/>
            <p:nvPr/>
          </p:nvSpPr>
          <p:spPr>
            <a:xfrm>
              <a:off x="5548724" y="8521372"/>
              <a:ext cx="418704" cy="369332"/>
            </a:xfrm>
            <a:prstGeom prst="rect">
              <a:avLst/>
            </a:prstGeom>
            <a:noFill/>
          </p:spPr>
          <p:txBody>
            <a:bodyPr wrap="none" rtlCol="0">
              <a:spAutoFit/>
            </a:bodyPr>
            <a:lstStyle/>
            <a:p>
              <a:r>
                <a:rPr lang="en-US" dirty="0">
                  <a:solidFill>
                    <a:srgbClr val="4C3282"/>
                  </a:solidFill>
                </a:rPr>
                <a:t>16</a:t>
              </a:r>
            </a:p>
          </p:txBody>
        </p:sp>
        <p:sp>
          <p:nvSpPr>
            <p:cNvPr id="158" name="TextBox 157">
              <a:extLst>
                <a:ext uri="{FF2B5EF4-FFF2-40B4-BE49-F238E27FC236}">
                  <a16:creationId xmlns:a16="http://schemas.microsoft.com/office/drawing/2014/main" id="{7F00381A-7033-CF40-8979-2FFCD0C8C0F3}"/>
                </a:ext>
              </a:extLst>
            </p:cNvPr>
            <p:cNvSpPr txBox="1"/>
            <p:nvPr/>
          </p:nvSpPr>
          <p:spPr>
            <a:xfrm>
              <a:off x="4748173" y="10349198"/>
              <a:ext cx="301686" cy="369332"/>
            </a:xfrm>
            <a:prstGeom prst="rect">
              <a:avLst/>
            </a:prstGeom>
            <a:noFill/>
          </p:spPr>
          <p:txBody>
            <a:bodyPr wrap="none" rtlCol="0">
              <a:spAutoFit/>
            </a:bodyPr>
            <a:lstStyle/>
            <a:p>
              <a:r>
                <a:rPr lang="en-US" dirty="0">
                  <a:solidFill>
                    <a:srgbClr val="4C3282"/>
                  </a:solidFill>
                </a:rPr>
                <a:t>7</a:t>
              </a:r>
            </a:p>
          </p:txBody>
        </p:sp>
        <p:sp>
          <p:nvSpPr>
            <p:cNvPr id="159" name="TextBox 158">
              <a:extLst>
                <a:ext uri="{FF2B5EF4-FFF2-40B4-BE49-F238E27FC236}">
                  <a16:creationId xmlns:a16="http://schemas.microsoft.com/office/drawing/2014/main" id="{A3845F71-4D5F-A847-A78A-15A6887AB3B9}"/>
                </a:ext>
              </a:extLst>
            </p:cNvPr>
            <p:cNvSpPr txBox="1"/>
            <p:nvPr/>
          </p:nvSpPr>
          <p:spPr>
            <a:xfrm>
              <a:off x="5512268" y="11492954"/>
              <a:ext cx="301686" cy="369332"/>
            </a:xfrm>
            <a:prstGeom prst="rect">
              <a:avLst/>
            </a:prstGeom>
            <a:noFill/>
          </p:spPr>
          <p:txBody>
            <a:bodyPr wrap="none" rtlCol="0">
              <a:spAutoFit/>
            </a:bodyPr>
            <a:lstStyle/>
            <a:p>
              <a:r>
                <a:rPr lang="en-US" dirty="0">
                  <a:solidFill>
                    <a:srgbClr val="4C3282"/>
                  </a:solidFill>
                </a:rPr>
                <a:t>8</a:t>
              </a:r>
            </a:p>
          </p:txBody>
        </p:sp>
        <p:sp>
          <p:nvSpPr>
            <p:cNvPr id="160" name="TextBox 159">
              <a:extLst>
                <a:ext uri="{FF2B5EF4-FFF2-40B4-BE49-F238E27FC236}">
                  <a16:creationId xmlns:a16="http://schemas.microsoft.com/office/drawing/2014/main" id="{E1EB8FD5-84C7-4E49-9483-652D5083017A}"/>
                </a:ext>
              </a:extLst>
            </p:cNvPr>
            <p:cNvSpPr txBox="1"/>
            <p:nvPr/>
          </p:nvSpPr>
          <p:spPr>
            <a:xfrm>
              <a:off x="6073627" y="12392742"/>
              <a:ext cx="301686" cy="369332"/>
            </a:xfrm>
            <a:prstGeom prst="rect">
              <a:avLst/>
            </a:prstGeom>
            <a:noFill/>
          </p:spPr>
          <p:txBody>
            <a:bodyPr wrap="none" rtlCol="0">
              <a:spAutoFit/>
            </a:bodyPr>
            <a:lstStyle/>
            <a:p>
              <a:r>
                <a:rPr lang="en-US" dirty="0">
                  <a:solidFill>
                    <a:srgbClr val="4C3282"/>
                  </a:solidFill>
                </a:rPr>
                <a:t>3</a:t>
              </a:r>
            </a:p>
          </p:txBody>
        </p:sp>
        <p:sp>
          <p:nvSpPr>
            <p:cNvPr id="161" name="TextBox 160">
              <a:extLst>
                <a:ext uri="{FF2B5EF4-FFF2-40B4-BE49-F238E27FC236}">
                  <a16:creationId xmlns:a16="http://schemas.microsoft.com/office/drawing/2014/main" id="{1C9DEDD0-3D09-A244-8210-E570620F80B5}"/>
                </a:ext>
              </a:extLst>
            </p:cNvPr>
            <p:cNvSpPr txBox="1"/>
            <p:nvPr/>
          </p:nvSpPr>
          <p:spPr>
            <a:xfrm>
              <a:off x="4559282" y="11929145"/>
              <a:ext cx="301686" cy="369332"/>
            </a:xfrm>
            <a:prstGeom prst="rect">
              <a:avLst/>
            </a:prstGeom>
            <a:noFill/>
          </p:spPr>
          <p:txBody>
            <a:bodyPr wrap="none" rtlCol="0">
              <a:spAutoFit/>
            </a:bodyPr>
            <a:lstStyle/>
            <a:p>
              <a:r>
                <a:rPr lang="en-US" dirty="0">
                  <a:solidFill>
                    <a:srgbClr val="4C3282"/>
                  </a:solidFill>
                </a:rPr>
                <a:t>2</a:t>
              </a:r>
            </a:p>
          </p:txBody>
        </p:sp>
        <p:sp>
          <p:nvSpPr>
            <p:cNvPr id="162" name="TextBox 161">
              <a:extLst>
                <a:ext uri="{FF2B5EF4-FFF2-40B4-BE49-F238E27FC236}">
                  <a16:creationId xmlns:a16="http://schemas.microsoft.com/office/drawing/2014/main" id="{EC4AEBD0-A0BE-444D-9252-0DB9AB67836F}"/>
                </a:ext>
              </a:extLst>
            </p:cNvPr>
            <p:cNvSpPr txBox="1"/>
            <p:nvPr/>
          </p:nvSpPr>
          <p:spPr>
            <a:xfrm>
              <a:off x="3416725" y="10740337"/>
              <a:ext cx="418704" cy="369332"/>
            </a:xfrm>
            <a:prstGeom prst="rect">
              <a:avLst/>
            </a:prstGeom>
            <a:noFill/>
          </p:spPr>
          <p:txBody>
            <a:bodyPr wrap="none" rtlCol="0">
              <a:spAutoFit/>
            </a:bodyPr>
            <a:lstStyle/>
            <a:p>
              <a:r>
                <a:rPr lang="en-US" dirty="0">
                  <a:solidFill>
                    <a:srgbClr val="4C3282"/>
                  </a:solidFill>
                </a:rPr>
                <a:t>15</a:t>
              </a:r>
            </a:p>
          </p:txBody>
        </p:sp>
        <p:sp>
          <p:nvSpPr>
            <p:cNvPr id="163" name="TextBox 162">
              <a:extLst>
                <a:ext uri="{FF2B5EF4-FFF2-40B4-BE49-F238E27FC236}">
                  <a16:creationId xmlns:a16="http://schemas.microsoft.com/office/drawing/2014/main" id="{031ACBC3-9D62-6E4F-9D8E-F0D2ED38BE1F}"/>
                </a:ext>
              </a:extLst>
            </p:cNvPr>
            <p:cNvSpPr txBox="1"/>
            <p:nvPr/>
          </p:nvSpPr>
          <p:spPr>
            <a:xfrm>
              <a:off x="4095614" y="9392470"/>
              <a:ext cx="418704" cy="369332"/>
            </a:xfrm>
            <a:prstGeom prst="rect">
              <a:avLst/>
            </a:prstGeom>
            <a:noFill/>
          </p:spPr>
          <p:txBody>
            <a:bodyPr wrap="none" rtlCol="0">
              <a:spAutoFit/>
            </a:bodyPr>
            <a:lstStyle/>
            <a:p>
              <a:r>
                <a:rPr lang="en-US" dirty="0">
                  <a:solidFill>
                    <a:srgbClr val="4C3282"/>
                  </a:solidFill>
                </a:rPr>
                <a:t>14</a:t>
              </a:r>
            </a:p>
          </p:txBody>
        </p:sp>
      </p:grpSp>
    </p:spTree>
    <p:extLst>
      <p:ext uri="{BB962C8B-B14F-4D97-AF65-F5344CB8AC3E}">
        <p14:creationId xmlns:p14="http://schemas.microsoft.com/office/powerpoint/2010/main" val="20754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You arrive at Disneyland and you want to visit all the rides, but do the least amount of walking possible. If you start at the Flag Pole, plan the shortest walk to each of the attractions.</a:t>
            </a:r>
          </a:p>
          <a:p>
            <a:r>
              <a:rPr lang="en-US" sz="2100" dirty="0"/>
              <a:t>Is there a graph algorithm that would help?</a:t>
            </a:r>
          </a:p>
          <a:p>
            <a:r>
              <a:rPr lang="en-US" dirty="0">
                <a:solidFill>
                  <a:srgbClr val="4C3282"/>
                </a:solidFill>
              </a:rPr>
              <a:t>Dijkstra’s</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 with distances</a:t>
            </a:r>
          </a:p>
          <a:p>
            <a:endParaRPr lang="en-US" dirty="0"/>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42</a:t>
            </a:fld>
            <a:endParaRPr lang="en-US"/>
          </a:p>
        </p:txBody>
      </p:sp>
      <p:grpSp>
        <p:nvGrpSpPr>
          <p:cNvPr id="6" name="Group 5">
            <a:extLst>
              <a:ext uri="{FF2B5EF4-FFF2-40B4-BE49-F238E27FC236}">
                <a16:creationId xmlns:a16="http://schemas.microsoft.com/office/drawing/2014/main" id="{AB200F2F-AE5D-9F49-9EB5-C5354A47121F}"/>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FBAECC2F-9714-194B-8B8D-46AA6E7179B2}"/>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4372EA37-2B59-644A-A462-FB09689DEAB1}"/>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6332F78-19E7-BE4E-9F3E-9BF00B36FD00}"/>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5C30BA84-76FB-1745-BFC3-8C092A0F0A8E}"/>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79CCDEA8-9548-1747-81F8-8BD204E06F1C}"/>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00361F3-B970-A840-B83D-8AC3BAA3B076}"/>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96C69C1D-2FB8-A849-9854-F7A22430DADE}"/>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15AF293E-780B-D34D-920F-2795920918D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BD0621C-6BB7-3E4C-BED4-C76B0A80C3C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F92D0E5C-6D78-1149-8531-6541E586EA64}"/>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95F2C96D-5AF5-BB4B-991D-25D2C2E8107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A1D56AC-6C8B-D045-B3CF-E613EA4EE51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1736CC39-BFA6-F044-9564-3144302614DF}"/>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3C0714D1-639C-0A4D-A840-33B684F5A4AD}"/>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49119E5-79EC-874D-BC09-9E558465D1EC}"/>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3C82693E-B972-514E-96FF-CEBAA9147A5D}"/>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FB944766-5725-184D-A389-149788617E61}"/>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92D61B8-B64F-3F40-8E5F-17CDE76CDA70}"/>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FB561605-877F-4342-81BE-3BA2354A6F0D}"/>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FC30D7A6-6434-0A49-BED1-E7D76390509D}"/>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A2E7616-80AF-054D-80F2-C94036130FD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843E2DBA-199D-8C4F-A31D-0B26A5B7B1E4}"/>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6889CD9E-F111-B540-BA72-1E06362C91B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246A884-7C40-1B41-B911-C28A82BC86A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7CCE0CA9-7766-F746-95E8-FC4F6ABE30DB}"/>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FEC891CD-2B48-3A42-A2FF-E31355827E7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95223B3-AF9A-F049-BCC4-538716721F49}"/>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10350FEE-923E-7E4B-8336-F99D2B414335}"/>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9AD00571-1154-2C48-8767-D9CE7AC7A60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7EA0A4B-0960-CE4D-AF48-6616310C4764}"/>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01861F6B-540A-7D41-9252-CDEAA2FF5061}"/>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A55F8E94-35AB-2647-A1EE-38EB48089842}"/>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70DDEF4-18E3-6B47-AC32-860721977879}"/>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91E109C0-BFD0-7D45-BFCD-BB0E75A95AD7}"/>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AFFFE0-1EE8-E04A-978D-FD7A15824061}"/>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68F27-AF0B-FD4F-AA5E-09A7672E066C}"/>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768F54-4483-6C42-87EC-6539EA97F2DE}"/>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81FF89-CEED-DD47-9C56-EFC8459E88CA}"/>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FEBD7-22B3-7449-A73C-82E2829CB058}"/>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626DA9-467F-D048-99E4-AC5266BAF154}"/>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62FF19-3A55-BE42-9CED-A31DB612EBCF}"/>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1FFCE-65F0-9A44-8A55-13FBCE1B26A5}"/>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519786-6090-BB47-8AB9-2062C1B3DF62}"/>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48C89-E05A-6B4D-9426-DCBB2F754AD4}"/>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DAE859-753C-5D4D-AE11-665EDD430FF9}"/>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E2A9B2-6701-4F44-8C2B-55FA56BEA2D9}"/>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514A38-14A5-4042-BE66-A2AE6C0F4077}"/>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06D9A0-4E97-CD41-B7B7-A5BA5CBC953C}"/>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612A39-4335-BC4D-8666-E2AB07414BB8}"/>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D9DF37-4307-DC4D-8428-8C0D6D47FD5C}"/>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nvGrpSpPr>
          <p:cNvPr id="175" name="Group 174">
            <a:extLst>
              <a:ext uri="{FF2B5EF4-FFF2-40B4-BE49-F238E27FC236}">
                <a16:creationId xmlns:a16="http://schemas.microsoft.com/office/drawing/2014/main" id="{6EB087BF-1C14-174F-84A0-4F310E2D2310}"/>
              </a:ext>
            </a:extLst>
          </p:cNvPr>
          <p:cNvGrpSpPr/>
          <p:nvPr/>
        </p:nvGrpSpPr>
        <p:grpSpPr>
          <a:xfrm>
            <a:off x="5078534" y="691967"/>
            <a:ext cx="7190623" cy="5734872"/>
            <a:chOff x="1601761" y="7699145"/>
            <a:chExt cx="7190623" cy="5734872"/>
          </a:xfrm>
        </p:grpSpPr>
        <p:grpSp>
          <p:nvGrpSpPr>
            <p:cNvPr id="86" name="Group 85">
              <a:extLst>
                <a:ext uri="{FF2B5EF4-FFF2-40B4-BE49-F238E27FC236}">
                  <a16:creationId xmlns:a16="http://schemas.microsoft.com/office/drawing/2014/main" id="{DEEE11EA-A9C6-9D44-9BC3-D6C211705BEF}"/>
                </a:ext>
              </a:extLst>
            </p:cNvPr>
            <p:cNvGrpSpPr/>
            <p:nvPr/>
          </p:nvGrpSpPr>
          <p:grpSpPr>
            <a:xfrm>
              <a:off x="1601761" y="7699145"/>
              <a:ext cx="7028720" cy="5606846"/>
              <a:chOff x="1765004" y="980556"/>
              <a:chExt cx="7028720" cy="5606846"/>
            </a:xfrm>
          </p:grpSpPr>
          <p:grpSp>
            <p:nvGrpSpPr>
              <p:cNvPr id="87" name="Group 86">
                <a:extLst>
                  <a:ext uri="{FF2B5EF4-FFF2-40B4-BE49-F238E27FC236}">
                    <a16:creationId xmlns:a16="http://schemas.microsoft.com/office/drawing/2014/main" id="{F6596FA1-2011-5246-B8A3-DFF532D1824B}"/>
                  </a:ext>
                </a:extLst>
              </p:cNvPr>
              <p:cNvGrpSpPr/>
              <p:nvPr/>
            </p:nvGrpSpPr>
            <p:grpSpPr>
              <a:xfrm>
                <a:off x="5130244" y="3311583"/>
                <a:ext cx="838200" cy="838200"/>
                <a:chOff x="5115008" y="3216614"/>
                <a:chExt cx="838200" cy="838200"/>
              </a:xfrm>
            </p:grpSpPr>
            <p:sp>
              <p:nvSpPr>
                <p:cNvPr id="135" name="Oval 134">
                  <a:extLst>
                    <a:ext uri="{FF2B5EF4-FFF2-40B4-BE49-F238E27FC236}">
                      <a16:creationId xmlns:a16="http://schemas.microsoft.com/office/drawing/2014/main" id="{38C84EE3-E84B-EE41-815C-4C4920D06056}"/>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F6AD0166-D641-574D-9D6B-4F8DFA78768E}"/>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8" name="Group 87">
                <a:extLst>
                  <a:ext uri="{FF2B5EF4-FFF2-40B4-BE49-F238E27FC236}">
                    <a16:creationId xmlns:a16="http://schemas.microsoft.com/office/drawing/2014/main" id="{38A14930-CB8A-FF45-8179-3D6539A92104}"/>
                  </a:ext>
                </a:extLst>
              </p:cNvPr>
              <p:cNvGrpSpPr/>
              <p:nvPr/>
            </p:nvGrpSpPr>
            <p:grpSpPr>
              <a:xfrm>
                <a:off x="5163235" y="5391478"/>
                <a:ext cx="838200" cy="838200"/>
                <a:chOff x="5135573" y="5342583"/>
                <a:chExt cx="838200" cy="838200"/>
              </a:xfrm>
            </p:grpSpPr>
            <p:sp>
              <p:nvSpPr>
                <p:cNvPr id="133" name="Oval 132">
                  <a:extLst>
                    <a:ext uri="{FF2B5EF4-FFF2-40B4-BE49-F238E27FC236}">
                      <a16:creationId xmlns:a16="http://schemas.microsoft.com/office/drawing/2014/main" id="{FD334822-9DEA-3746-A5EF-7DFDEB28DD5E}"/>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F71B15D4-FAFA-B044-9567-DDC963FF87BC}"/>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9" name="Group 88">
                <a:extLst>
                  <a:ext uri="{FF2B5EF4-FFF2-40B4-BE49-F238E27FC236}">
                    <a16:creationId xmlns:a16="http://schemas.microsoft.com/office/drawing/2014/main" id="{67857AB3-2B9B-774C-AEA5-3E6CB92A290E}"/>
                  </a:ext>
                </a:extLst>
              </p:cNvPr>
              <p:cNvGrpSpPr/>
              <p:nvPr/>
            </p:nvGrpSpPr>
            <p:grpSpPr>
              <a:xfrm>
                <a:off x="4730935" y="1197207"/>
                <a:ext cx="838200" cy="838200"/>
                <a:chOff x="4730935" y="1197207"/>
                <a:chExt cx="838200" cy="838200"/>
              </a:xfrm>
            </p:grpSpPr>
            <p:sp>
              <p:nvSpPr>
                <p:cNvPr id="131" name="Oval 130">
                  <a:extLst>
                    <a:ext uri="{FF2B5EF4-FFF2-40B4-BE49-F238E27FC236}">
                      <a16:creationId xmlns:a16="http://schemas.microsoft.com/office/drawing/2014/main" id="{BB867219-6041-664F-B968-81C86C8316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392A16DD-DB95-BE49-B3D3-5AA1AB68FB2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90" name="Group 89">
                <a:extLst>
                  <a:ext uri="{FF2B5EF4-FFF2-40B4-BE49-F238E27FC236}">
                    <a16:creationId xmlns:a16="http://schemas.microsoft.com/office/drawing/2014/main" id="{05590706-AC12-B44D-A9A9-7EB0148293FC}"/>
                  </a:ext>
                </a:extLst>
              </p:cNvPr>
              <p:cNvGrpSpPr/>
              <p:nvPr/>
            </p:nvGrpSpPr>
            <p:grpSpPr>
              <a:xfrm>
                <a:off x="6425942" y="980556"/>
                <a:ext cx="838200" cy="842059"/>
                <a:chOff x="6425942" y="980556"/>
                <a:chExt cx="838200" cy="842059"/>
              </a:xfrm>
            </p:grpSpPr>
            <p:sp>
              <p:nvSpPr>
                <p:cNvPr id="129" name="Oval 128">
                  <a:extLst>
                    <a:ext uri="{FF2B5EF4-FFF2-40B4-BE49-F238E27FC236}">
                      <a16:creationId xmlns:a16="http://schemas.microsoft.com/office/drawing/2014/main" id="{92B58905-1FD2-1C40-A10F-2194C0A6194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DA308AA-993A-FB47-9B6D-4602CCE40AF3}"/>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1" name="Group 90">
                <a:extLst>
                  <a:ext uri="{FF2B5EF4-FFF2-40B4-BE49-F238E27FC236}">
                    <a16:creationId xmlns:a16="http://schemas.microsoft.com/office/drawing/2014/main" id="{1E0E82E3-AF61-A645-8408-2D36FB353653}"/>
                  </a:ext>
                </a:extLst>
              </p:cNvPr>
              <p:cNvGrpSpPr/>
              <p:nvPr/>
            </p:nvGrpSpPr>
            <p:grpSpPr>
              <a:xfrm>
                <a:off x="7026729" y="2643561"/>
                <a:ext cx="848635" cy="838200"/>
                <a:chOff x="7026729" y="2643561"/>
                <a:chExt cx="848635" cy="838200"/>
              </a:xfrm>
            </p:grpSpPr>
            <p:sp>
              <p:nvSpPr>
                <p:cNvPr id="127" name="Oval 126">
                  <a:extLst>
                    <a:ext uri="{FF2B5EF4-FFF2-40B4-BE49-F238E27FC236}">
                      <a16:creationId xmlns:a16="http://schemas.microsoft.com/office/drawing/2014/main" id="{9F7AB128-7FF9-444D-9D8A-0D9AD1ED223C}"/>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F451850F-E120-D84B-BA6A-89378EF70C73}"/>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2" name="Group 91">
                <a:extLst>
                  <a:ext uri="{FF2B5EF4-FFF2-40B4-BE49-F238E27FC236}">
                    <a16:creationId xmlns:a16="http://schemas.microsoft.com/office/drawing/2014/main" id="{2F84A89D-7DBE-234B-A0B8-F2B2BD0EC514}"/>
                  </a:ext>
                </a:extLst>
              </p:cNvPr>
              <p:cNvGrpSpPr/>
              <p:nvPr/>
            </p:nvGrpSpPr>
            <p:grpSpPr>
              <a:xfrm>
                <a:off x="7955524" y="4692014"/>
                <a:ext cx="838200" cy="838200"/>
                <a:chOff x="7955524" y="4692014"/>
                <a:chExt cx="838200" cy="838200"/>
              </a:xfrm>
            </p:grpSpPr>
            <p:sp>
              <p:nvSpPr>
                <p:cNvPr id="125" name="Oval 124">
                  <a:extLst>
                    <a:ext uri="{FF2B5EF4-FFF2-40B4-BE49-F238E27FC236}">
                      <a16:creationId xmlns:a16="http://schemas.microsoft.com/office/drawing/2014/main" id="{0E132BDE-AE18-7D43-8852-A4A7C330C42A}"/>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32453AB-E853-7247-A21B-0AF66A258E67}"/>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3" name="Group 92">
                <a:extLst>
                  <a:ext uri="{FF2B5EF4-FFF2-40B4-BE49-F238E27FC236}">
                    <a16:creationId xmlns:a16="http://schemas.microsoft.com/office/drawing/2014/main" id="{547F3498-94FB-4C4E-9DD9-8C32D1EB521E}"/>
                  </a:ext>
                </a:extLst>
              </p:cNvPr>
              <p:cNvGrpSpPr/>
              <p:nvPr/>
            </p:nvGrpSpPr>
            <p:grpSpPr>
              <a:xfrm>
                <a:off x="6578162" y="5255510"/>
                <a:ext cx="838200" cy="838200"/>
                <a:chOff x="6578162" y="5255510"/>
                <a:chExt cx="838200" cy="838200"/>
              </a:xfrm>
            </p:grpSpPr>
            <p:sp>
              <p:nvSpPr>
                <p:cNvPr id="123" name="Oval 122">
                  <a:extLst>
                    <a:ext uri="{FF2B5EF4-FFF2-40B4-BE49-F238E27FC236}">
                      <a16:creationId xmlns:a16="http://schemas.microsoft.com/office/drawing/2014/main" id="{F0943446-546B-EF4B-B648-C5CB55DD7A8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4D1F7125-EF74-A84B-9790-412600314B4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4" name="Group 93">
                <a:extLst>
                  <a:ext uri="{FF2B5EF4-FFF2-40B4-BE49-F238E27FC236}">
                    <a16:creationId xmlns:a16="http://schemas.microsoft.com/office/drawing/2014/main" id="{7C7D2FF5-4D14-1543-833A-9CA320DB2B04}"/>
                  </a:ext>
                </a:extLst>
              </p:cNvPr>
              <p:cNvGrpSpPr/>
              <p:nvPr/>
            </p:nvGrpSpPr>
            <p:grpSpPr>
              <a:xfrm>
                <a:off x="3544031" y="5749202"/>
                <a:ext cx="838200" cy="838200"/>
                <a:chOff x="3544031" y="5749202"/>
                <a:chExt cx="838200" cy="838200"/>
              </a:xfrm>
            </p:grpSpPr>
            <p:sp>
              <p:nvSpPr>
                <p:cNvPr id="121" name="Oval 120">
                  <a:extLst>
                    <a:ext uri="{FF2B5EF4-FFF2-40B4-BE49-F238E27FC236}">
                      <a16:creationId xmlns:a16="http://schemas.microsoft.com/office/drawing/2014/main" id="{DEB4FBE1-CB5B-4240-9C2D-71A2D1C11C83}"/>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1806BA4-A46A-564A-B2FF-B21CBA0536C6}"/>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5" name="Group 94">
                <a:extLst>
                  <a:ext uri="{FF2B5EF4-FFF2-40B4-BE49-F238E27FC236}">
                    <a16:creationId xmlns:a16="http://schemas.microsoft.com/office/drawing/2014/main" id="{54AF928A-A076-DA4A-949F-D68C9CFCFFD0}"/>
                  </a:ext>
                </a:extLst>
              </p:cNvPr>
              <p:cNvGrpSpPr/>
              <p:nvPr/>
            </p:nvGrpSpPr>
            <p:grpSpPr>
              <a:xfrm>
                <a:off x="2455030" y="4790529"/>
                <a:ext cx="838200" cy="838200"/>
                <a:chOff x="2455030" y="4790529"/>
                <a:chExt cx="838200" cy="838200"/>
              </a:xfrm>
            </p:grpSpPr>
            <p:sp>
              <p:nvSpPr>
                <p:cNvPr id="119" name="Oval 118">
                  <a:extLst>
                    <a:ext uri="{FF2B5EF4-FFF2-40B4-BE49-F238E27FC236}">
                      <a16:creationId xmlns:a16="http://schemas.microsoft.com/office/drawing/2014/main" id="{B83C76FA-E0F8-664B-A057-F76F0E71681F}"/>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9993CA4-AB23-0641-A719-B1A893DD5988}"/>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6" name="Group 95">
                <a:extLst>
                  <a:ext uri="{FF2B5EF4-FFF2-40B4-BE49-F238E27FC236}">
                    <a16:creationId xmlns:a16="http://schemas.microsoft.com/office/drawing/2014/main" id="{8B730B26-6F0D-2E4E-832B-CAB803A50856}"/>
                  </a:ext>
                </a:extLst>
              </p:cNvPr>
              <p:cNvGrpSpPr/>
              <p:nvPr/>
            </p:nvGrpSpPr>
            <p:grpSpPr>
              <a:xfrm>
                <a:off x="1765004" y="3363499"/>
                <a:ext cx="838200" cy="838200"/>
                <a:chOff x="1765004" y="3363499"/>
                <a:chExt cx="838200" cy="838200"/>
              </a:xfrm>
            </p:grpSpPr>
            <p:sp>
              <p:nvSpPr>
                <p:cNvPr id="117" name="Oval 116">
                  <a:extLst>
                    <a:ext uri="{FF2B5EF4-FFF2-40B4-BE49-F238E27FC236}">
                      <a16:creationId xmlns:a16="http://schemas.microsoft.com/office/drawing/2014/main" id="{ED2D3FD1-4421-9F4B-A2CC-3DA20138FBE1}"/>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E0C8B1E-6D56-324E-BEA4-F222F8FCFCE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7" name="Group 96">
                <a:extLst>
                  <a:ext uri="{FF2B5EF4-FFF2-40B4-BE49-F238E27FC236}">
                    <a16:creationId xmlns:a16="http://schemas.microsoft.com/office/drawing/2014/main" id="{50441EFC-56DC-3A4C-92F1-1B8A58D4F208}"/>
                  </a:ext>
                </a:extLst>
              </p:cNvPr>
              <p:cNvGrpSpPr/>
              <p:nvPr/>
            </p:nvGrpSpPr>
            <p:grpSpPr>
              <a:xfrm>
                <a:off x="3454438" y="2842152"/>
                <a:ext cx="888385" cy="838200"/>
                <a:chOff x="3454438" y="2842152"/>
                <a:chExt cx="888385" cy="838200"/>
              </a:xfrm>
            </p:grpSpPr>
            <p:sp>
              <p:nvSpPr>
                <p:cNvPr id="115" name="Oval 114">
                  <a:extLst>
                    <a:ext uri="{FF2B5EF4-FFF2-40B4-BE49-F238E27FC236}">
                      <a16:creationId xmlns:a16="http://schemas.microsoft.com/office/drawing/2014/main" id="{1DFFF84F-F516-F84B-A4DB-64B61C2D48EE}"/>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C1D6F757-5377-C540-9636-6BF68418428B}"/>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8" name="Straight Connector 97">
                <a:extLst>
                  <a:ext uri="{FF2B5EF4-FFF2-40B4-BE49-F238E27FC236}">
                    <a16:creationId xmlns:a16="http://schemas.microsoft.com/office/drawing/2014/main" id="{FD965945-20A5-5D49-8F14-DD9F715E2C79}"/>
                  </a:ext>
                </a:extLst>
              </p:cNvPr>
              <p:cNvCxnSpPr>
                <a:stCxn id="135" idx="4"/>
                <a:endCxn id="133" idx="0"/>
              </p:cNvCxnSpPr>
              <p:nvPr/>
            </p:nvCxnSpPr>
            <p:spPr>
              <a:xfrm>
                <a:off x="5549344" y="4149783"/>
                <a:ext cx="32991" cy="1241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96ADA74-78A1-CC4F-9CE6-88932B62726B}"/>
                  </a:ext>
                </a:extLst>
              </p:cNvPr>
              <p:cNvCxnSpPr>
                <a:cxnSpLocks/>
                <a:stCxn id="119" idx="6"/>
                <a:endCxn id="13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47315E3-C690-5343-9378-ABDFA6B23442}"/>
                  </a:ext>
                </a:extLst>
              </p:cNvPr>
              <p:cNvCxnSpPr>
                <a:cxnSpLocks/>
                <a:stCxn id="119" idx="5"/>
                <a:endCxn id="121" idx="1"/>
              </p:cNvCxnSpPr>
              <p:nvPr/>
            </p:nvCxnSpPr>
            <p:spPr>
              <a:xfrm>
                <a:off x="3170478" y="5505977"/>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F8D4381-42BE-984B-A0DE-ED01044518D6}"/>
                  </a:ext>
                </a:extLst>
              </p:cNvPr>
              <p:cNvCxnSpPr>
                <a:cxnSpLocks/>
                <a:stCxn id="133" idx="3"/>
                <a:endCxn id="121" idx="6"/>
              </p:cNvCxnSpPr>
              <p:nvPr/>
            </p:nvCxnSpPr>
            <p:spPr>
              <a:xfrm flipH="1">
                <a:off x="4382231" y="6106926"/>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53B666-6873-8B43-B5AF-BE0FF700F3A9}"/>
                  </a:ext>
                </a:extLst>
              </p:cNvPr>
              <p:cNvCxnSpPr>
                <a:cxnSpLocks/>
                <a:stCxn id="117" idx="4"/>
                <a:endCxn id="119" idx="1"/>
              </p:cNvCxnSpPr>
              <p:nvPr/>
            </p:nvCxnSpPr>
            <p:spPr>
              <a:xfrm>
                <a:off x="2184104" y="4201699"/>
                <a:ext cx="393678" cy="7115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45DEEF3-1F64-C34C-B7CD-AE733D20971E}"/>
                  </a:ext>
                </a:extLst>
              </p:cNvPr>
              <p:cNvCxnSpPr>
                <a:cxnSpLocks/>
                <a:stCxn id="115" idx="3"/>
                <a:endCxn id="119" idx="7"/>
              </p:cNvCxnSpPr>
              <p:nvPr/>
            </p:nvCxnSpPr>
            <p:spPr>
              <a:xfrm flipH="1">
                <a:off x="3170478" y="3557600"/>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7F530B1-DEFA-C04B-B173-6CD144C52367}"/>
                  </a:ext>
                </a:extLst>
              </p:cNvPr>
              <p:cNvCxnSpPr>
                <a:cxnSpLocks/>
                <a:stCxn id="117" idx="7"/>
                <a:endCxn id="115" idx="2"/>
              </p:cNvCxnSpPr>
              <p:nvPr/>
            </p:nvCxnSpPr>
            <p:spPr>
              <a:xfrm flipV="1">
                <a:off x="2480452" y="3261252"/>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AF0660B-AA82-6F40-BE7C-F73C8FAC61DE}"/>
                  </a:ext>
                </a:extLst>
              </p:cNvPr>
              <p:cNvCxnSpPr>
                <a:cxnSpLocks/>
                <a:stCxn id="115" idx="7"/>
                <a:endCxn id="13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928756-AF4B-B64E-AFE0-56E2CFED842D}"/>
                  </a:ext>
                </a:extLst>
              </p:cNvPr>
              <p:cNvCxnSpPr>
                <a:cxnSpLocks/>
                <a:stCxn id="131" idx="4"/>
                <a:endCxn id="135" idx="0"/>
              </p:cNvCxnSpPr>
              <p:nvPr/>
            </p:nvCxnSpPr>
            <p:spPr>
              <a:xfrm>
                <a:off x="5150035" y="2035407"/>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11892FB-0D70-9549-8172-672CB584F769}"/>
                  </a:ext>
                </a:extLst>
              </p:cNvPr>
              <p:cNvCxnSpPr>
                <a:cxnSpLocks/>
                <a:stCxn id="131" idx="6"/>
                <a:endCxn id="12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FDA48F1-67DD-2844-A24B-7DA246284AA0}"/>
                  </a:ext>
                </a:extLst>
              </p:cNvPr>
              <p:cNvCxnSpPr>
                <a:cxnSpLocks/>
                <a:stCxn id="135" idx="6"/>
                <a:endCxn id="127" idx="2"/>
              </p:cNvCxnSpPr>
              <p:nvPr/>
            </p:nvCxnSpPr>
            <p:spPr>
              <a:xfrm flipV="1">
                <a:off x="5968444" y="3062661"/>
                <a:ext cx="1058285" cy="6680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9487ED-E31E-744B-B1F6-79C87AAE6D1F}"/>
                  </a:ext>
                </a:extLst>
              </p:cNvPr>
              <p:cNvCxnSpPr>
                <a:cxnSpLocks/>
                <a:stCxn id="135" idx="5"/>
                <a:endCxn id="125" idx="1"/>
              </p:cNvCxnSpPr>
              <p:nvPr/>
            </p:nvCxnSpPr>
            <p:spPr>
              <a:xfrm>
                <a:off x="5845692" y="4027031"/>
                <a:ext cx="2232584" cy="7877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C909A54-21A7-BD4A-9900-0F24323D1577}"/>
                  </a:ext>
                </a:extLst>
              </p:cNvPr>
              <p:cNvCxnSpPr>
                <a:cxnSpLocks/>
                <a:stCxn id="135" idx="2"/>
                <a:endCxn id="11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399A5D-9185-AA41-A67F-8A3B12CEBB87}"/>
                  </a:ext>
                </a:extLst>
              </p:cNvPr>
              <p:cNvCxnSpPr>
                <a:cxnSpLocks/>
                <a:stCxn id="129" idx="3"/>
                <a:endCxn id="135" idx="7"/>
              </p:cNvCxnSpPr>
              <p:nvPr/>
            </p:nvCxnSpPr>
            <p:spPr>
              <a:xfrm flipH="1">
                <a:off x="5845692" y="1696004"/>
                <a:ext cx="703002" cy="17383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FC391A-BB0D-E445-A474-DFB2FE497827}"/>
                  </a:ext>
                </a:extLst>
              </p:cNvPr>
              <p:cNvCxnSpPr>
                <a:cxnSpLocks/>
                <a:stCxn id="127" idx="5"/>
                <a:endCxn id="12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0223EA8-6B62-6B42-8C14-CD0B21C9A980}"/>
                  </a:ext>
                </a:extLst>
              </p:cNvPr>
              <p:cNvCxnSpPr>
                <a:cxnSpLocks/>
                <a:stCxn id="129" idx="5"/>
                <a:endCxn id="12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B9E1BCE-4C81-F94A-B144-4BEEC3AC762B}"/>
                  </a:ext>
                </a:extLst>
              </p:cNvPr>
              <p:cNvCxnSpPr>
                <a:cxnSpLocks/>
                <a:stCxn id="125" idx="3"/>
                <a:endCxn id="123" idx="6"/>
              </p:cNvCxnSpPr>
              <p:nvPr/>
            </p:nvCxnSpPr>
            <p:spPr>
              <a:xfrm flipH="1">
                <a:off x="7416362" y="5407462"/>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54ED48EC-6F4F-5C44-8201-A3B7FBE1581D}"/>
                </a:ext>
              </a:extLst>
            </p:cNvPr>
            <p:cNvSpPr txBox="1"/>
            <p:nvPr/>
          </p:nvSpPr>
          <p:spPr>
            <a:xfrm>
              <a:off x="5259343" y="12070184"/>
              <a:ext cx="288862" cy="338554"/>
            </a:xfrm>
            <a:prstGeom prst="rect">
              <a:avLst/>
            </a:prstGeom>
            <a:noFill/>
          </p:spPr>
          <p:txBody>
            <a:bodyPr wrap="none" rtlCol="0">
              <a:spAutoFit/>
            </a:bodyPr>
            <a:lstStyle/>
            <a:p>
              <a:r>
                <a:rPr lang="en-US" sz="1600" dirty="0">
                  <a:solidFill>
                    <a:srgbClr val="B6A479"/>
                  </a:solidFill>
                </a:rPr>
                <a:t>0</a:t>
              </a:r>
            </a:p>
          </p:txBody>
        </p:sp>
        <p:sp>
          <p:nvSpPr>
            <p:cNvPr id="138" name="TextBox 137">
              <a:extLst>
                <a:ext uri="{FF2B5EF4-FFF2-40B4-BE49-F238E27FC236}">
                  <a16:creationId xmlns:a16="http://schemas.microsoft.com/office/drawing/2014/main" id="{85F3E068-D4BD-DF4D-89C8-A1EAA33FD75E}"/>
                </a:ext>
              </a:extLst>
            </p:cNvPr>
            <p:cNvSpPr txBox="1"/>
            <p:nvPr/>
          </p:nvSpPr>
          <p:spPr>
            <a:xfrm>
              <a:off x="5237865" y="10014463"/>
              <a:ext cx="288862" cy="338554"/>
            </a:xfrm>
            <a:prstGeom prst="rect">
              <a:avLst/>
            </a:prstGeom>
            <a:noFill/>
          </p:spPr>
          <p:txBody>
            <a:bodyPr wrap="none" rtlCol="0">
              <a:spAutoFit/>
            </a:bodyPr>
            <a:lstStyle/>
            <a:p>
              <a:r>
                <a:rPr lang="en-US" sz="1600" dirty="0">
                  <a:solidFill>
                    <a:srgbClr val="B6A479"/>
                  </a:solidFill>
                </a:rPr>
                <a:t>1</a:t>
              </a:r>
            </a:p>
          </p:txBody>
        </p:sp>
        <p:sp>
          <p:nvSpPr>
            <p:cNvPr id="139" name="TextBox 138">
              <a:extLst>
                <a:ext uri="{FF2B5EF4-FFF2-40B4-BE49-F238E27FC236}">
                  <a16:creationId xmlns:a16="http://schemas.microsoft.com/office/drawing/2014/main" id="{B803688A-D88E-A74E-A1C1-4FAF15561C44}"/>
                </a:ext>
              </a:extLst>
            </p:cNvPr>
            <p:cNvSpPr txBox="1"/>
            <p:nvPr/>
          </p:nvSpPr>
          <p:spPr>
            <a:xfrm>
              <a:off x="3655456" y="12459855"/>
              <a:ext cx="288862" cy="338554"/>
            </a:xfrm>
            <a:prstGeom prst="rect">
              <a:avLst/>
            </a:prstGeom>
            <a:noFill/>
          </p:spPr>
          <p:txBody>
            <a:bodyPr wrap="none" rtlCol="0">
              <a:spAutoFit/>
            </a:bodyPr>
            <a:lstStyle/>
            <a:p>
              <a:r>
                <a:rPr lang="en-US" sz="1600" dirty="0">
                  <a:solidFill>
                    <a:srgbClr val="B6A479"/>
                  </a:solidFill>
                </a:rPr>
                <a:t>2</a:t>
              </a:r>
            </a:p>
          </p:txBody>
        </p:sp>
        <p:sp>
          <p:nvSpPr>
            <p:cNvPr id="140" name="TextBox 139">
              <a:extLst>
                <a:ext uri="{FF2B5EF4-FFF2-40B4-BE49-F238E27FC236}">
                  <a16:creationId xmlns:a16="http://schemas.microsoft.com/office/drawing/2014/main" id="{6CC58218-B82B-9148-B196-CA7F1E0F818A}"/>
                </a:ext>
              </a:extLst>
            </p:cNvPr>
            <p:cNvSpPr txBox="1"/>
            <p:nvPr/>
          </p:nvSpPr>
          <p:spPr>
            <a:xfrm>
              <a:off x="2571356" y="11472728"/>
              <a:ext cx="288862" cy="338554"/>
            </a:xfrm>
            <a:prstGeom prst="rect">
              <a:avLst/>
            </a:prstGeom>
            <a:noFill/>
          </p:spPr>
          <p:txBody>
            <a:bodyPr wrap="none" rtlCol="0">
              <a:spAutoFit/>
            </a:bodyPr>
            <a:lstStyle/>
            <a:p>
              <a:r>
                <a:rPr lang="en-US" sz="1600" dirty="0">
                  <a:solidFill>
                    <a:srgbClr val="B6A479"/>
                  </a:solidFill>
                </a:rPr>
                <a:t>3</a:t>
              </a:r>
            </a:p>
          </p:txBody>
        </p:sp>
        <p:sp>
          <p:nvSpPr>
            <p:cNvPr id="141" name="TextBox 140">
              <a:extLst>
                <a:ext uri="{FF2B5EF4-FFF2-40B4-BE49-F238E27FC236}">
                  <a16:creationId xmlns:a16="http://schemas.microsoft.com/office/drawing/2014/main" id="{1F249B0F-63DB-3E49-91E0-377751C0B56F}"/>
                </a:ext>
              </a:extLst>
            </p:cNvPr>
            <p:cNvSpPr txBox="1"/>
            <p:nvPr/>
          </p:nvSpPr>
          <p:spPr>
            <a:xfrm>
              <a:off x="1872136" y="10054733"/>
              <a:ext cx="288862" cy="338554"/>
            </a:xfrm>
            <a:prstGeom prst="rect">
              <a:avLst/>
            </a:prstGeom>
            <a:noFill/>
          </p:spPr>
          <p:txBody>
            <a:bodyPr wrap="none" rtlCol="0">
              <a:spAutoFit/>
            </a:bodyPr>
            <a:lstStyle/>
            <a:p>
              <a:r>
                <a:rPr lang="en-US" sz="1600" dirty="0">
                  <a:solidFill>
                    <a:srgbClr val="B6A479"/>
                  </a:solidFill>
                </a:rPr>
                <a:t>4</a:t>
              </a:r>
            </a:p>
          </p:txBody>
        </p:sp>
        <p:sp>
          <p:nvSpPr>
            <p:cNvPr id="142" name="TextBox 141">
              <a:extLst>
                <a:ext uri="{FF2B5EF4-FFF2-40B4-BE49-F238E27FC236}">
                  <a16:creationId xmlns:a16="http://schemas.microsoft.com/office/drawing/2014/main" id="{1E518D62-281A-D041-88BD-018CF2BB4C09}"/>
                </a:ext>
              </a:extLst>
            </p:cNvPr>
            <p:cNvSpPr txBox="1"/>
            <p:nvPr/>
          </p:nvSpPr>
          <p:spPr>
            <a:xfrm>
              <a:off x="3590033" y="9534166"/>
              <a:ext cx="288862" cy="338554"/>
            </a:xfrm>
            <a:prstGeom prst="rect">
              <a:avLst/>
            </a:prstGeom>
            <a:noFill/>
          </p:spPr>
          <p:txBody>
            <a:bodyPr wrap="none" rtlCol="0">
              <a:spAutoFit/>
            </a:bodyPr>
            <a:lstStyle/>
            <a:p>
              <a:r>
                <a:rPr lang="en-US" sz="1600" dirty="0">
                  <a:solidFill>
                    <a:srgbClr val="B6A479"/>
                  </a:solidFill>
                </a:rPr>
                <a:t>5</a:t>
              </a:r>
            </a:p>
          </p:txBody>
        </p:sp>
        <p:sp>
          <p:nvSpPr>
            <p:cNvPr id="143" name="TextBox 142">
              <a:extLst>
                <a:ext uri="{FF2B5EF4-FFF2-40B4-BE49-F238E27FC236}">
                  <a16:creationId xmlns:a16="http://schemas.microsoft.com/office/drawing/2014/main" id="{F77B22A2-C38E-6144-9A55-7F8A7011605E}"/>
                </a:ext>
              </a:extLst>
            </p:cNvPr>
            <p:cNvSpPr txBox="1"/>
            <p:nvPr/>
          </p:nvSpPr>
          <p:spPr>
            <a:xfrm>
              <a:off x="4845352" y="7913109"/>
              <a:ext cx="288862" cy="338554"/>
            </a:xfrm>
            <a:prstGeom prst="rect">
              <a:avLst/>
            </a:prstGeom>
            <a:noFill/>
          </p:spPr>
          <p:txBody>
            <a:bodyPr wrap="none" rtlCol="0">
              <a:spAutoFit/>
            </a:bodyPr>
            <a:lstStyle/>
            <a:p>
              <a:r>
                <a:rPr lang="en-US" sz="1600" dirty="0">
                  <a:solidFill>
                    <a:srgbClr val="B6A479"/>
                  </a:solidFill>
                </a:rPr>
                <a:t>6</a:t>
              </a:r>
            </a:p>
          </p:txBody>
        </p:sp>
        <p:sp>
          <p:nvSpPr>
            <p:cNvPr id="144" name="TextBox 143">
              <a:extLst>
                <a:ext uri="{FF2B5EF4-FFF2-40B4-BE49-F238E27FC236}">
                  <a16:creationId xmlns:a16="http://schemas.microsoft.com/office/drawing/2014/main" id="{53743554-2BEA-164F-BDF2-48EA2EE12E20}"/>
                </a:ext>
              </a:extLst>
            </p:cNvPr>
            <p:cNvSpPr txBox="1"/>
            <p:nvPr/>
          </p:nvSpPr>
          <p:spPr>
            <a:xfrm>
              <a:off x="6246121" y="7956960"/>
              <a:ext cx="288862" cy="338554"/>
            </a:xfrm>
            <a:prstGeom prst="rect">
              <a:avLst/>
            </a:prstGeom>
            <a:noFill/>
          </p:spPr>
          <p:txBody>
            <a:bodyPr wrap="none" rtlCol="0">
              <a:spAutoFit/>
            </a:bodyPr>
            <a:lstStyle/>
            <a:p>
              <a:r>
                <a:rPr lang="en-US" sz="1600" dirty="0">
                  <a:solidFill>
                    <a:srgbClr val="B6A479"/>
                  </a:solidFill>
                </a:rPr>
                <a:t>7</a:t>
              </a:r>
            </a:p>
          </p:txBody>
        </p:sp>
        <p:sp>
          <p:nvSpPr>
            <p:cNvPr id="145" name="TextBox 144">
              <a:extLst>
                <a:ext uri="{FF2B5EF4-FFF2-40B4-BE49-F238E27FC236}">
                  <a16:creationId xmlns:a16="http://schemas.microsoft.com/office/drawing/2014/main" id="{6CD501D4-EC45-4A4B-AEC1-0C646E88FE92}"/>
                </a:ext>
              </a:extLst>
            </p:cNvPr>
            <p:cNvSpPr txBox="1"/>
            <p:nvPr/>
          </p:nvSpPr>
          <p:spPr>
            <a:xfrm>
              <a:off x="7151113" y="9346967"/>
              <a:ext cx="288862" cy="338554"/>
            </a:xfrm>
            <a:prstGeom prst="rect">
              <a:avLst/>
            </a:prstGeom>
            <a:noFill/>
          </p:spPr>
          <p:txBody>
            <a:bodyPr wrap="none" rtlCol="0">
              <a:spAutoFit/>
            </a:bodyPr>
            <a:lstStyle/>
            <a:p>
              <a:r>
                <a:rPr lang="en-US" sz="1600" dirty="0">
                  <a:solidFill>
                    <a:srgbClr val="B6A479"/>
                  </a:solidFill>
                </a:rPr>
                <a:t>8</a:t>
              </a:r>
            </a:p>
          </p:txBody>
        </p:sp>
        <p:sp>
          <p:nvSpPr>
            <p:cNvPr id="146" name="TextBox 145">
              <a:extLst>
                <a:ext uri="{FF2B5EF4-FFF2-40B4-BE49-F238E27FC236}">
                  <a16:creationId xmlns:a16="http://schemas.microsoft.com/office/drawing/2014/main" id="{62E12AC9-C990-DA44-8867-A962D2972F8B}"/>
                </a:ext>
              </a:extLst>
            </p:cNvPr>
            <p:cNvSpPr txBox="1"/>
            <p:nvPr/>
          </p:nvSpPr>
          <p:spPr>
            <a:xfrm>
              <a:off x="8064127" y="11389828"/>
              <a:ext cx="288862" cy="338554"/>
            </a:xfrm>
            <a:prstGeom prst="rect">
              <a:avLst/>
            </a:prstGeom>
            <a:noFill/>
          </p:spPr>
          <p:txBody>
            <a:bodyPr wrap="none" rtlCol="0">
              <a:spAutoFit/>
            </a:bodyPr>
            <a:lstStyle/>
            <a:p>
              <a:r>
                <a:rPr lang="en-US" sz="1600" dirty="0">
                  <a:solidFill>
                    <a:srgbClr val="B6A479"/>
                  </a:solidFill>
                </a:rPr>
                <a:t>9</a:t>
              </a:r>
            </a:p>
          </p:txBody>
        </p:sp>
        <p:sp>
          <p:nvSpPr>
            <p:cNvPr id="147" name="TextBox 146">
              <a:extLst>
                <a:ext uri="{FF2B5EF4-FFF2-40B4-BE49-F238E27FC236}">
                  <a16:creationId xmlns:a16="http://schemas.microsoft.com/office/drawing/2014/main" id="{61B3995F-06A1-2F41-9A1C-C48320F34E28}"/>
                </a:ext>
              </a:extLst>
            </p:cNvPr>
            <p:cNvSpPr txBox="1"/>
            <p:nvPr/>
          </p:nvSpPr>
          <p:spPr>
            <a:xfrm>
              <a:off x="6638956" y="11937401"/>
              <a:ext cx="393056" cy="338554"/>
            </a:xfrm>
            <a:prstGeom prst="rect">
              <a:avLst/>
            </a:prstGeom>
            <a:noFill/>
          </p:spPr>
          <p:txBody>
            <a:bodyPr wrap="none" rtlCol="0">
              <a:spAutoFit/>
            </a:bodyPr>
            <a:lstStyle/>
            <a:p>
              <a:r>
                <a:rPr lang="en-US" sz="1600" dirty="0">
                  <a:solidFill>
                    <a:srgbClr val="B6A479"/>
                  </a:solidFill>
                </a:rPr>
                <a:t>10</a:t>
              </a:r>
            </a:p>
          </p:txBody>
        </p:sp>
        <p:sp>
          <p:nvSpPr>
            <p:cNvPr id="148" name="TextBox 147">
              <a:extLst>
                <a:ext uri="{FF2B5EF4-FFF2-40B4-BE49-F238E27FC236}">
                  <a16:creationId xmlns:a16="http://schemas.microsoft.com/office/drawing/2014/main" id="{EB4AC548-2A36-5548-B294-2DE8D941924B}"/>
                </a:ext>
              </a:extLst>
            </p:cNvPr>
            <p:cNvSpPr txBox="1"/>
            <p:nvPr/>
          </p:nvSpPr>
          <p:spPr>
            <a:xfrm>
              <a:off x="5065086" y="11300131"/>
              <a:ext cx="418704" cy="369332"/>
            </a:xfrm>
            <a:prstGeom prst="rect">
              <a:avLst/>
            </a:prstGeom>
            <a:noFill/>
          </p:spPr>
          <p:txBody>
            <a:bodyPr wrap="none" rtlCol="0">
              <a:spAutoFit/>
            </a:bodyPr>
            <a:lstStyle/>
            <a:p>
              <a:r>
                <a:rPr lang="en-US" dirty="0">
                  <a:solidFill>
                    <a:srgbClr val="4C3282"/>
                  </a:solidFill>
                </a:rPr>
                <a:t>11</a:t>
              </a:r>
            </a:p>
          </p:txBody>
        </p:sp>
        <p:sp>
          <p:nvSpPr>
            <p:cNvPr id="149" name="TextBox 148">
              <a:extLst>
                <a:ext uri="{FF2B5EF4-FFF2-40B4-BE49-F238E27FC236}">
                  <a16:creationId xmlns:a16="http://schemas.microsoft.com/office/drawing/2014/main" id="{043FA007-3163-5645-8AF0-C2C4F0633F88}"/>
                </a:ext>
              </a:extLst>
            </p:cNvPr>
            <p:cNvSpPr txBox="1"/>
            <p:nvPr/>
          </p:nvSpPr>
          <p:spPr>
            <a:xfrm>
              <a:off x="4355929" y="10045146"/>
              <a:ext cx="301686" cy="369332"/>
            </a:xfrm>
            <a:prstGeom prst="rect">
              <a:avLst/>
            </a:prstGeom>
            <a:noFill/>
          </p:spPr>
          <p:txBody>
            <a:bodyPr wrap="none" rtlCol="0">
              <a:spAutoFit/>
            </a:bodyPr>
            <a:lstStyle/>
            <a:p>
              <a:r>
                <a:rPr lang="en-US" dirty="0">
                  <a:solidFill>
                    <a:srgbClr val="4C3282"/>
                  </a:solidFill>
                </a:rPr>
                <a:t>5</a:t>
              </a:r>
            </a:p>
          </p:txBody>
        </p:sp>
        <p:sp>
          <p:nvSpPr>
            <p:cNvPr id="150" name="TextBox 149">
              <a:extLst>
                <a:ext uri="{FF2B5EF4-FFF2-40B4-BE49-F238E27FC236}">
                  <a16:creationId xmlns:a16="http://schemas.microsoft.com/office/drawing/2014/main" id="{AAECE4A6-8D50-C447-B2BC-E11C48553DA6}"/>
                </a:ext>
              </a:extLst>
            </p:cNvPr>
            <p:cNvSpPr txBox="1"/>
            <p:nvPr/>
          </p:nvSpPr>
          <p:spPr>
            <a:xfrm>
              <a:off x="6482716" y="11081580"/>
              <a:ext cx="418704" cy="369332"/>
            </a:xfrm>
            <a:prstGeom prst="rect">
              <a:avLst/>
            </a:prstGeom>
            <a:noFill/>
          </p:spPr>
          <p:txBody>
            <a:bodyPr wrap="none" rtlCol="0">
              <a:spAutoFit/>
            </a:bodyPr>
            <a:lstStyle/>
            <a:p>
              <a:r>
                <a:rPr lang="en-US" dirty="0">
                  <a:solidFill>
                    <a:srgbClr val="4C3282"/>
                  </a:solidFill>
                </a:rPr>
                <a:t>17</a:t>
              </a:r>
            </a:p>
          </p:txBody>
        </p:sp>
        <p:sp>
          <p:nvSpPr>
            <p:cNvPr id="151" name="TextBox 150">
              <a:extLst>
                <a:ext uri="{FF2B5EF4-FFF2-40B4-BE49-F238E27FC236}">
                  <a16:creationId xmlns:a16="http://schemas.microsoft.com/office/drawing/2014/main" id="{D634BE18-EFDA-9B47-9C25-A34152D82D11}"/>
                </a:ext>
              </a:extLst>
            </p:cNvPr>
            <p:cNvSpPr txBox="1"/>
            <p:nvPr/>
          </p:nvSpPr>
          <p:spPr>
            <a:xfrm>
              <a:off x="6318623" y="10023955"/>
              <a:ext cx="418704" cy="369332"/>
            </a:xfrm>
            <a:prstGeom prst="rect">
              <a:avLst/>
            </a:prstGeom>
            <a:noFill/>
          </p:spPr>
          <p:txBody>
            <a:bodyPr wrap="none" rtlCol="0">
              <a:spAutoFit/>
            </a:bodyPr>
            <a:lstStyle/>
            <a:p>
              <a:r>
                <a:rPr lang="en-US" dirty="0">
                  <a:solidFill>
                    <a:srgbClr val="4C3282"/>
                  </a:solidFill>
                </a:rPr>
                <a:t>13</a:t>
              </a:r>
            </a:p>
          </p:txBody>
        </p:sp>
        <p:sp>
          <p:nvSpPr>
            <p:cNvPr id="152" name="TextBox 151">
              <a:extLst>
                <a:ext uri="{FF2B5EF4-FFF2-40B4-BE49-F238E27FC236}">
                  <a16:creationId xmlns:a16="http://schemas.microsoft.com/office/drawing/2014/main" id="{115A70E8-2555-7047-A7A2-EE8D485F6958}"/>
                </a:ext>
              </a:extLst>
            </p:cNvPr>
            <p:cNvSpPr txBox="1"/>
            <p:nvPr/>
          </p:nvSpPr>
          <p:spPr>
            <a:xfrm>
              <a:off x="6069245" y="9024560"/>
              <a:ext cx="418704" cy="369332"/>
            </a:xfrm>
            <a:prstGeom prst="rect">
              <a:avLst/>
            </a:prstGeom>
            <a:noFill/>
          </p:spPr>
          <p:txBody>
            <a:bodyPr wrap="none" rtlCol="0">
              <a:spAutoFit/>
            </a:bodyPr>
            <a:lstStyle/>
            <a:p>
              <a:r>
                <a:rPr lang="en-US" dirty="0">
                  <a:solidFill>
                    <a:srgbClr val="4C3282"/>
                  </a:solidFill>
                </a:rPr>
                <a:t>12</a:t>
              </a:r>
            </a:p>
          </p:txBody>
        </p:sp>
        <p:sp>
          <p:nvSpPr>
            <p:cNvPr id="153" name="TextBox 152">
              <a:extLst>
                <a:ext uri="{FF2B5EF4-FFF2-40B4-BE49-F238E27FC236}">
                  <a16:creationId xmlns:a16="http://schemas.microsoft.com/office/drawing/2014/main" id="{8D4BCE65-43E3-C24E-BE3F-E81CD3D8CAF5}"/>
                </a:ext>
              </a:extLst>
            </p:cNvPr>
            <p:cNvSpPr txBox="1"/>
            <p:nvPr/>
          </p:nvSpPr>
          <p:spPr>
            <a:xfrm>
              <a:off x="5143437" y="9084128"/>
              <a:ext cx="418704" cy="369332"/>
            </a:xfrm>
            <a:prstGeom prst="rect">
              <a:avLst/>
            </a:prstGeom>
            <a:noFill/>
          </p:spPr>
          <p:txBody>
            <a:bodyPr wrap="none" rtlCol="0">
              <a:spAutoFit/>
            </a:bodyPr>
            <a:lstStyle/>
            <a:p>
              <a:r>
                <a:rPr lang="en-US" dirty="0">
                  <a:solidFill>
                    <a:srgbClr val="4C3282"/>
                  </a:solidFill>
                </a:rPr>
                <a:t>10</a:t>
              </a:r>
            </a:p>
          </p:txBody>
        </p:sp>
        <p:sp>
          <p:nvSpPr>
            <p:cNvPr id="154" name="TextBox 153">
              <a:extLst>
                <a:ext uri="{FF2B5EF4-FFF2-40B4-BE49-F238E27FC236}">
                  <a16:creationId xmlns:a16="http://schemas.microsoft.com/office/drawing/2014/main" id="{926AB61C-5A24-0E45-8134-443D58A9150B}"/>
                </a:ext>
              </a:extLst>
            </p:cNvPr>
            <p:cNvSpPr txBox="1"/>
            <p:nvPr/>
          </p:nvSpPr>
          <p:spPr>
            <a:xfrm>
              <a:off x="7516570" y="12180098"/>
              <a:ext cx="301686" cy="369332"/>
            </a:xfrm>
            <a:prstGeom prst="rect">
              <a:avLst/>
            </a:prstGeom>
            <a:noFill/>
          </p:spPr>
          <p:txBody>
            <a:bodyPr wrap="none" rtlCol="0">
              <a:spAutoFit/>
            </a:bodyPr>
            <a:lstStyle/>
            <a:p>
              <a:r>
                <a:rPr lang="en-US" dirty="0">
                  <a:solidFill>
                    <a:srgbClr val="4C3282"/>
                  </a:solidFill>
                </a:rPr>
                <a:t>1</a:t>
              </a:r>
            </a:p>
          </p:txBody>
        </p:sp>
        <p:sp>
          <p:nvSpPr>
            <p:cNvPr id="155" name="TextBox 154">
              <a:extLst>
                <a:ext uri="{FF2B5EF4-FFF2-40B4-BE49-F238E27FC236}">
                  <a16:creationId xmlns:a16="http://schemas.microsoft.com/office/drawing/2014/main" id="{1D9610ED-FD3C-F240-B784-B0F14142EFB0}"/>
                </a:ext>
              </a:extLst>
            </p:cNvPr>
            <p:cNvSpPr txBox="1"/>
            <p:nvPr/>
          </p:nvSpPr>
          <p:spPr>
            <a:xfrm>
              <a:off x="7830092" y="10481464"/>
              <a:ext cx="301686" cy="369332"/>
            </a:xfrm>
            <a:prstGeom prst="rect">
              <a:avLst/>
            </a:prstGeom>
            <a:noFill/>
          </p:spPr>
          <p:txBody>
            <a:bodyPr wrap="none" rtlCol="0">
              <a:spAutoFit/>
            </a:bodyPr>
            <a:lstStyle/>
            <a:p>
              <a:r>
                <a:rPr lang="en-US" dirty="0">
                  <a:solidFill>
                    <a:srgbClr val="4C3282"/>
                  </a:solidFill>
                </a:rPr>
                <a:t>9</a:t>
              </a:r>
            </a:p>
          </p:txBody>
        </p:sp>
        <p:sp>
          <p:nvSpPr>
            <p:cNvPr id="156" name="TextBox 155">
              <a:extLst>
                <a:ext uri="{FF2B5EF4-FFF2-40B4-BE49-F238E27FC236}">
                  <a16:creationId xmlns:a16="http://schemas.microsoft.com/office/drawing/2014/main" id="{731601CB-1DF6-D243-94F8-9BC48A67126F}"/>
                </a:ext>
              </a:extLst>
            </p:cNvPr>
            <p:cNvSpPr txBox="1"/>
            <p:nvPr/>
          </p:nvSpPr>
          <p:spPr>
            <a:xfrm>
              <a:off x="7102276" y="8631481"/>
              <a:ext cx="301686" cy="369332"/>
            </a:xfrm>
            <a:prstGeom prst="rect">
              <a:avLst/>
            </a:prstGeom>
            <a:noFill/>
          </p:spPr>
          <p:txBody>
            <a:bodyPr wrap="none" rtlCol="0">
              <a:spAutoFit/>
            </a:bodyPr>
            <a:lstStyle/>
            <a:p>
              <a:r>
                <a:rPr lang="en-US" dirty="0">
                  <a:solidFill>
                    <a:srgbClr val="4C3282"/>
                  </a:solidFill>
                </a:rPr>
                <a:t>6</a:t>
              </a:r>
            </a:p>
          </p:txBody>
        </p:sp>
        <p:sp>
          <p:nvSpPr>
            <p:cNvPr id="157" name="TextBox 156">
              <a:extLst>
                <a:ext uri="{FF2B5EF4-FFF2-40B4-BE49-F238E27FC236}">
                  <a16:creationId xmlns:a16="http://schemas.microsoft.com/office/drawing/2014/main" id="{6DE396EB-942C-E244-A1BB-E11DC7DC5C9F}"/>
                </a:ext>
              </a:extLst>
            </p:cNvPr>
            <p:cNvSpPr txBox="1"/>
            <p:nvPr/>
          </p:nvSpPr>
          <p:spPr>
            <a:xfrm>
              <a:off x="5598379" y="7925725"/>
              <a:ext cx="301686" cy="369332"/>
            </a:xfrm>
            <a:prstGeom prst="rect">
              <a:avLst/>
            </a:prstGeom>
            <a:noFill/>
          </p:spPr>
          <p:txBody>
            <a:bodyPr wrap="none" rtlCol="0">
              <a:spAutoFit/>
            </a:bodyPr>
            <a:lstStyle/>
            <a:p>
              <a:r>
                <a:rPr lang="en-US" dirty="0">
                  <a:solidFill>
                    <a:srgbClr val="4C3282"/>
                  </a:solidFill>
                </a:rPr>
                <a:t>4</a:t>
              </a:r>
            </a:p>
          </p:txBody>
        </p:sp>
        <p:sp>
          <p:nvSpPr>
            <p:cNvPr id="158" name="TextBox 157">
              <a:extLst>
                <a:ext uri="{FF2B5EF4-FFF2-40B4-BE49-F238E27FC236}">
                  <a16:creationId xmlns:a16="http://schemas.microsoft.com/office/drawing/2014/main" id="{6813A7F2-AB2B-6449-9DB0-41218CFE87B4}"/>
                </a:ext>
              </a:extLst>
            </p:cNvPr>
            <p:cNvSpPr txBox="1"/>
            <p:nvPr/>
          </p:nvSpPr>
          <p:spPr>
            <a:xfrm>
              <a:off x="3996142" y="8903053"/>
              <a:ext cx="418704" cy="369332"/>
            </a:xfrm>
            <a:prstGeom prst="rect">
              <a:avLst/>
            </a:prstGeom>
            <a:noFill/>
          </p:spPr>
          <p:txBody>
            <a:bodyPr wrap="none" rtlCol="0">
              <a:spAutoFit/>
            </a:bodyPr>
            <a:lstStyle/>
            <a:p>
              <a:r>
                <a:rPr lang="en-US" dirty="0">
                  <a:solidFill>
                    <a:srgbClr val="4C3282"/>
                  </a:solidFill>
                </a:rPr>
                <a:t>16</a:t>
              </a:r>
            </a:p>
          </p:txBody>
        </p:sp>
        <p:sp>
          <p:nvSpPr>
            <p:cNvPr id="159" name="TextBox 158">
              <a:extLst>
                <a:ext uri="{FF2B5EF4-FFF2-40B4-BE49-F238E27FC236}">
                  <a16:creationId xmlns:a16="http://schemas.microsoft.com/office/drawing/2014/main" id="{7EA8C503-D916-7744-94A9-6B61158F60E5}"/>
                </a:ext>
              </a:extLst>
            </p:cNvPr>
            <p:cNvSpPr txBox="1"/>
            <p:nvPr/>
          </p:nvSpPr>
          <p:spPr>
            <a:xfrm>
              <a:off x="3195591" y="10730879"/>
              <a:ext cx="301686" cy="369332"/>
            </a:xfrm>
            <a:prstGeom prst="rect">
              <a:avLst/>
            </a:prstGeom>
            <a:noFill/>
          </p:spPr>
          <p:txBody>
            <a:bodyPr wrap="none" rtlCol="0">
              <a:spAutoFit/>
            </a:bodyPr>
            <a:lstStyle/>
            <a:p>
              <a:r>
                <a:rPr lang="en-US" dirty="0">
                  <a:solidFill>
                    <a:srgbClr val="4C3282"/>
                  </a:solidFill>
                </a:rPr>
                <a:t>7</a:t>
              </a:r>
            </a:p>
          </p:txBody>
        </p:sp>
        <p:sp>
          <p:nvSpPr>
            <p:cNvPr id="160" name="TextBox 159">
              <a:extLst>
                <a:ext uri="{FF2B5EF4-FFF2-40B4-BE49-F238E27FC236}">
                  <a16:creationId xmlns:a16="http://schemas.microsoft.com/office/drawing/2014/main" id="{7772FBBB-7259-9E45-9A46-4276479DBA51}"/>
                </a:ext>
              </a:extLst>
            </p:cNvPr>
            <p:cNvSpPr txBox="1"/>
            <p:nvPr/>
          </p:nvSpPr>
          <p:spPr>
            <a:xfrm>
              <a:off x="3959686" y="11874635"/>
              <a:ext cx="301686" cy="369332"/>
            </a:xfrm>
            <a:prstGeom prst="rect">
              <a:avLst/>
            </a:prstGeom>
            <a:noFill/>
          </p:spPr>
          <p:txBody>
            <a:bodyPr wrap="none" rtlCol="0">
              <a:spAutoFit/>
            </a:bodyPr>
            <a:lstStyle/>
            <a:p>
              <a:r>
                <a:rPr lang="en-US" dirty="0">
                  <a:solidFill>
                    <a:srgbClr val="4C3282"/>
                  </a:solidFill>
                </a:rPr>
                <a:t>8</a:t>
              </a:r>
            </a:p>
          </p:txBody>
        </p:sp>
        <p:sp>
          <p:nvSpPr>
            <p:cNvPr id="161" name="TextBox 160">
              <a:extLst>
                <a:ext uri="{FF2B5EF4-FFF2-40B4-BE49-F238E27FC236}">
                  <a16:creationId xmlns:a16="http://schemas.microsoft.com/office/drawing/2014/main" id="{CE245E45-5DB2-5B42-8F5F-A54FFE4A85FE}"/>
                </a:ext>
              </a:extLst>
            </p:cNvPr>
            <p:cNvSpPr txBox="1"/>
            <p:nvPr/>
          </p:nvSpPr>
          <p:spPr>
            <a:xfrm>
              <a:off x="4521045" y="12774423"/>
              <a:ext cx="301686" cy="369332"/>
            </a:xfrm>
            <a:prstGeom prst="rect">
              <a:avLst/>
            </a:prstGeom>
            <a:noFill/>
          </p:spPr>
          <p:txBody>
            <a:bodyPr wrap="none" rtlCol="0">
              <a:spAutoFit/>
            </a:bodyPr>
            <a:lstStyle/>
            <a:p>
              <a:r>
                <a:rPr lang="en-US" dirty="0">
                  <a:solidFill>
                    <a:srgbClr val="4C3282"/>
                  </a:solidFill>
                </a:rPr>
                <a:t>3</a:t>
              </a:r>
            </a:p>
          </p:txBody>
        </p:sp>
        <p:sp>
          <p:nvSpPr>
            <p:cNvPr id="162" name="TextBox 161">
              <a:extLst>
                <a:ext uri="{FF2B5EF4-FFF2-40B4-BE49-F238E27FC236}">
                  <a16:creationId xmlns:a16="http://schemas.microsoft.com/office/drawing/2014/main" id="{4A2D6EA1-1619-0B44-BC5E-DE8E0E6366E6}"/>
                </a:ext>
              </a:extLst>
            </p:cNvPr>
            <p:cNvSpPr txBox="1"/>
            <p:nvPr/>
          </p:nvSpPr>
          <p:spPr>
            <a:xfrm>
              <a:off x="3006700" y="12310826"/>
              <a:ext cx="301686" cy="369332"/>
            </a:xfrm>
            <a:prstGeom prst="rect">
              <a:avLst/>
            </a:prstGeom>
            <a:noFill/>
          </p:spPr>
          <p:txBody>
            <a:bodyPr wrap="none" rtlCol="0">
              <a:spAutoFit/>
            </a:bodyPr>
            <a:lstStyle/>
            <a:p>
              <a:r>
                <a:rPr lang="en-US" dirty="0">
                  <a:solidFill>
                    <a:srgbClr val="4C3282"/>
                  </a:solidFill>
                </a:rPr>
                <a:t>2</a:t>
              </a:r>
            </a:p>
          </p:txBody>
        </p:sp>
        <p:sp>
          <p:nvSpPr>
            <p:cNvPr id="163" name="TextBox 162">
              <a:extLst>
                <a:ext uri="{FF2B5EF4-FFF2-40B4-BE49-F238E27FC236}">
                  <a16:creationId xmlns:a16="http://schemas.microsoft.com/office/drawing/2014/main" id="{74A531DF-BED2-804F-8C7E-DE53A1874E55}"/>
                </a:ext>
              </a:extLst>
            </p:cNvPr>
            <p:cNvSpPr txBox="1"/>
            <p:nvPr/>
          </p:nvSpPr>
          <p:spPr>
            <a:xfrm>
              <a:off x="1864143" y="11122018"/>
              <a:ext cx="418704" cy="369332"/>
            </a:xfrm>
            <a:prstGeom prst="rect">
              <a:avLst/>
            </a:prstGeom>
            <a:noFill/>
          </p:spPr>
          <p:txBody>
            <a:bodyPr wrap="none" rtlCol="0">
              <a:spAutoFit/>
            </a:bodyPr>
            <a:lstStyle/>
            <a:p>
              <a:r>
                <a:rPr lang="en-US" dirty="0">
                  <a:solidFill>
                    <a:srgbClr val="4C3282"/>
                  </a:solidFill>
                </a:rPr>
                <a:t>15</a:t>
              </a:r>
            </a:p>
          </p:txBody>
        </p:sp>
        <p:sp>
          <p:nvSpPr>
            <p:cNvPr id="164" name="TextBox 163">
              <a:extLst>
                <a:ext uri="{FF2B5EF4-FFF2-40B4-BE49-F238E27FC236}">
                  <a16:creationId xmlns:a16="http://schemas.microsoft.com/office/drawing/2014/main" id="{26798B7E-318B-C841-B376-F32BA19B613B}"/>
                </a:ext>
              </a:extLst>
            </p:cNvPr>
            <p:cNvSpPr txBox="1"/>
            <p:nvPr/>
          </p:nvSpPr>
          <p:spPr>
            <a:xfrm>
              <a:off x="2543032" y="9774151"/>
              <a:ext cx="418704" cy="369332"/>
            </a:xfrm>
            <a:prstGeom prst="rect">
              <a:avLst/>
            </a:prstGeom>
            <a:noFill/>
          </p:spPr>
          <p:txBody>
            <a:bodyPr wrap="none" rtlCol="0">
              <a:spAutoFit/>
            </a:bodyPr>
            <a:lstStyle/>
            <a:p>
              <a:r>
                <a:rPr lang="en-US" dirty="0">
                  <a:solidFill>
                    <a:srgbClr val="4C3282"/>
                  </a:solidFill>
                </a:rPr>
                <a:t>14</a:t>
              </a:r>
            </a:p>
          </p:txBody>
        </p:sp>
        <p:sp>
          <p:nvSpPr>
            <p:cNvPr id="165" name="TextBox 164">
              <a:extLst>
                <a:ext uri="{FF2B5EF4-FFF2-40B4-BE49-F238E27FC236}">
                  <a16:creationId xmlns:a16="http://schemas.microsoft.com/office/drawing/2014/main" id="{99C7B5CD-78BA-5843-9581-565EF502CE96}"/>
                </a:ext>
              </a:extLst>
            </p:cNvPr>
            <p:cNvSpPr txBox="1"/>
            <p:nvPr/>
          </p:nvSpPr>
          <p:spPr>
            <a:xfrm>
              <a:off x="4581126" y="7892455"/>
              <a:ext cx="393056" cy="338554"/>
            </a:xfrm>
            <a:prstGeom prst="rect">
              <a:avLst/>
            </a:prstGeom>
            <a:noFill/>
          </p:spPr>
          <p:txBody>
            <a:bodyPr wrap="none" rtlCol="0">
              <a:spAutoFit/>
            </a:bodyPr>
            <a:lstStyle/>
            <a:p>
              <a:r>
                <a:rPr lang="en-US" sz="1600" dirty="0">
                  <a:solidFill>
                    <a:srgbClr val="FF0000"/>
                  </a:solidFill>
                </a:rPr>
                <a:t>21</a:t>
              </a:r>
            </a:p>
          </p:txBody>
        </p:sp>
        <p:sp>
          <p:nvSpPr>
            <p:cNvPr id="166" name="TextBox 165">
              <a:extLst>
                <a:ext uri="{FF2B5EF4-FFF2-40B4-BE49-F238E27FC236}">
                  <a16:creationId xmlns:a16="http://schemas.microsoft.com/office/drawing/2014/main" id="{7A69E1B1-0ED2-1C4E-A0CD-CF4318211F87}"/>
                </a:ext>
              </a:extLst>
            </p:cNvPr>
            <p:cNvSpPr txBox="1"/>
            <p:nvPr/>
          </p:nvSpPr>
          <p:spPr>
            <a:xfrm>
              <a:off x="6861260" y="7756809"/>
              <a:ext cx="393056" cy="338554"/>
            </a:xfrm>
            <a:prstGeom prst="rect">
              <a:avLst/>
            </a:prstGeom>
            <a:noFill/>
          </p:spPr>
          <p:txBody>
            <a:bodyPr wrap="none" rtlCol="0">
              <a:spAutoFit/>
            </a:bodyPr>
            <a:lstStyle/>
            <a:p>
              <a:r>
                <a:rPr lang="en-US" sz="1600" dirty="0">
                  <a:solidFill>
                    <a:srgbClr val="FF0000"/>
                  </a:solidFill>
                </a:rPr>
                <a:t>23</a:t>
              </a:r>
            </a:p>
          </p:txBody>
        </p:sp>
        <p:sp>
          <p:nvSpPr>
            <p:cNvPr id="167" name="TextBox 166">
              <a:extLst>
                <a:ext uri="{FF2B5EF4-FFF2-40B4-BE49-F238E27FC236}">
                  <a16:creationId xmlns:a16="http://schemas.microsoft.com/office/drawing/2014/main" id="{C181BE90-CA23-7442-90B3-F15E1D389668}"/>
                </a:ext>
              </a:extLst>
            </p:cNvPr>
            <p:cNvSpPr txBox="1"/>
            <p:nvPr/>
          </p:nvSpPr>
          <p:spPr>
            <a:xfrm>
              <a:off x="7516570" y="9621344"/>
              <a:ext cx="393056" cy="338554"/>
            </a:xfrm>
            <a:prstGeom prst="rect">
              <a:avLst/>
            </a:prstGeom>
            <a:noFill/>
          </p:spPr>
          <p:txBody>
            <a:bodyPr wrap="none" rtlCol="0">
              <a:spAutoFit/>
            </a:bodyPr>
            <a:lstStyle/>
            <a:p>
              <a:r>
                <a:rPr lang="en-US" sz="1600" dirty="0">
                  <a:solidFill>
                    <a:srgbClr val="FF0000"/>
                  </a:solidFill>
                </a:rPr>
                <a:t>24</a:t>
              </a:r>
            </a:p>
          </p:txBody>
        </p:sp>
        <p:sp>
          <p:nvSpPr>
            <p:cNvPr id="168" name="TextBox 167">
              <a:extLst>
                <a:ext uri="{FF2B5EF4-FFF2-40B4-BE49-F238E27FC236}">
                  <a16:creationId xmlns:a16="http://schemas.microsoft.com/office/drawing/2014/main" id="{AFB1401F-8545-6949-98EA-D290C1376141}"/>
                </a:ext>
              </a:extLst>
            </p:cNvPr>
            <p:cNvSpPr txBox="1"/>
            <p:nvPr/>
          </p:nvSpPr>
          <p:spPr>
            <a:xfrm>
              <a:off x="8399328" y="11587602"/>
              <a:ext cx="393056" cy="338554"/>
            </a:xfrm>
            <a:prstGeom prst="rect">
              <a:avLst/>
            </a:prstGeom>
            <a:noFill/>
          </p:spPr>
          <p:txBody>
            <a:bodyPr wrap="none" rtlCol="0">
              <a:spAutoFit/>
            </a:bodyPr>
            <a:lstStyle/>
            <a:p>
              <a:r>
                <a:rPr lang="en-US" sz="1600" dirty="0">
                  <a:solidFill>
                    <a:srgbClr val="FF0000"/>
                  </a:solidFill>
                </a:rPr>
                <a:t>28</a:t>
              </a:r>
            </a:p>
          </p:txBody>
        </p:sp>
        <p:sp>
          <p:nvSpPr>
            <p:cNvPr id="169" name="TextBox 168">
              <a:extLst>
                <a:ext uri="{FF2B5EF4-FFF2-40B4-BE49-F238E27FC236}">
                  <a16:creationId xmlns:a16="http://schemas.microsoft.com/office/drawing/2014/main" id="{73335C7D-EA7D-9C4B-AD48-EFD3B9A949EC}"/>
                </a:ext>
              </a:extLst>
            </p:cNvPr>
            <p:cNvSpPr txBox="1"/>
            <p:nvPr/>
          </p:nvSpPr>
          <p:spPr>
            <a:xfrm>
              <a:off x="6970130" y="11906767"/>
              <a:ext cx="393056" cy="338554"/>
            </a:xfrm>
            <a:prstGeom prst="rect">
              <a:avLst/>
            </a:prstGeom>
            <a:noFill/>
          </p:spPr>
          <p:txBody>
            <a:bodyPr wrap="none" rtlCol="0">
              <a:spAutoFit/>
            </a:bodyPr>
            <a:lstStyle/>
            <a:p>
              <a:r>
                <a:rPr lang="en-US" sz="1600" dirty="0">
                  <a:solidFill>
                    <a:srgbClr val="FF0000"/>
                  </a:solidFill>
                </a:rPr>
                <a:t>29</a:t>
              </a:r>
            </a:p>
          </p:txBody>
        </p:sp>
        <p:sp>
          <p:nvSpPr>
            <p:cNvPr id="170" name="TextBox 169">
              <a:extLst>
                <a:ext uri="{FF2B5EF4-FFF2-40B4-BE49-F238E27FC236}">
                  <a16:creationId xmlns:a16="http://schemas.microsoft.com/office/drawing/2014/main" id="{3A763676-35AC-AB4B-A345-C2269133F59F}"/>
                </a:ext>
              </a:extLst>
            </p:cNvPr>
            <p:cNvSpPr txBox="1"/>
            <p:nvPr/>
          </p:nvSpPr>
          <p:spPr>
            <a:xfrm>
              <a:off x="5269176" y="10494960"/>
              <a:ext cx="393056" cy="338554"/>
            </a:xfrm>
            <a:prstGeom prst="rect">
              <a:avLst/>
            </a:prstGeom>
            <a:noFill/>
          </p:spPr>
          <p:txBody>
            <a:bodyPr wrap="none" rtlCol="0">
              <a:spAutoFit/>
            </a:bodyPr>
            <a:lstStyle/>
            <a:p>
              <a:r>
                <a:rPr lang="en-US" sz="1600" dirty="0">
                  <a:solidFill>
                    <a:srgbClr val="FF0000"/>
                  </a:solidFill>
                </a:rPr>
                <a:t>11</a:t>
              </a:r>
            </a:p>
          </p:txBody>
        </p:sp>
        <p:sp>
          <p:nvSpPr>
            <p:cNvPr id="171" name="TextBox 170">
              <a:extLst>
                <a:ext uri="{FF2B5EF4-FFF2-40B4-BE49-F238E27FC236}">
                  <a16:creationId xmlns:a16="http://schemas.microsoft.com/office/drawing/2014/main" id="{80C32D18-465B-3140-8C7F-A6F193F3CFF5}"/>
                </a:ext>
              </a:extLst>
            </p:cNvPr>
            <p:cNvSpPr txBox="1"/>
            <p:nvPr/>
          </p:nvSpPr>
          <p:spPr>
            <a:xfrm>
              <a:off x="3642050" y="13095463"/>
              <a:ext cx="288862" cy="338554"/>
            </a:xfrm>
            <a:prstGeom prst="rect">
              <a:avLst/>
            </a:prstGeom>
            <a:noFill/>
          </p:spPr>
          <p:txBody>
            <a:bodyPr wrap="none" rtlCol="0">
              <a:spAutoFit/>
            </a:bodyPr>
            <a:lstStyle/>
            <a:p>
              <a:r>
                <a:rPr lang="en-US" sz="1600" dirty="0">
                  <a:solidFill>
                    <a:srgbClr val="FF0000"/>
                  </a:solidFill>
                </a:rPr>
                <a:t>3</a:t>
              </a:r>
            </a:p>
          </p:txBody>
        </p:sp>
        <p:sp>
          <p:nvSpPr>
            <p:cNvPr id="172" name="TextBox 171">
              <a:extLst>
                <a:ext uri="{FF2B5EF4-FFF2-40B4-BE49-F238E27FC236}">
                  <a16:creationId xmlns:a16="http://schemas.microsoft.com/office/drawing/2014/main" id="{6F2CBBD0-6C3F-B948-B9A2-2C20AD968059}"/>
                </a:ext>
              </a:extLst>
            </p:cNvPr>
            <p:cNvSpPr txBox="1"/>
            <p:nvPr/>
          </p:nvSpPr>
          <p:spPr>
            <a:xfrm>
              <a:off x="2512715" y="12126051"/>
              <a:ext cx="288862" cy="338554"/>
            </a:xfrm>
            <a:prstGeom prst="rect">
              <a:avLst/>
            </a:prstGeom>
            <a:noFill/>
          </p:spPr>
          <p:txBody>
            <a:bodyPr wrap="none" rtlCol="0">
              <a:spAutoFit/>
            </a:bodyPr>
            <a:lstStyle/>
            <a:p>
              <a:r>
                <a:rPr lang="en-US" sz="1600" dirty="0">
                  <a:solidFill>
                    <a:srgbClr val="FF0000"/>
                  </a:solidFill>
                </a:rPr>
                <a:t>5</a:t>
              </a:r>
            </a:p>
          </p:txBody>
        </p:sp>
        <p:sp>
          <p:nvSpPr>
            <p:cNvPr id="173" name="TextBox 172">
              <a:extLst>
                <a:ext uri="{FF2B5EF4-FFF2-40B4-BE49-F238E27FC236}">
                  <a16:creationId xmlns:a16="http://schemas.microsoft.com/office/drawing/2014/main" id="{47CAD806-34ED-0B40-B35F-1D9CF93C3ACD}"/>
                </a:ext>
              </a:extLst>
            </p:cNvPr>
            <p:cNvSpPr txBox="1"/>
            <p:nvPr/>
          </p:nvSpPr>
          <p:spPr>
            <a:xfrm>
              <a:off x="2256455" y="10393287"/>
              <a:ext cx="393056" cy="338554"/>
            </a:xfrm>
            <a:prstGeom prst="rect">
              <a:avLst/>
            </a:prstGeom>
            <a:noFill/>
          </p:spPr>
          <p:txBody>
            <a:bodyPr wrap="none" rtlCol="0">
              <a:spAutoFit/>
            </a:bodyPr>
            <a:lstStyle/>
            <a:p>
              <a:r>
                <a:rPr lang="en-US" sz="1600" dirty="0">
                  <a:solidFill>
                    <a:srgbClr val="FF0000"/>
                  </a:solidFill>
                </a:rPr>
                <a:t>20</a:t>
              </a:r>
            </a:p>
          </p:txBody>
        </p:sp>
        <p:sp>
          <p:nvSpPr>
            <p:cNvPr id="174" name="TextBox 173">
              <a:extLst>
                <a:ext uri="{FF2B5EF4-FFF2-40B4-BE49-F238E27FC236}">
                  <a16:creationId xmlns:a16="http://schemas.microsoft.com/office/drawing/2014/main" id="{737FF88E-8EA6-244B-A11E-BE99C14D643D}"/>
                </a:ext>
              </a:extLst>
            </p:cNvPr>
            <p:cNvSpPr txBox="1"/>
            <p:nvPr/>
          </p:nvSpPr>
          <p:spPr>
            <a:xfrm>
              <a:off x="3911868" y="9949652"/>
              <a:ext cx="393056" cy="338554"/>
            </a:xfrm>
            <a:prstGeom prst="rect">
              <a:avLst/>
            </a:prstGeom>
            <a:noFill/>
          </p:spPr>
          <p:txBody>
            <a:bodyPr wrap="none" rtlCol="0">
              <a:spAutoFit/>
            </a:bodyPr>
            <a:lstStyle/>
            <a:p>
              <a:r>
                <a:rPr lang="en-US" sz="1600" dirty="0">
                  <a:solidFill>
                    <a:srgbClr val="FF0000"/>
                  </a:solidFill>
                </a:rPr>
                <a:t>13</a:t>
              </a:r>
            </a:p>
          </p:txBody>
        </p:sp>
      </p:grpSp>
    </p:spTree>
    <p:extLst>
      <p:ext uri="{BB962C8B-B14F-4D97-AF65-F5344CB8AC3E}">
        <p14:creationId xmlns:p14="http://schemas.microsoft.com/office/powerpoint/2010/main" val="386464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5"/>
                                        </p:tgtEl>
                                        <p:attrNameLst>
                                          <p:attrName>style.visibility</p:attrName>
                                        </p:attrNameLst>
                                      </p:cBhvr>
                                      <p:to>
                                        <p:strVal val="visible"/>
                                      </p:to>
                                    </p:set>
                                    <p:animEffect transition="in" filter="fade">
                                      <p:cBhvr>
                                        <p:cTn id="2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#2b</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Now that you know the shortest distance to each attraction, can you make a plan to visit all the attractions with the least amount of total walking?</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43</a:t>
            </a:fld>
            <a:endParaRPr lang="en-US"/>
          </a:p>
        </p:txBody>
      </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sp>
        <p:nvSpPr>
          <p:cNvPr id="57" name="Rectangle 56">
            <a:extLst>
              <a:ext uri="{FF2B5EF4-FFF2-40B4-BE49-F238E27FC236}">
                <a16:creationId xmlns:a16="http://schemas.microsoft.com/office/drawing/2014/main" id="{9B494866-4A53-124F-B59F-A7080B17D619}"/>
              </a:ext>
            </a:extLst>
          </p:cNvPr>
          <p:cNvSpPr/>
          <p:nvPr/>
        </p:nvSpPr>
        <p:spPr>
          <a:xfrm>
            <a:off x="607542" y="3031622"/>
            <a:ext cx="4099072" cy="1200329"/>
          </a:xfrm>
          <a:prstGeom prst="rect">
            <a:avLst/>
          </a:prstGeom>
        </p:spPr>
        <p:txBody>
          <a:bodyPr wrap="square">
            <a:spAutoFit/>
          </a:bodyPr>
          <a:lstStyle/>
          <a:p>
            <a:r>
              <a:rPr lang="en-US" dirty="0">
                <a:solidFill>
                  <a:srgbClr val="4C3282"/>
                </a:solidFill>
              </a:rPr>
              <a:t>Nope! This is the travelling salesman problem which is much more complicated than Dijkstra’s. </a:t>
            </a:r>
          </a:p>
          <a:p>
            <a:r>
              <a:rPr lang="en-US" dirty="0">
                <a:solidFill>
                  <a:srgbClr val="4C3282"/>
                </a:solidFill>
              </a:rPr>
              <a:t>(NP Hard, more on this later)</a:t>
            </a:r>
          </a:p>
        </p:txBody>
      </p:sp>
      <p:grpSp>
        <p:nvGrpSpPr>
          <p:cNvPr id="86" name="Group 85">
            <a:extLst>
              <a:ext uri="{FF2B5EF4-FFF2-40B4-BE49-F238E27FC236}">
                <a16:creationId xmlns:a16="http://schemas.microsoft.com/office/drawing/2014/main" id="{9FC89436-00B1-7747-89AE-0D0B64B44369}"/>
              </a:ext>
            </a:extLst>
          </p:cNvPr>
          <p:cNvGrpSpPr/>
          <p:nvPr/>
        </p:nvGrpSpPr>
        <p:grpSpPr>
          <a:xfrm>
            <a:off x="5076172" y="691707"/>
            <a:ext cx="7190623" cy="5734872"/>
            <a:chOff x="1601761" y="7699145"/>
            <a:chExt cx="7190623" cy="5734872"/>
          </a:xfrm>
        </p:grpSpPr>
        <p:grpSp>
          <p:nvGrpSpPr>
            <p:cNvPr id="87" name="Group 86">
              <a:extLst>
                <a:ext uri="{FF2B5EF4-FFF2-40B4-BE49-F238E27FC236}">
                  <a16:creationId xmlns:a16="http://schemas.microsoft.com/office/drawing/2014/main" id="{D817706D-7248-A141-97D2-103679063165}"/>
                </a:ext>
              </a:extLst>
            </p:cNvPr>
            <p:cNvGrpSpPr/>
            <p:nvPr/>
          </p:nvGrpSpPr>
          <p:grpSpPr>
            <a:xfrm>
              <a:off x="1601761" y="7699145"/>
              <a:ext cx="7028720" cy="5606846"/>
              <a:chOff x="1765004" y="980556"/>
              <a:chExt cx="7028720" cy="5606846"/>
            </a:xfrm>
          </p:grpSpPr>
          <p:grpSp>
            <p:nvGrpSpPr>
              <p:cNvPr id="126" name="Group 125">
                <a:extLst>
                  <a:ext uri="{FF2B5EF4-FFF2-40B4-BE49-F238E27FC236}">
                    <a16:creationId xmlns:a16="http://schemas.microsoft.com/office/drawing/2014/main" id="{72586FB8-93CF-6541-85EB-C03B986F5A7F}"/>
                  </a:ext>
                </a:extLst>
              </p:cNvPr>
              <p:cNvGrpSpPr/>
              <p:nvPr/>
            </p:nvGrpSpPr>
            <p:grpSpPr>
              <a:xfrm>
                <a:off x="5130244" y="3311583"/>
                <a:ext cx="838200" cy="838200"/>
                <a:chOff x="5115008" y="3216614"/>
                <a:chExt cx="838200" cy="838200"/>
              </a:xfrm>
            </p:grpSpPr>
            <p:sp>
              <p:nvSpPr>
                <p:cNvPr id="174" name="Oval 173">
                  <a:extLst>
                    <a:ext uri="{FF2B5EF4-FFF2-40B4-BE49-F238E27FC236}">
                      <a16:creationId xmlns:a16="http://schemas.microsoft.com/office/drawing/2014/main" id="{C39891E8-356B-8B46-9B53-DF2007304FCA}"/>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992DC734-7CD9-8D4D-B0B7-FCF9BA447D8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127" name="Group 126">
                <a:extLst>
                  <a:ext uri="{FF2B5EF4-FFF2-40B4-BE49-F238E27FC236}">
                    <a16:creationId xmlns:a16="http://schemas.microsoft.com/office/drawing/2014/main" id="{B3E0AC40-CB73-E043-9393-41E192F10763}"/>
                  </a:ext>
                </a:extLst>
              </p:cNvPr>
              <p:cNvGrpSpPr/>
              <p:nvPr/>
            </p:nvGrpSpPr>
            <p:grpSpPr>
              <a:xfrm>
                <a:off x="5163235" y="5391478"/>
                <a:ext cx="838200" cy="838200"/>
                <a:chOff x="5135573" y="5342583"/>
                <a:chExt cx="838200" cy="838200"/>
              </a:xfrm>
            </p:grpSpPr>
            <p:sp>
              <p:nvSpPr>
                <p:cNvPr id="172" name="Oval 171">
                  <a:extLst>
                    <a:ext uri="{FF2B5EF4-FFF2-40B4-BE49-F238E27FC236}">
                      <a16:creationId xmlns:a16="http://schemas.microsoft.com/office/drawing/2014/main" id="{4795EC50-891F-2B41-BAA3-129CDE7E6445}"/>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D362F4AB-C85A-F74F-BB36-05CF41798B93}"/>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128" name="Group 127">
                <a:extLst>
                  <a:ext uri="{FF2B5EF4-FFF2-40B4-BE49-F238E27FC236}">
                    <a16:creationId xmlns:a16="http://schemas.microsoft.com/office/drawing/2014/main" id="{7AF00B01-7319-FE47-8B9D-3E3F3247978C}"/>
                  </a:ext>
                </a:extLst>
              </p:cNvPr>
              <p:cNvGrpSpPr/>
              <p:nvPr/>
            </p:nvGrpSpPr>
            <p:grpSpPr>
              <a:xfrm>
                <a:off x="4730935" y="1197207"/>
                <a:ext cx="838200" cy="838200"/>
                <a:chOff x="4730935" y="1197207"/>
                <a:chExt cx="838200" cy="838200"/>
              </a:xfrm>
            </p:grpSpPr>
            <p:sp>
              <p:nvSpPr>
                <p:cNvPr id="170" name="Oval 169">
                  <a:extLst>
                    <a:ext uri="{FF2B5EF4-FFF2-40B4-BE49-F238E27FC236}">
                      <a16:creationId xmlns:a16="http://schemas.microsoft.com/office/drawing/2014/main" id="{43717287-7715-334A-A804-6E7238360F7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6CC9A148-12E9-8A42-A0C8-85361B2329E1}"/>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29" name="Group 128">
                <a:extLst>
                  <a:ext uri="{FF2B5EF4-FFF2-40B4-BE49-F238E27FC236}">
                    <a16:creationId xmlns:a16="http://schemas.microsoft.com/office/drawing/2014/main" id="{52A71D62-4B14-9144-BD2A-9C7B7F37607F}"/>
                  </a:ext>
                </a:extLst>
              </p:cNvPr>
              <p:cNvGrpSpPr/>
              <p:nvPr/>
            </p:nvGrpSpPr>
            <p:grpSpPr>
              <a:xfrm>
                <a:off x="6425942" y="980556"/>
                <a:ext cx="838200" cy="842059"/>
                <a:chOff x="6425942" y="980556"/>
                <a:chExt cx="838200" cy="842059"/>
              </a:xfrm>
            </p:grpSpPr>
            <p:sp>
              <p:nvSpPr>
                <p:cNvPr id="168" name="Oval 167">
                  <a:extLst>
                    <a:ext uri="{FF2B5EF4-FFF2-40B4-BE49-F238E27FC236}">
                      <a16:creationId xmlns:a16="http://schemas.microsoft.com/office/drawing/2014/main" id="{4ADC670F-D983-374E-B312-70F08CAB3A62}"/>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9E3261AE-890E-7E4D-A38B-DDA8E3988E76}"/>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30" name="Group 129">
                <a:extLst>
                  <a:ext uri="{FF2B5EF4-FFF2-40B4-BE49-F238E27FC236}">
                    <a16:creationId xmlns:a16="http://schemas.microsoft.com/office/drawing/2014/main" id="{5B5EE0A5-5109-DA41-9D15-7F1293790564}"/>
                  </a:ext>
                </a:extLst>
              </p:cNvPr>
              <p:cNvGrpSpPr/>
              <p:nvPr/>
            </p:nvGrpSpPr>
            <p:grpSpPr>
              <a:xfrm>
                <a:off x="7026729" y="2643561"/>
                <a:ext cx="848635" cy="838200"/>
                <a:chOff x="7026729" y="2643561"/>
                <a:chExt cx="848635" cy="838200"/>
              </a:xfrm>
            </p:grpSpPr>
            <p:sp>
              <p:nvSpPr>
                <p:cNvPr id="166" name="Oval 165">
                  <a:extLst>
                    <a:ext uri="{FF2B5EF4-FFF2-40B4-BE49-F238E27FC236}">
                      <a16:creationId xmlns:a16="http://schemas.microsoft.com/office/drawing/2014/main" id="{2C26E2D9-D4BD-D048-B2C6-B3C19C055A6A}"/>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8CE7E57E-1E47-8C46-9D08-1FDFD97E4A76}"/>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31" name="Group 130">
                <a:extLst>
                  <a:ext uri="{FF2B5EF4-FFF2-40B4-BE49-F238E27FC236}">
                    <a16:creationId xmlns:a16="http://schemas.microsoft.com/office/drawing/2014/main" id="{156489FF-0095-674B-8BF5-89ADA7949B76}"/>
                  </a:ext>
                </a:extLst>
              </p:cNvPr>
              <p:cNvGrpSpPr/>
              <p:nvPr/>
            </p:nvGrpSpPr>
            <p:grpSpPr>
              <a:xfrm>
                <a:off x="7955524" y="4692014"/>
                <a:ext cx="838200" cy="838200"/>
                <a:chOff x="7955524" y="4692014"/>
                <a:chExt cx="838200" cy="838200"/>
              </a:xfrm>
            </p:grpSpPr>
            <p:sp>
              <p:nvSpPr>
                <p:cNvPr id="164" name="Oval 163">
                  <a:extLst>
                    <a:ext uri="{FF2B5EF4-FFF2-40B4-BE49-F238E27FC236}">
                      <a16:creationId xmlns:a16="http://schemas.microsoft.com/office/drawing/2014/main" id="{33AD706F-982B-8E41-8D7C-8D328E8EB26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7890AB75-C6C7-E14D-8EF4-8D7AA5DE13A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2" name="Group 131">
                <a:extLst>
                  <a:ext uri="{FF2B5EF4-FFF2-40B4-BE49-F238E27FC236}">
                    <a16:creationId xmlns:a16="http://schemas.microsoft.com/office/drawing/2014/main" id="{B1AF1141-858F-0C44-8C03-B9EAF30B368B}"/>
                  </a:ext>
                </a:extLst>
              </p:cNvPr>
              <p:cNvGrpSpPr/>
              <p:nvPr/>
            </p:nvGrpSpPr>
            <p:grpSpPr>
              <a:xfrm>
                <a:off x="6578162" y="5255510"/>
                <a:ext cx="838200" cy="838200"/>
                <a:chOff x="6578162" y="5255510"/>
                <a:chExt cx="838200" cy="838200"/>
              </a:xfrm>
            </p:grpSpPr>
            <p:sp>
              <p:nvSpPr>
                <p:cNvPr id="162" name="Oval 161">
                  <a:extLst>
                    <a:ext uri="{FF2B5EF4-FFF2-40B4-BE49-F238E27FC236}">
                      <a16:creationId xmlns:a16="http://schemas.microsoft.com/office/drawing/2014/main" id="{C5B509A2-556F-2A48-A7C7-88AF094BB208}"/>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AB4A29EB-77C8-014F-9E65-C41DB79C46BA}"/>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33" name="Group 132">
                <a:extLst>
                  <a:ext uri="{FF2B5EF4-FFF2-40B4-BE49-F238E27FC236}">
                    <a16:creationId xmlns:a16="http://schemas.microsoft.com/office/drawing/2014/main" id="{8DFBC877-85C7-EE42-961B-0B310DB8C0A0}"/>
                  </a:ext>
                </a:extLst>
              </p:cNvPr>
              <p:cNvGrpSpPr/>
              <p:nvPr/>
            </p:nvGrpSpPr>
            <p:grpSpPr>
              <a:xfrm>
                <a:off x="3544031" y="5749202"/>
                <a:ext cx="838200" cy="838200"/>
                <a:chOff x="3544031" y="5749202"/>
                <a:chExt cx="838200" cy="838200"/>
              </a:xfrm>
            </p:grpSpPr>
            <p:sp>
              <p:nvSpPr>
                <p:cNvPr id="160" name="Oval 159">
                  <a:extLst>
                    <a:ext uri="{FF2B5EF4-FFF2-40B4-BE49-F238E27FC236}">
                      <a16:creationId xmlns:a16="http://schemas.microsoft.com/office/drawing/2014/main" id="{9125908B-2ED2-9A4B-AC5A-52EC5B7F9D23}"/>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580FBD72-07D3-864A-B317-A2B5FFD2CDF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34" name="Group 133">
                <a:extLst>
                  <a:ext uri="{FF2B5EF4-FFF2-40B4-BE49-F238E27FC236}">
                    <a16:creationId xmlns:a16="http://schemas.microsoft.com/office/drawing/2014/main" id="{1DE02E1C-E795-3042-BFF8-A9F830718CB5}"/>
                  </a:ext>
                </a:extLst>
              </p:cNvPr>
              <p:cNvGrpSpPr/>
              <p:nvPr/>
            </p:nvGrpSpPr>
            <p:grpSpPr>
              <a:xfrm>
                <a:off x="2455030" y="4790529"/>
                <a:ext cx="838200" cy="838200"/>
                <a:chOff x="2455030" y="4790529"/>
                <a:chExt cx="838200" cy="838200"/>
              </a:xfrm>
            </p:grpSpPr>
            <p:sp>
              <p:nvSpPr>
                <p:cNvPr id="158" name="Oval 157">
                  <a:extLst>
                    <a:ext uri="{FF2B5EF4-FFF2-40B4-BE49-F238E27FC236}">
                      <a16:creationId xmlns:a16="http://schemas.microsoft.com/office/drawing/2014/main" id="{4E4929CD-3306-3448-B17E-5313609CA971}"/>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319A80AA-6986-7A44-938C-93A1915498AD}"/>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35" name="Group 134">
                <a:extLst>
                  <a:ext uri="{FF2B5EF4-FFF2-40B4-BE49-F238E27FC236}">
                    <a16:creationId xmlns:a16="http://schemas.microsoft.com/office/drawing/2014/main" id="{3BCF05F8-B8C0-3046-BECF-8E86D1A6588B}"/>
                  </a:ext>
                </a:extLst>
              </p:cNvPr>
              <p:cNvGrpSpPr/>
              <p:nvPr/>
            </p:nvGrpSpPr>
            <p:grpSpPr>
              <a:xfrm>
                <a:off x="1765004" y="3363499"/>
                <a:ext cx="838200" cy="838200"/>
                <a:chOff x="1765004" y="3363499"/>
                <a:chExt cx="838200" cy="838200"/>
              </a:xfrm>
            </p:grpSpPr>
            <p:sp>
              <p:nvSpPr>
                <p:cNvPr id="156" name="Oval 155">
                  <a:extLst>
                    <a:ext uri="{FF2B5EF4-FFF2-40B4-BE49-F238E27FC236}">
                      <a16:creationId xmlns:a16="http://schemas.microsoft.com/office/drawing/2014/main" id="{5EDCD1C3-8AD1-A04E-BE80-579B168B78C5}"/>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32A11EFB-6041-D44B-AF40-FABE54CAB85D}"/>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36" name="Group 135">
                <a:extLst>
                  <a:ext uri="{FF2B5EF4-FFF2-40B4-BE49-F238E27FC236}">
                    <a16:creationId xmlns:a16="http://schemas.microsoft.com/office/drawing/2014/main" id="{93F87691-E2D5-7C40-999A-4541B326954A}"/>
                  </a:ext>
                </a:extLst>
              </p:cNvPr>
              <p:cNvGrpSpPr/>
              <p:nvPr/>
            </p:nvGrpSpPr>
            <p:grpSpPr>
              <a:xfrm>
                <a:off x="3454438" y="2842152"/>
                <a:ext cx="888385" cy="838200"/>
                <a:chOff x="3454438" y="2842152"/>
                <a:chExt cx="888385" cy="838200"/>
              </a:xfrm>
            </p:grpSpPr>
            <p:sp>
              <p:nvSpPr>
                <p:cNvPr id="154" name="Oval 153">
                  <a:extLst>
                    <a:ext uri="{FF2B5EF4-FFF2-40B4-BE49-F238E27FC236}">
                      <a16:creationId xmlns:a16="http://schemas.microsoft.com/office/drawing/2014/main" id="{60EEB02D-306D-7F42-9BF3-A8118BC0CEA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D9EA84CD-FECD-0748-92EE-0FCD0EECCDD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37" name="Straight Connector 136">
                <a:extLst>
                  <a:ext uri="{FF2B5EF4-FFF2-40B4-BE49-F238E27FC236}">
                    <a16:creationId xmlns:a16="http://schemas.microsoft.com/office/drawing/2014/main" id="{B7357F87-0ABF-B046-A15F-9FA0EBD73764}"/>
                  </a:ext>
                </a:extLst>
              </p:cNvPr>
              <p:cNvCxnSpPr>
                <a:stCxn id="174" idx="4"/>
                <a:endCxn id="172" idx="0"/>
              </p:cNvCxnSpPr>
              <p:nvPr/>
            </p:nvCxnSpPr>
            <p:spPr>
              <a:xfrm>
                <a:off x="5549344" y="4149783"/>
                <a:ext cx="32991" cy="1241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62E1AFC-5BBB-5F4C-8C60-D1EA20362906}"/>
                  </a:ext>
                </a:extLst>
              </p:cNvPr>
              <p:cNvCxnSpPr>
                <a:cxnSpLocks/>
                <a:stCxn id="158" idx="6"/>
                <a:endCxn id="172"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7386683-7AE6-344D-ACC8-7198FB93B553}"/>
                  </a:ext>
                </a:extLst>
              </p:cNvPr>
              <p:cNvCxnSpPr>
                <a:cxnSpLocks/>
                <a:stCxn id="158" idx="5"/>
                <a:endCxn id="160" idx="1"/>
              </p:cNvCxnSpPr>
              <p:nvPr/>
            </p:nvCxnSpPr>
            <p:spPr>
              <a:xfrm>
                <a:off x="3170478" y="5505977"/>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FEE0901-9A98-E24E-97B0-2D673602D80B}"/>
                  </a:ext>
                </a:extLst>
              </p:cNvPr>
              <p:cNvCxnSpPr>
                <a:cxnSpLocks/>
                <a:stCxn id="172" idx="3"/>
                <a:endCxn id="160" idx="6"/>
              </p:cNvCxnSpPr>
              <p:nvPr/>
            </p:nvCxnSpPr>
            <p:spPr>
              <a:xfrm flipH="1">
                <a:off x="4382231" y="6106926"/>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8D14EFD-D1E2-924B-8D43-0BEE3453FD00}"/>
                  </a:ext>
                </a:extLst>
              </p:cNvPr>
              <p:cNvCxnSpPr>
                <a:cxnSpLocks/>
                <a:stCxn id="156" idx="4"/>
                <a:endCxn id="158" idx="1"/>
              </p:cNvCxnSpPr>
              <p:nvPr/>
            </p:nvCxnSpPr>
            <p:spPr>
              <a:xfrm>
                <a:off x="2184104" y="4201699"/>
                <a:ext cx="393678" cy="7115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DE718D8-C6A1-6144-A4F7-595FD053F4AB}"/>
                  </a:ext>
                </a:extLst>
              </p:cNvPr>
              <p:cNvCxnSpPr>
                <a:cxnSpLocks/>
                <a:stCxn id="154" idx="3"/>
                <a:endCxn id="158" idx="7"/>
              </p:cNvCxnSpPr>
              <p:nvPr/>
            </p:nvCxnSpPr>
            <p:spPr>
              <a:xfrm flipH="1">
                <a:off x="3170478" y="3557600"/>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D541EC8-81B7-3C43-B5A6-4B1695D001F3}"/>
                  </a:ext>
                </a:extLst>
              </p:cNvPr>
              <p:cNvCxnSpPr>
                <a:cxnSpLocks/>
                <a:stCxn id="156" idx="7"/>
                <a:endCxn id="154" idx="2"/>
              </p:cNvCxnSpPr>
              <p:nvPr/>
            </p:nvCxnSpPr>
            <p:spPr>
              <a:xfrm flipV="1">
                <a:off x="2480452" y="3261252"/>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5C6E57F-57A6-8149-8982-E29EDB56DE94}"/>
                  </a:ext>
                </a:extLst>
              </p:cNvPr>
              <p:cNvCxnSpPr>
                <a:cxnSpLocks/>
                <a:stCxn id="154" idx="7"/>
                <a:endCxn id="170"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5AFBC00-5320-494A-9769-8ADF289B7ED0}"/>
                  </a:ext>
                </a:extLst>
              </p:cNvPr>
              <p:cNvCxnSpPr>
                <a:cxnSpLocks/>
                <a:stCxn id="170" idx="4"/>
                <a:endCxn id="174" idx="0"/>
              </p:cNvCxnSpPr>
              <p:nvPr/>
            </p:nvCxnSpPr>
            <p:spPr>
              <a:xfrm>
                <a:off x="5150035" y="2035407"/>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AF3D58C-04E1-9345-A393-2C02DA753DCE}"/>
                  </a:ext>
                </a:extLst>
              </p:cNvPr>
              <p:cNvCxnSpPr>
                <a:cxnSpLocks/>
                <a:stCxn id="170" idx="6"/>
                <a:endCxn id="16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81A6BB7-D1CF-524B-937C-CCF703E39F87}"/>
                  </a:ext>
                </a:extLst>
              </p:cNvPr>
              <p:cNvCxnSpPr>
                <a:cxnSpLocks/>
                <a:stCxn id="174" idx="6"/>
                <a:endCxn id="166" idx="2"/>
              </p:cNvCxnSpPr>
              <p:nvPr/>
            </p:nvCxnSpPr>
            <p:spPr>
              <a:xfrm flipV="1">
                <a:off x="5968444" y="3062661"/>
                <a:ext cx="1058285" cy="6680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7F04DF1-AD12-0745-81FF-A43231606C52}"/>
                  </a:ext>
                </a:extLst>
              </p:cNvPr>
              <p:cNvCxnSpPr>
                <a:cxnSpLocks/>
                <a:stCxn id="174" idx="5"/>
                <a:endCxn id="164" idx="1"/>
              </p:cNvCxnSpPr>
              <p:nvPr/>
            </p:nvCxnSpPr>
            <p:spPr>
              <a:xfrm>
                <a:off x="5845692" y="4027031"/>
                <a:ext cx="2232584" cy="7877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0160E4B-6F8F-2B4A-9B7D-94B7680AAAA8}"/>
                  </a:ext>
                </a:extLst>
              </p:cNvPr>
              <p:cNvCxnSpPr>
                <a:cxnSpLocks/>
                <a:stCxn id="174" idx="2"/>
                <a:endCxn id="154"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51FF6B3-9068-5E42-A13A-09506D949CAF}"/>
                  </a:ext>
                </a:extLst>
              </p:cNvPr>
              <p:cNvCxnSpPr>
                <a:cxnSpLocks/>
                <a:stCxn id="168" idx="3"/>
                <a:endCxn id="174" idx="7"/>
              </p:cNvCxnSpPr>
              <p:nvPr/>
            </p:nvCxnSpPr>
            <p:spPr>
              <a:xfrm flipH="1">
                <a:off x="5845692" y="1696004"/>
                <a:ext cx="703002" cy="17383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2F29769-36D6-9842-AE4A-35566D3A6730}"/>
                  </a:ext>
                </a:extLst>
              </p:cNvPr>
              <p:cNvCxnSpPr>
                <a:cxnSpLocks/>
                <a:stCxn id="166" idx="5"/>
                <a:endCxn id="164"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73C814B-724E-B243-A915-2ACB82D6A85D}"/>
                  </a:ext>
                </a:extLst>
              </p:cNvPr>
              <p:cNvCxnSpPr>
                <a:cxnSpLocks/>
                <a:stCxn id="168" idx="5"/>
                <a:endCxn id="166"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EC9D02-1F19-6D48-B24F-0CE6CC7FC50A}"/>
                  </a:ext>
                </a:extLst>
              </p:cNvPr>
              <p:cNvCxnSpPr>
                <a:cxnSpLocks/>
                <a:stCxn id="164" idx="3"/>
                <a:endCxn id="162" idx="6"/>
              </p:cNvCxnSpPr>
              <p:nvPr/>
            </p:nvCxnSpPr>
            <p:spPr>
              <a:xfrm flipH="1">
                <a:off x="7416362" y="5407462"/>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6F3E495-65FA-A846-9AC7-AE6C9E154744}"/>
                </a:ext>
              </a:extLst>
            </p:cNvPr>
            <p:cNvSpPr txBox="1"/>
            <p:nvPr/>
          </p:nvSpPr>
          <p:spPr>
            <a:xfrm>
              <a:off x="5259343" y="12070184"/>
              <a:ext cx="288862" cy="338554"/>
            </a:xfrm>
            <a:prstGeom prst="rect">
              <a:avLst/>
            </a:prstGeom>
            <a:noFill/>
          </p:spPr>
          <p:txBody>
            <a:bodyPr wrap="none" rtlCol="0">
              <a:spAutoFit/>
            </a:bodyPr>
            <a:lstStyle/>
            <a:p>
              <a:r>
                <a:rPr lang="en-US" sz="1600" dirty="0">
                  <a:solidFill>
                    <a:srgbClr val="B6A479"/>
                  </a:solidFill>
                </a:rPr>
                <a:t>0</a:t>
              </a:r>
            </a:p>
          </p:txBody>
        </p:sp>
        <p:sp>
          <p:nvSpPr>
            <p:cNvPr id="89" name="TextBox 88">
              <a:extLst>
                <a:ext uri="{FF2B5EF4-FFF2-40B4-BE49-F238E27FC236}">
                  <a16:creationId xmlns:a16="http://schemas.microsoft.com/office/drawing/2014/main" id="{7EDF9F4E-FAA0-5E44-9A49-3F47D320C803}"/>
                </a:ext>
              </a:extLst>
            </p:cNvPr>
            <p:cNvSpPr txBox="1"/>
            <p:nvPr/>
          </p:nvSpPr>
          <p:spPr>
            <a:xfrm>
              <a:off x="5237865" y="10014463"/>
              <a:ext cx="288862" cy="338554"/>
            </a:xfrm>
            <a:prstGeom prst="rect">
              <a:avLst/>
            </a:prstGeom>
            <a:noFill/>
          </p:spPr>
          <p:txBody>
            <a:bodyPr wrap="none" rtlCol="0">
              <a:spAutoFit/>
            </a:bodyPr>
            <a:lstStyle/>
            <a:p>
              <a:r>
                <a:rPr lang="en-US" sz="1600" dirty="0">
                  <a:solidFill>
                    <a:srgbClr val="B6A479"/>
                  </a:solidFill>
                </a:rPr>
                <a:t>1</a:t>
              </a:r>
            </a:p>
          </p:txBody>
        </p:sp>
        <p:sp>
          <p:nvSpPr>
            <p:cNvPr id="90" name="TextBox 89">
              <a:extLst>
                <a:ext uri="{FF2B5EF4-FFF2-40B4-BE49-F238E27FC236}">
                  <a16:creationId xmlns:a16="http://schemas.microsoft.com/office/drawing/2014/main" id="{BC67CCC1-32E5-954D-9D1E-C767A01CA6A5}"/>
                </a:ext>
              </a:extLst>
            </p:cNvPr>
            <p:cNvSpPr txBox="1"/>
            <p:nvPr/>
          </p:nvSpPr>
          <p:spPr>
            <a:xfrm>
              <a:off x="3655456" y="12459855"/>
              <a:ext cx="288862" cy="338554"/>
            </a:xfrm>
            <a:prstGeom prst="rect">
              <a:avLst/>
            </a:prstGeom>
            <a:noFill/>
          </p:spPr>
          <p:txBody>
            <a:bodyPr wrap="none" rtlCol="0">
              <a:spAutoFit/>
            </a:bodyPr>
            <a:lstStyle/>
            <a:p>
              <a:r>
                <a:rPr lang="en-US" sz="1600" dirty="0">
                  <a:solidFill>
                    <a:srgbClr val="B6A479"/>
                  </a:solidFill>
                </a:rPr>
                <a:t>2</a:t>
              </a:r>
            </a:p>
          </p:txBody>
        </p:sp>
        <p:sp>
          <p:nvSpPr>
            <p:cNvPr id="91" name="TextBox 90">
              <a:extLst>
                <a:ext uri="{FF2B5EF4-FFF2-40B4-BE49-F238E27FC236}">
                  <a16:creationId xmlns:a16="http://schemas.microsoft.com/office/drawing/2014/main" id="{CEA57F32-5F4C-C14F-AEC2-A4703E2E0D40}"/>
                </a:ext>
              </a:extLst>
            </p:cNvPr>
            <p:cNvSpPr txBox="1"/>
            <p:nvPr/>
          </p:nvSpPr>
          <p:spPr>
            <a:xfrm>
              <a:off x="2571356" y="11472728"/>
              <a:ext cx="288862" cy="338554"/>
            </a:xfrm>
            <a:prstGeom prst="rect">
              <a:avLst/>
            </a:prstGeom>
            <a:noFill/>
          </p:spPr>
          <p:txBody>
            <a:bodyPr wrap="none" rtlCol="0">
              <a:spAutoFit/>
            </a:bodyPr>
            <a:lstStyle/>
            <a:p>
              <a:r>
                <a:rPr lang="en-US" sz="1600" dirty="0">
                  <a:solidFill>
                    <a:srgbClr val="B6A479"/>
                  </a:solidFill>
                </a:rPr>
                <a:t>3</a:t>
              </a:r>
            </a:p>
          </p:txBody>
        </p:sp>
        <p:sp>
          <p:nvSpPr>
            <p:cNvPr id="92" name="TextBox 91">
              <a:extLst>
                <a:ext uri="{FF2B5EF4-FFF2-40B4-BE49-F238E27FC236}">
                  <a16:creationId xmlns:a16="http://schemas.microsoft.com/office/drawing/2014/main" id="{FDE7D170-8A4A-D840-836F-1B7ED06163A4}"/>
                </a:ext>
              </a:extLst>
            </p:cNvPr>
            <p:cNvSpPr txBox="1"/>
            <p:nvPr/>
          </p:nvSpPr>
          <p:spPr>
            <a:xfrm>
              <a:off x="1872136" y="10054733"/>
              <a:ext cx="288862" cy="338554"/>
            </a:xfrm>
            <a:prstGeom prst="rect">
              <a:avLst/>
            </a:prstGeom>
            <a:noFill/>
          </p:spPr>
          <p:txBody>
            <a:bodyPr wrap="none" rtlCol="0">
              <a:spAutoFit/>
            </a:bodyPr>
            <a:lstStyle/>
            <a:p>
              <a:r>
                <a:rPr lang="en-US" sz="1600" dirty="0">
                  <a:solidFill>
                    <a:srgbClr val="B6A479"/>
                  </a:solidFill>
                </a:rPr>
                <a:t>4</a:t>
              </a:r>
            </a:p>
          </p:txBody>
        </p:sp>
        <p:sp>
          <p:nvSpPr>
            <p:cNvPr id="93" name="TextBox 92">
              <a:extLst>
                <a:ext uri="{FF2B5EF4-FFF2-40B4-BE49-F238E27FC236}">
                  <a16:creationId xmlns:a16="http://schemas.microsoft.com/office/drawing/2014/main" id="{965D5B92-C347-7E4F-883B-383C3B6A5317}"/>
                </a:ext>
              </a:extLst>
            </p:cNvPr>
            <p:cNvSpPr txBox="1"/>
            <p:nvPr/>
          </p:nvSpPr>
          <p:spPr>
            <a:xfrm>
              <a:off x="3590033" y="9534166"/>
              <a:ext cx="288862" cy="338554"/>
            </a:xfrm>
            <a:prstGeom prst="rect">
              <a:avLst/>
            </a:prstGeom>
            <a:noFill/>
          </p:spPr>
          <p:txBody>
            <a:bodyPr wrap="none" rtlCol="0">
              <a:spAutoFit/>
            </a:bodyPr>
            <a:lstStyle/>
            <a:p>
              <a:r>
                <a:rPr lang="en-US" sz="1600" dirty="0">
                  <a:solidFill>
                    <a:srgbClr val="B6A479"/>
                  </a:solidFill>
                </a:rPr>
                <a:t>5</a:t>
              </a:r>
            </a:p>
          </p:txBody>
        </p:sp>
        <p:sp>
          <p:nvSpPr>
            <p:cNvPr id="94" name="TextBox 93">
              <a:extLst>
                <a:ext uri="{FF2B5EF4-FFF2-40B4-BE49-F238E27FC236}">
                  <a16:creationId xmlns:a16="http://schemas.microsoft.com/office/drawing/2014/main" id="{DA9721E9-F81C-C442-8796-9E24A404D271}"/>
                </a:ext>
              </a:extLst>
            </p:cNvPr>
            <p:cNvSpPr txBox="1"/>
            <p:nvPr/>
          </p:nvSpPr>
          <p:spPr>
            <a:xfrm>
              <a:off x="4845352" y="7913109"/>
              <a:ext cx="288862" cy="338554"/>
            </a:xfrm>
            <a:prstGeom prst="rect">
              <a:avLst/>
            </a:prstGeom>
            <a:noFill/>
          </p:spPr>
          <p:txBody>
            <a:bodyPr wrap="none" rtlCol="0">
              <a:spAutoFit/>
            </a:bodyPr>
            <a:lstStyle/>
            <a:p>
              <a:r>
                <a:rPr lang="en-US" sz="1600" dirty="0">
                  <a:solidFill>
                    <a:srgbClr val="B6A479"/>
                  </a:solidFill>
                </a:rPr>
                <a:t>6</a:t>
              </a:r>
            </a:p>
          </p:txBody>
        </p:sp>
        <p:sp>
          <p:nvSpPr>
            <p:cNvPr id="95" name="TextBox 94">
              <a:extLst>
                <a:ext uri="{FF2B5EF4-FFF2-40B4-BE49-F238E27FC236}">
                  <a16:creationId xmlns:a16="http://schemas.microsoft.com/office/drawing/2014/main" id="{15CEE34B-F49C-7E47-A22A-53F7A576BC0A}"/>
                </a:ext>
              </a:extLst>
            </p:cNvPr>
            <p:cNvSpPr txBox="1"/>
            <p:nvPr/>
          </p:nvSpPr>
          <p:spPr>
            <a:xfrm>
              <a:off x="6246121" y="7956960"/>
              <a:ext cx="288862" cy="338554"/>
            </a:xfrm>
            <a:prstGeom prst="rect">
              <a:avLst/>
            </a:prstGeom>
            <a:noFill/>
          </p:spPr>
          <p:txBody>
            <a:bodyPr wrap="none" rtlCol="0">
              <a:spAutoFit/>
            </a:bodyPr>
            <a:lstStyle/>
            <a:p>
              <a:r>
                <a:rPr lang="en-US" sz="1600" dirty="0">
                  <a:solidFill>
                    <a:srgbClr val="B6A479"/>
                  </a:solidFill>
                </a:rPr>
                <a:t>7</a:t>
              </a:r>
            </a:p>
          </p:txBody>
        </p:sp>
        <p:sp>
          <p:nvSpPr>
            <p:cNvPr id="96" name="TextBox 95">
              <a:extLst>
                <a:ext uri="{FF2B5EF4-FFF2-40B4-BE49-F238E27FC236}">
                  <a16:creationId xmlns:a16="http://schemas.microsoft.com/office/drawing/2014/main" id="{B300C33C-6204-954A-9C38-8BD484D1B469}"/>
                </a:ext>
              </a:extLst>
            </p:cNvPr>
            <p:cNvSpPr txBox="1"/>
            <p:nvPr/>
          </p:nvSpPr>
          <p:spPr>
            <a:xfrm>
              <a:off x="7151113" y="9346967"/>
              <a:ext cx="288862" cy="338554"/>
            </a:xfrm>
            <a:prstGeom prst="rect">
              <a:avLst/>
            </a:prstGeom>
            <a:noFill/>
          </p:spPr>
          <p:txBody>
            <a:bodyPr wrap="none" rtlCol="0">
              <a:spAutoFit/>
            </a:bodyPr>
            <a:lstStyle/>
            <a:p>
              <a:r>
                <a:rPr lang="en-US" sz="1600" dirty="0">
                  <a:solidFill>
                    <a:srgbClr val="B6A479"/>
                  </a:solidFill>
                </a:rPr>
                <a:t>8</a:t>
              </a:r>
            </a:p>
          </p:txBody>
        </p:sp>
        <p:sp>
          <p:nvSpPr>
            <p:cNvPr id="97" name="TextBox 96">
              <a:extLst>
                <a:ext uri="{FF2B5EF4-FFF2-40B4-BE49-F238E27FC236}">
                  <a16:creationId xmlns:a16="http://schemas.microsoft.com/office/drawing/2014/main" id="{2CFA180F-3E65-5A4E-92A0-64E0AD8D9BAD}"/>
                </a:ext>
              </a:extLst>
            </p:cNvPr>
            <p:cNvSpPr txBox="1"/>
            <p:nvPr/>
          </p:nvSpPr>
          <p:spPr>
            <a:xfrm>
              <a:off x="8064127" y="11389828"/>
              <a:ext cx="288862" cy="338554"/>
            </a:xfrm>
            <a:prstGeom prst="rect">
              <a:avLst/>
            </a:prstGeom>
            <a:noFill/>
          </p:spPr>
          <p:txBody>
            <a:bodyPr wrap="none" rtlCol="0">
              <a:spAutoFit/>
            </a:bodyPr>
            <a:lstStyle/>
            <a:p>
              <a:r>
                <a:rPr lang="en-US" sz="1600" dirty="0">
                  <a:solidFill>
                    <a:srgbClr val="B6A479"/>
                  </a:solidFill>
                </a:rPr>
                <a:t>9</a:t>
              </a:r>
            </a:p>
          </p:txBody>
        </p:sp>
        <p:sp>
          <p:nvSpPr>
            <p:cNvPr id="98" name="TextBox 97">
              <a:extLst>
                <a:ext uri="{FF2B5EF4-FFF2-40B4-BE49-F238E27FC236}">
                  <a16:creationId xmlns:a16="http://schemas.microsoft.com/office/drawing/2014/main" id="{6918A7C3-2994-BB4A-99E3-C22CD01574F5}"/>
                </a:ext>
              </a:extLst>
            </p:cNvPr>
            <p:cNvSpPr txBox="1"/>
            <p:nvPr/>
          </p:nvSpPr>
          <p:spPr>
            <a:xfrm>
              <a:off x="6638956" y="11937401"/>
              <a:ext cx="393056" cy="338554"/>
            </a:xfrm>
            <a:prstGeom prst="rect">
              <a:avLst/>
            </a:prstGeom>
            <a:noFill/>
          </p:spPr>
          <p:txBody>
            <a:bodyPr wrap="none" rtlCol="0">
              <a:spAutoFit/>
            </a:bodyPr>
            <a:lstStyle/>
            <a:p>
              <a:r>
                <a:rPr lang="en-US" sz="1600" dirty="0">
                  <a:solidFill>
                    <a:srgbClr val="B6A479"/>
                  </a:solidFill>
                </a:rPr>
                <a:t>10</a:t>
              </a:r>
            </a:p>
          </p:txBody>
        </p:sp>
        <p:sp>
          <p:nvSpPr>
            <p:cNvPr id="99" name="TextBox 98">
              <a:extLst>
                <a:ext uri="{FF2B5EF4-FFF2-40B4-BE49-F238E27FC236}">
                  <a16:creationId xmlns:a16="http://schemas.microsoft.com/office/drawing/2014/main" id="{25A114FE-D6B8-CF44-809C-9A86CEFC77F8}"/>
                </a:ext>
              </a:extLst>
            </p:cNvPr>
            <p:cNvSpPr txBox="1"/>
            <p:nvPr/>
          </p:nvSpPr>
          <p:spPr>
            <a:xfrm>
              <a:off x="5065086" y="11300131"/>
              <a:ext cx="418704" cy="369332"/>
            </a:xfrm>
            <a:prstGeom prst="rect">
              <a:avLst/>
            </a:prstGeom>
            <a:noFill/>
          </p:spPr>
          <p:txBody>
            <a:bodyPr wrap="none" rtlCol="0">
              <a:spAutoFit/>
            </a:bodyPr>
            <a:lstStyle/>
            <a:p>
              <a:r>
                <a:rPr lang="en-US" dirty="0">
                  <a:solidFill>
                    <a:srgbClr val="4C3282"/>
                  </a:solidFill>
                </a:rPr>
                <a:t>11</a:t>
              </a:r>
            </a:p>
          </p:txBody>
        </p:sp>
        <p:sp>
          <p:nvSpPr>
            <p:cNvPr id="100" name="TextBox 99">
              <a:extLst>
                <a:ext uri="{FF2B5EF4-FFF2-40B4-BE49-F238E27FC236}">
                  <a16:creationId xmlns:a16="http://schemas.microsoft.com/office/drawing/2014/main" id="{3B61D2B0-1C4F-1C4E-AED5-6119020B76B0}"/>
                </a:ext>
              </a:extLst>
            </p:cNvPr>
            <p:cNvSpPr txBox="1"/>
            <p:nvPr/>
          </p:nvSpPr>
          <p:spPr>
            <a:xfrm>
              <a:off x="4355929" y="10045146"/>
              <a:ext cx="301686" cy="369332"/>
            </a:xfrm>
            <a:prstGeom prst="rect">
              <a:avLst/>
            </a:prstGeom>
            <a:noFill/>
          </p:spPr>
          <p:txBody>
            <a:bodyPr wrap="none" rtlCol="0">
              <a:spAutoFit/>
            </a:bodyPr>
            <a:lstStyle/>
            <a:p>
              <a:r>
                <a:rPr lang="en-US" dirty="0">
                  <a:solidFill>
                    <a:srgbClr val="4C3282"/>
                  </a:solidFill>
                </a:rPr>
                <a:t>5</a:t>
              </a:r>
            </a:p>
          </p:txBody>
        </p:sp>
        <p:sp>
          <p:nvSpPr>
            <p:cNvPr id="101" name="TextBox 100">
              <a:extLst>
                <a:ext uri="{FF2B5EF4-FFF2-40B4-BE49-F238E27FC236}">
                  <a16:creationId xmlns:a16="http://schemas.microsoft.com/office/drawing/2014/main" id="{835A05CF-3825-5D49-AAAF-4260A4A430D9}"/>
                </a:ext>
              </a:extLst>
            </p:cNvPr>
            <p:cNvSpPr txBox="1"/>
            <p:nvPr/>
          </p:nvSpPr>
          <p:spPr>
            <a:xfrm>
              <a:off x="6482716" y="11081580"/>
              <a:ext cx="418704" cy="369332"/>
            </a:xfrm>
            <a:prstGeom prst="rect">
              <a:avLst/>
            </a:prstGeom>
            <a:noFill/>
          </p:spPr>
          <p:txBody>
            <a:bodyPr wrap="none" rtlCol="0">
              <a:spAutoFit/>
            </a:bodyPr>
            <a:lstStyle/>
            <a:p>
              <a:r>
                <a:rPr lang="en-US" dirty="0">
                  <a:solidFill>
                    <a:srgbClr val="4C3282"/>
                  </a:solidFill>
                </a:rPr>
                <a:t>17</a:t>
              </a:r>
            </a:p>
          </p:txBody>
        </p:sp>
        <p:sp>
          <p:nvSpPr>
            <p:cNvPr id="102" name="TextBox 101">
              <a:extLst>
                <a:ext uri="{FF2B5EF4-FFF2-40B4-BE49-F238E27FC236}">
                  <a16:creationId xmlns:a16="http://schemas.microsoft.com/office/drawing/2014/main" id="{2B1D277C-6462-F946-9B0A-743C86B3635C}"/>
                </a:ext>
              </a:extLst>
            </p:cNvPr>
            <p:cNvSpPr txBox="1"/>
            <p:nvPr/>
          </p:nvSpPr>
          <p:spPr>
            <a:xfrm>
              <a:off x="6318623" y="10023955"/>
              <a:ext cx="418704" cy="369332"/>
            </a:xfrm>
            <a:prstGeom prst="rect">
              <a:avLst/>
            </a:prstGeom>
            <a:noFill/>
          </p:spPr>
          <p:txBody>
            <a:bodyPr wrap="none" rtlCol="0">
              <a:spAutoFit/>
            </a:bodyPr>
            <a:lstStyle/>
            <a:p>
              <a:r>
                <a:rPr lang="en-US" dirty="0">
                  <a:solidFill>
                    <a:srgbClr val="4C3282"/>
                  </a:solidFill>
                </a:rPr>
                <a:t>13</a:t>
              </a:r>
            </a:p>
          </p:txBody>
        </p:sp>
        <p:sp>
          <p:nvSpPr>
            <p:cNvPr id="103" name="TextBox 102">
              <a:extLst>
                <a:ext uri="{FF2B5EF4-FFF2-40B4-BE49-F238E27FC236}">
                  <a16:creationId xmlns:a16="http://schemas.microsoft.com/office/drawing/2014/main" id="{31625B1E-F4E4-EE46-B3F9-605EA9D418B1}"/>
                </a:ext>
              </a:extLst>
            </p:cNvPr>
            <p:cNvSpPr txBox="1"/>
            <p:nvPr/>
          </p:nvSpPr>
          <p:spPr>
            <a:xfrm>
              <a:off x="6069245" y="9024560"/>
              <a:ext cx="418704" cy="369332"/>
            </a:xfrm>
            <a:prstGeom prst="rect">
              <a:avLst/>
            </a:prstGeom>
            <a:noFill/>
          </p:spPr>
          <p:txBody>
            <a:bodyPr wrap="none" rtlCol="0">
              <a:spAutoFit/>
            </a:bodyPr>
            <a:lstStyle/>
            <a:p>
              <a:r>
                <a:rPr lang="en-US" dirty="0">
                  <a:solidFill>
                    <a:srgbClr val="4C3282"/>
                  </a:solidFill>
                </a:rPr>
                <a:t>12</a:t>
              </a:r>
            </a:p>
          </p:txBody>
        </p:sp>
        <p:sp>
          <p:nvSpPr>
            <p:cNvPr id="104" name="TextBox 103">
              <a:extLst>
                <a:ext uri="{FF2B5EF4-FFF2-40B4-BE49-F238E27FC236}">
                  <a16:creationId xmlns:a16="http://schemas.microsoft.com/office/drawing/2014/main" id="{B6F314DF-7BBF-A946-BE2D-7812786EE77A}"/>
                </a:ext>
              </a:extLst>
            </p:cNvPr>
            <p:cNvSpPr txBox="1"/>
            <p:nvPr/>
          </p:nvSpPr>
          <p:spPr>
            <a:xfrm>
              <a:off x="5143437" y="9084128"/>
              <a:ext cx="418704" cy="369332"/>
            </a:xfrm>
            <a:prstGeom prst="rect">
              <a:avLst/>
            </a:prstGeom>
            <a:noFill/>
          </p:spPr>
          <p:txBody>
            <a:bodyPr wrap="none" rtlCol="0">
              <a:spAutoFit/>
            </a:bodyPr>
            <a:lstStyle/>
            <a:p>
              <a:r>
                <a:rPr lang="en-US" dirty="0">
                  <a:solidFill>
                    <a:srgbClr val="4C3282"/>
                  </a:solidFill>
                </a:rPr>
                <a:t>10</a:t>
              </a:r>
            </a:p>
          </p:txBody>
        </p:sp>
        <p:sp>
          <p:nvSpPr>
            <p:cNvPr id="105" name="TextBox 104">
              <a:extLst>
                <a:ext uri="{FF2B5EF4-FFF2-40B4-BE49-F238E27FC236}">
                  <a16:creationId xmlns:a16="http://schemas.microsoft.com/office/drawing/2014/main" id="{93C0FE97-D8BA-A647-BD66-35ED34D83FA2}"/>
                </a:ext>
              </a:extLst>
            </p:cNvPr>
            <p:cNvSpPr txBox="1"/>
            <p:nvPr/>
          </p:nvSpPr>
          <p:spPr>
            <a:xfrm>
              <a:off x="7516570" y="12180098"/>
              <a:ext cx="301686" cy="369332"/>
            </a:xfrm>
            <a:prstGeom prst="rect">
              <a:avLst/>
            </a:prstGeom>
            <a:noFill/>
          </p:spPr>
          <p:txBody>
            <a:bodyPr wrap="none" rtlCol="0">
              <a:spAutoFit/>
            </a:bodyPr>
            <a:lstStyle/>
            <a:p>
              <a:r>
                <a:rPr lang="en-US" dirty="0">
                  <a:solidFill>
                    <a:srgbClr val="4C3282"/>
                  </a:solidFill>
                </a:rPr>
                <a:t>1</a:t>
              </a:r>
            </a:p>
          </p:txBody>
        </p:sp>
        <p:sp>
          <p:nvSpPr>
            <p:cNvPr id="106" name="TextBox 105">
              <a:extLst>
                <a:ext uri="{FF2B5EF4-FFF2-40B4-BE49-F238E27FC236}">
                  <a16:creationId xmlns:a16="http://schemas.microsoft.com/office/drawing/2014/main" id="{553C5956-0425-6C44-A773-3C98A829BA96}"/>
                </a:ext>
              </a:extLst>
            </p:cNvPr>
            <p:cNvSpPr txBox="1"/>
            <p:nvPr/>
          </p:nvSpPr>
          <p:spPr>
            <a:xfrm>
              <a:off x="7830092" y="10481464"/>
              <a:ext cx="301686" cy="369332"/>
            </a:xfrm>
            <a:prstGeom prst="rect">
              <a:avLst/>
            </a:prstGeom>
            <a:noFill/>
          </p:spPr>
          <p:txBody>
            <a:bodyPr wrap="none" rtlCol="0">
              <a:spAutoFit/>
            </a:bodyPr>
            <a:lstStyle/>
            <a:p>
              <a:r>
                <a:rPr lang="en-US" dirty="0">
                  <a:solidFill>
                    <a:srgbClr val="4C3282"/>
                  </a:solidFill>
                </a:rPr>
                <a:t>9</a:t>
              </a:r>
            </a:p>
          </p:txBody>
        </p:sp>
        <p:sp>
          <p:nvSpPr>
            <p:cNvPr id="107" name="TextBox 106">
              <a:extLst>
                <a:ext uri="{FF2B5EF4-FFF2-40B4-BE49-F238E27FC236}">
                  <a16:creationId xmlns:a16="http://schemas.microsoft.com/office/drawing/2014/main" id="{490008F0-3C75-F44C-A5AE-219D6C6B4A3F}"/>
                </a:ext>
              </a:extLst>
            </p:cNvPr>
            <p:cNvSpPr txBox="1"/>
            <p:nvPr/>
          </p:nvSpPr>
          <p:spPr>
            <a:xfrm>
              <a:off x="7102276" y="8631481"/>
              <a:ext cx="301686" cy="369332"/>
            </a:xfrm>
            <a:prstGeom prst="rect">
              <a:avLst/>
            </a:prstGeom>
            <a:noFill/>
          </p:spPr>
          <p:txBody>
            <a:bodyPr wrap="none" rtlCol="0">
              <a:spAutoFit/>
            </a:bodyPr>
            <a:lstStyle/>
            <a:p>
              <a:r>
                <a:rPr lang="en-US" dirty="0">
                  <a:solidFill>
                    <a:srgbClr val="4C3282"/>
                  </a:solidFill>
                </a:rPr>
                <a:t>6</a:t>
              </a:r>
            </a:p>
          </p:txBody>
        </p:sp>
        <p:sp>
          <p:nvSpPr>
            <p:cNvPr id="108" name="TextBox 107">
              <a:extLst>
                <a:ext uri="{FF2B5EF4-FFF2-40B4-BE49-F238E27FC236}">
                  <a16:creationId xmlns:a16="http://schemas.microsoft.com/office/drawing/2014/main" id="{FF54C98E-ACE3-7A43-AEB0-0516EBE11996}"/>
                </a:ext>
              </a:extLst>
            </p:cNvPr>
            <p:cNvSpPr txBox="1"/>
            <p:nvPr/>
          </p:nvSpPr>
          <p:spPr>
            <a:xfrm>
              <a:off x="5598379" y="7925725"/>
              <a:ext cx="301686" cy="369332"/>
            </a:xfrm>
            <a:prstGeom prst="rect">
              <a:avLst/>
            </a:prstGeom>
            <a:noFill/>
          </p:spPr>
          <p:txBody>
            <a:bodyPr wrap="none" rtlCol="0">
              <a:spAutoFit/>
            </a:bodyPr>
            <a:lstStyle/>
            <a:p>
              <a:r>
                <a:rPr lang="en-US" dirty="0">
                  <a:solidFill>
                    <a:srgbClr val="4C3282"/>
                  </a:solidFill>
                </a:rPr>
                <a:t>4</a:t>
              </a:r>
            </a:p>
          </p:txBody>
        </p:sp>
        <p:sp>
          <p:nvSpPr>
            <p:cNvPr id="109" name="TextBox 108">
              <a:extLst>
                <a:ext uri="{FF2B5EF4-FFF2-40B4-BE49-F238E27FC236}">
                  <a16:creationId xmlns:a16="http://schemas.microsoft.com/office/drawing/2014/main" id="{1859B2C6-221D-B446-955F-FF878DA22110}"/>
                </a:ext>
              </a:extLst>
            </p:cNvPr>
            <p:cNvSpPr txBox="1"/>
            <p:nvPr/>
          </p:nvSpPr>
          <p:spPr>
            <a:xfrm>
              <a:off x="3996142" y="8903053"/>
              <a:ext cx="418704" cy="369332"/>
            </a:xfrm>
            <a:prstGeom prst="rect">
              <a:avLst/>
            </a:prstGeom>
            <a:noFill/>
          </p:spPr>
          <p:txBody>
            <a:bodyPr wrap="none" rtlCol="0">
              <a:spAutoFit/>
            </a:bodyPr>
            <a:lstStyle/>
            <a:p>
              <a:r>
                <a:rPr lang="en-US" dirty="0">
                  <a:solidFill>
                    <a:srgbClr val="4C3282"/>
                  </a:solidFill>
                </a:rPr>
                <a:t>16</a:t>
              </a:r>
            </a:p>
          </p:txBody>
        </p:sp>
        <p:sp>
          <p:nvSpPr>
            <p:cNvPr id="110" name="TextBox 109">
              <a:extLst>
                <a:ext uri="{FF2B5EF4-FFF2-40B4-BE49-F238E27FC236}">
                  <a16:creationId xmlns:a16="http://schemas.microsoft.com/office/drawing/2014/main" id="{B6ABDD19-A3FC-2244-B2A5-7FDC2D352AC9}"/>
                </a:ext>
              </a:extLst>
            </p:cNvPr>
            <p:cNvSpPr txBox="1"/>
            <p:nvPr/>
          </p:nvSpPr>
          <p:spPr>
            <a:xfrm>
              <a:off x="3195591" y="10730879"/>
              <a:ext cx="301686" cy="369332"/>
            </a:xfrm>
            <a:prstGeom prst="rect">
              <a:avLst/>
            </a:prstGeom>
            <a:noFill/>
          </p:spPr>
          <p:txBody>
            <a:bodyPr wrap="none" rtlCol="0">
              <a:spAutoFit/>
            </a:bodyPr>
            <a:lstStyle/>
            <a:p>
              <a:r>
                <a:rPr lang="en-US" dirty="0">
                  <a:solidFill>
                    <a:srgbClr val="4C3282"/>
                  </a:solidFill>
                </a:rPr>
                <a:t>7</a:t>
              </a:r>
            </a:p>
          </p:txBody>
        </p:sp>
        <p:sp>
          <p:nvSpPr>
            <p:cNvPr id="111" name="TextBox 110">
              <a:extLst>
                <a:ext uri="{FF2B5EF4-FFF2-40B4-BE49-F238E27FC236}">
                  <a16:creationId xmlns:a16="http://schemas.microsoft.com/office/drawing/2014/main" id="{56169696-51A4-A044-83D3-C29D381339B6}"/>
                </a:ext>
              </a:extLst>
            </p:cNvPr>
            <p:cNvSpPr txBox="1"/>
            <p:nvPr/>
          </p:nvSpPr>
          <p:spPr>
            <a:xfrm>
              <a:off x="3959686" y="11874635"/>
              <a:ext cx="301686" cy="369332"/>
            </a:xfrm>
            <a:prstGeom prst="rect">
              <a:avLst/>
            </a:prstGeom>
            <a:noFill/>
          </p:spPr>
          <p:txBody>
            <a:bodyPr wrap="none" rtlCol="0">
              <a:spAutoFit/>
            </a:bodyPr>
            <a:lstStyle/>
            <a:p>
              <a:r>
                <a:rPr lang="en-US" dirty="0">
                  <a:solidFill>
                    <a:srgbClr val="4C3282"/>
                  </a:solidFill>
                </a:rPr>
                <a:t>8</a:t>
              </a:r>
            </a:p>
          </p:txBody>
        </p:sp>
        <p:sp>
          <p:nvSpPr>
            <p:cNvPr id="112" name="TextBox 111">
              <a:extLst>
                <a:ext uri="{FF2B5EF4-FFF2-40B4-BE49-F238E27FC236}">
                  <a16:creationId xmlns:a16="http://schemas.microsoft.com/office/drawing/2014/main" id="{7B169796-F377-974D-9D7B-5AE87159B5AF}"/>
                </a:ext>
              </a:extLst>
            </p:cNvPr>
            <p:cNvSpPr txBox="1"/>
            <p:nvPr/>
          </p:nvSpPr>
          <p:spPr>
            <a:xfrm>
              <a:off x="4521045" y="12774423"/>
              <a:ext cx="301686" cy="369332"/>
            </a:xfrm>
            <a:prstGeom prst="rect">
              <a:avLst/>
            </a:prstGeom>
            <a:noFill/>
          </p:spPr>
          <p:txBody>
            <a:bodyPr wrap="none" rtlCol="0">
              <a:spAutoFit/>
            </a:bodyPr>
            <a:lstStyle/>
            <a:p>
              <a:r>
                <a:rPr lang="en-US" dirty="0">
                  <a:solidFill>
                    <a:srgbClr val="4C3282"/>
                  </a:solidFill>
                </a:rPr>
                <a:t>3</a:t>
              </a:r>
            </a:p>
          </p:txBody>
        </p:sp>
        <p:sp>
          <p:nvSpPr>
            <p:cNvPr id="113" name="TextBox 112">
              <a:extLst>
                <a:ext uri="{FF2B5EF4-FFF2-40B4-BE49-F238E27FC236}">
                  <a16:creationId xmlns:a16="http://schemas.microsoft.com/office/drawing/2014/main" id="{C7BBEFDE-4D90-3A48-9C09-AF576C3B32E8}"/>
                </a:ext>
              </a:extLst>
            </p:cNvPr>
            <p:cNvSpPr txBox="1"/>
            <p:nvPr/>
          </p:nvSpPr>
          <p:spPr>
            <a:xfrm>
              <a:off x="3006700" y="12310826"/>
              <a:ext cx="301686" cy="369332"/>
            </a:xfrm>
            <a:prstGeom prst="rect">
              <a:avLst/>
            </a:prstGeom>
            <a:noFill/>
          </p:spPr>
          <p:txBody>
            <a:bodyPr wrap="none" rtlCol="0">
              <a:spAutoFit/>
            </a:bodyPr>
            <a:lstStyle/>
            <a:p>
              <a:r>
                <a:rPr lang="en-US" dirty="0">
                  <a:solidFill>
                    <a:srgbClr val="4C3282"/>
                  </a:solidFill>
                </a:rPr>
                <a:t>2</a:t>
              </a:r>
            </a:p>
          </p:txBody>
        </p:sp>
        <p:sp>
          <p:nvSpPr>
            <p:cNvPr id="114" name="TextBox 113">
              <a:extLst>
                <a:ext uri="{FF2B5EF4-FFF2-40B4-BE49-F238E27FC236}">
                  <a16:creationId xmlns:a16="http://schemas.microsoft.com/office/drawing/2014/main" id="{1D782AC6-4B7A-8F4B-BAC0-1F0D84EFB90B}"/>
                </a:ext>
              </a:extLst>
            </p:cNvPr>
            <p:cNvSpPr txBox="1"/>
            <p:nvPr/>
          </p:nvSpPr>
          <p:spPr>
            <a:xfrm>
              <a:off x="1864143" y="11122018"/>
              <a:ext cx="418704" cy="369332"/>
            </a:xfrm>
            <a:prstGeom prst="rect">
              <a:avLst/>
            </a:prstGeom>
            <a:noFill/>
          </p:spPr>
          <p:txBody>
            <a:bodyPr wrap="none" rtlCol="0">
              <a:spAutoFit/>
            </a:bodyPr>
            <a:lstStyle/>
            <a:p>
              <a:r>
                <a:rPr lang="en-US" dirty="0">
                  <a:solidFill>
                    <a:srgbClr val="4C3282"/>
                  </a:solidFill>
                </a:rPr>
                <a:t>15</a:t>
              </a:r>
            </a:p>
          </p:txBody>
        </p:sp>
        <p:sp>
          <p:nvSpPr>
            <p:cNvPr id="115" name="TextBox 114">
              <a:extLst>
                <a:ext uri="{FF2B5EF4-FFF2-40B4-BE49-F238E27FC236}">
                  <a16:creationId xmlns:a16="http://schemas.microsoft.com/office/drawing/2014/main" id="{75FBB5B8-9AF7-5644-AC45-99A3CD3D05E6}"/>
                </a:ext>
              </a:extLst>
            </p:cNvPr>
            <p:cNvSpPr txBox="1"/>
            <p:nvPr/>
          </p:nvSpPr>
          <p:spPr>
            <a:xfrm>
              <a:off x="2543032" y="9774151"/>
              <a:ext cx="418704" cy="369332"/>
            </a:xfrm>
            <a:prstGeom prst="rect">
              <a:avLst/>
            </a:prstGeom>
            <a:noFill/>
          </p:spPr>
          <p:txBody>
            <a:bodyPr wrap="none" rtlCol="0">
              <a:spAutoFit/>
            </a:bodyPr>
            <a:lstStyle/>
            <a:p>
              <a:r>
                <a:rPr lang="en-US" dirty="0">
                  <a:solidFill>
                    <a:srgbClr val="4C3282"/>
                  </a:solidFill>
                </a:rPr>
                <a:t>14</a:t>
              </a:r>
            </a:p>
          </p:txBody>
        </p:sp>
        <p:sp>
          <p:nvSpPr>
            <p:cNvPr id="116" name="TextBox 115">
              <a:extLst>
                <a:ext uri="{FF2B5EF4-FFF2-40B4-BE49-F238E27FC236}">
                  <a16:creationId xmlns:a16="http://schemas.microsoft.com/office/drawing/2014/main" id="{C25C7C7C-87B5-8B48-8651-82C1AC576C3F}"/>
                </a:ext>
              </a:extLst>
            </p:cNvPr>
            <p:cNvSpPr txBox="1"/>
            <p:nvPr/>
          </p:nvSpPr>
          <p:spPr>
            <a:xfrm>
              <a:off x="4581126" y="7892455"/>
              <a:ext cx="393056" cy="338554"/>
            </a:xfrm>
            <a:prstGeom prst="rect">
              <a:avLst/>
            </a:prstGeom>
            <a:noFill/>
          </p:spPr>
          <p:txBody>
            <a:bodyPr wrap="none" rtlCol="0">
              <a:spAutoFit/>
            </a:bodyPr>
            <a:lstStyle/>
            <a:p>
              <a:r>
                <a:rPr lang="en-US" sz="1600" dirty="0">
                  <a:solidFill>
                    <a:srgbClr val="FF0000"/>
                  </a:solidFill>
                </a:rPr>
                <a:t>21</a:t>
              </a:r>
            </a:p>
          </p:txBody>
        </p:sp>
        <p:sp>
          <p:nvSpPr>
            <p:cNvPr id="117" name="TextBox 116">
              <a:extLst>
                <a:ext uri="{FF2B5EF4-FFF2-40B4-BE49-F238E27FC236}">
                  <a16:creationId xmlns:a16="http://schemas.microsoft.com/office/drawing/2014/main" id="{97E47D30-BED1-AE4B-8435-87911A3EC03A}"/>
                </a:ext>
              </a:extLst>
            </p:cNvPr>
            <p:cNvSpPr txBox="1"/>
            <p:nvPr/>
          </p:nvSpPr>
          <p:spPr>
            <a:xfrm>
              <a:off x="6861260" y="7756809"/>
              <a:ext cx="393056" cy="338554"/>
            </a:xfrm>
            <a:prstGeom prst="rect">
              <a:avLst/>
            </a:prstGeom>
            <a:noFill/>
          </p:spPr>
          <p:txBody>
            <a:bodyPr wrap="none" rtlCol="0">
              <a:spAutoFit/>
            </a:bodyPr>
            <a:lstStyle/>
            <a:p>
              <a:r>
                <a:rPr lang="en-US" sz="1600" dirty="0">
                  <a:solidFill>
                    <a:srgbClr val="FF0000"/>
                  </a:solidFill>
                </a:rPr>
                <a:t>23</a:t>
              </a:r>
            </a:p>
          </p:txBody>
        </p:sp>
        <p:sp>
          <p:nvSpPr>
            <p:cNvPr id="118" name="TextBox 117">
              <a:extLst>
                <a:ext uri="{FF2B5EF4-FFF2-40B4-BE49-F238E27FC236}">
                  <a16:creationId xmlns:a16="http://schemas.microsoft.com/office/drawing/2014/main" id="{85B6D2D0-9DC3-2D45-800D-D48268160F13}"/>
                </a:ext>
              </a:extLst>
            </p:cNvPr>
            <p:cNvSpPr txBox="1"/>
            <p:nvPr/>
          </p:nvSpPr>
          <p:spPr>
            <a:xfrm>
              <a:off x="7516570" y="9621344"/>
              <a:ext cx="393056" cy="338554"/>
            </a:xfrm>
            <a:prstGeom prst="rect">
              <a:avLst/>
            </a:prstGeom>
            <a:noFill/>
          </p:spPr>
          <p:txBody>
            <a:bodyPr wrap="none" rtlCol="0">
              <a:spAutoFit/>
            </a:bodyPr>
            <a:lstStyle/>
            <a:p>
              <a:r>
                <a:rPr lang="en-US" sz="1600" dirty="0">
                  <a:solidFill>
                    <a:srgbClr val="FF0000"/>
                  </a:solidFill>
                </a:rPr>
                <a:t>24</a:t>
              </a:r>
            </a:p>
          </p:txBody>
        </p:sp>
        <p:sp>
          <p:nvSpPr>
            <p:cNvPr id="119" name="TextBox 118">
              <a:extLst>
                <a:ext uri="{FF2B5EF4-FFF2-40B4-BE49-F238E27FC236}">
                  <a16:creationId xmlns:a16="http://schemas.microsoft.com/office/drawing/2014/main" id="{C163AC3C-3674-E741-9442-E30BBCE00544}"/>
                </a:ext>
              </a:extLst>
            </p:cNvPr>
            <p:cNvSpPr txBox="1"/>
            <p:nvPr/>
          </p:nvSpPr>
          <p:spPr>
            <a:xfrm>
              <a:off x="8399328" y="11587602"/>
              <a:ext cx="393056" cy="338554"/>
            </a:xfrm>
            <a:prstGeom prst="rect">
              <a:avLst/>
            </a:prstGeom>
            <a:noFill/>
          </p:spPr>
          <p:txBody>
            <a:bodyPr wrap="none" rtlCol="0">
              <a:spAutoFit/>
            </a:bodyPr>
            <a:lstStyle/>
            <a:p>
              <a:r>
                <a:rPr lang="en-US" sz="1600" dirty="0">
                  <a:solidFill>
                    <a:srgbClr val="FF0000"/>
                  </a:solidFill>
                </a:rPr>
                <a:t>28</a:t>
              </a:r>
            </a:p>
          </p:txBody>
        </p:sp>
        <p:sp>
          <p:nvSpPr>
            <p:cNvPr id="120" name="TextBox 119">
              <a:extLst>
                <a:ext uri="{FF2B5EF4-FFF2-40B4-BE49-F238E27FC236}">
                  <a16:creationId xmlns:a16="http://schemas.microsoft.com/office/drawing/2014/main" id="{73C31B9C-0724-5C40-8502-465E0FF1BC39}"/>
                </a:ext>
              </a:extLst>
            </p:cNvPr>
            <p:cNvSpPr txBox="1"/>
            <p:nvPr/>
          </p:nvSpPr>
          <p:spPr>
            <a:xfrm>
              <a:off x="6970130" y="11906767"/>
              <a:ext cx="393056" cy="338554"/>
            </a:xfrm>
            <a:prstGeom prst="rect">
              <a:avLst/>
            </a:prstGeom>
            <a:noFill/>
          </p:spPr>
          <p:txBody>
            <a:bodyPr wrap="none" rtlCol="0">
              <a:spAutoFit/>
            </a:bodyPr>
            <a:lstStyle/>
            <a:p>
              <a:r>
                <a:rPr lang="en-US" sz="1600" dirty="0">
                  <a:solidFill>
                    <a:srgbClr val="FF0000"/>
                  </a:solidFill>
                </a:rPr>
                <a:t>29</a:t>
              </a:r>
            </a:p>
          </p:txBody>
        </p:sp>
        <p:sp>
          <p:nvSpPr>
            <p:cNvPr id="121" name="TextBox 120">
              <a:extLst>
                <a:ext uri="{FF2B5EF4-FFF2-40B4-BE49-F238E27FC236}">
                  <a16:creationId xmlns:a16="http://schemas.microsoft.com/office/drawing/2014/main" id="{5E63837A-5DC0-D942-AA86-5C517AA29527}"/>
                </a:ext>
              </a:extLst>
            </p:cNvPr>
            <p:cNvSpPr txBox="1"/>
            <p:nvPr/>
          </p:nvSpPr>
          <p:spPr>
            <a:xfrm>
              <a:off x="5269176" y="10494960"/>
              <a:ext cx="393056" cy="338554"/>
            </a:xfrm>
            <a:prstGeom prst="rect">
              <a:avLst/>
            </a:prstGeom>
            <a:noFill/>
          </p:spPr>
          <p:txBody>
            <a:bodyPr wrap="none" rtlCol="0">
              <a:spAutoFit/>
            </a:bodyPr>
            <a:lstStyle/>
            <a:p>
              <a:r>
                <a:rPr lang="en-US" sz="1600" dirty="0">
                  <a:solidFill>
                    <a:srgbClr val="FF0000"/>
                  </a:solidFill>
                </a:rPr>
                <a:t>11</a:t>
              </a:r>
            </a:p>
          </p:txBody>
        </p:sp>
        <p:sp>
          <p:nvSpPr>
            <p:cNvPr id="122" name="TextBox 121">
              <a:extLst>
                <a:ext uri="{FF2B5EF4-FFF2-40B4-BE49-F238E27FC236}">
                  <a16:creationId xmlns:a16="http://schemas.microsoft.com/office/drawing/2014/main" id="{43F8881C-3736-C348-B84E-975D52B1370C}"/>
                </a:ext>
              </a:extLst>
            </p:cNvPr>
            <p:cNvSpPr txBox="1"/>
            <p:nvPr/>
          </p:nvSpPr>
          <p:spPr>
            <a:xfrm>
              <a:off x="3642050" y="13095463"/>
              <a:ext cx="288862" cy="338554"/>
            </a:xfrm>
            <a:prstGeom prst="rect">
              <a:avLst/>
            </a:prstGeom>
            <a:noFill/>
          </p:spPr>
          <p:txBody>
            <a:bodyPr wrap="none" rtlCol="0">
              <a:spAutoFit/>
            </a:bodyPr>
            <a:lstStyle/>
            <a:p>
              <a:r>
                <a:rPr lang="en-US" sz="1600" dirty="0">
                  <a:solidFill>
                    <a:srgbClr val="FF0000"/>
                  </a:solidFill>
                </a:rPr>
                <a:t>3</a:t>
              </a:r>
            </a:p>
          </p:txBody>
        </p:sp>
        <p:sp>
          <p:nvSpPr>
            <p:cNvPr id="123" name="TextBox 122">
              <a:extLst>
                <a:ext uri="{FF2B5EF4-FFF2-40B4-BE49-F238E27FC236}">
                  <a16:creationId xmlns:a16="http://schemas.microsoft.com/office/drawing/2014/main" id="{398A09A6-8FE8-0E41-8E0C-CD7382D88AB3}"/>
                </a:ext>
              </a:extLst>
            </p:cNvPr>
            <p:cNvSpPr txBox="1"/>
            <p:nvPr/>
          </p:nvSpPr>
          <p:spPr>
            <a:xfrm>
              <a:off x="2512715" y="12126051"/>
              <a:ext cx="288862" cy="338554"/>
            </a:xfrm>
            <a:prstGeom prst="rect">
              <a:avLst/>
            </a:prstGeom>
            <a:noFill/>
          </p:spPr>
          <p:txBody>
            <a:bodyPr wrap="none" rtlCol="0">
              <a:spAutoFit/>
            </a:bodyPr>
            <a:lstStyle/>
            <a:p>
              <a:r>
                <a:rPr lang="en-US" sz="1600" dirty="0">
                  <a:solidFill>
                    <a:srgbClr val="FF0000"/>
                  </a:solidFill>
                </a:rPr>
                <a:t>5</a:t>
              </a:r>
            </a:p>
          </p:txBody>
        </p:sp>
        <p:sp>
          <p:nvSpPr>
            <p:cNvPr id="124" name="TextBox 123">
              <a:extLst>
                <a:ext uri="{FF2B5EF4-FFF2-40B4-BE49-F238E27FC236}">
                  <a16:creationId xmlns:a16="http://schemas.microsoft.com/office/drawing/2014/main" id="{521543E3-FC51-B042-971A-8D4B1C5E4800}"/>
                </a:ext>
              </a:extLst>
            </p:cNvPr>
            <p:cNvSpPr txBox="1"/>
            <p:nvPr/>
          </p:nvSpPr>
          <p:spPr>
            <a:xfrm>
              <a:off x="2256455" y="10393287"/>
              <a:ext cx="393056" cy="338554"/>
            </a:xfrm>
            <a:prstGeom prst="rect">
              <a:avLst/>
            </a:prstGeom>
            <a:noFill/>
          </p:spPr>
          <p:txBody>
            <a:bodyPr wrap="none" rtlCol="0">
              <a:spAutoFit/>
            </a:bodyPr>
            <a:lstStyle/>
            <a:p>
              <a:r>
                <a:rPr lang="en-US" sz="1600" dirty="0">
                  <a:solidFill>
                    <a:srgbClr val="FF0000"/>
                  </a:solidFill>
                </a:rPr>
                <a:t>20</a:t>
              </a:r>
            </a:p>
          </p:txBody>
        </p:sp>
        <p:sp>
          <p:nvSpPr>
            <p:cNvPr id="125" name="TextBox 124">
              <a:extLst>
                <a:ext uri="{FF2B5EF4-FFF2-40B4-BE49-F238E27FC236}">
                  <a16:creationId xmlns:a16="http://schemas.microsoft.com/office/drawing/2014/main" id="{D614D467-E21E-3240-BBF1-5EE355A99BE8}"/>
                </a:ext>
              </a:extLst>
            </p:cNvPr>
            <p:cNvSpPr txBox="1"/>
            <p:nvPr/>
          </p:nvSpPr>
          <p:spPr>
            <a:xfrm>
              <a:off x="3911868" y="9949652"/>
              <a:ext cx="393056" cy="338554"/>
            </a:xfrm>
            <a:prstGeom prst="rect">
              <a:avLst/>
            </a:prstGeom>
            <a:noFill/>
          </p:spPr>
          <p:txBody>
            <a:bodyPr wrap="none" rtlCol="0">
              <a:spAutoFit/>
            </a:bodyPr>
            <a:lstStyle/>
            <a:p>
              <a:r>
                <a:rPr lang="en-US" sz="1600" dirty="0">
                  <a:solidFill>
                    <a:srgbClr val="FF0000"/>
                  </a:solidFill>
                </a:rPr>
                <a:t>13</a:t>
              </a:r>
            </a:p>
          </p:txBody>
        </p:sp>
      </p:grpSp>
    </p:spTree>
    <p:extLst>
      <p:ext uri="{BB962C8B-B14F-4D97-AF65-F5344CB8AC3E}">
        <p14:creationId xmlns:p14="http://schemas.microsoft.com/office/powerpoint/2010/main" val="113024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You have great taste so you are riding Space Mountain. Your friend makes poor choices so they are riding Splash Mountain. You decide to meet at the castle, how long before you can meet up?</a:t>
            </a:r>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44</a:t>
            </a:fld>
            <a:endParaRPr lang="en-US"/>
          </a:p>
        </p:txBody>
      </p:sp>
      <p:grpSp>
        <p:nvGrpSpPr>
          <p:cNvPr id="6" name="Group 5">
            <a:extLst>
              <a:ext uri="{FF2B5EF4-FFF2-40B4-BE49-F238E27FC236}">
                <a16:creationId xmlns:a16="http://schemas.microsoft.com/office/drawing/2014/main" id="{AB200F2F-AE5D-9F49-9EB5-C5354A47121F}"/>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FBAECC2F-9714-194B-8B8D-46AA6E7179B2}"/>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4372EA37-2B59-644A-A462-FB09689DEAB1}"/>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6332F78-19E7-BE4E-9F3E-9BF00B36FD00}"/>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5C30BA84-76FB-1745-BFC3-8C092A0F0A8E}"/>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79CCDEA8-9548-1747-81F8-8BD204E06F1C}"/>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00361F3-B970-A840-B83D-8AC3BAA3B076}"/>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96C69C1D-2FB8-A849-9854-F7A22430DADE}"/>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15AF293E-780B-D34D-920F-2795920918D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BD0621C-6BB7-3E4C-BED4-C76B0A80C3C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F92D0E5C-6D78-1149-8531-6541E586EA64}"/>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95F2C96D-5AF5-BB4B-991D-25D2C2E8107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A1D56AC-6C8B-D045-B3CF-E613EA4EE51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1736CC39-BFA6-F044-9564-3144302614DF}"/>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3C0714D1-639C-0A4D-A840-33B684F5A4AD}"/>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49119E5-79EC-874D-BC09-9E558465D1EC}"/>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3C82693E-B972-514E-96FF-CEBAA9147A5D}"/>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FB944766-5725-184D-A389-149788617E61}"/>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92D61B8-B64F-3F40-8E5F-17CDE76CDA70}"/>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FB561605-877F-4342-81BE-3BA2354A6F0D}"/>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FC30D7A6-6434-0A49-BED1-E7D76390509D}"/>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A2E7616-80AF-054D-80F2-C94036130FD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843E2DBA-199D-8C4F-A31D-0B26A5B7B1E4}"/>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6889CD9E-F111-B540-BA72-1E06362C91B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246A884-7C40-1B41-B911-C28A82BC86A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7CCE0CA9-7766-F746-95E8-FC4F6ABE30DB}"/>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FEC891CD-2B48-3A42-A2FF-E31355827E7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95223B3-AF9A-F049-BCC4-538716721F49}"/>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10350FEE-923E-7E4B-8336-F99D2B414335}"/>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9AD00571-1154-2C48-8767-D9CE7AC7A60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7EA0A4B-0960-CE4D-AF48-6616310C4764}"/>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01861F6B-540A-7D41-9252-CDEAA2FF5061}"/>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A55F8E94-35AB-2647-A1EE-38EB48089842}"/>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70DDEF4-18E3-6B47-AC32-860721977879}"/>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91E109C0-BFD0-7D45-BFCD-BB0E75A95AD7}"/>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AFFFE0-1EE8-E04A-978D-FD7A15824061}"/>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68F27-AF0B-FD4F-AA5E-09A7672E066C}"/>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768F54-4483-6C42-87EC-6539EA97F2DE}"/>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81FF89-CEED-DD47-9C56-EFC8459E88CA}"/>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FEBD7-22B3-7449-A73C-82E2829CB058}"/>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626DA9-467F-D048-99E4-AC5266BAF154}"/>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62FF19-3A55-BE42-9CED-A31DB612EBCF}"/>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1FFCE-65F0-9A44-8A55-13FBCE1B26A5}"/>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519786-6090-BB47-8AB9-2062C1B3DF62}"/>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48C89-E05A-6B4D-9426-DCBB2F754AD4}"/>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DAE859-753C-5D4D-AE11-665EDD430FF9}"/>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E2A9B2-6701-4F44-8C2B-55FA56BEA2D9}"/>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514A38-14A5-4042-BE66-A2AE6C0F4077}"/>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06D9A0-4E97-CD41-B7B7-A5BA5CBC953C}"/>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612A39-4335-BC4D-8666-E2AB07414BB8}"/>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D9DF37-4307-DC4D-8428-8C0D6D47FD5C}"/>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sp>
        <p:nvSpPr>
          <p:cNvPr id="57" name="Rectangle 56">
            <a:extLst>
              <a:ext uri="{FF2B5EF4-FFF2-40B4-BE49-F238E27FC236}">
                <a16:creationId xmlns:a16="http://schemas.microsoft.com/office/drawing/2014/main" id="{76231442-9E73-C24E-906B-6BA8C5456D66}"/>
              </a:ext>
            </a:extLst>
          </p:cNvPr>
          <p:cNvSpPr/>
          <p:nvPr/>
        </p:nvSpPr>
        <p:spPr>
          <a:xfrm>
            <a:off x="569354" y="2911749"/>
            <a:ext cx="4306859" cy="2681760"/>
          </a:xfrm>
          <a:prstGeom prst="rect">
            <a:avLst/>
          </a:prstGeom>
        </p:spPr>
        <p:txBody>
          <a:bodyPr wrap="square">
            <a:spAutoFit/>
          </a:bodyPr>
          <a:lstStyle/>
          <a:p>
            <a:r>
              <a:rPr lang="en-US" dirty="0"/>
              <a:t>Is there a graph algorithm that would help?</a:t>
            </a:r>
          </a:p>
          <a:p>
            <a:r>
              <a:rPr lang="en-US" dirty="0">
                <a:solidFill>
                  <a:srgbClr val="4C3282"/>
                </a:solidFill>
              </a:rPr>
              <a:t>Dijkstra’s</a:t>
            </a:r>
          </a:p>
          <a:p>
            <a:r>
              <a:rPr lang="en-US" dirty="0"/>
              <a:t>What information do our edges need to store?</a:t>
            </a:r>
          </a:p>
          <a:p>
            <a:r>
              <a:rPr lang="en-US" dirty="0">
                <a:solidFill>
                  <a:srgbClr val="4C3282"/>
                </a:solidFill>
              </a:rPr>
              <a:t>Walking times</a:t>
            </a:r>
          </a:p>
          <a:p>
            <a:r>
              <a:rPr lang="en-US" dirty="0"/>
              <a:t>How do we apply the algorithm?</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Run Dijkstra’s from Splash Mountain.</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Run Dijkstra’s from Space Mountain.</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Take the larger of the two times.</a:t>
            </a:r>
          </a:p>
        </p:txBody>
      </p:sp>
    </p:spTree>
    <p:extLst>
      <p:ext uri="{BB962C8B-B14F-4D97-AF65-F5344CB8AC3E}">
        <p14:creationId xmlns:p14="http://schemas.microsoft.com/office/powerpoint/2010/main" val="282276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animEffect transition="in" filter="fade">
                                      <p:cBhvr>
                                        <p:cTn id="7" dur="500"/>
                                        <p:tgtEl>
                                          <p:spTgt spid="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3" end="3"/>
                                            </p:txEl>
                                          </p:spTgt>
                                        </p:tgtEl>
                                        <p:attrNameLst>
                                          <p:attrName>style.visibility</p:attrName>
                                        </p:attrNameLst>
                                      </p:cBhvr>
                                      <p:to>
                                        <p:strVal val="visible"/>
                                      </p:to>
                                    </p:set>
                                    <p:animEffect transition="in" filter="fade">
                                      <p:cBhvr>
                                        <p:cTn id="12" dur="500"/>
                                        <p:tgtEl>
                                          <p:spTgt spid="5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xEl>
                                              <p:pRg st="5" end="5"/>
                                            </p:txEl>
                                          </p:spTgt>
                                        </p:tgtEl>
                                        <p:attrNameLst>
                                          <p:attrName>style.visibility</p:attrName>
                                        </p:attrNameLst>
                                      </p:cBhvr>
                                      <p:to>
                                        <p:strVal val="visible"/>
                                      </p:to>
                                    </p:set>
                                    <p:animEffect transition="in" filter="fade">
                                      <p:cBhvr>
                                        <p:cTn id="17" dur="500"/>
                                        <p:tgtEl>
                                          <p:spTgt spid="57">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7">
                                            <p:txEl>
                                              <p:pRg st="6" end="6"/>
                                            </p:txEl>
                                          </p:spTgt>
                                        </p:tgtEl>
                                        <p:attrNameLst>
                                          <p:attrName>style.visibility</p:attrName>
                                        </p:attrNameLst>
                                      </p:cBhvr>
                                      <p:to>
                                        <p:strVal val="visible"/>
                                      </p:to>
                                    </p:set>
                                    <p:animEffect transition="in" filter="fade">
                                      <p:cBhvr>
                                        <p:cTn id="20" dur="500"/>
                                        <p:tgtEl>
                                          <p:spTgt spid="57">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xEl>
                                              <p:pRg st="7" end="7"/>
                                            </p:txEl>
                                          </p:spTgt>
                                        </p:tgtEl>
                                        <p:attrNameLst>
                                          <p:attrName>style.visibility</p:attrName>
                                        </p:attrNameLst>
                                      </p:cBhvr>
                                      <p:to>
                                        <p:strVal val="visible"/>
                                      </p:to>
                                    </p:set>
                                    <p:animEffect transition="in" filter="fade">
                                      <p:cBhvr>
                                        <p:cTn id="23" dur="500"/>
                                        <p:tgtEl>
                                          <p:spTgt spid="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Problems</a:t>
            </a:r>
          </a:p>
        </p:txBody>
      </p:sp>
      <p:sp>
        <p:nvSpPr>
          <p:cNvPr id="3" name="Content Placeholder 2"/>
          <p:cNvSpPr>
            <a:spLocks noGrp="1"/>
          </p:cNvSpPr>
          <p:nvPr>
            <p:ph idx="1"/>
          </p:nvPr>
        </p:nvSpPr>
        <p:spPr/>
        <p:txBody>
          <a:bodyPr vert="horz" lIns="45720" tIns="45720" rIns="45720" bIns="45720" rtlCol="0" anchor="t">
            <a:normAutofit lnSpcReduction="10000"/>
          </a:bodyPr>
          <a:lstStyle/>
          <a:p>
            <a:r>
              <a:rPr lang="en-US" b="1">
                <a:solidFill>
                  <a:srgbClr val="4C3282"/>
                </a:solidFill>
              </a:rPr>
              <a:t>Decision Problem </a:t>
            </a:r>
            <a:r>
              <a:rPr lang="en-US"/>
              <a:t>– any arbitrary yes-or-no question on an infinite set of inputs. Resolution to problem can be represented by a Boolean value.</a:t>
            </a:r>
          </a:p>
          <a:p>
            <a:pPr marL="264795" lvl="1"/>
            <a:r>
              <a:rPr lang="en-US"/>
              <a:t>IS-PRIME: is X a prime number? (where X is some input)</a:t>
            </a:r>
          </a:p>
          <a:p>
            <a:pPr marL="264795" lvl="1"/>
            <a:r>
              <a:rPr lang="en-US"/>
              <a:t>IS-SORTED: is this list of numbers sorted?</a:t>
            </a:r>
          </a:p>
          <a:p>
            <a:pPr marL="264795" lvl="1"/>
            <a:r>
              <a:rPr lang="en-US"/>
              <a:t>EQUAL: is X equal to Y? (for however X and Y define equality)</a:t>
            </a:r>
          </a:p>
          <a:p>
            <a:pPr marL="0" indent="0">
              <a:buNone/>
            </a:pPr>
            <a:r>
              <a:rPr lang="en-US" b="1">
                <a:solidFill>
                  <a:srgbClr val="4C3282"/>
                </a:solidFill>
              </a:rPr>
              <a:t>Solvable</a:t>
            </a:r>
            <a:r>
              <a:rPr lang="en-US"/>
              <a:t> – a decision problem is solvable if there exists some algorithm that given any input or instance can correctly produce either a “yes” or “no” answer.</a:t>
            </a:r>
          </a:p>
          <a:p>
            <a:pPr marL="264795" lvl="1"/>
            <a:r>
              <a:rPr lang="en-US"/>
              <a:t>Not all problems are solvable! </a:t>
            </a:r>
          </a:p>
          <a:p>
            <a:pPr marL="447675" lvl="2"/>
            <a:r>
              <a:rPr lang="en-US"/>
              <a:t>Example: Halting problem</a:t>
            </a:r>
          </a:p>
          <a:p>
            <a:pPr marL="0" indent="0">
              <a:buNone/>
            </a:pPr>
            <a:r>
              <a:rPr lang="en-US" b="1">
                <a:solidFill>
                  <a:srgbClr val="4C3282"/>
                </a:solidFill>
              </a:rPr>
              <a:t>Efficient algorithm </a:t>
            </a:r>
            <a:r>
              <a:rPr lang="en-US"/>
              <a:t>– an algorithm is efficient if the worst case bound is a polynomial. </a:t>
            </a:r>
            <a:r>
              <a:rPr lang="en-US">
                <a:solidFill>
                  <a:srgbClr val="000000"/>
                </a:solidFill>
              </a:rPr>
              <a:t>The growth rate of this is such that you can actually run it on a computer in practice.</a:t>
            </a:r>
          </a:p>
          <a:p>
            <a:pPr marL="264795" lvl="1">
              <a:lnSpc>
                <a:spcPct val="100000"/>
              </a:lnSpc>
            </a:pPr>
            <a:r>
              <a:rPr lang="en-US"/>
              <a:t>Definitely efficient: O(1), O(n), O(</a:t>
            </a:r>
            <a:r>
              <a:rPr lang="en-US" err="1"/>
              <a:t>nlogn</a:t>
            </a:r>
            <a:r>
              <a:rPr lang="en-US"/>
              <a:t>), O(n</a:t>
            </a:r>
            <a:r>
              <a:rPr lang="en-US" baseline="30000"/>
              <a:t>2</a:t>
            </a:r>
            <a:r>
              <a:rPr lang="en-US"/>
              <a:t>)</a:t>
            </a:r>
          </a:p>
          <a:p>
            <a:pPr marL="264795" lvl="1">
              <a:lnSpc>
                <a:spcPct val="100000"/>
              </a:lnSpc>
            </a:pPr>
            <a:r>
              <a:rPr lang="en-US"/>
              <a:t>Technically efficient: O(n1000000), O(10000000000000n</a:t>
            </a:r>
            <a:r>
              <a:rPr lang="en-US" baseline="30000"/>
              <a:t>2</a:t>
            </a:r>
            <a:r>
              <a:rPr lang="en-US"/>
              <a:t>)</a:t>
            </a:r>
          </a:p>
          <a:p>
            <a:pPr marL="0" indent="0">
              <a:buNone/>
            </a:pPr>
            <a:r>
              <a:rPr lang="en-US"/>
              <a:t>Everything we’ve talked about in class so far has been </a:t>
            </a:r>
            <a:r>
              <a:rPr lang="en-US" b="1">
                <a:solidFill>
                  <a:srgbClr val="4C3282"/>
                </a:solidFill>
              </a:rPr>
              <a:t>solvable</a:t>
            </a:r>
            <a:r>
              <a:rPr lang="en-US"/>
              <a:t> and </a:t>
            </a:r>
            <a:r>
              <a:rPr lang="en-US" b="1">
                <a:solidFill>
                  <a:srgbClr val="4C3282"/>
                </a:solidFill>
              </a:rPr>
              <a:t>efficient</a:t>
            </a:r>
            <a:r>
              <a:rPr lang="en-US"/>
              <a: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45</a:t>
            </a:fld>
            <a:endParaRPr lang="en-US"/>
          </a:p>
        </p:txBody>
      </p:sp>
    </p:spTree>
    <p:extLst>
      <p:ext uri="{BB962C8B-B14F-4D97-AF65-F5344CB8AC3E}">
        <p14:creationId xmlns:p14="http://schemas.microsoft.com/office/powerpoint/2010/main" val="2120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Graphs: A Reduction</a:t>
            </a:r>
          </a:p>
        </p:txBody>
      </p:sp>
      <p:grpSp>
        <p:nvGrpSpPr>
          <p:cNvPr id="140" name="Group 139"/>
          <p:cNvGrpSpPr/>
          <p:nvPr/>
        </p:nvGrpSpPr>
        <p:grpSpPr>
          <a:xfrm>
            <a:off x="387175" y="2303351"/>
            <a:ext cx="3244286" cy="1553495"/>
            <a:chOff x="1571625" y="2325233"/>
            <a:chExt cx="2247900" cy="1233998"/>
          </a:xfrm>
        </p:grpSpPr>
        <p:sp>
          <p:nvSpPr>
            <p:cNvPr id="6" name="Oval 5"/>
            <p:cNvSpPr/>
            <p:nvPr/>
          </p:nvSpPr>
          <p:spPr>
            <a:xfrm>
              <a:off x="1571625" y="281463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7" name="Oval 6"/>
            <p:cNvSpPr/>
            <p:nvPr/>
          </p:nvSpPr>
          <p:spPr>
            <a:xfrm>
              <a:off x="2480876" y="234025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8" name="Oval 7"/>
            <p:cNvSpPr/>
            <p:nvPr/>
          </p:nvSpPr>
          <p:spPr>
            <a:xfrm>
              <a:off x="2447922" y="3150283"/>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9" name="Oval 8"/>
            <p:cNvSpPr/>
            <p:nvPr/>
          </p:nvSpPr>
          <p:spPr>
            <a:xfrm>
              <a:off x="3505200" y="281463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10" name="Straight Arrow Connector 9"/>
            <p:cNvCxnSpPr>
              <a:stCxn id="7" idx="6"/>
              <a:endCxn id="9" idx="1"/>
            </p:cNvCxnSpPr>
            <p:nvPr/>
          </p:nvCxnSpPr>
          <p:spPr>
            <a:xfrm>
              <a:off x="2795201" y="2497415"/>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8" idx="2"/>
            </p:cNvCxnSpPr>
            <p:nvPr/>
          </p:nvCxnSpPr>
          <p:spPr>
            <a:xfrm>
              <a:off x="1839918" y="3082930"/>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a:endCxn id="9" idx="2"/>
            </p:cNvCxnSpPr>
            <p:nvPr/>
          </p:nvCxnSpPr>
          <p:spPr>
            <a:xfrm>
              <a:off x="1885950" y="2971800"/>
              <a:ext cx="161925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6"/>
              <a:endCxn id="9" idx="3"/>
            </p:cNvCxnSpPr>
            <p:nvPr/>
          </p:nvCxnSpPr>
          <p:spPr>
            <a:xfrm flipV="1">
              <a:off x="2762247" y="3082930"/>
              <a:ext cx="788985"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0"/>
              <a:endCxn id="7" idx="2"/>
            </p:cNvCxnSpPr>
            <p:nvPr/>
          </p:nvCxnSpPr>
          <p:spPr>
            <a:xfrm flipV="1">
              <a:off x="1728788" y="2497415"/>
              <a:ext cx="752088" cy="31722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78021" y="2658034"/>
              <a:ext cx="534259" cy="369332"/>
            </a:xfrm>
            <a:prstGeom prst="rect">
              <a:avLst/>
            </a:prstGeom>
            <a:noFill/>
          </p:spPr>
          <p:txBody>
            <a:bodyPr wrap="square" rtlCol="0">
              <a:spAutoFit/>
            </a:bodyPr>
            <a:lstStyle/>
            <a:p>
              <a:r>
                <a:rPr lang="en-US" sz="2800" dirty="0"/>
                <a:t>2</a:t>
              </a:r>
            </a:p>
          </p:txBody>
        </p:sp>
        <p:sp>
          <p:nvSpPr>
            <p:cNvPr id="30" name="TextBox 29"/>
            <p:cNvSpPr txBox="1"/>
            <p:nvPr/>
          </p:nvSpPr>
          <p:spPr>
            <a:xfrm>
              <a:off x="1850954" y="2325233"/>
              <a:ext cx="534259" cy="369332"/>
            </a:xfrm>
            <a:prstGeom prst="rect">
              <a:avLst/>
            </a:prstGeom>
            <a:noFill/>
          </p:spPr>
          <p:txBody>
            <a:bodyPr wrap="square" rtlCol="0">
              <a:spAutoFit/>
            </a:bodyPr>
            <a:lstStyle/>
            <a:p>
              <a:r>
                <a:rPr lang="en-US" sz="2800" dirty="0"/>
                <a:t>2</a:t>
              </a:r>
            </a:p>
          </p:txBody>
        </p:sp>
        <p:sp>
          <p:nvSpPr>
            <p:cNvPr id="31" name="TextBox 30"/>
            <p:cNvSpPr txBox="1"/>
            <p:nvPr/>
          </p:nvSpPr>
          <p:spPr>
            <a:xfrm>
              <a:off x="2985225" y="3189899"/>
              <a:ext cx="534259" cy="369332"/>
            </a:xfrm>
            <a:prstGeom prst="rect">
              <a:avLst/>
            </a:prstGeom>
            <a:noFill/>
          </p:spPr>
          <p:txBody>
            <a:bodyPr wrap="square" rtlCol="0">
              <a:spAutoFit/>
            </a:bodyPr>
            <a:lstStyle/>
            <a:p>
              <a:r>
                <a:rPr lang="en-US" sz="2800" dirty="0"/>
                <a:t>2</a:t>
              </a:r>
            </a:p>
          </p:txBody>
        </p:sp>
        <p:sp>
          <p:nvSpPr>
            <p:cNvPr id="32" name="TextBox 31"/>
            <p:cNvSpPr txBox="1"/>
            <p:nvPr/>
          </p:nvSpPr>
          <p:spPr>
            <a:xfrm>
              <a:off x="3020946" y="2338937"/>
              <a:ext cx="534259" cy="369332"/>
            </a:xfrm>
            <a:prstGeom prst="rect">
              <a:avLst/>
            </a:prstGeom>
            <a:noFill/>
          </p:spPr>
          <p:txBody>
            <a:bodyPr wrap="square" rtlCol="0">
              <a:spAutoFit/>
            </a:bodyPr>
            <a:lstStyle/>
            <a:p>
              <a:r>
                <a:rPr lang="en-US" sz="2800" dirty="0"/>
                <a:t>1</a:t>
              </a:r>
            </a:p>
          </p:txBody>
        </p:sp>
        <p:sp>
          <p:nvSpPr>
            <p:cNvPr id="33" name="TextBox 32"/>
            <p:cNvSpPr txBox="1"/>
            <p:nvPr/>
          </p:nvSpPr>
          <p:spPr>
            <a:xfrm>
              <a:off x="1881915" y="3170553"/>
              <a:ext cx="534259" cy="369332"/>
            </a:xfrm>
            <a:prstGeom prst="rect">
              <a:avLst/>
            </a:prstGeom>
            <a:noFill/>
          </p:spPr>
          <p:txBody>
            <a:bodyPr wrap="square" rtlCol="0">
              <a:spAutoFit/>
            </a:bodyPr>
            <a:lstStyle/>
            <a:p>
              <a:r>
                <a:rPr lang="en-US" sz="2800" dirty="0"/>
                <a:t>1</a:t>
              </a:r>
            </a:p>
          </p:txBody>
        </p:sp>
      </p:grpSp>
      <p:grpSp>
        <p:nvGrpSpPr>
          <p:cNvPr id="141" name="Group 140"/>
          <p:cNvGrpSpPr/>
          <p:nvPr/>
        </p:nvGrpSpPr>
        <p:grpSpPr>
          <a:xfrm>
            <a:off x="3810601" y="2055299"/>
            <a:ext cx="3704744" cy="1636920"/>
            <a:chOff x="8696325" y="2321202"/>
            <a:chExt cx="2247900" cy="1124356"/>
          </a:xfrm>
        </p:grpSpPr>
        <p:sp>
          <p:nvSpPr>
            <p:cNvPr id="41" name="Oval 40"/>
            <p:cNvSpPr/>
            <p:nvPr/>
          </p:nvSpPr>
          <p:spPr>
            <a:xfrm>
              <a:off x="8696325" y="279558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42" name="Oval 41"/>
            <p:cNvSpPr/>
            <p:nvPr/>
          </p:nvSpPr>
          <p:spPr>
            <a:xfrm>
              <a:off x="9605576" y="232120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43" name="Oval 42"/>
            <p:cNvSpPr/>
            <p:nvPr/>
          </p:nvSpPr>
          <p:spPr>
            <a:xfrm>
              <a:off x="9572622" y="3131233"/>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44" name="Oval 43"/>
            <p:cNvSpPr/>
            <p:nvPr/>
          </p:nvSpPr>
          <p:spPr>
            <a:xfrm>
              <a:off x="10629900" y="279558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5" name="Straight Arrow Connector 44"/>
            <p:cNvCxnSpPr>
              <a:stCxn id="42" idx="6"/>
              <a:endCxn id="44" idx="1"/>
            </p:cNvCxnSpPr>
            <p:nvPr/>
          </p:nvCxnSpPr>
          <p:spPr>
            <a:xfrm>
              <a:off x="9919901" y="2478365"/>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5"/>
              <a:endCxn id="43" idx="2"/>
            </p:cNvCxnSpPr>
            <p:nvPr/>
          </p:nvCxnSpPr>
          <p:spPr>
            <a:xfrm>
              <a:off x="8964618" y="3063880"/>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6"/>
              <a:endCxn id="86" idx="2"/>
            </p:cNvCxnSpPr>
            <p:nvPr/>
          </p:nvCxnSpPr>
          <p:spPr>
            <a:xfrm flipV="1">
              <a:off x="9010650" y="2950889"/>
              <a:ext cx="700347" cy="186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6"/>
              <a:endCxn id="76" idx="2"/>
            </p:cNvCxnSpPr>
            <p:nvPr/>
          </p:nvCxnSpPr>
          <p:spPr>
            <a:xfrm flipV="1">
              <a:off x="9886947" y="3224696"/>
              <a:ext cx="328615" cy="63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5" idx="6"/>
              <a:endCxn id="42" idx="2"/>
            </p:cNvCxnSpPr>
            <p:nvPr/>
          </p:nvCxnSpPr>
          <p:spPr>
            <a:xfrm flipV="1">
              <a:off x="9337284" y="2478365"/>
              <a:ext cx="268292" cy="12008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172576" y="2516097"/>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7" name="Straight Arrow Connector 56"/>
            <p:cNvCxnSpPr>
              <a:stCxn id="41" idx="0"/>
              <a:endCxn id="55" idx="2"/>
            </p:cNvCxnSpPr>
            <p:nvPr/>
          </p:nvCxnSpPr>
          <p:spPr>
            <a:xfrm flipV="1">
              <a:off x="8853488" y="2598451"/>
              <a:ext cx="319088" cy="1971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0215562" y="3142342"/>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a:stCxn id="76" idx="7"/>
              <a:endCxn id="44" idx="3"/>
            </p:cNvCxnSpPr>
            <p:nvPr/>
          </p:nvCxnSpPr>
          <p:spPr>
            <a:xfrm flipV="1">
              <a:off x="10356149" y="3063880"/>
              <a:ext cx="319783" cy="10258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9710997" y="2868535"/>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8" name="Straight Arrow Connector 87"/>
            <p:cNvCxnSpPr>
              <a:stCxn id="86" idx="6"/>
              <a:endCxn id="44" idx="2"/>
            </p:cNvCxnSpPr>
            <p:nvPr/>
          </p:nvCxnSpPr>
          <p:spPr>
            <a:xfrm>
              <a:off x="9875705" y="2950889"/>
              <a:ext cx="754195" cy="186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8316156" y="3443968"/>
            <a:ext cx="3882622" cy="1370080"/>
            <a:chOff x="8666030" y="5165757"/>
            <a:chExt cx="2633528" cy="1124356"/>
          </a:xfrm>
        </p:grpSpPr>
        <p:sp>
          <p:nvSpPr>
            <p:cNvPr id="93" name="Oval 92"/>
            <p:cNvSpPr/>
            <p:nvPr/>
          </p:nvSpPr>
          <p:spPr>
            <a:xfrm>
              <a:off x="8666030" y="564014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94" name="Oval 93"/>
            <p:cNvSpPr/>
            <p:nvPr/>
          </p:nvSpPr>
          <p:spPr>
            <a:xfrm>
              <a:off x="9575281" y="516575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95" name="Oval 94"/>
            <p:cNvSpPr/>
            <p:nvPr/>
          </p:nvSpPr>
          <p:spPr>
            <a:xfrm>
              <a:off x="9542327" y="5975788"/>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96" name="Oval 95"/>
            <p:cNvSpPr/>
            <p:nvPr/>
          </p:nvSpPr>
          <p:spPr>
            <a:xfrm>
              <a:off x="10599605" y="564014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97" name="Straight Arrow Connector 96"/>
            <p:cNvCxnSpPr>
              <a:stCxn id="94" idx="6"/>
              <a:endCxn id="96" idx="1"/>
            </p:cNvCxnSpPr>
            <p:nvPr/>
          </p:nvCxnSpPr>
          <p:spPr>
            <a:xfrm>
              <a:off x="9889606" y="5322920"/>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3" idx="5"/>
              <a:endCxn id="95" idx="2"/>
            </p:cNvCxnSpPr>
            <p:nvPr/>
          </p:nvCxnSpPr>
          <p:spPr>
            <a:xfrm>
              <a:off x="8934323" y="5908435"/>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8980355" y="5804969"/>
              <a:ext cx="700347" cy="186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6"/>
              <a:endCxn id="104" idx="2"/>
            </p:cNvCxnSpPr>
            <p:nvPr/>
          </p:nvCxnSpPr>
          <p:spPr>
            <a:xfrm flipV="1">
              <a:off x="9856652" y="6069251"/>
              <a:ext cx="328615" cy="63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02" idx="6"/>
              <a:endCxn id="94" idx="2"/>
            </p:cNvCxnSpPr>
            <p:nvPr/>
          </p:nvCxnSpPr>
          <p:spPr>
            <a:xfrm flipV="1">
              <a:off x="9306989" y="5322920"/>
              <a:ext cx="268292" cy="12008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9142281" y="5360652"/>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3" name="Straight Arrow Connector 102"/>
            <p:cNvCxnSpPr>
              <a:stCxn id="93" idx="0"/>
              <a:endCxn id="102" idx="2"/>
            </p:cNvCxnSpPr>
            <p:nvPr/>
          </p:nvCxnSpPr>
          <p:spPr>
            <a:xfrm flipV="1">
              <a:off x="8823193" y="5443006"/>
              <a:ext cx="319088" cy="1971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10185267" y="5986897"/>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5" name="Straight Arrow Connector 104"/>
            <p:cNvCxnSpPr>
              <a:stCxn id="104" idx="7"/>
              <a:endCxn id="96" idx="3"/>
            </p:cNvCxnSpPr>
            <p:nvPr/>
          </p:nvCxnSpPr>
          <p:spPr>
            <a:xfrm flipV="1">
              <a:off x="10325854" y="5908435"/>
              <a:ext cx="319783" cy="10258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80702" y="5713090"/>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7" name="Straight Arrow Connector 106"/>
            <p:cNvCxnSpPr/>
            <p:nvPr/>
          </p:nvCxnSpPr>
          <p:spPr>
            <a:xfrm>
              <a:off x="9845410" y="5804969"/>
              <a:ext cx="754195" cy="186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0888264" y="5591747"/>
              <a:ext cx="411294" cy="354893"/>
            </a:xfrm>
            <a:prstGeom prst="rect">
              <a:avLst/>
            </a:prstGeom>
            <a:noFill/>
          </p:spPr>
          <p:txBody>
            <a:bodyPr wrap="square" rtlCol="0">
              <a:spAutoFit/>
            </a:bodyPr>
            <a:lstStyle/>
            <a:p>
              <a:r>
                <a:rPr lang="en-US" sz="2800" dirty="0">
                  <a:solidFill>
                    <a:srgbClr val="4C3282"/>
                  </a:solidFill>
                </a:rPr>
                <a:t>2</a:t>
              </a:r>
            </a:p>
          </p:txBody>
        </p:sp>
      </p:grpSp>
      <p:grpSp>
        <p:nvGrpSpPr>
          <p:cNvPr id="143" name="Group 142"/>
          <p:cNvGrpSpPr/>
          <p:nvPr/>
        </p:nvGrpSpPr>
        <p:grpSpPr>
          <a:xfrm>
            <a:off x="4176919" y="5064868"/>
            <a:ext cx="3733457" cy="1500000"/>
            <a:chOff x="1546223" y="5087551"/>
            <a:chExt cx="2664553" cy="1238086"/>
          </a:xfrm>
        </p:grpSpPr>
        <p:sp>
          <p:nvSpPr>
            <p:cNvPr id="125" name="Oval 124"/>
            <p:cNvSpPr/>
            <p:nvPr/>
          </p:nvSpPr>
          <p:spPr>
            <a:xfrm>
              <a:off x="1546223" y="5576955"/>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126" name="Oval 125"/>
            <p:cNvSpPr/>
            <p:nvPr/>
          </p:nvSpPr>
          <p:spPr>
            <a:xfrm>
              <a:off x="2455474" y="5102570"/>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127" name="Oval 126"/>
            <p:cNvSpPr/>
            <p:nvPr/>
          </p:nvSpPr>
          <p:spPr>
            <a:xfrm>
              <a:off x="2422520" y="5912601"/>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128" name="Oval 127"/>
            <p:cNvSpPr/>
            <p:nvPr/>
          </p:nvSpPr>
          <p:spPr>
            <a:xfrm>
              <a:off x="3479798" y="5576955"/>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129" name="Straight Arrow Connector 128"/>
            <p:cNvCxnSpPr>
              <a:stCxn id="126" idx="6"/>
              <a:endCxn id="128" idx="1"/>
            </p:cNvCxnSpPr>
            <p:nvPr/>
          </p:nvCxnSpPr>
          <p:spPr>
            <a:xfrm>
              <a:off x="2769799" y="5259733"/>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5" idx="5"/>
              <a:endCxn id="127" idx="2"/>
            </p:cNvCxnSpPr>
            <p:nvPr/>
          </p:nvCxnSpPr>
          <p:spPr>
            <a:xfrm>
              <a:off x="1814516" y="5845248"/>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5" idx="6"/>
              <a:endCxn id="128" idx="2"/>
            </p:cNvCxnSpPr>
            <p:nvPr/>
          </p:nvCxnSpPr>
          <p:spPr>
            <a:xfrm>
              <a:off x="1860548" y="5734118"/>
              <a:ext cx="161925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7" idx="6"/>
              <a:endCxn id="128" idx="3"/>
            </p:cNvCxnSpPr>
            <p:nvPr/>
          </p:nvCxnSpPr>
          <p:spPr>
            <a:xfrm flipV="1">
              <a:off x="2736845" y="5845248"/>
              <a:ext cx="788985"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5" idx="0"/>
              <a:endCxn id="126" idx="2"/>
            </p:cNvCxnSpPr>
            <p:nvPr/>
          </p:nvCxnSpPr>
          <p:spPr>
            <a:xfrm flipV="1">
              <a:off x="1703386" y="5259733"/>
              <a:ext cx="752088" cy="31722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452619" y="5420352"/>
              <a:ext cx="534259" cy="373420"/>
            </a:xfrm>
            <a:prstGeom prst="rect">
              <a:avLst/>
            </a:prstGeom>
            <a:noFill/>
          </p:spPr>
          <p:txBody>
            <a:bodyPr wrap="square" rtlCol="0">
              <a:spAutoFit/>
            </a:bodyPr>
            <a:lstStyle/>
            <a:p>
              <a:r>
                <a:rPr lang="en-US" sz="2800" dirty="0"/>
                <a:t>2</a:t>
              </a:r>
            </a:p>
          </p:txBody>
        </p:sp>
        <p:sp>
          <p:nvSpPr>
            <p:cNvPr id="135" name="TextBox 134"/>
            <p:cNvSpPr txBox="1"/>
            <p:nvPr/>
          </p:nvSpPr>
          <p:spPr>
            <a:xfrm>
              <a:off x="1825552" y="5087551"/>
              <a:ext cx="534259" cy="373420"/>
            </a:xfrm>
            <a:prstGeom prst="rect">
              <a:avLst/>
            </a:prstGeom>
            <a:noFill/>
          </p:spPr>
          <p:txBody>
            <a:bodyPr wrap="square" rtlCol="0">
              <a:spAutoFit/>
            </a:bodyPr>
            <a:lstStyle/>
            <a:p>
              <a:r>
                <a:rPr lang="en-US" sz="2800" dirty="0"/>
                <a:t>2</a:t>
              </a:r>
            </a:p>
          </p:txBody>
        </p:sp>
        <p:sp>
          <p:nvSpPr>
            <p:cNvPr id="136" name="TextBox 135"/>
            <p:cNvSpPr txBox="1"/>
            <p:nvPr/>
          </p:nvSpPr>
          <p:spPr>
            <a:xfrm>
              <a:off x="2959823" y="5952217"/>
              <a:ext cx="534259" cy="373420"/>
            </a:xfrm>
            <a:prstGeom prst="rect">
              <a:avLst/>
            </a:prstGeom>
            <a:noFill/>
          </p:spPr>
          <p:txBody>
            <a:bodyPr wrap="square" rtlCol="0">
              <a:spAutoFit/>
            </a:bodyPr>
            <a:lstStyle/>
            <a:p>
              <a:r>
                <a:rPr lang="en-US" sz="2800" dirty="0"/>
                <a:t>2</a:t>
              </a:r>
            </a:p>
          </p:txBody>
        </p:sp>
        <p:sp>
          <p:nvSpPr>
            <p:cNvPr id="137" name="TextBox 136"/>
            <p:cNvSpPr txBox="1"/>
            <p:nvPr/>
          </p:nvSpPr>
          <p:spPr>
            <a:xfrm>
              <a:off x="2995544" y="5101255"/>
              <a:ext cx="534259" cy="373420"/>
            </a:xfrm>
            <a:prstGeom prst="rect">
              <a:avLst/>
            </a:prstGeom>
            <a:noFill/>
          </p:spPr>
          <p:txBody>
            <a:bodyPr wrap="square" rtlCol="0">
              <a:spAutoFit/>
            </a:bodyPr>
            <a:lstStyle/>
            <a:p>
              <a:r>
                <a:rPr lang="en-US" sz="2800" dirty="0"/>
                <a:t>1</a:t>
              </a:r>
            </a:p>
          </p:txBody>
        </p:sp>
        <p:sp>
          <p:nvSpPr>
            <p:cNvPr id="138" name="TextBox 137"/>
            <p:cNvSpPr txBox="1"/>
            <p:nvPr/>
          </p:nvSpPr>
          <p:spPr>
            <a:xfrm>
              <a:off x="1856513" y="5932871"/>
              <a:ext cx="534259" cy="373420"/>
            </a:xfrm>
            <a:prstGeom prst="rect">
              <a:avLst/>
            </a:prstGeom>
            <a:noFill/>
          </p:spPr>
          <p:txBody>
            <a:bodyPr wrap="square" rtlCol="0">
              <a:spAutoFit/>
            </a:bodyPr>
            <a:lstStyle/>
            <a:p>
              <a:r>
                <a:rPr lang="en-US" sz="2800" dirty="0"/>
                <a:t>1</a:t>
              </a:r>
            </a:p>
          </p:txBody>
        </p:sp>
        <p:sp>
          <p:nvSpPr>
            <p:cNvPr id="139" name="TextBox 138"/>
            <p:cNvSpPr txBox="1"/>
            <p:nvPr/>
          </p:nvSpPr>
          <p:spPr>
            <a:xfrm>
              <a:off x="3799482" y="5543269"/>
              <a:ext cx="411294" cy="373420"/>
            </a:xfrm>
            <a:prstGeom prst="rect">
              <a:avLst/>
            </a:prstGeom>
            <a:noFill/>
          </p:spPr>
          <p:txBody>
            <a:bodyPr wrap="square" rtlCol="0">
              <a:spAutoFit/>
            </a:bodyPr>
            <a:lstStyle/>
            <a:p>
              <a:r>
                <a:rPr lang="en-US" sz="2800" dirty="0">
                  <a:solidFill>
                    <a:srgbClr val="4C3282"/>
                  </a:solidFill>
                </a:rPr>
                <a:t>2</a:t>
              </a:r>
            </a:p>
          </p:txBody>
        </p:sp>
      </p:grpSp>
      <p:sp>
        <p:nvSpPr>
          <p:cNvPr id="34" name="Rectangle 33"/>
          <p:cNvSpPr/>
          <p:nvPr/>
        </p:nvSpPr>
        <p:spPr>
          <a:xfrm>
            <a:off x="3775074" y="2030082"/>
            <a:ext cx="3790615" cy="180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Input</a:t>
            </a:r>
          </a:p>
        </p:txBody>
      </p:sp>
      <p:sp>
        <p:nvSpPr>
          <p:cNvPr id="36" name="Rectangle 35"/>
          <p:cNvSpPr/>
          <p:nvPr/>
        </p:nvSpPr>
        <p:spPr>
          <a:xfrm>
            <a:off x="8142336" y="3285892"/>
            <a:ext cx="4049663" cy="1760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Unweighted Shortest Paths</a:t>
            </a:r>
          </a:p>
        </p:txBody>
      </p:sp>
      <p:sp>
        <p:nvSpPr>
          <p:cNvPr id="73" name="Rectangle 72"/>
          <p:cNvSpPr/>
          <p:nvPr/>
        </p:nvSpPr>
        <p:spPr>
          <a:xfrm>
            <a:off x="3946849" y="4906214"/>
            <a:ext cx="3789692" cy="16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Output</a:t>
            </a:r>
          </a:p>
        </p:txBody>
      </p:sp>
      <p:sp>
        <p:nvSpPr>
          <p:cNvPr id="70" name="Footer Placeholder 3">
            <a:extLst>
              <a:ext uri="{FF2B5EF4-FFF2-40B4-BE49-F238E27FC236}">
                <a16:creationId xmlns:a16="http://schemas.microsoft.com/office/drawing/2014/main" id="{B2EF8BAB-A663-7F44-9A6F-D44298B6CF9E}"/>
              </a:ext>
            </a:extLst>
          </p:cNvPr>
          <p:cNvSpPr>
            <a:spLocks noGrp="1"/>
          </p:cNvSpPr>
          <p:nvPr>
            <p:ph type="ftr" sz="quarter" idx="11"/>
          </p:nvPr>
        </p:nvSpPr>
        <p:spPr>
          <a:xfrm>
            <a:off x="5715301" y="6521027"/>
            <a:ext cx="5901459" cy="274320"/>
          </a:xfrm>
        </p:spPr>
        <p:txBody>
          <a:bodyPr/>
          <a:lstStyle/>
          <a:p>
            <a:r>
              <a:rPr lang="en-US" dirty="0"/>
              <a:t>CSE 37318 SU – Robbie Webber</a:t>
            </a:r>
          </a:p>
        </p:txBody>
      </p:sp>
    </p:spTree>
    <p:extLst>
      <p:ext uri="{BB962C8B-B14F-4D97-AF65-F5344CB8AC3E}">
        <p14:creationId xmlns:p14="http://schemas.microsoft.com/office/powerpoint/2010/main" val="36350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4.07407E-6 L 0.29961 -0.03009 " pathEditMode="relative" rAng="0" ptsTypes="AA">
                                      <p:cBhvr>
                                        <p:cTn id="6" dur="2000" fill="hold"/>
                                        <p:tgtEl>
                                          <p:spTgt spid="140"/>
                                        </p:tgtEl>
                                        <p:attrNameLst>
                                          <p:attrName>ppt_x</p:attrName>
                                          <p:attrName>ppt_y</p:attrName>
                                        </p:attrNameLst>
                                      </p:cBhvr>
                                      <p:rCtr x="14245" y="-926"/>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3.125E-6 -1.48148E-6 L 0.36966 -0.1 " pathEditMode="relative" rAng="0" ptsTypes="AA">
                                      <p:cBhvr>
                                        <p:cTn id="9" dur="2000" fill="hold"/>
                                        <p:tgtEl>
                                          <p:spTgt spid="141"/>
                                        </p:tgtEl>
                                        <p:attrNameLst>
                                          <p:attrName>ppt_x</p:attrName>
                                          <p:attrName>ppt_y</p:attrName>
                                        </p:attrNameLst>
                                      </p:cBhvr>
                                      <p:rCtr x="18477" y="-5000"/>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36966 -0.1 L 0.37683 0.18287 " pathEditMode="relative" rAng="0" ptsTypes="AA">
                                      <p:cBhvr>
                                        <p:cTn id="13" dur="2000" fill="hold"/>
                                        <p:tgtEl>
                                          <p:spTgt spid="141"/>
                                        </p:tgtEl>
                                        <p:attrNameLst>
                                          <p:attrName>ppt_x</p:attrName>
                                          <p:attrName>ppt_y</p:attrName>
                                        </p:attrNameLst>
                                      </p:cBhvr>
                                      <p:rCtr x="91" y="13032"/>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3.95833E-6 -1.85185E-6 L 0.00143 0.26203 " pathEditMode="relative" rAng="0" ptsTypes="AA">
                                      <p:cBhvr>
                                        <p:cTn id="16" dur="2000" fill="hold"/>
                                        <p:tgtEl>
                                          <p:spTgt spid="144"/>
                                        </p:tgtEl>
                                        <p:attrNameLst>
                                          <p:attrName>ppt_x</p:attrName>
                                          <p:attrName>ppt_y</p:attrName>
                                        </p:attrNameLst>
                                      </p:cBhvr>
                                      <p:rCtr x="156" y="13056"/>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00143 0.26204 L -0.34558 0.24583 " pathEditMode="relative" rAng="0" ptsTypes="AA">
                                      <p:cBhvr>
                                        <p:cTn id="20" dur="2000" fill="hold"/>
                                        <p:tgtEl>
                                          <p:spTgt spid="144"/>
                                        </p:tgtEl>
                                        <p:attrNameLst>
                                          <p:attrName>ppt_x</p:attrName>
                                          <p:attrName>ppt_y</p:attrName>
                                        </p:attrNameLst>
                                      </p:cBhvr>
                                      <p:rCtr x="-17982" y="-1157"/>
                                    </p:animMotion>
                                  </p:childTnLst>
                                </p:cTn>
                              </p:par>
                            </p:childTnLst>
                          </p:cTn>
                        </p:par>
                        <p:par>
                          <p:cTn id="21" fill="hold">
                            <p:stCondLst>
                              <p:cond delay="2000"/>
                            </p:stCondLst>
                            <p:childTnLst>
                              <p:par>
                                <p:cTn id="22" presetID="42" presetClass="path" presetSubtype="0" accel="50000" decel="50000" fill="hold" nodeType="afterEffect">
                                  <p:stCondLst>
                                    <p:cond delay="0"/>
                                  </p:stCondLst>
                                  <p:childTnLst>
                                    <p:animMotion origin="layout" path="M -3.125E-6 4.81481E-6 L -0.32304 -0.01598 " pathEditMode="relative" rAng="0" ptsTypes="AA">
                                      <p:cBhvr>
                                        <p:cTn id="23" dur="2000" fill="hold"/>
                                        <p:tgtEl>
                                          <p:spTgt spid="143"/>
                                        </p:tgtEl>
                                        <p:attrNameLst>
                                          <p:attrName>ppt_x</p:attrName>
                                          <p:attrName>ppt_y</p:attrName>
                                        </p:attrNameLst>
                                      </p:cBhvr>
                                      <p:rCtr x="-16159" y="-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p>
        </p:txBody>
      </p:sp>
      <p:sp>
        <p:nvSpPr>
          <p:cNvPr id="3" name="Content Placeholder 2"/>
          <p:cNvSpPr>
            <a:spLocks noGrp="1"/>
          </p:cNvSpPr>
          <p:nvPr>
            <p:ph idx="1"/>
          </p:nvPr>
        </p:nvSpPr>
        <p:spPr/>
        <p:txBody>
          <a:bodyPr>
            <a:normAutofit/>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575238" y="1372686"/>
                <a:ext cx="10168961" cy="1485900"/>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The set of all decision problems that have an algorithm that runs in time </a:t>
                </a:r>
                <a14:m>
                  <m:oMath xmlns:m="http://schemas.openxmlformats.org/officeDocument/2006/math">
                    <m:r>
                      <a:rPr lang="en-US" sz="2800" b="0" i="1" smtClean="0">
                        <a:latin typeface="Cambria Math" panose="02040503050406030204" pitchFamily="18" charset="0"/>
                      </a:rPr>
                      <m:t>𝑂</m:t>
                    </m:r>
                    <m:d>
                      <m:dPr>
                        <m:ctrlPr>
                          <a:rPr lang="en-US" sz="2800" i="1" smtClean="0">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𝑘</m:t>
                            </m:r>
                          </m:sup>
                        </m:sSup>
                      </m:e>
                    </m:d>
                  </m:oMath>
                </a14:m>
                <a:r>
                  <a:rPr lang="en-US" sz="2800" dirty="0"/>
                  <a:t> for some constant </a:t>
                </a:r>
                <a14:m>
                  <m:oMath xmlns:m="http://schemas.openxmlformats.org/officeDocument/2006/math">
                    <m:r>
                      <a:rPr lang="en-US" sz="2800" b="0" i="1" smtClean="0">
                        <a:latin typeface="Cambria Math" panose="02040503050406030204" pitchFamily="18" charset="0"/>
                      </a:rPr>
                      <m:t>𝑘</m:t>
                    </m:r>
                  </m:oMath>
                </a14:m>
                <a:r>
                  <a:rPr lang="en-US" sz="28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575238" y="1372686"/>
                <a:ext cx="10168961" cy="1485900"/>
              </a:xfrm>
              <a:prstGeom prst="rect">
                <a:avLst/>
              </a:prstGeom>
              <a:blipFill rotWithShape="0">
                <a:blip r:embed="rId2"/>
                <a:stretch>
                  <a:fillRect l="-1199" r="-420" b="-6967"/>
                </a:stretch>
              </a:blipFill>
              <a:ln>
                <a:noFill/>
              </a:ln>
            </p:spPr>
            <p:txBody>
              <a:bodyPr/>
              <a:lstStyle/>
              <a:p>
                <a:r>
                  <a:rPr lang="en-US">
                    <a:noFill/>
                  </a:rPr>
                  <a:t> </a:t>
                </a:r>
              </a:p>
            </p:txBody>
          </p:sp>
        </mc:Fallback>
      </mc:AlternateContent>
      <p:sp>
        <p:nvSpPr>
          <p:cNvPr id="5" name="Rectangle 4"/>
          <p:cNvSpPr/>
          <p:nvPr/>
        </p:nvSpPr>
        <p:spPr>
          <a:xfrm>
            <a:off x="575237" y="1379037"/>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P (stands for “Polynomial”)</a:t>
            </a:r>
          </a:p>
        </p:txBody>
      </p:sp>
      <p:sp>
        <p:nvSpPr>
          <p:cNvPr id="9" name="TextBox 8"/>
          <p:cNvSpPr txBox="1"/>
          <p:nvPr/>
        </p:nvSpPr>
        <p:spPr>
          <a:xfrm>
            <a:off x="575236" y="2858586"/>
            <a:ext cx="11097780" cy="2246769"/>
          </a:xfrm>
          <a:prstGeom prst="rect">
            <a:avLst/>
          </a:prstGeom>
          <a:noFill/>
        </p:spPr>
        <p:txBody>
          <a:bodyPr wrap="square" rtlCol="0">
            <a:spAutoFit/>
          </a:bodyPr>
          <a:lstStyle/>
          <a:p>
            <a:r>
              <a:rPr lang="en-US" sz="2800" dirty="0"/>
              <a:t>The decision version of all problems we’ve solved in this class are in P.</a:t>
            </a:r>
          </a:p>
          <a:p>
            <a:endParaRPr lang="en-US" sz="2800" dirty="0"/>
          </a:p>
          <a:p>
            <a:r>
              <a:rPr lang="en-US" sz="2800" dirty="0"/>
              <a:t>P is an example of a “complexity class”</a:t>
            </a:r>
          </a:p>
          <a:p>
            <a:r>
              <a:rPr lang="en-US" sz="2800" dirty="0"/>
              <a:t>A set of problems that can be solved under some limitations (e.g. with some amount of memory or in some amount of time).</a:t>
            </a:r>
          </a:p>
        </p:txBody>
      </p:sp>
      <p:sp>
        <p:nvSpPr>
          <p:cNvPr id="6" name="Footer Placeholder 5"/>
          <p:cNvSpPr>
            <a:spLocks noGrp="1"/>
          </p:cNvSpPr>
          <p:nvPr>
            <p:ph type="ftr" sz="quarter" idx="11"/>
          </p:nvPr>
        </p:nvSpPr>
        <p:spPr/>
        <p:txBody>
          <a:bodyPr/>
          <a:lstStyle/>
          <a:p>
            <a:r>
              <a:rPr lang="en-US"/>
              <a:t>CSE 373 WI19 - Kasey Champion</a:t>
            </a:r>
          </a:p>
        </p:txBody>
      </p:sp>
      <p:sp>
        <p:nvSpPr>
          <p:cNvPr id="8" name="Slide Number Placeholder 7"/>
          <p:cNvSpPr>
            <a:spLocks noGrp="1"/>
          </p:cNvSpPr>
          <p:nvPr>
            <p:ph type="sldNum" sz="quarter" idx="12"/>
          </p:nvPr>
        </p:nvSpPr>
        <p:spPr/>
        <p:txBody>
          <a:bodyPr/>
          <a:lstStyle/>
          <a:p>
            <a:fld id="{64B20650-8027-43D4-AFF5-7B5B1208C986}" type="slidenum">
              <a:rPr lang="en-US" smtClean="0"/>
              <a:t>47</a:t>
            </a:fld>
            <a:endParaRPr lang="en-US"/>
          </a:p>
        </p:txBody>
      </p:sp>
    </p:spTree>
    <p:extLst>
      <p:ext uri="{BB962C8B-B14F-4D97-AF65-F5344CB8AC3E}">
        <p14:creationId xmlns:p14="http://schemas.microsoft.com/office/powerpoint/2010/main" val="41278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 know it when I see it.</a:t>
            </a:r>
          </a:p>
        </p:txBody>
      </p:sp>
      <p:sp>
        <p:nvSpPr>
          <p:cNvPr id="3" name="Content Placeholder 2"/>
          <p:cNvSpPr>
            <a:spLocks noGrp="1"/>
          </p:cNvSpPr>
          <p:nvPr>
            <p:ph idx="1"/>
          </p:nvPr>
        </p:nvSpPr>
        <p:spPr>
          <a:xfrm>
            <a:off x="575240" y="1277943"/>
            <a:ext cx="11187258" cy="5279843"/>
          </a:xfrm>
        </p:spPr>
        <p:txBody>
          <a:bodyPr>
            <a:normAutofit/>
          </a:bodyPr>
          <a:lstStyle/>
          <a:p>
            <a:r>
              <a:rPr lang="en-US" sz="2800" dirty="0"/>
              <a:t>More formally,</a:t>
            </a:r>
          </a:p>
          <a:p>
            <a:endParaRPr lang="en-US" dirty="0"/>
          </a:p>
          <a:p>
            <a:endParaRPr lang="en-US" dirty="0"/>
          </a:p>
          <a:p>
            <a:pPr marL="0" indent="0">
              <a:buNone/>
            </a:pPr>
            <a:endParaRPr lang="en-US" sz="2800" dirty="0"/>
          </a:p>
          <a:p>
            <a:r>
              <a:rPr lang="en-US" sz="2800" dirty="0"/>
              <a:t>It’s a common misconception that NP stands for “not polynomial”</a:t>
            </a:r>
            <a:br>
              <a:rPr lang="en-US" sz="2800" dirty="0"/>
            </a:br>
            <a:r>
              <a:rPr lang="en-US" sz="2800" dirty="0"/>
              <a:t>Please never ever </a:t>
            </a:r>
            <a:r>
              <a:rPr lang="en-US" sz="2800" dirty="0" err="1"/>
              <a:t>ever</a:t>
            </a:r>
            <a:r>
              <a:rPr lang="en-US" sz="2800" dirty="0"/>
              <a:t> </a:t>
            </a:r>
            <a:r>
              <a:rPr lang="en-US" sz="2800" dirty="0" err="1"/>
              <a:t>ever</a:t>
            </a:r>
            <a:r>
              <a:rPr lang="en-US" sz="2800" dirty="0"/>
              <a:t> say that.</a:t>
            </a:r>
          </a:p>
          <a:p>
            <a:r>
              <a:rPr lang="en-US" sz="2800" dirty="0"/>
              <a:t>Please.</a:t>
            </a:r>
          </a:p>
          <a:p>
            <a:r>
              <a:rPr lang="en-US" sz="2800" dirty="0"/>
              <a:t>Every time you do a theoretical computer scientist sheds a single tear. </a:t>
            </a:r>
          </a:p>
          <a:p>
            <a:r>
              <a:rPr lang="en-US" sz="2800" dirty="0"/>
              <a:t>(That theoretical computer scientist is me)</a:t>
            </a:r>
          </a:p>
        </p:txBody>
      </p:sp>
      <p:sp>
        <p:nvSpPr>
          <p:cNvPr id="4" name="Rectangle 3"/>
          <p:cNvSpPr/>
          <p:nvPr/>
        </p:nvSpPr>
        <p:spPr>
          <a:xfrm>
            <a:off x="575237" y="1741356"/>
            <a:ext cx="10168961" cy="160217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The set of all decision problems such that if the answer is YES, there is a proof of that which can be verified in polynomial time.</a:t>
            </a:r>
          </a:p>
        </p:txBody>
      </p:sp>
      <p:sp>
        <p:nvSpPr>
          <p:cNvPr id="5" name="Rectangle 4"/>
          <p:cNvSpPr/>
          <p:nvPr/>
        </p:nvSpPr>
        <p:spPr>
          <a:xfrm>
            <a:off x="575237" y="1741356"/>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NP (stands for “nondeterministic polynomial”)</a:t>
            </a:r>
          </a:p>
        </p:txBody>
      </p:sp>
      <p:sp>
        <p:nvSpPr>
          <p:cNvPr id="6" name="Footer Placeholder 5"/>
          <p:cNvSpPr>
            <a:spLocks noGrp="1"/>
          </p:cNvSpPr>
          <p:nvPr>
            <p:ph type="ftr" sz="quarter" idx="11"/>
          </p:nvPr>
        </p:nvSpPr>
        <p:spPr/>
        <p:txBody>
          <a:bodyPr/>
          <a:lstStyle/>
          <a:p>
            <a:r>
              <a:rPr lang="en-US"/>
              <a:t>CSE 373 WI19 - Kasey Champion</a:t>
            </a:r>
          </a:p>
        </p:txBody>
      </p:sp>
      <p:sp>
        <p:nvSpPr>
          <p:cNvPr id="8" name="Slide Number Placeholder 7"/>
          <p:cNvSpPr>
            <a:spLocks noGrp="1"/>
          </p:cNvSpPr>
          <p:nvPr>
            <p:ph type="sldNum" sz="quarter" idx="12"/>
          </p:nvPr>
        </p:nvSpPr>
        <p:spPr/>
        <p:txBody>
          <a:bodyPr/>
          <a:lstStyle/>
          <a:p>
            <a:fld id="{64B20650-8027-43D4-AFF5-7B5B1208C986}" type="slidenum">
              <a:rPr lang="en-US" smtClean="0"/>
              <a:t>48</a:t>
            </a:fld>
            <a:endParaRPr lang="en-US"/>
          </a:p>
        </p:txBody>
      </p:sp>
    </p:spTree>
    <p:extLst>
      <p:ext uri="{BB962C8B-B14F-4D97-AF65-F5344CB8AC3E}">
        <p14:creationId xmlns:p14="http://schemas.microsoft.com/office/powerpoint/2010/main" val="255377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43FC-E569-4EF2-9343-9FE0EB094E3F}"/>
              </a:ext>
            </a:extLst>
          </p:cNvPr>
          <p:cNvSpPr>
            <a:spLocks noGrp="1"/>
          </p:cNvSpPr>
          <p:nvPr>
            <p:ph type="title"/>
          </p:nvPr>
        </p:nvSpPr>
        <p:spPr/>
        <p:txBody>
          <a:bodyPr/>
          <a:lstStyle/>
          <a:p>
            <a:r>
              <a:rPr lang="en-US"/>
              <a:t>Insertion Sort </a:t>
            </a:r>
          </a:p>
        </p:txBody>
      </p:sp>
      <p:sp>
        <p:nvSpPr>
          <p:cNvPr id="4" name="Footer Placeholder 3">
            <a:extLst>
              <a:ext uri="{FF2B5EF4-FFF2-40B4-BE49-F238E27FC236}">
                <a16:creationId xmlns:a16="http://schemas.microsoft.com/office/drawing/2014/main" id="{2BD26CF3-5A14-4E67-8F15-22D404F5D35E}"/>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C12A6D34-BDBA-4254-94F8-0D4A7648A40A}"/>
              </a:ext>
            </a:extLst>
          </p:cNvPr>
          <p:cNvSpPr>
            <a:spLocks noGrp="1"/>
          </p:cNvSpPr>
          <p:nvPr>
            <p:ph type="sldNum" sz="quarter" idx="12"/>
          </p:nvPr>
        </p:nvSpPr>
        <p:spPr/>
        <p:txBody>
          <a:bodyPr/>
          <a:lstStyle/>
          <a:p>
            <a:fld id="{659665DE-58FC-41F4-AC58-2C90A5E00527}" type="slidenum">
              <a:rPr lang="en-US" smtClean="0"/>
              <a:t>5</a:t>
            </a:fld>
            <a:endParaRPr lang="en-US"/>
          </a:p>
        </p:txBody>
      </p:sp>
      <p:graphicFrame>
        <p:nvGraphicFramePr>
          <p:cNvPr id="6" name="Content Placeholder 6">
            <a:extLst>
              <a:ext uri="{FF2B5EF4-FFF2-40B4-BE49-F238E27FC236}">
                <a16:creationId xmlns:a16="http://schemas.microsoft.com/office/drawing/2014/main" id="{B6BAB59D-1C5B-4F02-8B41-44F76D70280C}"/>
              </a:ext>
            </a:extLst>
          </p:cNvPr>
          <p:cNvGraphicFramePr>
            <a:graphicFrameLocks/>
          </p:cNvGraphicFramePr>
          <p:nvPr>
            <p:extLst/>
          </p:nvPr>
        </p:nvGraphicFramePr>
        <p:xfrm>
          <a:off x="575239" y="1166336"/>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algn="ctr" defTabSz="914400" rtl="0" eaLnBrk="1" latinLnBrk="0" hangingPunct="1"/>
                      <a:r>
                        <a:rPr lang="en-US" sz="1800" kern="120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algn="ctr" defTabSz="914400" rtl="0" eaLnBrk="1" latinLnBrk="0" hangingPunct="1"/>
                      <a:r>
                        <a:rPr lang="en-US" sz="1800" kern="120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7" name="Left Brace 6">
            <a:extLst>
              <a:ext uri="{FF2B5EF4-FFF2-40B4-BE49-F238E27FC236}">
                <a16:creationId xmlns:a16="http://schemas.microsoft.com/office/drawing/2014/main" id="{BDFA85BA-452E-4D69-A435-9F0938479D2C}"/>
              </a:ext>
            </a:extLst>
          </p:cNvPr>
          <p:cNvSpPr/>
          <p:nvPr/>
        </p:nvSpPr>
        <p:spPr>
          <a:xfrm rot="16200000">
            <a:off x="3440716" y="-846155"/>
            <a:ext cx="338260" cy="6069209"/>
          </a:xfrm>
          <a:prstGeom prst="leftBrace">
            <a:avLst>
              <a:gd name="adj1" fmla="val 8333"/>
              <a:gd name="adj2" fmla="val 5079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1EE6B448-2738-4F25-984A-19024461ED84}"/>
              </a:ext>
            </a:extLst>
          </p:cNvPr>
          <p:cNvSpPr/>
          <p:nvPr/>
        </p:nvSpPr>
        <p:spPr>
          <a:xfrm rot="16200000">
            <a:off x="8996233" y="698898"/>
            <a:ext cx="338260" cy="2979101"/>
          </a:xfrm>
          <a:prstGeom prst="leftBrace">
            <a:avLst>
              <a:gd name="adj1" fmla="val 8333"/>
              <a:gd name="adj2" fmla="val 5079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row: Down 8">
            <a:extLst>
              <a:ext uri="{FF2B5EF4-FFF2-40B4-BE49-F238E27FC236}">
                <a16:creationId xmlns:a16="http://schemas.microsoft.com/office/drawing/2014/main" id="{B858FE4F-50A2-4043-8895-746EABCAB0AF}"/>
              </a:ext>
            </a:extLst>
          </p:cNvPr>
          <p:cNvSpPr/>
          <p:nvPr/>
        </p:nvSpPr>
        <p:spPr>
          <a:xfrm rot="10800000">
            <a:off x="6966330" y="1979306"/>
            <a:ext cx="318976" cy="563526"/>
          </a:xfrm>
          <a:prstGeom prst="downArrow">
            <a:avLst>
              <a:gd name="adj1" fmla="val 50000"/>
              <a:gd name="adj2" fmla="val 50000"/>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710DECC-BCFB-4A20-8907-BD8D9F08628D}"/>
              </a:ext>
            </a:extLst>
          </p:cNvPr>
          <p:cNvSpPr txBox="1"/>
          <p:nvPr/>
        </p:nvSpPr>
        <p:spPr>
          <a:xfrm>
            <a:off x="2887597" y="2398178"/>
            <a:ext cx="1444498" cy="369332"/>
          </a:xfrm>
          <a:prstGeom prst="rect">
            <a:avLst/>
          </a:prstGeom>
          <a:noFill/>
        </p:spPr>
        <p:txBody>
          <a:bodyPr wrap="none" rtlCol="0">
            <a:spAutoFit/>
          </a:bodyPr>
          <a:lstStyle/>
          <a:p>
            <a:r>
              <a:rPr lang="en-US"/>
              <a:t>Sorted Items</a:t>
            </a:r>
          </a:p>
        </p:txBody>
      </p:sp>
      <p:sp>
        <p:nvSpPr>
          <p:cNvPr id="11" name="TextBox 10">
            <a:extLst>
              <a:ext uri="{FF2B5EF4-FFF2-40B4-BE49-F238E27FC236}">
                <a16:creationId xmlns:a16="http://schemas.microsoft.com/office/drawing/2014/main" id="{8CB4FFCD-14B9-44F3-8D7A-DC87732E0C18}"/>
              </a:ext>
            </a:extLst>
          </p:cNvPr>
          <p:cNvSpPr txBox="1"/>
          <p:nvPr/>
        </p:nvSpPr>
        <p:spPr>
          <a:xfrm>
            <a:off x="8314874" y="2398178"/>
            <a:ext cx="1700978" cy="369332"/>
          </a:xfrm>
          <a:prstGeom prst="rect">
            <a:avLst/>
          </a:prstGeom>
          <a:noFill/>
        </p:spPr>
        <p:txBody>
          <a:bodyPr wrap="none" rtlCol="0">
            <a:spAutoFit/>
          </a:bodyPr>
          <a:lstStyle/>
          <a:p>
            <a:r>
              <a:rPr lang="en-US"/>
              <a:t>Unsorted Items</a:t>
            </a:r>
          </a:p>
        </p:txBody>
      </p:sp>
      <p:sp>
        <p:nvSpPr>
          <p:cNvPr id="12" name="TextBox 11">
            <a:extLst>
              <a:ext uri="{FF2B5EF4-FFF2-40B4-BE49-F238E27FC236}">
                <a16:creationId xmlns:a16="http://schemas.microsoft.com/office/drawing/2014/main" id="{90F6A7F8-8D10-433B-B5D2-65E60DD61D1C}"/>
              </a:ext>
            </a:extLst>
          </p:cNvPr>
          <p:cNvSpPr txBox="1"/>
          <p:nvPr/>
        </p:nvSpPr>
        <p:spPr>
          <a:xfrm>
            <a:off x="6409917" y="2542833"/>
            <a:ext cx="1431802" cy="369332"/>
          </a:xfrm>
          <a:prstGeom prst="rect">
            <a:avLst/>
          </a:prstGeom>
          <a:noFill/>
        </p:spPr>
        <p:txBody>
          <a:bodyPr wrap="none" rtlCol="0">
            <a:spAutoFit/>
          </a:bodyPr>
          <a:lstStyle/>
          <a:p>
            <a:r>
              <a:rPr lang="en-US"/>
              <a:t>Current Item</a:t>
            </a:r>
          </a:p>
        </p:txBody>
      </p:sp>
      <p:sp>
        <p:nvSpPr>
          <p:cNvPr id="13" name="TextBox 12">
            <a:extLst>
              <a:ext uri="{FF2B5EF4-FFF2-40B4-BE49-F238E27FC236}">
                <a16:creationId xmlns:a16="http://schemas.microsoft.com/office/drawing/2014/main" id="{EE30CC08-46FF-48ED-8026-59D6404521FB}"/>
              </a:ext>
            </a:extLst>
          </p:cNvPr>
          <p:cNvSpPr txBox="1"/>
          <p:nvPr/>
        </p:nvSpPr>
        <p:spPr>
          <a:xfrm>
            <a:off x="575239" y="3156440"/>
            <a:ext cx="5232523" cy="3323987"/>
          </a:xfrm>
          <a:prstGeom prst="rect">
            <a:avLst/>
          </a:prstGeom>
          <a:noFill/>
          <a:ln>
            <a:solidFill>
              <a:srgbClr val="4C3282"/>
            </a:solidFill>
          </a:ln>
        </p:spPr>
        <p:txBody>
          <a:bodyPr wrap="none" rtlCol="0">
            <a:spAutoFit/>
          </a:bodyPr>
          <a:lstStyle/>
          <a:p>
            <a:r>
              <a:rPr lang="en-US" sz="1400">
                <a:latin typeface="Courier New" panose="02070309020205020404" pitchFamily="49" charset="0"/>
                <a:cs typeface="Courier New" panose="02070309020205020404" pitchFamily="49" charset="0"/>
              </a:rPr>
              <a:t>public void </a:t>
            </a:r>
            <a:r>
              <a:rPr lang="en-US" sz="1400" err="1">
                <a:latin typeface="Courier New" panose="02070309020205020404" pitchFamily="49" charset="0"/>
                <a:cs typeface="Courier New" panose="02070309020205020404" pitchFamily="49" charset="0"/>
              </a:rPr>
              <a:t>insertionSort</a:t>
            </a:r>
            <a:r>
              <a:rPr lang="en-US" sz="1400">
                <a:latin typeface="Courier New" panose="02070309020205020404" pitchFamily="49" charset="0"/>
                <a:cs typeface="Courier New" panose="02070309020205020404" pitchFamily="49" charset="0"/>
              </a:rPr>
              <a:t>(collection) {</a:t>
            </a:r>
          </a:p>
          <a:p>
            <a:r>
              <a:rPr lang="en-US" sz="1400">
                <a:latin typeface="Courier New" panose="02070309020205020404" pitchFamily="49" charset="0"/>
                <a:cs typeface="Courier New" panose="02070309020205020404" pitchFamily="49" charset="0"/>
              </a:rPr>
              <a:t>   for (entire list) </a:t>
            </a:r>
          </a:p>
          <a:p>
            <a:r>
              <a:rPr lang="en-US" sz="1400">
                <a:latin typeface="Courier New" panose="02070309020205020404" pitchFamily="49" charset="0"/>
                <a:cs typeface="Courier New" panose="02070309020205020404" pitchFamily="49" charset="0"/>
              </a:rPr>
              <a:t>      if(</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is bigger than </a:t>
            </a:r>
            <a:r>
              <a:rPr lang="en-US" sz="1400" err="1">
                <a:latin typeface="Courier New" panose="02070309020205020404" pitchFamily="49" charset="0"/>
                <a:cs typeface="Courier New" panose="02070309020205020404" pitchFamily="49" charset="0"/>
              </a:rPr>
              <a:t>nextItem</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int </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findSpot</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shift(</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public int </a:t>
            </a:r>
            <a:r>
              <a:rPr lang="en-US" sz="1400" err="1">
                <a:latin typeface="Courier New" panose="02070309020205020404" pitchFamily="49" charset="0"/>
                <a:cs typeface="Courier New" panose="02070309020205020404" pitchFamily="49" charset="0"/>
              </a:rPr>
              <a:t>findSpot</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for (sorted list)</a:t>
            </a:r>
          </a:p>
          <a:p>
            <a:r>
              <a:rPr lang="en-US" sz="1400">
                <a:latin typeface="Courier New" panose="02070309020205020404" pitchFamily="49" charset="0"/>
                <a:cs typeface="Courier New" panose="02070309020205020404" pitchFamily="49" charset="0"/>
              </a:rPr>
              <a:t>      if (spot found) return</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public void shift(</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for (</a:t>
            </a:r>
            <a:r>
              <a:rPr lang="en-US" sz="1400" err="1">
                <a:latin typeface="Courier New" panose="02070309020205020404" pitchFamily="49" charset="0"/>
                <a:cs typeface="Courier New" panose="02070309020205020404" pitchFamily="49" charset="0"/>
              </a:rPr>
              <a:t>i</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&gt; </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item[i+1] = item[</a:t>
            </a:r>
            <a:r>
              <a:rPr lang="en-US" sz="1400" err="1">
                <a:latin typeface="Courier New" panose="02070309020205020404" pitchFamily="49" charset="0"/>
                <a:cs typeface="Courier New" panose="02070309020205020404" pitchFamily="49" charset="0"/>
              </a:rPr>
              <a:t>i</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item[</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currentItem</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27CA98CE-F8C0-45B4-8DEA-06128719451C}"/>
              </a:ext>
            </a:extLst>
          </p:cNvPr>
          <p:cNvSpPr txBox="1"/>
          <p:nvPr/>
        </p:nvSpPr>
        <p:spPr>
          <a:xfrm>
            <a:off x="6409917" y="3525773"/>
            <a:ext cx="2200539" cy="2585323"/>
          </a:xfrm>
          <a:prstGeom prst="rect">
            <a:avLst/>
          </a:prstGeom>
          <a:noFill/>
        </p:spPr>
        <p:txBody>
          <a:bodyPr wrap="none" rtlCol="0">
            <a:spAutoFit/>
          </a:bodyPr>
          <a:lstStyle/>
          <a:p>
            <a:r>
              <a:rPr lang="en-US"/>
              <a:t>Worst case runtime?</a:t>
            </a:r>
          </a:p>
          <a:p>
            <a:endParaRPr lang="en-US"/>
          </a:p>
          <a:p>
            <a:r>
              <a:rPr lang="en-US"/>
              <a:t>Best case runtime?</a:t>
            </a:r>
          </a:p>
          <a:p>
            <a:endParaRPr lang="en-US"/>
          </a:p>
          <a:p>
            <a:r>
              <a:rPr lang="en-US"/>
              <a:t>Average runtime?</a:t>
            </a:r>
          </a:p>
          <a:p>
            <a:endParaRPr lang="en-US"/>
          </a:p>
          <a:p>
            <a:r>
              <a:rPr lang="en-US"/>
              <a:t>Stable?</a:t>
            </a:r>
          </a:p>
          <a:p>
            <a:endParaRPr lang="en-US"/>
          </a:p>
          <a:p>
            <a:r>
              <a:rPr lang="en-US"/>
              <a:t>In-place?</a:t>
            </a:r>
          </a:p>
        </p:txBody>
      </p:sp>
      <p:sp>
        <p:nvSpPr>
          <p:cNvPr id="16" name="TextBox 15">
            <a:extLst>
              <a:ext uri="{FF2B5EF4-FFF2-40B4-BE49-F238E27FC236}">
                <a16:creationId xmlns:a16="http://schemas.microsoft.com/office/drawing/2014/main" id="{51F33E82-977C-4C03-8F82-944AF7FE8FD7}"/>
              </a:ext>
            </a:extLst>
          </p:cNvPr>
          <p:cNvSpPr txBox="1"/>
          <p:nvPr/>
        </p:nvSpPr>
        <p:spPr>
          <a:xfrm>
            <a:off x="8610456" y="3530153"/>
            <a:ext cx="702436" cy="369332"/>
          </a:xfrm>
          <a:prstGeom prst="rect">
            <a:avLst/>
          </a:prstGeom>
          <a:noFill/>
        </p:spPr>
        <p:txBody>
          <a:bodyPr wrap="none" rtlCol="0">
            <a:spAutoFit/>
          </a:bodyPr>
          <a:lstStyle/>
          <a:p>
            <a:r>
              <a:rPr lang="en-US"/>
              <a:t>O(n</a:t>
            </a:r>
            <a:r>
              <a:rPr lang="en-US" baseline="30000"/>
              <a:t>2</a:t>
            </a:r>
            <a:r>
              <a:rPr lang="en-US"/>
              <a:t>)</a:t>
            </a:r>
          </a:p>
        </p:txBody>
      </p:sp>
      <p:sp>
        <p:nvSpPr>
          <p:cNvPr id="17" name="TextBox 16">
            <a:extLst>
              <a:ext uri="{FF2B5EF4-FFF2-40B4-BE49-F238E27FC236}">
                <a16:creationId xmlns:a16="http://schemas.microsoft.com/office/drawing/2014/main" id="{21CEC140-0563-439A-8939-D552FA3A50B8}"/>
              </a:ext>
            </a:extLst>
          </p:cNvPr>
          <p:cNvSpPr txBox="1"/>
          <p:nvPr/>
        </p:nvSpPr>
        <p:spPr>
          <a:xfrm>
            <a:off x="8651332" y="4064864"/>
            <a:ext cx="620683" cy="369332"/>
          </a:xfrm>
          <a:prstGeom prst="rect">
            <a:avLst/>
          </a:prstGeom>
          <a:noFill/>
        </p:spPr>
        <p:txBody>
          <a:bodyPr wrap="none" rtlCol="0">
            <a:spAutoFit/>
          </a:bodyPr>
          <a:lstStyle/>
          <a:p>
            <a:r>
              <a:rPr lang="en-US"/>
              <a:t>O(n)</a:t>
            </a:r>
          </a:p>
        </p:txBody>
      </p:sp>
      <p:sp>
        <p:nvSpPr>
          <p:cNvPr id="19" name="TextBox 18">
            <a:extLst>
              <a:ext uri="{FF2B5EF4-FFF2-40B4-BE49-F238E27FC236}">
                <a16:creationId xmlns:a16="http://schemas.microsoft.com/office/drawing/2014/main" id="{B80C4975-3DB9-4215-AAD9-ADC9E0963064}"/>
              </a:ext>
            </a:extLst>
          </p:cNvPr>
          <p:cNvSpPr txBox="1"/>
          <p:nvPr/>
        </p:nvSpPr>
        <p:spPr>
          <a:xfrm>
            <a:off x="8651331" y="5147546"/>
            <a:ext cx="504241" cy="369332"/>
          </a:xfrm>
          <a:prstGeom prst="rect">
            <a:avLst/>
          </a:prstGeom>
          <a:noFill/>
        </p:spPr>
        <p:txBody>
          <a:bodyPr wrap="none" rtlCol="0">
            <a:spAutoFit/>
          </a:bodyPr>
          <a:lstStyle/>
          <a:p>
            <a:r>
              <a:rPr lang="en-US"/>
              <a:t>Yes</a:t>
            </a:r>
          </a:p>
        </p:txBody>
      </p:sp>
      <p:sp>
        <p:nvSpPr>
          <p:cNvPr id="20" name="TextBox 19">
            <a:extLst>
              <a:ext uri="{FF2B5EF4-FFF2-40B4-BE49-F238E27FC236}">
                <a16:creationId xmlns:a16="http://schemas.microsoft.com/office/drawing/2014/main" id="{FF3DB73B-8BF6-4F01-9CC2-7C62C39666B4}"/>
              </a:ext>
            </a:extLst>
          </p:cNvPr>
          <p:cNvSpPr txBox="1"/>
          <p:nvPr/>
        </p:nvSpPr>
        <p:spPr>
          <a:xfrm>
            <a:off x="8666030" y="5682257"/>
            <a:ext cx="504241" cy="369332"/>
          </a:xfrm>
          <a:prstGeom prst="rect">
            <a:avLst/>
          </a:prstGeom>
          <a:noFill/>
        </p:spPr>
        <p:txBody>
          <a:bodyPr wrap="none" rtlCol="0">
            <a:spAutoFit/>
          </a:bodyPr>
          <a:lstStyle/>
          <a:p>
            <a:r>
              <a:rPr lang="en-US"/>
              <a:t>Yes</a:t>
            </a:r>
          </a:p>
        </p:txBody>
      </p:sp>
      <p:sp>
        <p:nvSpPr>
          <p:cNvPr id="21" name="TextBox 20">
            <a:extLst>
              <a:ext uri="{FF2B5EF4-FFF2-40B4-BE49-F238E27FC236}">
                <a16:creationId xmlns:a16="http://schemas.microsoft.com/office/drawing/2014/main" id="{6F6A7999-D386-4DF1-A268-357EDCFF006E}"/>
              </a:ext>
            </a:extLst>
          </p:cNvPr>
          <p:cNvSpPr txBox="1"/>
          <p:nvPr/>
        </p:nvSpPr>
        <p:spPr>
          <a:xfrm>
            <a:off x="8607572" y="4626185"/>
            <a:ext cx="702436" cy="369332"/>
          </a:xfrm>
          <a:prstGeom prst="rect">
            <a:avLst/>
          </a:prstGeom>
          <a:noFill/>
        </p:spPr>
        <p:txBody>
          <a:bodyPr wrap="none" rtlCol="0">
            <a:spAutoFit/>
          </a:bodyPr>
          <a:lstStyle/>
          <a:p>
            <a:r>
              <a:rPr lang="en-US"/>
              <a:t>O(n</a:t>
            </a:r>
            <a:r>
              <a:rPr lang="en-US" baseline="30000"/>
              <a:t>2</a:t>
            </a:r>
            <a:r>
              <a:rPr lang="en-US"/>
              <a:t>)</a:t>
            </a:r>
          </a:p>
        </p:txBody>
      </p:sp>
      <p:sp>
        <p:nvSpPr>
          <p:cNvPr id="22" name="Arrow: Curved Up 21">
            <a:extLst>
              <a:ext uri="{FF2B5EF4-FFF2-40B4-BE49-F238E27FC236}">
                <a16:creationId xmlns:a16="http://schemas.microsoft.com/office/drawing/2014/main" id="{4B1CEDB2-101C-4B97-BB39-2F6C1A390BF7}"/>
              </a:ext>
            </a:extLst>
          </p:cNvPr>
          <p:cNvSpPr/>
          <p:nvPr/>
        </p:nvSpPr>
        <p:spPr>
          <a:xfrm rot="10800000">
            <a:off x="4574004" y="662881"/>
            <a:ext cx="2551814" cy="423574"/>
          </a:xfrm>
          <a:prstGeom prst="curvedUp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682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43FC-E569-4EF2-9343-9FE0EB094E3F}"/>
              </a:ext>
            </a:extLst>
          </p:cNvPr>
          <p:cNvSpPr>
            <a:spLocks noGrp="1"/>
          </p:cNvSpPr>
          <p:nvPr>
            <p:ph type="title"/>
          </p:nvPr>
        </p:nvSpPr>
        <p:spPr/>
        <p:txBody>
          <a:bodyPr/>
          <a:lstStyle/>
          <a:p>
            <a:r>
              <a:rPr lang="en-US"/>
              <a:t>Selection Sort </a:t>
            </a:r>
          </a:p>
        </p:txBody>
      </p:sp>
      <p:sp>
        <p:nvSpPr>
          <p:cNvPr id="4" name="Footer Placeholder 3">
            <a:extLst>
              <a:ext uri="{FF2B5EF4-FFF2-40B4-BE49-F238E27FC236}">
                <a16:creationId xmlns:a16="http://schemas.microsoft.com/office/drawing/2014/main" id="{2BD26CF3-5A14-4E67-8F15-22D404F5D35E}"/>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C12A6D34-BDBA-4254-94F8-0D4A7648A40A}"/>
              </a:ext>
            </a:extLst>
          </p:cNvPr>
          <p:cNvSpPr>
            <a:spLocks noGrp="1"/>
          </p:cNvSpPr>
          <p:nvPr>
            <p:ph type="sldNum" sz="quarter" idx="12"/>
          </p:nvPr>
        </p:nvSpPr>
        <p:spPr/>
        <p:txBody>
          <a:bodyPr/>
          <a:lstStyle/>
          <a:p>
            <a:fld id="{659665DE-58FC-41F4-AC58-2C90A5E00527}" type="slidenum">
              <a:rPr lang="en-US" smtClean="0"/>
              <a:t>6</a:t>
            </a:fld>
            <a:endParaRPr lang="en-US"/>
          </a:p>
        </p:txBody>
      </p:sp>
      <p:sp>
        <p:nvSpPr>
          <p:cNvPr id="13" name="TextBox 12">
            <a:extLst>
              <a:ext uri="{FF2B5EF4-FFF2-40B4-BE49-F238E27FC236}">
                <a16:creationId xmlns:a16="http://schemas.microsoft.com/office/drawing/2014/main" id="{EE30CC08-46FF-48ED-8026-59D6404521FB}"/>
              </a:ext>
            </a:extLst>
          </p:cNvPr>
          <p:cNvSpPr txBox="1"/>
          <p:nvPr/>
        </p:nvSpPr>
        <p:spPr>
          <a:xfrm>
            <a:off x="188543" y="3009275"/>
            <a:ext cx="5125121" cy="3754874"/>
          </a:xfrm>
          <a:prstGeom prst="rect">
            <a:avLst/>
          </a:prstGeom>
          <a:noFill/>
          <a:ln>
            <a:solidFill>
              <a:srgbClr val="4C3282"/>
            </a:solidFill>
          </a:ln>
        </p:spPr>
        <p:txBody>
          <a:bodyPr wrap="none" rtlCol="0">
            <a:spAutoFit/>
          </a:bodyPr>
          <a:lstStyle/>
          <a:p>
            <a:r>
              <a:rPr lang="en-US" sz="1400">
                <a:latin typeface="Courier New" panose="02070309020205020404" pitchFamily="49" charset="0"/>
                <a:cs typeface="Courier New" panose="02070309020205020404" pitchFamily="49" charset="0"/>
              </a:rPr>
              <a:t>public void </a:t>
            </a:r>
            <a:r>
              <a:rPr lang="en-US" sz="1400" err="1">
                <a:latin typeface="Courier New" panose="02070309020205020404" pitchFamily="49" charset="0"/>
                <a:cs typeface="Courier New" panose="02070309020205020404" pitchFamily="49" charset="0"/>
              </a:rPr>
              <a:t>selectionSort</a:t>
            </a:r>
            <a:r>
              <a:rPr lang="en-US" sz="1400">
                <a:latin typeface="Courier New" panose="02070309020205020404" pitchFamily="49" charset="0"/>
                <a:cs typeface="Courier New" panose="02070309020205020404" pitchFamily="49" charset="0"/>
              </a:rPr>
              <a:t>(collection) {</a:t>
            </a:r>
          </a:p>
          <a:p>
            <a:r>
              <a:rPr lang="en-US" sz="1400">
                <a:latin typeface="Courier New" panose="02070309020205020404" pitchFamily="49" charset="0"/>
                <a:cs typeface="Courier New" panose="02070309020205020404" pitchFamily="49" charset="0"/>
              </a:rPr>
              <a:t>   for (entire list) </a:t>
            </a:r>
          </a:p>
          <a:p>
            <a:r>
              <a:rPr lang="en-US" sz="1400">
                <a:latin typeface="Courier New" panose="02070309020205020404" pitchFamily="49" charset="0"/>
                <a:cs typeface="Courier New" panose="02070309020205020404" pitchFamily="49" charset="0"/>
              </a:rPr>
              <a:t>      int </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findNextMin</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swap(</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public int </a:t>
            </a:r>
            <a:r>
              <a:rPr lang="en-US" sz="1400" err="1">
                <a:latin typeface="Courier New" panose="02070309020205020404" pitchFamily="49" charset="0"/>
                <a:cs typeface="Courier New" panose="02070309020205020404" pitchFamily="49" charset="0"/>
              </a:rPr>
              <a:t>findNextMin</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min = </a:t>
            </a:r>
            <a:r>
              <a:rPr lang="en-US" sz="1400" err="1">
                <a:latin typeface="Courier New" panose="02070309020205020404" pitchFamily="49" charset="0"/>
                <a:cs typeface="Courier New" panose="02070309020205020404" pitchFamily="49" charset="0"/>
              </a:rPr>
              <a:t>currentItem</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for (unsorted list)</a:t>
            </a:r>
          </a:p>
          <a:p>
            <a:r>
              <a:rPr lang="en-US" sz="1400">
                <a:latin typeface="Courier New" panose="02070309020205020404" pitchFamily="49" charset="0"/>
                <a:cs typeface="Courier New" panose="02070309020205020404" pitchFamily="49" charset="0"/>
              </a:rPr>
              <a:t>      if (item &lt; min) </a:t>
            </a:r>
          </a:p>
          <a:p>
            <a:r>
              <a:rPr lang="en-US" sz="1400">
                <a:latin typeface="Courier New" panose="02070309020205020404" pitchFamily="49" charset="0"/>
                <a:cs typeface="Courier New" panose="02070309020205020404" pitchFamily="49" charset="0"/>
              </a:rPr>
              <a:t>         min = </a:t>
            </a:r>
            <a:r>
              <a:rPr lang="en-US" sz="1400" err="1">
                <a:latin typeface="Courier New" panose="02070309020205020404" pitchFamily="49" charset="0"/>
                <a:cs typeface="Courier New" panose="02070309020205020404" pitchFamily="49" charset="0"/>
              </a:rPr>
              <a:t>currentItem</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return min</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public int swap(</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temp = </a:t>
            </a:r>
            <a:r>
              <a:rPr lang="en-US" sz="1400" err="1">
                <a:latin typeface="Courier New" panose="02070309020205020404" pitchFamily="49" charset="0"/>
                <a:cs typeface="Courier New" panose="02070309020205020404" pitchFamily="49" charset="0"/>
              </a:rPr>
              <a:t>currentItem</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currentItem</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newIndex</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newIndex</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currentItem</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27CA98CE-F8C0-45B4-8DEA-06128719451C}"/>
              </a:ext>
            </a:extLst>
          </p:cNvPr>
          <p:cNvSpPr txBox="1"/>
          <p:nvPr/>
        </p:nvSpPr>
        <p:spPr>
          <a:xfrm>
            <a:off x="6409917" y="3525773"/>
            <a:ext cx="2200539" cy="2585323"/>
          </a:xfrm>
          <a:prstGeom prst="rect">
            <a:avLst/>
          </a:prstGeom>
          <a:noFill/>
        </p:spPr>
        <p:txBody>
          <a:bodyPr wrap="none" rtlCol="0">
            <a:spAutoFit/>
          </a:bodyPr>
          <a:lstStyle/>
          <a:p>
            <a:r>
              <a:rPr lang="en-US"/>
              <a:t>Worst case runtime?</a:t>
            </a:r>
          </a:p>
          <a:p>
            <a:endParaRPr lang="en-US"/>
          </a:p>
          <a:p>
            <a:r>
              <a:rPr lang="en-US"/>
              <a:t>Best case runtime?</a:t>
            </a:r>
          </a:p>
          <a:p>
            <a:endParaRPr lang="en-US"/>
          </a:p>
          <a:p>
            <a:r>
              <a:rPr lang="en-US"/>
              <a:t>Average runtime?</a:t>
            </a:r>
          </a:p>
          <a:p>
            <a:endParaRPr lang="en-US"/>
          </a:p>
          <a:p>
            <a:r>
              <a:rPr lang="en-US"/>
              <a:t>Stable?</a:t>
            </a:r>
          </a:p>
          <a:p>
            <a:endParaRPr lang="en-US"/>
          </a:p>
          <a:p>
            <a:r>
              <a:rPr lang="en-US"/>
              <a:t>In-place?</a:t>
            </a:r>
          </a:p>
        </p:txBody>
      </p:sp>
      <p:sp>
        <p:nvSpPr>
          <p:cNvPr id="16" name="TextBox 15">
            <a:extLst>
              <a:ext uri="{FF2B5EF4-FFF2-40B4-BE49-F238E27FC236}">
                <a16:creationId xmlns:a16="http://schemas.microsoft.com/office/drawing/2014/main" id="{51F33E82-977C-4C03-8F82-944AF7FE8FD7}"/>
              </a:ext>
            </a:extLst>
          </p:cNvPr>
          <p:cNvSpPr txBox="1"/>
          <p:nvPr/>
        </p:nvSpPr>
        <p:spPr>
          <a:xfrm>
            <a:off x="8610456" y="3530153"/>
            <a:ext cx="702436" cy="369332"/>
          </a:xfrm>
          <a:prstGeom prst="rect">
            <a:avLst/>
          </a:prstGeom>
          <a:noFill/>
        </p:spPr>
        <p:txBody>
          <a:bodyPr wrap="none" rtlCol="0">
            <a:spAutoFit/>
          </a:bodyPr>
          <a:lstStyle/>
          <a:p>
            <a:r>
              <a:rPr lang="en-US"/>
              <a:t>O(n</a:t>
            </a:r>
            <a:r>
              <a:rPr lang="en-US" baseline="30000"/>
              <a:t>2</a:t>
            </a:r>
            <a:r>
              <a:rPr lang="en-US"/>
              <a:t>)</a:t>
            </a:r>
          </a:p>
        </p:txBody>
      </p:sp>
      <p:sp>
        <p:nvSpPr>
          <p:cNvPr id="17" name="TextBox 16">
            <a:extLst>
              <a:ext uri="{FF2B5EF4-FFF2-40B4-BE49-F238E27FC236}">
                <a16:creationId xmlns:a16="http://schemas.microsoft.com/office/drawing/2014/main" id="{21CEC140-0563-439A-8939-D552FA3A50B8}"/>
              </a:ext>
            </a:extLst>
          </p:cNvPr>
          <p:cNvSpPr txBox="1"/>
          <p:nvPr/>
        </p:nvSpPr>
        <p:spPr>
          <a:xfrm>
            <a:off x="8651332" y="4064864"/>
            <a:ext cx="702436" cy="369332"/>
          </a:xfrm>
          <a:prstGeom prst="rect">
            <a:avLst/>
          </a:prstGeom>
          <a:noFill/>
        </p:spPr>
        <p:txBody>
          <a:bodyPr wrap="none" rtlCol="0">
            <a:spAutoFit/>
          </a:bodyPr>
          <a:lstStyle/>
          <a:p>
            <a:r>
              <a:rPr lang="en-US"/>
              <a:t>O(n</a:t>
            </a:r>
            <a:r>
              <a:rPr lang="en-US" baseline="30000"/>
              <a:t>2</a:t>
            </a:r>
            <a:r>
              <a:rPr lang="en-US"/>
              <a:t>)</a:t>
            </a:r>
          </a:p>
        </p:txBody>
      </p:sp>
      <p:sp>
        <p:nvSpPr>
          <p:cNvPr id="19" name="TextBox 18">
            <a:extLst>
              <a:ext uri="{FF2B5EF4-FFF2-40B4-BE49-F238E27FC236}">
                <a16:creationId xmlns:a16="http://schemas.microsoft.com/office/drawing/2014/main" id="{B80C4975-3DB9-4215-AAD9-ADC9E0963064}"/>
              </a:ext>
            </a:extLst>
          </p:cNvPr>
          <p:cNvSpPr txBox="1"/>
          <p:nvPr/>
        </p:nvSpPr>
        <p:spPr>
          <a:xfrm>
            <a:off x="8651331" y="5147546"/>
            <a:ext cx="504241" cy="369332"/>
          </a:xfrm>
          <a:prstGeom prst="rect">
            <a:avLst/>
          </a:prstGeom>
          <a:noFill/>
        </p:spPr>
        <p:txBody>
          <a:bodyPr wrap="none" rtlCol="0">
            <a:spAutoFit/>
          </a:bodyPr>
          <a:lstStyle/>
          <a:p>
            <a:r>
              <a:rPr lang="en-US"/>
              <a:t>Yes</a:t>
            </a:r>
          </a:p>
        </p:txBody>
      </p:sp>
      <p:sp>
        <p:nvSpPr>
          <p:cNvPr id="20" name="TextBox 19">
            <a:extLst>
              <a:ext uri="{FF2B5EF4-FFF2-40B4-BE49-F238E27FC236}">
                <a16:creationId xmlns:a16="http://schemas.microsoft.com/office/drawing/2014/main" id="{FF3DB73B-8BF6-4F01-9CC2-7C62C39666B4}"/>
              </a:ext>
            </a:extLst>
          </p:cNvPr>
          <p:cNvSpPr txBox="1"/>
          <p:nvPr/>
        </p:nvSpPr>
        <p:spPr>
          <a:xfrm>
            <a:off x="8666030" y="5682257"/>
            <a:ext cx="504241" cy="369332"/>
          </a:xfrm>
          <a:prstGeom prst="rect">
            <a:avLst/>
          </a:prstGeom>
          <a:noFill/>
        </p:spPr>
        <p:txBody>
          <a:bodyPr wrap="none" rtlCol="0">
            <a:spAutoFit/>
          </a:bodyPr>
          <a:lstStyle/>
          <a:p>
            <a:r>
              <a:rPr lang="en-US"/>
              <a:t>Yes</a:t>
            </a:r>
          </a:p>
        </p:txBody>
      </p:sp>
      <p:sp>
        <p:nvSpPr>
          <p:cNvPr id="21" name="TextBox 20">
            <a:extLst>
              <a:ext uri="{FF2B5EF4-FFF2-40B4-BE49-F238E27FC236}">
                <a16:creationId xmlns:a16="http://schemas.microsoft.com/office/drawing/2014/main" id="{6F6A7999-D386-4DF1-A268-357EDCFF006E}"/>
              </a:ext>
            </a:extLst>
          </p:cNvPr>
          <p:cNvSpPr txBox="1"/>
          <p:nvPr/>
        </p:nvSpPr>
        <p:spPr>
          <a:xfrm>
            <a:off x="8607572" y="4626185"/>
            <a:ext cx="702436" cy="369332"/>
          </a:xfrm>
          <a:prstGeom prst="rect">
            <a:avLst/>
          </a:prstGeom>
          <a:noFill/>
        </p:spPr>
        <p:txBody>
          <a:bodyPr wrap="none" rtlCol="0">
            <a:spAutoFit/>
          </a:bodyPr>
          <a:lstStyle/>
          <a:p>
            <a:r>
              <a:rPr lang="en-US"/>
              <a:t>O(n</a:t>
            </a:r>
            <a:r>
              <a:rPr lang="en-US" baseline="30000"/>
              <a:t>2</a:t>
            </a:r>
            <a:r>
              <a:rPr lang="en-US"/>
              <a:t>)</a:t>
            </a:r>
          </a:p>
        </p:txBody>
      </p:sp>
      <p:graphicFrame>
        <p:nvGraphicFramePr>
          <p:cNvPr id="23" name="Content Placeholder 6">
            <a:extLst>
              <a:ext uri="{FF2B5EF4-FFF2-40B4-BE49-F238E27FC236}">
                <a16:creationId xmlns:a16="http://schemas.microsoft.com/office/drawing/2014/main" id="{001EBE68-CF92-4BA6-97FF-BCB91AA6307D}"/>
              </a:ext>
            </a:extLst>
          </p:cNvPr>
          <p:cNvGraphicFramePr>
            <a:graphicFrameLocks noGrp="1"/>
          </p:cNvGraphicFramePr>
          <p:nvPr>
            <p:ph idx="1"/>
            <p:extLst/>
          </p:nvPr>
        </p:nvGraphicFramePr>
        <p:xfrm>
          <a:off x="788788" y="1093995"/>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sp>
        <p:nvSpPr>
          <p:cNvPr id="24" name="Left Brace 23">
            <a:extLst>
              <a:ext uri="{FF2B5EF4-FFF2-40B4-BE49-F238E27FC236}">
                <a16:creationId xmlns:a16="http://schemas.microsoft.com/office/drawing/2014/main" id="{F981AEC0-CB78-41C5-B888-EF4ED37C6140}"/>
              </a:ext>
            </a:extLst>
          </p:cNvPr>
          <p:cNvSpPr/>
          <p:nvPr/>
        </p:nvSpPr>
        <p:spPr>
          <a:xfrm rot="16200000">
            <a:off x="2633540" y="102229"/>
            <a:ext cx="338260" cy="4027759"/>
          </a:xfrm>
          <a:prstGeom prst="leftBrace">
            <a:avLst>
              <a:gd name="adj1" fmla="val 8333"/>
              <a:gd name="adj2" fmla="val 5079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B16C0A6F-0DC7-4648-882D-F333D49F7386}"/>
              </a:ext>
            </a:extLst>
          </p:cNvPr>
          <p:cNvSpPr/>
          <p:nvPr/>
        </p:nvSpPr>
        <p:spPr>
          <a:xfrm rot="16200000">
            <a:off x="8179413" y="-403810"/>
            <a:ext cx="338260" cy="5039835"/>
          </a:xfrm>
          <a:prstGeom prst="leftBrace">
            <a:avLst>
              <a:gd name="adj1" fmla="val 8333"/>
              <a:gd name="adj2" fmla="val 5079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F11DD6BB-784B-42E9-9365-484072D624B9}"/>
              </a:ext>
            </a:extLst>
          </p:cNvPr>
          <p:cNvSpPr txBox="1"/>
          <p:nvPr/>
        </p:nvSpPr>
        <p:spPr>
          <a:xfrm>
            <a:off x="2080421" y="2396542"/>
            <a:ext cx="1444498" cy="369332"/>
          </a:xfrm>
          <a:prstGeom prst="rect">
            <a:avLst/>
          </a:prstGeom>
          <a:noFill/>
        </p:spPr>
        <p:txBody>
          <a:bodyPr wrap="none" rtlCol="0">
            <a:spAutoFit/>
          </a:bodyPr>
          <a:lstStyle/>
          <a:p>
            <a:r>
              <a:rPr lang="en-US"/>
              <a:t>Sorted Items</a:t>
            </a:r>
          </a:p>
        </p:txBody>
      </p:sp>
      <p:sp>
        <p:nvSpPr>
          <p:cNvPr id="27" name="TextBox 26">
            <a:extLst>
              <a:ext uri="{FF2B5EF4-FFF2-40B4-BE49-F238E27FC236}">
                <a16:creationId xmlns:a16="http://schemas.microsoft.com/office/drawing/2014/main" id="{95BCA8A6-546A-4A0A-B577-E41887B35BDE}"/>
              </a:ext>
            </a:extLst>
          </p:cNvPr>
          <p:cNvSpPr txBox="1"/>
          <p:nvPr/>
        </p:nvSpPr>
        <p:spPr>
          <a:xfrm>
            <a:off x="7498054" y="2391451"/>
            <a:ext cx="1700978" cy="369332"/>
          </a:xfrm>
          <a:prstGeom prst="rect">
            <a:avLst/>
          </a:prstGeom>
          <a:noFill/>
        </p:spPr>
        <p:txBody>
          <a:bodyPr wrap="none" rtlCol="0">
            <a:spAutoFit/>
          </a:bodyPr>
          <a:lstStyle/>
          <a:p>
            <a:r>
              <a:rPr lang="en-US"/>
              <a:t>Unsorted Items</a:t>
            </a:r>
          </a:p>
        </p:txBody>
      </p:sp>
      <p:sp>
        <p:nvSpPr>
          <p:cNvPr id="28" name="TextBox 27">
            <a:extLst>
              <a:ext uri="{FF2B5EF4-FFF2-40B4-BE49-F238E27FC236}">
                <a16:creationId xmlns:a16="http://schemas.microsoft.com/office/drawing/2014/main" id="{0672A565-B496-4676-8740-440E765989DE}"/>
              </a:ext>
            </a:extLst>
          </p:cNvPr>
          <p:cNvSpPr txBox="1"/>
          <p:nvPr/>
        </p:nvSpPr>
        <p:spPr>
          <a:xfrm>
            <a:off x="4606686" y="2414042"/>
            <a:ext cx="1431802" cy="369332"/>
          </a:xfrm>
          <a:prstGeom prst="rect">
            <a:avLst/>
          </a:prstGeom>
          <a:noFill/>
        </p:spPr>
        <p:txBody>
          <a:bodyPr wrap="none" rtlCol="0">
            <a:spAutoFit/>
          </a:bodyPr>
          <a:lstStyle/>
          <a:p>
            <a:r>
              <a:rPr lang="en-US"/>
              <a:t>Current Item</a:t>
            </a:r>
          </a:p>
        </p:txBody>
      </p:sp>
      <p:sp>
        <p:nvSpPr>
          <p:cNvPr id="29" name="Arrow: Curved Up 28">
            <a:extLst>
              <a:ext uri="{FF2B5EF4-FFF2-40B4-BE49-F238E27FC236}">
                <a16:creationId xmlns:a16="http://schemas.microsoft.com/office/drawing/2014/main" id="{C7AB7919-B88B-40F8-979F-195322B67CF1}"/>
              </a:ext>
            </a:extLst>
          </p:cNvPr>
          <p:cNvSpPr/>
          <p:nvPr/>
        </p:nvSpPr>
        <p:spPr>
          <a:xfrm rot="10800000">
            <a:off x="5264722" y="672457"/>
            <a:ext cx="3126343" cy="423574"/>
          </a:xfrm>
          <a:prstGeom prst="curvedUp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a:extLst>
              <a:ext uri="{FF2B5EF4-FFF2-40B4-BE49-F238E27FC236}">
                <a16:creationId xmlns:a16="http://schemas.microsoft.com/office/drawing/2014/main" id="{A304B3AB-4AF7-4DEE-BAF6-5D82464962FF}"/>
              </a:ext>
            </a:extLst>
          </p:cNvPr>
          <p:cNvSpPr/>
          <p:nvPr/>
        </p:nvSpPr>
        <p:spPr>
          <a:xfrm rot="10800000" flipH="1">
            <a:off x="5284380" y="368042"/>
            <a:ext cx="3126343" cy="423574"/>
          </a:xfrm>
          <a:prstGeom prst="curvedUpArrow">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Down 31">
            <a:extLst>
              <a:ext uri="{FF2B5EF4-FFF2-40B4-BE49-F238E27FC236}">
                <a16:creationId xmlns:a16="http://schemas.microsoft.com/office/drawing/2014/main" id="{DA162F57-CF31-4E51-ACC8-9C8E3092F2C3}"/>
              </a:ext>
            </a:extLst>
          </p:cNvPr>
          <p:cNvSpPr/>
          <p:nvPr/>
        </p:nvSpPr>
        <p:spPr>
          <a:xfrm rot="10800000">
            <a:off x="5163099" y="1867381"/>
            <a:ext cx="318976" cy="563526"/>
          </a:xfrm>
          <a:prstGeom prst="downArrow">
            <a:avLst>
              <a:gd name="adj1" fmla="val 50000"/>
              <a:gd name="adj2" fmla="val 50000"/>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FAFA-C8B6-48E1-ADF6-87808657BE56}"/>
              </a:ext>
            </a:extLst>
          </p:cNvPr>
          <p:cNvSpPr>
            <a:spLocks noGrp="1"/>
          </p:cNvSpPr>
          <p:nvPr>
            <p:ph type="title"/>
          </p:nvPr>
        </p:nvSpPr>
        <p:spPr/>
        <p:txBody>
          <a:bodyPr/>
          <a:lstStyle/>
          <a:p>
            <a:r>
              <a:rPr lang="en-US"/>
              <a:t>In Place Heap Sort</a:t>
            </a:r>
          </a:p>
        </p:txBody>
      </p:sp>
      <p:sp>
        <p:nvSpPr>
          <p:cNvPr id="4" name="Footer Placeholder 3">
            <a:extLst>
              <a:ext uri="{FF2B5EF4-FFF2-40B4-BE49-F238E27FC236}">
                <a16:creationId xmlns:a16="http://schemas.microsoft.com/office/drawing/2014/main" id="{E10BEA05-9994-4092-908C-4DEAE054D672}"/>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D8687E0B-323E-4663-A2D8-3C6A7296CD64}"/>
              </a:ext>
            </a:extLst>
          </p:cNvPr>
          <p:cNvSpPr>
            <a:spLocks noGrp="1"/>
          </p:cNvSpPr>
          <p:nvPr>
            <p:ph type="sldNum" sz="quarter" idx="12"/>
          </p:nvPr>
        </p:nvSpPr>
        <p:spPr/>
        <p:txBody>
          <a:bodyPr/>
          <a:lstStyle/>
          <a:p>
            <a:fld id="{659665DE-58FC-41F4-AC58-2C90A5E00527}" type="slidenum">
              <a:rPr lang="en-US" smtClean="0"/>
              <a:t>7</a:t>
            </a:fld>
            <a:endParaRPr lang="en-US"/>
          </a:p>
        </p:txBody>
      </p:sp>
      <p:sp>
        <p:nvSpPr>
          <p:cNvPr id="6" name="TextBox 5">
            <a:extLst>
              <a:ext uri="{FF2B5EF4-FFF2-40B4-BE49-F238E27FC236}">
                <a16:creationId xmlns:a16="http://schemas.microsoft.com/office/drawing/2014/main" id="{127665A7-F99A-4040-973E-D470BF2313BB}"/>
              </a:ext>
            </a:extLst>
          </p:cNvPr>
          <p:cNvSpPr txBox="1"/>
          <p:nvPr/>
        </p:nvSpPr>
        <p:spPr>
          <a:xfrm>
            <a:off x="575239" y="3429000"/>
            <a:ext cx="4588115" cy="1169551"/>
          </a:xfrm>
          <a:prstGeom prst="rect">
            <a:avLst/>
          </a:prstGeom>
          <a:noFill/>
          <a:ln>
            <a:solidFill>
              <a:srgbClr val="4C3282"/>
            </a:solidFill>
          </a:ln>
        </p:spPr>
        <p:txBody>
          <a:bodyPr wrap="none" rtlCol="0">
            <a:spAutoFit/>
          </a:bodyPr>
          <a:lstStyle/>
          <a:p>
            <a:r>
              <a:rPr lang="en-US" sz="1400">
                <a:latin typeface="Courier New" panose="02070309020205020404" pitchFamily="49" charset="0"/>
                <a:cs typeface="Courier New" panose="02070309020205020404" pitchFamily="49" charset="0"/>
              </a:rPr>
              <a:t>public void </a:t>
            </a:r>
            <a:r>
              <a:rPr lang="en-US" sz="1400" err="1">
                <a:latin typeface="Courier New" panose="02070309020205020404" pitchFamily="49" charset="0"/>
                <a:cs typeface="Courier New" panose="02070309020205020404" pitchFamily="49" charset="0"/>
              </a:rPr>
              <a:t>inPlaceHeapSort</a:t>
            </a:r>
            <a:r>
              <a:rPr lang="en-US" sz="1400">
                <a:latin typeface="Courier New" panose="02070309020205020404" pitchFamily="49" charset="0"/>
                <a:cs typeface="Courier New" panose="02070309020205020404" pitchFamily="49" charset="0"/>
              </a:rPr>
              <a:t>(collection) {</a:t>
            </a:r>
          </a:p>
          <a:p>
            <a:r>
              <a:rPr lang="en-US" sz="1400">
                <a:latin typeface="Courier New" panose="02070309020205020404" pitchFamily="49" charset="0"/>
                <a:cs typeface="Courier New" panose="02070309020205020404" pitchFamily="49" charset="0"/>
              </a:rPr>
              <a:t>   E[] heap = </a:t>
            </a:r>
            <a:r>
              <a:rPr lang="en-US" sz="1400" err="1">
                <a:latin typeface="Courier New" panose="02070309020205020404" pitchFamily="49" charset="0"/>
                <a:cs typeface="Courier New" panose="02070309020205020404" pitchFamily="49" charset="0"/>
              </a:rPr>
              <a:t>buildHeap</a:t>
            </a:r>
            <a:r>
              <a:rPr lang="en-US" sz="1400">
                <a:latin typeface="Courier New" panose="02070309020205020404" pitchFamily="49" charset="0"/>
                <a:cs typeface="Courier New" panose="02070309020205020404" pitchFamily="49" charset="0"/>
              </a:rPr>
              <a:t>(collection)</a:t>
            </a:r>
          </a:p>
          <a:p>
            <a:r>
              <a:rPr lang="en-US" sz="1400">
                <a:latin typeface="Courier New" panose="02070309020205020404" pitchFamily="49" charset="0"/>
                <a:cs typeface="Courier New" panose="02070309020205020404" pitchFamily="49" charset="0"/>
              </a:rPr>
              <a:t>   for (n) </a:t>
            </a:r>
          </a:p>
          <a:p>
            <a:r>
              <a:rPr lang="en-US" sz="1400">
                <a:latin typeface="Courier New" panose="02070309020205020404" pitchFamily="49" charset="0"/>
                <a:cs typeface="Courier New" panose="02070309020205020404" pitchFamily="49" charset="0"/>
              </a:rPr>
              <a:t>      output[n – </a:t>
            </a:r>
            <a:r>
              <a:rPr lang="en-US" sz="1400" err="1">
                <a:latin typeface="Courier New" panose="02070309020205020404" pitchFamily="49" charset="0"/>
                <a:cs typeface="Courier New" panose="02070309020205020404" pitchFamily="49" charset="0"/>
              </a:rPr>
              <a:t>i</a:t>
            </a:r>
            <a:r>
              <a:rPr lang="en-US" sz="1400">
                <a:latin typeface="Courier New" panose="02070309020205020404" pitchFamily="49" charset="0"/>
                <a:cs typeface="Courier New" panose="02070309020205020404" pitchFamily="49" charset="0"/>
              </a:rPr>
              <a:t> - 1] = </a:t>
            </a:r>
            <a:r>
              <a:rPr lang="en-US" sz="1400" err="1">
                <a:latin typeface="Courier New" panose="02070309020205020404" pitchFamily="49" charset="0"/>
                <a:cs typeface="Courier New" panose="02070309020205020404" pitchFamily="49" charset="0"/>
              </a:rPr>
              <a:t>removeMin</a:t>
            </a:r>
            <a:r>
              <a:rPr lang="en-US" sz="1400">
                <a:latin typeface="Courier New" panose="02070309020205020404" pitchFamily="49" charset="0"/>
                <a:cs typeface="Courier New" panose="02070309020205020404" pitchFamily="49" charset="0"/>
              </a:rPr>
              <a:t>(heap)</a:t>
            </a:r>
          </a:p>
          <a:p>
            <a:r>
              <a:rPr lang="en-US" sz="140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BD569169-CEC4-4D01-A85C-DB056A3C1880}"/>
              </a:ext>
            </a:extLst>
          </p:cNvPr>
          <p:cNvSpPr txBox="1"/>
          <p:nvPr/>
        </p:nvSpPr>
        <p:spPr>
          <a:xfrm>
            <a:off x="6409917" y="3525773"/>
            <a:ext cx="2200539" cy="2585323"/>
          </a:xfrm>
          <a:prstGeom prst="rect">
            <a:avLst/>
          </a:prstGeom>
          <a:noFill/>
        </p:spPr>
        <p:txBody>
          <a:bodyPr wrap="none" rtlCol="0">
            <a:spAutoFit/>
          </a:bodyPr>
          <a:lstStyle/>
          <a:p>
            <a:r>
              <a:rPr lang="en-US"/>
              <a:t>Worst case runtime?</a:t>
            </a:r>
          </a:p>
          <a:p>
            <a:endParaRPr lang="en-US"/>
          </a:p>
          <a:p>
            <a:r>
              <a:rPr lang="en-US"/>
              <a:t>Best case runtime?</a:t>
            </a:r>
          </a:p>
          <a:p>
            <a:endParaRPr lang="en-US"/>
          </a:p>
          <a:p>
            <a:r>
              <a:rPr lang="en-US"/>
              <a:t>Average runtime?</a:t>
            </a:r>
          </a:p>
          <a:p>
            <a:endParaRPr lang="en-US"/>
          </a:p>
          <a:p>
            <a:r>
              <a:rPr lang="en-US"/>
              <a:t>Stable?</a:t>
            </a:r>
          </a:p>
          <a:p>
            <a:endParaRPr lang="en-US"/>
          </a:p>
          <a:p>
            <a:r>
              <a:rPr lang="en-US"/>
              <a:t>In-place?</a:t>
            </a:r>
          </a:p>
        </p:txBody>
      </p:sp>
      <p:sp>
        <p:nvSpPr>
          <p:cNvPr id="8" name="TextBox 7">
            <a:extLst>
              <a:ext uri="{FF2B5EF4-FFF2-40B4-BE49-F238E27FC236}">
                <a16:creationId xmlns:a16="http://schemas.microsoft.com/office/drawing/2014/main" id="{F46F9BD4-CA90-456C-B31C-9D53826E6039}"/>
              </a:ext>
            </a:extLst>
          </p:cNvPr>
          <p:cNvSpPr txBox="1"/>
          <p:nvPr/>
        </p:nvSpPr>
        <p:spPr>
          <a:xfrm>
            <a:off x="8610456" y="3530153"/>
            <a:ext cx="1064715" cy="369332"/>
          </a:xfrm>
          <a:prstGeom prst="rect">
            <a:avLst/>
          </a:prstGeom>
          <a:noFill/>
        </p:spPr>
        <p:txBody>
          <a:bodyPr wrap="none" rtlCol="0">
            <a:spAutoFit/>
          </a:bodyPr>
          <a:lstStyle/>
          <a:p>
            <a:r>
              <a:rPr lang="en-US"/>
              <a:t>O(</a:t>
            </a:r>
            <a:r>
              <a:rPr lang="en-US" err="1"/>
              <a:t>nlogn</a:t>
            </a:r>
            <a:r>
              <a:rPr lang="en-US"/>
              <a:t>)</a:t>
            </a:r>
          </a:p>
        </p:txBody>
      </p:sp>
      <p:sp>
        <p:nvSpPr>
          <p:cNvPr id="9" name="TextBox 8">
            <a:extLst>
              <a:ext uri="{FF2B5EF4-FFF2-40B4-BE49-F238E27FC236}">
                <a16:creationId xmlns:a16="http://schemas.microsoft.com/office/drawing/2014/main" id="{E500D85D-6E3E-42D8-9E39-716B958E8A97}"/>
              </a:ext>
            </a:extLst>
          </p:cNvPr>
          <p:cNvSpPr txBox="1"/>
          <p:nvPr/>
        </p:nvSpPr>
        <p:spPr>
          <a:xfrm>
            <a:off x="8651332" y="4064864"/>
            <a:ext cx="1064715" cy="369332"/>
          </a:xfrm>
          <a:prstGeom prst="rect">
            <a:avLst/>
          </a:prstGeom>
          <a:noFill/>
        </p:spPr>
        <p:txBody>
          <a:bodyPr wrap="none" rtlCol="0">
            <a:spAutoFit/>
          </a:bodyPr>
          <a:lstStyle/>
          <a:p>
            <a:r>
              <a:rPr lang="en-US"/>
              <a:t>O(</a:t>
            </a:r>
            <a:r>
              <a:rPr lang="en-US" err="1"/>
              <a:t>nlogn</a:t>
            </a:r>
            <a:r>
              <a:rPr lang="en-US"/>
              <a:t>)</a:t>
            </a:r>
          </a:p>
        </p:txBody>
      </p:sp>
      <p:sp>
        <p:nvSpPr>
          <p:cNvPr id="10" name="TextBox 9">
            <a:extLst>
              <a:ext uri="{FF2B5EF4-FFF2-40B4-BE49-F238E27FC236}">
                <a16:creationId xmlns:a16="http://schemas.microsoft.com/office/drawing/2014/main" id="{25F6A918-0214-4C53-B700-AFA9598C93F6}"/>
              </a:ext>
            </a:extLst>
          </p:cNvPr>
          <p:cNvSpPr txBox="1"/>
          <p:nvPr/>
        </p:nvSpPr>
        <p:spPr>
          <a:xfrm>
            <a:off x="8651331" y="5147546"/>
            <a:ext cx="486030" cy="369332"/>
          </a:xfrm>
          <a:prstGeom prst="rect">
            <a:avLst/>
          </a:prstGeom>
          <a:noFill/>
        </p:spPr>
        <p:txBody>
          <a:bodyPr wrap="none" rtlCol="0">
            <a:spAutoFit/>
          </a:bodyPr>
          <a:lstStyle/>
          <a:p>
            <a:r>
              <a:rPr lang="en-US"/>
              <a:t>No</a:t>
            </a:r>
          </a:p>
        </p:txBody>
      </p:sp>
      <p:sp>
        <p:nvSpPr>
          <p:cNvPr id="11" name="TextBox 10">
            <a:extLst>
              <a:ext uri="{FF2B5EF4-FFF2-40B4-BE49-F238E27FC236}">
                <a16:creationId xmlns:a16="http://schemas.microsoft.com/office/drawing/2014/main" id="{0F027566-4906-4CF1-B7CA-4E51B3A17EE7}"/>
              </a:ext>
            </a:extLst>
          </p:cNvPr>
          <p:cNvSpPr txBox="1"/>
          <p:nvPr/>
        </p:nvSpPr>
        <p:spPr>
          <a:xfrm>
            <a:off x="8666030" y="5682257"/>
            <a:ext cx="504241" cy="369332"/>
          </a:xfrm>
          <a:prstGeom prst="rect">
            <a:avLst/>
          </a:prstGeom>
          <a:noFill/>
        </p:spPr>
        <p:txBody>
          <a:bodyPr wrap="none" rtlCol="0">
            <a:spAutoFit/>
          </a:bodyPr>
          <a:lstStyle/>
          <a:p>
            <a:r>
              <a:rPr lang="en-US"/>
              <a:t>Yes</a:t>
            </a:r>
          </a:p>
        </p:txBody>
      </p:sp>
      <p:sp>
        <p:nvSpPr>
          <p:cNvPr id="12" name="TextBox 11">
            <a:extLst>
              <a:ext uri="{FF2B5EF4-FFF2-40B4-BE49-F238E27FC236}">
                <a16:creationId xmlns:a16="http://schemas.microsoft.com/office/drawing/2014/main" id="{80CFF5FB-5B47-42FE-AFB7-04053BE29B6A}"/>
              </a:ext>
            </a:extLst>
          </p:cNvPr>
          <p:cNvSpPr txBox="1"/>
          <p:nvPr/>
        </p:nvSpPr>
        <p:spPr>
          <a:xfrm>
            <a:off x="8607572" y="4626185"/>
            <a:ext cx="1064715" cy="369332"/>
          </a:xfrm>
          <a:prstGeom prst="rect">
            <a:avLst/>
          </a:prstGeom>
          <a:noFill/>
        </p:spPr>
        <p:txBody>
          <a:bodyPr wrap="none" rtlCol="0">
            <a:spAutoFit/>
          </a:bodyPr>
          <a:lstStyle/>
          <a:p>
            <a:r>
              <a:rPr lang="en-US"/>
              <a:t>O(</a:t>
            </a:r>
            <a:r>
              <a:rPr lang="en-US" err="1"/>
              <a:t>nlogn</a:t>
            </a:r>
            <a:r>
              <a:rPr lang="en-US"/>
              <a:t>)</a:t>
            </a:r>
          </a:p>
        </p:txBody>
      </p:sp>
      <p:graphicFrame>
        <p:nvGraphicFramePr>
          <p:cNvPr id="13" name="Content Placeholder 6">
            <a:extLst>
              <a:ext uri="{FF2B5EF4-FFF2-40B4-BE49-F238E27FC236}">
                <a16:creationId xmlns:a16="http://schemas.microsoft.com/office/drawing/2014/main" id="{91C0835D-6A00-43A3-8B76-4623CC23CCA2}"/>
              </a:ext>
            </a:extLst>
          </p:cNvPr>
          <p:cNvGraphicFramePr>
            <a:graphicFrameLocks/>
          </p:cNvGraphicFramePr>
          <p:nvPr>
            <p:extLst/>
          </p:nvPr>
        </p:nvGraphicFramePr>
        <p:xfrm>
          <a:off x="1056165" y="1092191"/>
          <a:ext cx="10079670"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gridCol w="1007967">
                  <a:extLst>
                    <a:ext uri="{9D8B030D-6E8A-4147-A177-3AD203B41FA5}">
                      <a16:colId xmlns:a16="http://schemas.microsoft.com/office/drawing/2014/main" val="1527777151"/>
                    </a:ext>
                  </a:extLst>
                </a:gridCol>
                <a:gridCol w="1007967">
                  <a:extLst>
                    <a:ext uri="{9D8B030D-6E8A-4147-A177-3AD203B41FA5}">
                      <a16:colId xmlns:a16="http://schemas.microsoft.com/office/drawing/2014/main" val="2267190905"/>
                    </a:ext>
                  </a:extLst>
                </a:gridCol>
                <a:gridCol w="1007967">
                  <a:extLst>
                    <a:ext uri="{9D8B030D-6E8A-4147-A177-3AD203B41FA5}">
                      <a16:colId xmlns:a16="http://schemas.microsoft.com/office/drawing/2014/main" val="3060380174"/>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sp>
        <p:nvSpPr>
          <p:cNvPr id="14" name="Left Brace 13">
            <a:extLst>
              <a:ext uri="{FF2B5EF4-FFF2-40B4-BE49-F238E27FC236}">
                <a16:creationId xmlns:a16="http://schemas.microsoft.com/office/drawing/2014/main" id="{0FE45832-F0B5-47D7-9D02-39DE1526345C}"/>
              </a:ext>
            </a:extLst>
          </p:cNvPr>
          <p:cNvSpPr/>
          <p:nvPr/>
        </p:nvSpPr>
        <p:spPr>
          <a:xfrm rot="16200000">
            <a:off x="3920858" y="-919522"/>
            <a:ext cx="338260" cy="6067652"/>
          </a:xfrm>
          <a:prstGeom prst="leftBrace">
            <a:avLst>
              <a:gd name="adj1" fmla="val 8333"/>
              <a:gd name="adj2" fmla="val 5079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FC96F005-A853-4881-9EDF-D9B15C965820}"/>
              </a:ext>
            </a:extLst>
          </p:cNvPr>
          <p:cNvSpPr/>
          <p:nvPr/>
        </p:nvSpPr>
        <p:spPr>
          <a:xfrm rot="16200000">
            <a:off x="8960698" y="108290"/>
            <a:ext cx="338260" cy="4012027"/>
          </a:xfrm>
          <a:prstGeom prst="leftBrace">
            <a:avLst>
              <a:gd name="adj1" fmla="val 8333"/>
              <a:gd name="adj2" fmla="val 5079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04FCCF9F-8EAF-4094-85A2-2D2C3DB8D035}"/>
              </a:ext>
            </a:extLst>
          </p:cNvPr>
          <p:cNvSpPr txBox="1"/>
          <p:nvPr/>
        </p:nvSpPr>
        <p:spPr>
          <a:xfrm>
            <a:off x="3758678" y="2260007"/>
            <a:ext cx="712054" cy="369332"/>
          </a:xfrm>
          <a:prstGeom prst="rect">
            <a:avLst/>
          </a:prstGeom>
          <a:noFill/>
        </p:spPr>
        <p:txBody>
          <a:bodyPr wrap="none" rtlCol="0">
            <a:spAutoFit/>
          </a:bodyPr>
          <a:lstStyle/>
          <a:p>
            <a:r>
              <a:rPr lang="en-US"/>
              <a:t>Heap</a:t>
            </a:r>
          </a:p>
        </p:txBody>
      </p:sp>
      <p:sp>
        <p:nvSpPr>
          <p:cNvPr id="17" name="TextBox 16">
            <a:extLst>
              <a:ext uri="{FF2B5EF4-FFF2-40B4-BE49-F238E27FC236}">
                <a16:creationId xmlns:a16="http://schemas.microsoft.com/office/drawing/2014/main" id="{84D1AA4B-6BDA-423D-A530-693631DAEB65}"/>
              </a:ext>
            </a:extLst>
          </p:cNvPr>
          <p:cNvSpPr txBox="1"/>
          <p:nvPr/>
        </p:nvSpPr>
        <p:spPr>
          <a:xfrm>
            <a:off x="8433323" y="2270374"/>
            <a:ext cx="1444498" cy="369332"/>
          </a:xfrm>
          <a:prstGeom prst="rect">
            <a:avLst/>
          </a:prstGeom>
          <a:noFill/>
        </p:spPr>
        <p:txBody>
          <a:bodyPr wrap="none" rtlCol="0">
            <a:spAutoFit/>
          </a:bodyPr>
          <a:lstStyle/>
          <a:p>
            <a:r>
              <a:rPr lang="en-US"/>
              <a:t>Sorted Items</a:t>
            </a:r>
          </a:p>
        </p:txBody>
      </p:sp>
      <p:sp>
        <p:nvSpPr>
          <p:cNvPr id="18" name="TextBox 17">
            <a:extLst>
              <a:ext uri="{FF2B5EF4-FFF2-40B4-BE49-F238E27FC236}">
                <a16:creationId xmlns:a16="http://schemas.microsoft.com/office/drawing/2014/main" id="{A1EA0D5D-F8CF-4A3E-8C2A-6A5C6F4D8EFA}"/>
              </a:ext>
            </a:extLst>
          </p:cNvPr>
          <p:cNvSpPr txBox="1"/>
          <p:nvPr/>
        </p:nvSpPr>
        <p:spPr>
          <a:xfrm>
            <a:off x="834447" y="2484858"/>
            <a:ext cx="1431802" cy="369332"/>
          </a:xfrm>
          <a:prstGeom prst="rect">
            <a:avLst/>
          </a:prstGeom>
          <a:noFill/>
        </p:spPr>
        <p:txBody>
          <a:bodyPr wrap="none" rtlCol="0">
            <a:spAutoFit/>
          </a:bodyPr>
          <a:lstStyle/>
          <a:p>
            <a:r>
              <a:rPr lang="en-US"/>
              <a:t>Current Item</a:t>
            </a:r>
          </a:p>
        </p:txBody>
      </p:sp>
      <p:sp>
        <p:nvSpPr>
          <p:cNvPr id="19" name="Arrow: Down 18">
            <a:extLst>
              <a:ext uri="{FF2B5EF4-FFF2-40B4-BE49-F238E27FC236}">
                <a16:creationId xmlns:a16="http://schemas.microsoft.com/office/drawing/2014/main" id="{E1EACBCD-974B-481E-B530-EACA55BB6AC1}"/>
              </a:ext>
            </a:extLst>
          </p:cNvPr>
          <p:cNvSpPr/>
          <p:nvPr/>
        </p:nvSpPr>
        <p:spPr>
          <a:xfrm rot="10800000">
            <a:off x="1390861" y="1889522"/>
            <a:ext cx="318976" cy="563526"/>
          </a:xfrm>
          <a:prstGeom prst="downArrow">
            <a:avLst>
              <a:gd name="adj1" fmla="val 50000"/>
              <a:gd name="adj2" fmla="val 50000"/>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A6FC92D-18F0-423D-B631-F8A8817DD713}"/>
              </a:ext>
            </a:extLst>
          </p:cNvPr>
          <p:cNvSpPr txBox="1"/>
          <p:nvPr/>
        </p:nvSpPr>
        <p:spPr>
          <a:xfrm>
            <a:off x="559359" y="4988695"/>
            <a:ext cx="5197513" cy="1200329"/>
          </a:xfrm>
          <a:prstGeom prst="rect">
            <a:avLst/>
          </a:prstGeom>
          <a:noFill/>
        </p:spPr>
        <p:txBody>
          <a:bodyPr wrap="none" rtlCol="0">
            <a:spAutoFit/>
          </a:bodyPr>
          <a:lstStyle/>
          <a:p>
            <a:r>
              <a:rPr lang="en-US"/>
              <a:t>Complication: final array is reversed!</a:t>
            </a:r>
          </a:p>
          <a:p>
            <a:pPr marL="285750" indent="-285750">
              <a:buFontTx/>
              <a:buChar char="-"/>
            </a:pPr>
            <a:r>
              <a:rPr lang="en-US"/>
              <a:t>Run reverse afterwards (O(n))</a:t>
            </a:r>
          </a:p>
          <a:p>
            <a:pPr marL="285750" indent="-285750">
              <a:buFontTx/>
              <a:buChar char="-"/>
            </a:pPr>
            <a:r>
              <a:rPr lang="en-US"/>
              <a:t>Use a max heap</a:t>
            </a:r>
          </a:p>
          <a:p>
            <a:pPr marL="285750" indent="-285750">
              <a:buFontTx/>
              <a:buChar char="-"/>
            </a:pPr>
            <a:r>
              <a:rPr lang="en-US"/>
              <a:t>Reverse compare function to emulate max heap</a:t>
            </a:r>
          </a:p>
        </p:txBody>
      </p:sp>
    </p:spTree>
    <p:extLst>
      <p:ext uri="{BB962C8B-B14F-4D97-AF65-F5344CB8AC3E}">
        <p14:creationId xmlns:p14="http://schemas.microsoft.com/office/powerpoint/2010/main" val="135968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F495-9E14-4122-A0ED-C7A1ADA689B5}"/>
              </a:ext>
            </a:extLst>
          </p:cNvPr>
          <p:cNvSpPr>
            <a:spLocks noGrp="1"/>
          </p:cNvSpPr>
          <p:nvPr>
            <p:ph type="title"/>
          </p:nvPr>
        </p:nvSpPr>
        <p:spPr/>
        <p:txBody>
          <a:bodyPr/>
          <a:lstStyle/>
          <a:p>
            <a:r>
              <a:rPr lang="en-US" dirty="0"/>
              <a:t>Merge Sort</a:t>
            </a:r>
          </a:p>
        </p:txBody>
      </p:sp>
      <p:sp>
        <p:nvSpPr>
          <p:cNvPr id="4" name="Footer Placeholder 3">
            <a:extLst>
              <a:ext uri="{FF2B5EF4-FFF2-40B4-BE49-F238E27FC236}">
                <a16:creationId xmlns:a16="http://schemas.microsoft.com/office/drawing/2014/main" id="{94DEEFFE-E5E3-4825-88B3-B3C34FA78B72}"/>
              </a:ext>
            </a:extLst>
          </p:cNvPr>
          <p:cNvSpPr>
            <a:spLocks noGrp="1"/>
          </p:cNvSpPr>
          <p:nvPr>
            <p:ph type="ftr" sz="quarter" idx="11"/>
          </p:nvPr>
        </p:nvSpPr>
        <p:spPr>
          <a:xfrm>
            <a:off x="5715301" y="6521027"/>
            <a:ext cx="5901459" cy="274320"/>
          </a:xfrm>
        </p:spPr>
        <p:txBody>
          <a:bodyPr/>
          <a:lstStyle/>
          <a:p>
            <a:r>
              <a:rPr lang="en-US"/>
              <a:t>CSE 373 SP 18 - Kasey Champion</a:t>
            </a:r>
          </a:p>
        </p:txBody>
      </p:sp>
      <p:sp>
        <p:nvSpPr>
          <p:cNvPr id="5" name="Slide Number Placeholder 4">
            <a:extLst>
              <a:ext uri="{FF2B5EF4-FFF2-40B4-BE49-F238E27FC236}">
                <a16:creationId xmlns:a16="http://schemas.microsoft.com/office/drawing/2014/main" id="{41193FD1-A746-4AB4-A204-7F7DD96FD25B}"/>
              </a:ext>
            </a:extLst>
          </p:cNvPr>
          <p:cNvSpPr>
            <a:spLocks noGrp="1"/>
          </p:cNvSpPr>
          <p:nvPr>
            <p:ph type="sldNum" sz="quarter" idx="12"/>
          </p:nvPr>
        </p:nvSpPr>
        <p:spPr>
          <a:xfrm>
            <a:off x="11681670" y="6521027"/>
            <a:ext cx="421923" cy="274320"/>
          </a:xfrm>
        </p:spPr>
        <p:txBody>
          <a:bodyPr/>
          <a:lstStyle/>
          <a:p>
            <a:fld id="{659665DE-58FC-41F4-AC58-2C90A5E00527}" type="slidenum">
              <a:rPr lang="en-US" smtClean="0"/>
              <a:t>8</a:t>
            </a:fld>
            <a:endParaRPr lang="en-US"/>
          </a:p>
        </p:txBody>
      </p:sp>
      <p:sp>
        <p:nvSpPr>
          <p:cNvPr id="6" name="TextBox 5">
            <a:extLst>
              <a:ext uri="{FF2B5EF4-FFF2-40B4-BE49-F238E27FC236}">
                <a16:creationId xmlns:a16="http://schemas.microsoft.com/office/drawing/2014/main" id="{D8952EB5-0A41-45B7-B5EE-8E116BAB5D86}"/>
              </a:ext>
            </a:extLst>
          </p:cNvPr>
          <p:cNvSpPr txBox="1"/>
          <p:nvPr/>
        </p:nvSpPr>
        <p:spPr>
          <a:xfrm>
            <a:off x="273254" y="1613118"/>
            <a:ext cx="5339923" cy="1815882"/>
          </a:xfrm>
          <a:prstGeom prst="rect">
            <a:avLst/>
          </a:prstGeom>
          <a:noFill/>
          <a:ln>
            <a:solidFill>
              <a:srgbClr val="4C3282"/>
            </a:solidFill>
          </a:ln>
        </p:spPr>
        <p:txBody>
          <a:bodyPr wrap="none" rtlCol="0">
            <a:spAutoFit/>
          </a:bodyPr>
          <a:lstStyle/>
          <a:p>
            <a:r>
              <a:rPr lang="en-US" sz="1400" dirty="0" err="1">
                <a:latin typeface="Courier New" panose="02070309020205020404" pitchFamily="49" charset="0"/>
                <a:cs typeface="Courier New" panose="02070309020205020404" pitchFamily="49" charset="0"/>
              </a:rPr>
              <a:t>mergeSort</a:t>
            </a:r>
            <a:r>
              <a:rPr lang="en-US" sz="1400" dirty="0">
                <a:latin typeface="Courier New" panose="02070309020205020404" pitchFamily="49" charset="0"/>
                <a:cs typeface="Courier New" panose="02070309020205020404" pitchFamily="49" charset="0"/>
              </a:rPr>
              <a:t>(input)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input.length</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return</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smallerHalf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mergeSort</a:t>
            </a:r>
            <a:r>
              <a:rPr lang="en-US" sz="1400" dirty="0">
                <a:latin typeface="Courier New" panose="02070309020205020404" pitchFamily="49" charset="0"/>
                <a:cs typeface="Courier New" panose="02070309020205020404" pitchFamily="49" charset="0"/>
              </a:rPr>
              <a:t>(new [0, ..., mid])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largerHalf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mergeSort</a:t>
            </a:r>
            <a:r>
              <a:rPr lang="en-US" sz="1400" dirty="0">
                <a:latin typeface="Courier New" panose="02070309020205020404" pitchFamily="49" charset="0"/>
                <a:cs typeface="Courier New" panose="02070309020205020404" pitchFamily="49" charset="0"/>
              </a:rPr>
              <a:t>(new [mid + 1, ...])</a:t>
            </a:r>
          </a:p>
          <a:p>
            <a:r>
              <a:rPr lang="en-US" sz="1400" dirty="0">
                <a:latin typeface="Courier New" panose="02070309020205020404" pitchFamily="49" charset="0"/>
                <a:cs typeface="Courier New" panose="02070309020205020404" pitchFamily="49" charset="0"/>
              </a:rPr>
              <a:t>      return merge(</a:t>
            </a:r>
            <a:r>
              <a:rPr lang="en-US" sz="1400" dirty="0" err="1">
                <a:latin typeface="Courier New" panose="02070309020205020404" pitchFamily="49" charset="0"/>
                <a:cs typeface="Courier New" panose="02070309020205020404" pitchFamily="49" charset="0"/>
              </a:rPr>
              <a:t>smallerHalf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largerHalf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graphicFrame>
        <p:nvGraphicFramePr>
          <p:cNvPr id="7" name="Content Placeholder 6">
            <a:extLst>
              <a:ext uri="{FF2B5EF4-FFF2-40B4-BE49-F238E27FC236}">
                <a16:creationId xmlns:a16="http://schemas.microsoft.com/office/drawing/2014/main" id="{28174B43-31A6-47E5-AFAB-F079B8BEE054}"/>
              </a:ext>
            </a:extLst>
          </p:cNvPr>
          <p:cNvGraphicFramePr>
            <a:graphicFrameLocks noGrp="1"/>
          </p:cNvGraphicFramePr>
          <p:nvPr>
            <p:ph idx="1"/>
            <p:extLst/>
          </p:nvPr>
        </p:nvGraphicFramePr>
        <p:xfrm>
          <a:off x="6055791" y="207575"/>
          <a:ext cx="5039835"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8" name="Content Placeholder 6">
            <a:extLst>
              <a:ext uri="{FF2B5EF4-FFF2-40B4-BE49-F238E27FC236}">
                <a16:creationId xmlns:a16="http://schemas.microsoft.com/office/drawing/2014/main" id="{E403E739-CDCE-44DE-9C10-42F935C23931}"/>
              </a:ext>
            </a:extLst>
          </p:cNvPr>
          <p:cNvGraphicFramePr>
            <a:graphicFrameLocks/>
          </p:cNvGraphicFramePr>
          <p:nvPr>
            <p:extLst/>
          </p:nvPr>
        </p:nvGraphicFramePr>
        <p:xfrm>
          <a:off x="5962990" y="1027537"/>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9" name="Content Placeholder 6">
            <a:extLst>
              <a:ext uri="{FF2B5EF4-FFF2-40B4-BE49-F238E27FC236}">
                <a16:creationId xmlns:a16="http://schemas.microsoft.com/office/drawing/2014/main" id="{F0EBC669-74E3-4148-BD3C-5E41E9A768EC}"/>
              </a:ext>
            </a:extLst>
          </p:cNvPr>
          <p:cNvGraphicFramePr>
            <a:graphicFrameLocks/>
          </p:cNvGraphicFramePr>
          <p:nvPr>
            <p:extLst/>
          </p:nvPr>
        </p:nvGraphicFramePr>
        <p:xfrm>
          <a:off x="8320528" y="1027537"/>
          <a:ext cx="3023901"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0" name="Content Placeholder 6">
            <a:extLst>
              <a:ext uri="{FF2B5EF4-FFF2-40B4-BE49-F238E27FC236}">
                <a16:creationId xmlns:a16="http://schemas.microsoft.com/office/drawing/2014/main" id="{EC86ED36-5120-4DD4-AEF6-CB9B1D388906}"/>
              </a:ext>
            </a:extLst>
          </p:cNvPr>
          <p:cNvGraphicFramePr>
            <a:graphicFrameLocks/>
          </p:cNvGraphicFramePr>
          <p:nvPr>
            <p:extLst/>
          </p:nvPr>
        </p:nvGraphicFramePr>
        <p:xfrm>
          <a:off x="5783979" y="1912743"/>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1" name="Content Placeholder 6">
            <a:extLst>
              <a:ext uri="{FF2B5EF4-FFF2-40B4-BE49-F238E27FC236}">
                <a16:creationId xmlns:a16="http://schemas.microsoft.com/office/drawing/2014/main" id="{EACA4B13-CCF5-4176-B7AC-B978DFDEFDF5}"/>
              </a:ext>
            </a:extLst>
          </p:cNvPr>
          <p:cNvGraphicFramePr>
            <a:graphicFrameLocks/>
          </p:cNvGraphicFramePr>
          <p:nvPr>
            <p:extLst/>
          </p:nvPr>
        </p:nvGraphicFramePr>
        <p:xfrm>
          <a:off x="7083225" y="1894115"/>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2" name="Content Placeholder 6">
            <a:extLst>
              <a:ext uri="{FF2B5EF4-FFF2-40B4-BE49-F238E27FC236}">
                <a16:creationId xmlns:a16="http://schemas.microsoft.com/office/drawing/2014/main" id="{73FCC405-1093-4F4A-93E0-9157BF5C2969}"/>
              </a:ext>
            </a:extLst>
          </p:cNvPr>
          <p:cNvGraphicFramePr>
            <a:graphicFrameLocks/>
          </p:cNvGraphicFramePr>
          <p:nvPr>
            <p:extLst/>
          </p:nvPr>
        </p:nvGraphicFramePr>
        <p:xfrm>
          <a:off x="8320528" y="1894115"/>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3" name="Content Placeholder 6">
            <a:extLst>
              <a:ext uri="{FF2B5EF4-FFF2-40B4-BE49-F238E27FC236}">
                <a16:creationId xmlns:a16="http://schemas.microsoft.com/office/drawing/2014/main" id="{A9178E1D-EF25-4DD6-8786-6D40F0173861}"/>
              </a:ext>
            </a:extLst>
          </p:cNvPr>
          <p:cNvGraphicFramePr>
            <a:graphicFrameLocks/>
          </p:cNvGraphicFramePr>
          <p:nvPr>
            <p:extLst/>
          </p:nvPr>
        </p:nvGraphicFramePr>
        <p:xfrm>
          <a:off x="9557831" y="1882080"/>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4" name="Content Placeholder 6">
            <a:extLst>
              <a:ext uri="{FF2B5EF4-FFF2-40B4-BE49-F238E27FC236}">
                <a16:creationId xmlns:a16="http://schemas.microsoft.com/office/drawing/2014/main" id="{61918E08-6FFD-41A8-A06B-DA86CF2FF8FE}"/>
              </a:ext>
            </a:extLst>
          </p:cNvPr>
          <p:cNvGraphicFramePr>
            <a:graphicFrameLocks/>
          </p:cNvGraphicFramePr>
          <p:nvPr>
            <p:extLst/>
          </p:nvPr>
        </p:nvGraphicFramePr>
        <p:xfrm>
          <a:off x="9428935" y="2747002"/>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5" name="Content Placeholder 6">
            <a:extLst>
              <a:ext uri="{FF2B5EF4-FFF2-40B4-BE49-F238E27FC236}">
                <a16:creationId xmlns:a16="http://schemas.microsoft.com/office/drawing/2014/main" id="{0C9E8D24-1CAC-415D-9C57-A4F7144B27EE}"/>
              </a:ext>
            </a:extLst>
          </p:cNvPr>
          <p:cNvGraphicFramePr>
            <a:graphicFrameLocks/>
          </p:cNvGraphicFramePr>
          <p:nvPr>
            <p:extLst/>
          </p:nvPr>
        </p:nvGraphicFramePr>
        <p:xfrm>
          <a:off x="10673703" y="2736623"/>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6" name="Content Placeholder 6">
            <a:extLst>
              <a:ext uri="{FF2B5EF4-FFF2-40B4-BE49-F238E27FC236}">
                <a16:creationId xmlns:a16="http://schemas.microsoft.com/office/drawing/2014/main" id="{32282FC2-2F6F-498E-A812-79F22589DC2D}"/>
              </a:ext>
            </a:extLst>
          </p:cNvPr>
          <p:cNvGraphicFramePr>
            <a:graphicFrameLocks/>
          </p:cNvGraphicFramePr>
          <p:nvPr>
            <p:extLst/>
          </p:nvPr>
        </p:nvGraphicFramePr>
        <p:xfrm>
          <a:off x="9557831" y="3601545"/>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19" name="Content Placeholder 6">
            <a:extLst>
              <a:ext uri="{FF2B5EF4-FFF2-40B4-BE49-F238E27FC236}">
                <a16:creationId xmlns:a16="http://schemas.microsoft.com/office/drawing/2014/main" id="{07A2E78D-2F90-47D7-9FE0-5B8821413332}"/>
              </a:ext>
            </a:extLst>
          </p:cNvPr>
          <p:cNvGraphicFramePr>
            <a:graphicFrameLocks/>
          </p:cNvGraphicFramePr>
          <p:nvPr>
            <p:extLst/>
          </p:nvPr>
        </p:nvGraphicFramePr>
        <p:xfrm>
          <a:off x="8320527" y="4436816"/>
          <a:ext cx="3023901"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20" name="Content Placeholder 6">
            <a:extLst>
              <a:ext uri="{FF2B5EF4-FFF2-40B4-BE49-F238E27FC236}">
                <a16:creationId xmlns:a16="http://schemas.microsoft.com/office/drawing/2014/main" id="{75C3C787-8274-44CC-ADC4-0AE3EA754EDC}"/>
              </a:ext>
            </a:extLst>
          </p:cNvPr>
          <p:cNvGraphicFramePr>
            <a:graphicFrameLocks/>
          </p:cNvGraphicFramePr>
          <p:nvPr>
            <p:extLst/>
          </p:nvPr>
        </p:nvGraphicFramePr>
        <p:xfrm>
          <a:off x="5962990" y="4436816"/>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21" name="Content Placeholder 6">
            <a:extLst>
              <a:ext uri="{FF2B5EF4-FFF2-40B4-BE49-F238E27FC236}">
                <a16:creationId xmlns:a16="http://schemas.microsoft.com/office/drawing/2014/main" id="{52E49F57-AA20-49F4-84A5-B640209D0349}"/>
              </a:ext>
            </a:extLst>
          </p:cNvPr>
          <p:cNvGraphicFramePr>
            <a:graphicFrameLocks/>
          </p:cNvGraphicFramePr>
          <p:nvPr>
            <p:extLst/>
          </p:nvPr>
        </p:nvGraphicFramePr>
        <p:xfrm>
          <a:off x="6055791" y="5414601"/>
          <a:ext cx="5039835"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tblGrid>
              <a:tr h="370840">
                <a:tc>
                  <a:txBody>
                    <a:bodyPr/>
                    <a:lstStyle/>
                    <a:p>
                      <a:pPr algn="ctr"/>
                      <a:r>
                        <a:rPr lang="en-US" b="0"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sp>
        <p:nvSpPr>
          <p:cNvPr id="22" name="TextBox 21">
            <a:extLst>
              <a:ext uri="{FF2B5EF4-FFF2-40B4-BE49-F238E27FC236}">
                <a16:creationId xmlns:a16="http://schemas.microsoft.com/office/drawing/2014/main" id="{07AC5295-3B0D-4228-9694-033CE3E848A8}"/>
              </a:ext>
            </a:extLst>
          </p:cNvPr>
          <p:cNvSpPr txBox="1"/>
          <p:nvPr/>
        </p:nvSpPr>
        <p:spPr>
          <a:xfrm>
            <a:off x="273254" y="3764175"/>
            <a:ext cx="2200539" cy="2585323"/>
          </a:xfrm>
          <a:prstGeom prst="rect">
            <a:avLst/>
          </a:prstGeom>
          <a:noFill/>
        </p:spPr>
        <p:txBody>
          <a:bodyPr wrap="none" rtlCol="0">
            <a:spAutoFit/>
          </a:bodyPr>
          <a:lstStyle/>
          <a:p>
            <a:r>
              <a:rPr lang="en-US" dirty="0"/>
              <a:t>Worst case runtime?</a:t>
            </a:r>
          </a:p>
          <a:p>
            <a:endParaRPr lang="en-US" dirty="0"/>
          </a:p>
          <a:p>
            <a:r>
              <a:rPr lang="en-US" dirty="0"/>
              <a:t>Best case runtime?</a:t>
            </a:r>
          </a:p>
          <a:p>
            <a:endParaRPr lang="en-US" dirty="0"/>
          </a:p>
          <a:p>
            <a:r>
              <a:rPr lang="en-US" dirty="0"/>
              <a:t>Average runtime?</a:t>
            </a:r>
          </a:p>
          <a:p>
            <a:endParaRPr lang="en-US" dirty="0"/>
          </a:p>
          <a:p>
            <a:r>
              <a:rPr lang="en-US" dirty="0"/>
              <a:t>Stable?</a:t>
            </a:r>
          </a:p>
          <a:p>
            <a:endParaRPr lang="en-US" dirty="0"/>
          </a:p>
          <a:p>
            <a:r>
              <a:rPr lang="en-US" dirty="0"/>
              <a:t>In-place?</a:t>
            </a:r>
          </a:p>
        </p:txBody>
      </p:sp>
      <p:sp>
        <p:nvSpPr>
          <p:cNvPr id="23" name="TextBox 22">
            <a:extLst>
              <a:ext uri="{FF2B5EF4-FFF2-40B4-BE49-F238E27FC236}">
                <a16:creationId xmlns:a16="http://schemas.microsoft.com/office/drawing/2014/main" id="{43F6F683-720E-42BA-B67C-19A0055C05DA}"/>
              </a:ext>
            </a:extLst>
          </p:cNvPr>
          <p:cNvSpPr txBox="1"/>
          <p:nvPr/>
        </p:nvSpPr>
        <p:spPr>
          <a:xfrm>
            <a:off x="3453276" y="4181425"/>
            <a:ext cx="2330703" cy="646331"/>
          </a:xfrm>
          <a:prstGeom prst="rect">
            <a:avLst/>
          </a:prstGeom>
          <a:noFill/>
        </p:spPr>
        <p:txBody>
          <a:bodyPr wrap="none" rtlCol="0">
            <a:spAutoFit/>
          </a:bodyPr>
          <a:lstStyle/>
          <a:p>
            <a:r>
              <a:rPr lang="en-US" dirty="0"/>
              <a:t>1 if n&lt;= 1</a:t>
            </a:r>
          </a:p>
          <a:p>
            <a:r>
              <a:rPr lang="en-US" dirty="0"/>
              <a:t>2T(n/2) + n otherwise</a:t>
            </a:r>
          </a:p>
        </p:txBody>
      </p:sp>
      <p:sp>
        <p:nvSpPr>
          <p:cNvPr id="25" name="TextBox 24">
            <a:extLst>
              <a:ext uri="{FF2B5EF4-FFF2-40B4-BE49-F238E27FC236}">
                <a16:creationId xmlns:a16="http://schemas.microsoft.com/office/drawing/2014/main" id="{BE06B793-BA17-4E94-A316-08FA7480F8A0}"/>
              </a:ext>
            </a:extLst>
          </p:cNvPr>
          <p:cNvSpPr txBox="1"/>
          <p:nvPr/>
        </p:nvSpPr>
        <p:spPr>
          <a:xfrm>
            <a:off x="2514668" y="5385948"/>
            <a:ext cx="504241" cy="369332"/>
          </a:xfrm>
          <a:prstGeom prst="rect">
            <a:avLst/>
          </a:prstGeom>
          <a:noFill/>
        </p:spPr>
        <p:txBody>
          <a:bodyPr wrap="none" rtlCol="0">
            <a:spAutoFit/>
          </a:bodyPr>
          <a:lstStyle/>
          <a:p>
            <a:r>
              <a:rPr lang="en-US" dirty="0"/>
              <a:t>Yes</a:t>
            </a:r>
          </a:p>
        </p:txBody>
      </p:sp>
      <p:sp>
        <p:nvSpPr>
          <p:cNvPr id="26" name="TextBox 25">
            <a:extLst>
              <a:ext uri="{FF2B5EF4-FFF2-40B4-BE49-F238E27FC236}">
                <a16:creationId xmlns:a16="http://schemas.microsoft.com/office/drawing/2014/main" id="{4BCBFC1B-2A91-4F60-82D2-BB7374523CDE}"/>
              </a:ext>
            </a:extLst>
          </p:cNvPr>
          <p:cNvSpPr txBox="1"/>
          <p:nvPr/>
        </p:nvSpPr>
        <p:spPr>
          <a:xfrm>
            <a:off x="2529367" y="5920659"/>
            <a:ext cx="486030" cy="369332"/>
          </a:xfrm>
          <a:prstGeom prst="rect">
            <a:avLst/>
          </a:prstGeom>
          <a:noFill/>
        </p:spPr>
        <p:txBody>
          <a:bodyPr wrap="none" rtlCol="0">
            <a:spAutoFit/>
          </a:bodyPr>
          <a:lstStyle/>
          <a:p>
            <a:r>
              <a:rPr lang="en-US" dirty="0"/>
              <a:t>No</a:t>
            </a:r>
          </a:p>
        </p:txBody>
      </p:sp>
      <p:sp>
        <p:nvSpPr>
          <p:cNvPr id="28" name="TextBox 27">
            <a:extLst>
              <a:ext uri="{FF2B5EF4-FFF2-40B4-BE49-F238E27FC236}">
                <a16:creationId xmlns:a16="http://schemas.microsoft.com/office/drawing/2014/main" id="{891581F8-037B-427B-8341-9C6AEE17A7BF}"/>
              </a:ext>
            </a:extLst>
          </p:cNvPr>
          <p:cNvSpPr txBox="1"/>
          <p:nvPr/>
        </p:nvSpPr>
        <p:spPr>
          <a:xfrm>
            <a:off x="2253247" y="4307872"/>
            <a:ext cx="845103" cy="369332"/>
          </a:xfrm>
          <a:prstGeom prst="rect">
            <a:avLst/>
          </a:prstGeom>
          <a:noFill/>
        </p:spPr>
        <p:txBody>
          <a:bodyPr wrap="none" rtlCol="0">
            <a:spAutoFit/>
          </a:bodyPr>
          <a:lstStyle/>
          <a:p>
            <a:r>
              <a:rPr lang="en-US" dirty="0"/>
              <a:t>T(n) = </a:t>
            </a:r>
          </a:p>
        </p:txBody>
      </p:sp>
      <p:sp>
        <p:nvSpPr>
          <p:cNvPr id="29" name="Left Brace 28">
            <a:extLst>
              <a:ext uri="{FF2B5EF4-FFF2-40B4-BE49-F238E27FC236}">
                <a16:creationId xmlns:a16="http://schemas.microsoft.com/office/drawing/2014/main" id="{5EEF3E21-0742-4B3A-9E8E-998B70F99C4C}"/>
              </a:ext>
            </a:extLst>
          </p:cNvPr>
          <p:cNvSpPr/>
          <p:nvPr/>
        </p:nvSpPr>
        <p:spPr>
          <a:xfrm>
            <a:off x="2983562" y="4194826"/>
            <a:ext cx="531628" cy="5954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E092705-8FDF-485C-B9A4-8D9C488D5236}"/>
              </a:ext>
            </a:extLst>
          </p:cNvPr>
          <p:cNvCxnSpPr>
            <a:cxnSpLocks/>
          </p:cNvCxnSpPr>
          <p:nvPr/>
        </p:nvCxnSpPr>
        <p:spPr>
          <a:xfrm flipH="1">
            <a:off x="7958255" y="957683"/>
            <a:ext cx="112268" cy="44912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2F49E3-8FB3-437C-B938-889301BFF806}"/>
              </a:ext>
            </a:extLst>
          </p:cNvPr>
          <p:cNvCxnSpPr>
            <a:cxnSpLocks/>
            <a:endCxn id="9" idx="1"/>
          </p:cNvCxnSpPr>
          <p:nvPr/>
        </p:nvCxnSpPr>
        <p:spPr>
          <a:xfrm>
            <a:off x="8091192" y="949255"/>
            <a:ext cx="229336" cy="44912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95BEAC1-BE43-4B56-B320-463ACE864667}"/>
              </a:ext>
            </a:extLst>
          </p:cNvPr>
          <p:cNvCxnSpPr>
            <a:cxnSpLocks/>
            <a:endCxn id="11" idx="1"/>
          </p:cNvCxnSpPr>
          <p:nvPr/>
        </p:nvCxnSpPr>
        <p:spPr>
          <a:xfrm>
            <a:off x="6970957" y="1756861"/>
            <a:ext cx="112268" cy="50809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B5ECAD5-0139-47AF-8623-8C060B76EB59}"/>
              </a:ext>
            </a:extLst>
          </p:cNvPr>
          <p:cNvCxnSpPr>
            <a:cxnSpLocks/>
            <a:stCxn id="8" idx="2"/>
            <a:endCxn id="10" idx="3"/>
          </p:cNvCxnSpPr>
          <p:nvPr/>
        </p:nvCxnSpPr>
        <p:spPr>
          <a:xfrm flipH="1">
            <a:off x="6791946" y="1769217"/>
            <a:ext cx="179011" cy="51436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3F4B6F-73BC-411C-87D6-8CEBFDEE99A7}"/>
              </a:ext>
            </a:extLst>
          </p:cNvPr>
          <p:cNvCxnSpPr>
            <a:cxnSpLocks/>
          </p:cNvCxnSpPr>
          <p:nvPr/>
        </p:nvCxnSpPr>
        <p:spPr>
          <a:xfrm>
            <a:off x="9494631" y="1743922"/>
            <a:ext cx="112268" cy="50809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62520E2-9C5F-437A-9A6C-C2BBC1A78E0D}"/>
              </a:ext>
            </a:extLst>
          </p:cNvPr>
          <p:cNvCxnSpPr>
            <a:cxnSpLocks/>
          </p:cNvCxnSpPr>
          <p:nvPr/>
        </p:nvCxnSpPr>
        <p:spPr>
          <a:xfrm flipH="1">
            <a:off x="9297524" y="1758290"/>
            <a:ext cx="179011" cy="51436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0A1DCF-7DA4-43A1-A7B6-91E0C2F8F574}"/>
              </a:ext>
            </a:extLst>
          </p:cNvPr>
          <p:cNvCxnSpPr>
            <a:cxnSpLocks/>
          </p:cNvCxnSpPr>
          <p:nvPr/>
        </p:nvCxnSpPr>
        <p:spPr>
          <a:xfrm>
            <a:off x="10610104" y="2602274"/>
            <a:ext cx="112268" cy="50809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8BFFDA-F7A1-47ED-93A7-2273D3B31BBA}"/>
              </a:ext>
            </a:extLst>
          </p:cNvPr>
          <p:cNvCxnSpPr>
            <a:cxnSpLocks/>
          </p:cNvCxnSpPr>
          <p:nvPr/>
        </p:nvCxnSpPr>
        <p:spPr>
          <a:xfrm flipH="1">
            <a:off x="10431093" y="2614630"/>
            <a:ext cx="179011" cy="51436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FD2D3A0-097D-4B0C-9023-C2521E2535C6}"/>
              </a:ext>
            </a:extLst>
          </p:cNvPr>
          <p:cNvCxnSpPr>
            <a:cxnSpLocks/>
          </p:cNvCxnSpPr>
          <p:nvPr/>
        </p:nvCxnSpPr>
        <p:spPr>
          <a:xfrm>
            <a:off x="10302310" y="3478303"/>
            <a:ext cx="210697" cy="463345"/>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F6E4E19-136A-4A0E-A2EB-2B5A6706EA62}"/>
              </a:ext>
            </a:extLst>
          </p:cNvPr>
          <p:cNvCxnSpPr>
            <a:cxnSpLocks/>
          </p:cNvCxnSpPr>
          <p:nvPr/>
        </p:nvCxnSpPr>
        <p:spPr>
          <a:xfrm flipH="1">
            <a:off x="10544807" y="3456758"/>
            <a:ext cx="218402" cy="478631"/>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EC70EF5-5679-4C95-B7C0-969C6265F06B}"/>
              </a:ext>
            </a:extLst>
          </p:cNvPr>
          <p:cNvCxnSpPr>
            <a:cxnSpLocks/>
          </p:cNvCxnSpPr>
          <p:nvPr/>
        </p:nvCxnSpPr>
        <p:spPr>
          <a:xfrm>
            <a:off x="7909041" y="5200041"/>
            <a:ext cx="210697" cy="463345"/>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D5D2BB-73A1-4262-9167-60F0849BAEBC}"/>
              </a:ext>
            </a:extLst>
          </p:cNvPr>
          <p:cNvCxnSpPr>
            <a:cxnSpLocks/>
          </p:cNvCxnSpPr>
          <p:nvPr/>
        </p:nvCxnSpPr>
        <p:spPr>
          <a:xfrm flipH="1">
            <a:off x="8151538" y="5178496"/>
            <a:ext cx="218402" cy="478631"/>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4919609-8A03-4666-AC03-347BC70B8846}"/>
              </a:ext>
            </a:extLst>
          </p:cNvPr>
          <p:cNvCxnSpPr>
            <a:cxnSpLocks/>
          </p:cNvCxnSpPr>
          <p:nvPr/>
        </p:nvCxnSpPr>
        <p:spPr>
          <a:xfrm>
            <a:off x="6689875" y="2658855"/>
            <a:ext cx="272873" cy="2148801"/>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CFFF60E-9413-41BF-86B1-BDBFA489B123}"/>
              </a:ext>
            </a:extLst>
          </p:cNvPr>
          <p:cNvCxnSpPr>
            <a:cxnSpLocks/>
          </p:cNvCxnSpPr>
          <p:nvPr/>
        </p:nvCxnSpPr>
        <p:spPr>
          <a:xfrm flipH="1">
            <a:off x="7026347" y="2644744"/>
            <a:ext cx="316243" cy="2162912"/>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FDE0BD-E55A-440D-B589-417A57B2B9CC}"/>
              </a:ext>
            </a:extLst>
          </p:cNvPr>
          <p:cNvCxnSpPr>
            <a:cxnSpLocks/>
          </p:cNvCxnSpPr>
          <p:nvPr/>
        </p:nvCxnSpPr>
        <p:spPr>
          <a:xfrm>
            <a:off x="8645065" y="2642526"/>
            <a:ext cx="696518" cy="2133374"/>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E025E27-A669-40A7-85E8-DF0B18271445}"/>
              </a:ext>
            </a:extLst>
          </p:cNvPr>
          <p:cNvCxnSpPr>
            <a:cxnSpLocks/>
          </p:cNvCxnSpPr>
          <p:nvPr/>
        </p:nvCxnSpPr>
        <p:spPr>
          <a:xfrm flipH="1">
            <a:off x="9494631" y="4339075"/>
            <a:ext cx="849018" cy="441881"/>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D752427-F65F-C74C-B1B2-A9AB4034D7DB}"/>
              </a:ext>
            </a:extLst>
          </p:cNvPr>
          <p:cNvSpPr txBox="1"/>
          <p:nvPr/>
        </p:nvSpPr>
        <p:spPr>
          <a:xfrm>
            <a:off x="3495163" y="4790249"/>
            <a:ext cx="1173719" cy="369332"/>
          </a:xfrm>
          <a:prstGeom prst="rect">
            <a:avLst/>
          </a:prstGeom>
          <a:noFill/>
        </p:spPr>
        <p:txBody>
          <a:bodyPr wrap="none" rtlCol="0">
            <a:spAutoFit/>
          </a:bodyPr>
          <a:lstStyle/>
          <a:p>
            <a:r>
              <a:rPr lang="en-US" dirty="0"/>
              <a:t>= O(</a:t>
            </a:r>
            <a:r>
              <a:rPr lang="en-US" dirty="0" err="1"/>
              <a:t>nlogn</a:t>
            </a:r>
            <a:r>
              <a:rPr lang="en-US" dirty="0"/>
              <a:t>)</a:t>
            </a:r>
          </a:p>
        </p:txBody>
      </p:sp>
    </p:spTree>
    <p:extLst>
      <p:ext uri="{BB962C8B-B14F-4D97-AF65-F5344CB8AC3E}">
        <p14:creationId xmlns:p14="http://schemas.microsoft.com/office/powerpoint/2010/main" val="422574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B5B3-5BAC-481F-9044-F9EAD37ECDDF}"/>
              </a:ext>
            </a:extLst>
          </p:cNvPr>
          <p:cNvSpPr>
            <a:spLocks noGrp="1"/>
          </p:cNvSpPr>
          <p:nvPr>
            <p:ph type="title"/>
          </p:nvPr>
        </p:nvSpPr>
        <p:spPr/>
        <p:txBody>
          <a:bodyPr/>
          <a:lstStyle/>
          <a:p>
            <a:r>
              <a:rPr lang="en-US"/>
              <a:t>Quick Sort</a:t>
            </a:r>
          </a:p>
        </p:txBody>
      </p:sp>
      <p:sp>
        <p:nvSpPr>
          <p:cNvPr id="4" name="Footer Placeholder 3">
            <a:extLst>
              <a:ext uri="{FF2B5EF4-FFF2-40B4-BE49-F238E27FC236}">
                <a16:creationId xmlns:a16="http://schemas.microsoft.com/office/drawing/2014/main" id="{0CF50AF6-9BF6-4262-B8CC-F076B71B95D2}"/>
              </a:ext>
            </a:extLst>
          </p:cNvPr>
          <p:cNvSpPr>
            <a:spLocks noGrp="1"/>
          </p:cNvSpPr>
          <p:nvPr>
            <p:ph type="ftr" sz="quarter" idx="11"/>
          </p:nvPr>
        </p:nvSpPr>
        <p:spPr>
          <a:xfrm>
            <a:off x="5909611" y="6280997"/>
            <a:ext cx="5901459" cy="274320"/>
          </a:xfrm>
        </p:spPr>
        <p:txBody>
          <a:bodyPr/>
          <a:lstStyle/>
          <a:p>
            <a:r>
              <a:rPr lang="en-US"/>
              <a:t>CSE 373 SP 18 - Kasey Champion</a:t>
            </a:r>
          </a:p>
        </p:txBody>
      </p:sp>
      <p:sp>
        <p:nvSpPr>
          <p:cNvPr id="5" name="Slide Number Placeholder 4">
            <a:extLst>
              <a:ext uri="{FF2B5EF4-FFF2-40B4-BE49-F238E27FC236}">
                <a16:creationId xmlns:a16="http://schemas.microsoft.com/office/drawing/2014/main" id="{2649A712-CB48-4EC7-AA43-9FBB0FD53D2B}"/>
              </a:ext>
            </a:extLst>
          </p:cNvPr>
          <p:cNvSpPr>
            <a:spLocks noGrp="1"/>
          </p:cNvSpPr>
          <p:nvPr>
            <p:ph type="sldNum" sz="quarter" idx="12"/>
          </p:nvPr>
        </p:nvSpPr>
        <p:spPr>
          <a:xfrm>
            <a:off x="11875980" y="6280997"/>
            <a:ext cx="421923" cy="274320"/>
          </a:xfrm>
        </p:spPr>
        <p:txBody>
          <a:bodyPr/>
          <a:lstStyle/>
          <a:p>
            <a:fld id="{659665DE-58FC-41F4-AC58-2C90A5E00527}" type="slidenum">
              <a:rPr lang="en-US" smtClean="0"/>
              <a:t>9</a:t>
            </a:fld>
            <a:endParaRPr lang="en-US"/>
          </a:p>
        </p:txBody>
      </p:sp>
      <p:graphicFrame>
        <p:nvGraphicFramePr>
          <p:cNvPr id="6" name="Content Placeholder 6">
            <a:extLst>
              <a:ext uri="{FF2B5EF4-FFF2-40B4-BE49-F238E27FC236}">
                <a16:creationId xmlns:a16="http://schemas.microsoft.com/office/drawing/2014/main" id="{AB4227CF-A3F1-4E62-A88E-8D1A015315CA}"/>
              </a:ext>
            </a:extLst>
          </p:cNvPr>
          <p:cNvGraphicFramePr>
            <a:graphicFrameLocks/>
          </p:cNvGraphicFramePr>
          <p:nvPr>
            <p:extLst/>
          </p:nvPr>
        </p:nvGraphicFramePr>
        <p:xfrm>
          <a:off x="4901039" y="159739"/>
          <a:ext cx="7055769"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8" name="Content Placeholder 6">
            <a:extLst>
              <a:ext uri="{FF2B5EF4-FFF2-40B4-BE49-F238E27FC236}">
                <a16:creationId xmlns:a16="http://schemas.microsoft.com/office/drawing/2014/main" id="{59D4F318-8ADF-41BD-899C-410A0E7E99B7}"/>
              </a:ext>
            </a:extLst>
          </p:cNvPr>
          <p:cNvGraphicFramePr>
            <a:graphicFrameLocks/>
          </p:cNvGraphicFramePr>
          <p:nvPr>
            <p:extLst/>
          </p:nvPr>
        </p:nvGraphicFramePr>
        <p:xfrm>
          <a:off x="7079763" y="1006436"/>
          <a:ext cx="5039835"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950134">
                  <a:extLst>
                    <a:ext uri="{9D8B030D-6E8A-4147-A177-3AD203B41FA5}">
                      <a16:colId xmlns:a16="http://schemas.microsoft.com/office/drawing/2014/main" val="1314353596"/>
                    </a:ext>
                  </a:extLst>
                </a:gridCol>
                <a:gridCol w="1065800">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9" name="Content Placeholder 6">
            <a:extLst>
              <a:ext uri="{FF2B5EF4-FFF2-40B4-BE49-F238E27FC236}">
                <a16:creationId xmlns:a16="http://schemas.microsoft.com/office/drawing/2014/main" id="{16D73D5B-C24D-4322-90BD-D96DFD9A2F50}"/>
              </a:ext>
            </a:extLst>
          </p:cNvPr>
          <p:cNvGraphicFramePr>
            <a:graphicFrameLocks/>
          </p:cNvGraphicFramePr>
          <p:nvPr>
            <p:extLst/>
          </p:nvPr>
        </p:nvGraphicFramePr>
        <p:xfrm>
          <a:off x="4768483" y="934840"/>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1" name="Content Placeholder 6">
            <a:extLst>
              <a:ext uri="{FF2B5EF4-FFF2-40B4-BE49-F238E27FC236}">
                <a16:creationId xmlns:a16="http://schemas.microsoft.com/office/drawing/2014/main" id="{3AB48C55-AFDE-40AD-8BC0-991001194D15}"/>
              </a:ext>
            </a:extLst>
          </p:cNvPr>
          <p:cNvGraphicFramePr>
            <a:graphicFrameLocks/>
          </p:cNvGraphicFramePr>
          <p:nvPr>
            <p:extLst/>
          </p:nvPr>
        </p:nvGraphicFramePr>
        <p:xfrm>
          <a:off x="7159962" y="1830543"/>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2" name="Content Placeholder 6">
            <a:extLst>
              <a:ext uri="{FF2B5EF4-FFF2-40B4-BE49-F238E27FC236}">
                <a16:creationId xmlns:a16="http://schemas.microsoft.com/office/drawing/2014/main" id="{D7D2F0B3-E08F-4040-913D-FBB4F4F31624}"/>
              </a:ext>
            </a:extLst>
          </p:cNvPr>
          <p:cNvGraphicFramePr>
            <a:graphicFrameLocks/>
          </p:cNvGraphicFramePr>
          <p:nvPr>
            <p:extLst/>
          </p:nvPr>
        </p:nvGraphicFramePr>
        <p:xfrm>
          <a:off x="9599075" y="1835731"/>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150267970"/>
                  </a:ext>
                </a:extLst>
              </a:tr>
            </a:tbl>
          </a:graphicData>
        </a:graphic>
      </p:graphicFrame>
      <p:graphicFrame>
        <p:nvGraphicFramePr>
          <p:cNvPr id="16" name="Content Placeholder 6">
            <a:extLst>
              <a:ext uri="{FF2B5EF4-FFF2-40B4-BE49-F238E27FC236}">
                <a16:creationId xmlns:a16="http://schemas.microsoft.com/office/drawing/2014/main" id="{43C8E46C-C16D-469B-9811-A67B9CC06F76}"/>
              </a:ext>
            </a:extLst>
          </p:cNvPr>
          <p:cNvGraphicFramePr>
            <a:graphicFrameLocks/>
          </p:cNvGraphicFramePr>
          <p:nvPr>
            <p:extLst/>
          </p:nvPr>
        </p:nvGraphicFramePr>
        <p:xfrm>
          <a:off x="7658032" y="2625170"/>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17" name="Content Placeholder 6">
            <a:extLst>
              <a:ext uri="{FF2B5EF4-FFF2-40B4-BE49-F238E27FC236}">
                <a16:creationId xmlns:a16="http://schemas.microsoft.com/office/drawing/2014/main" id="{04E68941-62BA-4E3B-A30A-2C97630F752B}"/>
              </a:ext>
            </a:extLst>
          </p:cNvPr>
          <p:cNvGraphicFramePr>
            <a:graphicFrameLocks/>
          </p:cNvGraphicFramePr>
          <p:nvPr>
            <p:extLst/>
          </p:nvPr>
        </p:nvGraphicFramePr>
        <p:xfrm>
          <a:off x="10103663" y="2626002"/>
          <a:ext cx="1007967"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sp>
        <p:nvSpPr>
          <p:cNvPr id="18" name="Rectangle 17">
            <a:extLst>
              <a:ext uri="{FF2B5EF4-FFF2-40B4-BE49-F238E27FC236}">
                <a16:creationId xmlns:a16="http://schemas.microsoft.com/office/drawing/2014/main" id="{CFC4A0D0-F7C9-4200-89DE-9D45A0A3F359}"/>
              </a:ext>
            </a:extLst>
          </p:cNvPr>
          <p:cNvSpPr/>
          <p:nvPr/>
        </p:nvSpPr>
        <p:spPr>
          <a:xfrm>
            <a:off x="4901039" y="530579"/>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50FCAF-B24A-4695-BD08-C02A83621C25}"/>
              </a:ext>
            </a:extLst>
          </p:cNvPr>
          <p:cNvSpPr/>
          <p:nvPr/>
        </p:nvSpPr>
        <p:spPr>
          <a:xfrm>
            <a:off x="7085181" y="1377276"/>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F7B9C9-4E18-41F4-B7C8-8D4BC4D7B086}"/>
              </a:ext>
            </a:extLst>
          </p:cNvPr>
          <p:cNvSpPr/>
          <p:nvPr/>
        </p:nvSpPr>
        <p:spPr>
          <a:xfrm>
            <a:off x="7165888" y="2206571"/>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405A2C-1029-4082-AD66-D4C12900B47D}"/>
              </a:ext>
            </a:extLst>
          </p:cNvPr>
          <p:cNvSpPr/>
          <p:nvPr/>
        </p:nvSpPr>
        <p:spPr>
          <a:xfrm>
            <a:off x="9599075" y="2209724"/>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6">
            <a:extLst>
              <a:ext uri="{FF2B5EF4-FFF2-40B4-BE49-F238E27FC236}">
                <a16:creationId xmlns:a16="http://schemas.microsoft.com/office/drawing/2014/main" id="{BE003835-B9E4-49FA-9110-2FC6882F71F2}"/>
              </a:ext>
            </a:extLst>
          </p:cNvPr>
          <p:cNvGraphicFramePr>
            <a:graphicFrameLocks/>
          </p:cNvGraphicFramePr>
          <p:nvPr>
            <p:extLst/>
          </p:nvPr>
        </p:nvGraphicFramePr>
        <p:xfrm>
          <a:off x="6897516" y="3527496"/>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23" name="Content Placeholder 6">
            <a:extLst>
              <a:ext uri="{FF2B5EF4-FFF2-40B4-BE49-F238E27FC236}">
                <a16:creationId xmlns:a16="http://schemas.microsoft.com/office/drawing/2014/main" id="{9D1D14F6-240F-4A22-8850-8B5C9898F9D3}"/>
              </a:ext>
            </a:extLst>
          </p:cNvPr>
          <p:cNvGraphicFramePr>
            <a:graphicFrameLocks/>
          </p:cNvGraphicFramePr>
          <p:nvPr>
            <p:extLst/>
          </p:nvPr>
        </p:nvGraphicFramePr>
        <p:xfrm>
          <a:off x="9712779" y="3524343"/>
          <a:ext cx="2015934"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24" name="Content Placeholder 6">
            <a:extLst>
              <a:ext uri="{FF2B5EF4-FFF2-40B4-BE49-F238E27FC236}">
                <a16:creationId xmlns:a16="http://schemas.microsoft.com/office/drawing/2014/main" id="{2B693BE1-9D64-4AE6-A6A6-70225C4CB8B2}"/>
              </a:ext>
            </a:extLst>
          </p:cNvPr>
          <p:cNvGraphicFramePr>
            <a:graphicFrameLocks/>
          </p:cNvGraphicFramePr>
          <p:nvPr>
            <p:extLst/>
          </p:nvPr>
        </p:nvGraphicFramePr>
        <p:xfrm>
          <a:off x="6758606" y="4375159"/>
          <a:ext cx="5039835"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950134">
                  <a:extLst>
                    <a:ext uri="{9D8B030D-6E8A-4147-A177-3AD203B41FA5}">
                      <a16:colId xmlns:a16="http://schemas.microsoft.com/office/drawing/2014/main" val="1314353596"/>
                    </a:ext>
                  </a:extLst>
                </a:gridCol>
                <a:gridCol w="1065800">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graphicFrame>
        <p:nvGraphicFramePr>
          <p:cNvPr id="25" name="Content Placeholder 6">
            <a:extLst>
              <a:ext uri="{FF2B5EF4-FFF2-40B4-BE49-F238E27FC236}">
                <a16:creationId xmlns:a16="http://schemas.microsoft.com/office/drawing/2014/main" id="{A7C5C58C-0750-4D0B-902C-B2E4E9994718}"/>
              </a:ext>
            </a:extLst>
          </p:cNvPr>
          <p:cNvGraphicFramePr>
            <a:graphicFrameLocks/>
          </p:cNvGraphicFramePr>
          <p:nvPr>
            <p:extLst/>
          </p:nvPr>
        </p:nvGraphicFramePr>
        <p:xfrm>
          <a:off x="4901039" y="5306940"/>
          <a:ext cx="7055769" cy="741680"/>
        </p:xfrm>
        <a:graphic>
          <a:graphicData uri="http://schemas.openxmlformats.org/drawingml/2006/table">
            <a:tbl>
              <a:tblPr firstRow="1" bandRow="1">
                <a:tableStyleId>{5C22544A-7EE6-4342-B048-85BDC9FD1C3A}</a:tableStyleId>
              </a:tblPr>
              <a:tblGrid>
                <a:gridCol w="1007967">
                  <a:extLst>
                    <a:ext uri="{9D8B030D-6E8A-4147-A177-3AD203B41FA5}">
                      <a16:colId xmlns:a16="http://schemas.microsoft.com/office/drawing/2014/main" val="983350392"/>
                    </a:ext>
                  </a:extLst>
                </a:gridCol>
                <a:gridCol w="1007967">
                  <a:extLst>
                    <a:ext uri="{9D8B030D-6E8A-4147-A177-3AD203B41FA5}">
                      <a16:colId xmlns:a16="http://schemas.microsoft.com/office/drawing/2014/main" val="1314353596"/>
                    </a:ext>
                  </a:extLst>
                </a:gridCol>
                <a:gridCol w="1007967">
                  <a:extLst>
                    <a:ext uri="{9D8B030D-6E8A-4147-A177-3AD203B41FA5}">
                      <a16:colId xmlns:a16="http://schemas.microsoft.com/office/drawing/2014/main" val="1726848549"/>
                    </a:ext>
                  </a:extLst>
                </a:gridCol>
                <a:gridCol w="1007967">
                  <a:extLst>
                    <a:ext uri="{9D8B030D-6E8A-4147-A177-3AD203B41FA5}">
                      <a16:colId xmlns:a16="http://schemas.microsoft.com/office/drawing/2014/main" val="1921703917"/>
                    </a:ext>
                  </a:extLst>
                </a:gridCol>
                <a:gridCol w="1007967">
                  <a:extLst>
                    <a:ext uri="{9D8B030D-6E8A-4147-A177-3AD203B41FA5}">
                      <a16:colId xmlns:a16="http://schemas.microsoft.com/office/drawing/2014/main" val="3051097305"/>
                    </a:ext>
                  </a:extLst>
                </a:gridCol>
                <a:gridCol w="1007967">
                  <a:extLst>
                    <a:ext uri="{9D8B030D-6E8A-4147-A177-3AD203B41FA5}">
                      <a16:colId xmlns:a16="http://schemas.microsoft.com/office/drawing/2014/main" val="2072861410"/>
                    </a:ext>
                  </a:extLst>
                </a:gridCol>
                <a:gridCol w="1007967">
                  <a:extLst>
                    <a:ext uri="{9D8B030D-6E8A-4147-A177-3AD203B41FA5}">
                      <a16:colId xmlns:a16="http://schemas.microsoft.com/office/drawing/2014/main" val="1356923517"/>
                    </a:ext>
                  </a:extLst>
                </a:gridCol>
              </a:tblGrid>
              <a:tr h="370840">
                <a:tc>
                  <a:txBody>
                    <a:bodyPr/>
                    <a:lstStyle/>
                    <a:p>
                      <a:pPr algn="ctr"/>
                      <a:r>
                        <a:rPr lang="en-US" b="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b="0">
                          <a:solidFill>
                            <a:srgbClr val="B6A479"/>
                          </a:solidFill>
                        </a:rPr>
                        <a:t>6</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697627"/>
                  </a:ext>
                </a:extLst>
              </a:tr>
              <a:tr h="370840">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a:solidFill>
                            <a:schemeClr val="tx1"/>
                          </a:solidFill>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150267970"/>
                  </a:ext>
                </a:extLst>
              </a:tr>
            </a:tbl>
          </a:graphicData>
        </a:graphic>
      </p:graphicFrame>
      <p:sp>
        <p:nvSpPr>
          <p:cNvPr id="26" name="Rectangle 25">
            <a:extLst>
              <a:ext uri="{FF2B5EF4-FFF2-40B4-BE49-F238E27FC236}">
                <a16:creationId xmlns:a16="http://schemas.microsoft.com/office/drawing/2014/main" id="{277FBA20-6FA9-49E1-B4B7-08992F111564}"/>
              </a:ext>
            </a:extLst>
          </p:cNvPr>
          <p:cNvSpPr/>
          <p:nvPr/>
        </p:nvSpPr>
        <p:spPr>
          <a:xfrm>
            <a:off x="7904878" y="3895183"/>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19DADD-5EF0-4D2B-BD6E-3283736662D5}"/>
              </a:ext>
            </a:extLst>
          </p:cNvPr>
          <p:cNvSpPr/>
          <p:nvPr/>
        </p:nvSpPr>
        <p:spPr>
          <a:xfrm>
            <a:off x="10720141" y="3895183"/>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C418AD-7166-41DC-B77B-136A3F807856}"/>
              </a:ext>
            </a:extLst>
          </p:cNvPr>
          <p:cNvSpPr/>
          <p:nvPr/>
        </p:nvSpPr>
        <p:spPr>
          <a:xfrm>
            <a:off x="8721062" y="4752168"/>
            <a:ext cx="1061746"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F6D24D-194C-4AE3-892B-63F49E0FB4B7}"/>
              </a:ext>
            </a:extLst>
          </p:cNvPr>
          <p:cNvSpPr/>
          <p:nvPr/>
        </p:nvSpPr>
        <p:spPr>
          <a:xfrm>
            <a:off x="5909007" y="5690844"/>
            <a:ext cx="1008572" cy="370840"/>
          </a:xfrm>
          <a:prstGeom prst="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A7E8EE2-BE51-4540-9628-5D8368A6D12F}"/>
              </a:ext>
            </a:extLst>
          </p:cNvPr>
          <p:cNvSpPr txBox="1"/>
          <p:nvPr/>
        </p:nvSpPr>
        <p:spPr>
          <a:xfrm>
            <a:off x="452464" y="1747179"/>
            <a:ext cx="6091732" cy="2031325"/>
          </a:xfrm>
          <a:prstGeom prst="rect">
            <a:avLst/>
          </a:prstGeom>
          <a:noFill/>
          <a:ln>
            <a:solidFill>
              <a:srgbClr val="4C3282"/>
            </a:solidFill>
          </a:ln>
        </p:spPr>
        <p:txBody>
          <a:bodyPr wrap="none" rtlCol="0">
            <a:spAutoFit/>
          </a:bodyPr>
          <a:lstStyle/>
          <a:p>
            <a:r>
              <a:rPr lang="en-US" sz="1400" err="1">
                <a:latin typeface="Courier New" panose="02070309020205020404" pitchFamily="49" charset="0"/>
                <a:cs typeface="Courier New" panose="02070309020205020404" pitchFamily="49" charset="0"/>
              </a:rPr>
              <a:t>quickSort</a:t>
            </a:r>
            <a:r>
              <a:rPr lang="en-US" sz="1400">
                <a:latin typeface="Courier New" panose="02070309020205020404" pitchFamily="49" charset="0"/>
                <a:cs typeface="Courier New" panose="02070309020205020404" pitchFamily="49" charset="0"/>
              </a:rPr>
              <a:t>(input) {</a:t>
            </a:r>
          </a:p>
          <a:p>
            <a:r>
              <a:rPr lang="en-US" sz="1400">
                <a:latin typeface="Courier New" panose="02070309020205020404" pitchFamily="49" charset="0"/>
                <a:cs typeface="Courier New" panose="02070309020205020404" pitchFamily="49" charset="0"/>
              </a:rPr>
              <a:t>   if (</a:t>
            </a:r>
            <a:r>
              <a:rPr lang="en-US" sz="1400" err="1">
                <a:latin typeface="Courier New" panose="02070309020205020404" pitchFamily="49" charset="0"/>
                <a:cs typeface="Courier New" panose="02070309020205020404" pitchFamily="49" charset="0"/>
              </a:rPr>
              <a:t>input.length</a:t>
            </a:r>
            <a:r>
              <a:rPr lang="en-US" sz="1400">
                <a:latin typeface="Courier New" panose="02070309020205020404" pitchFamily="49" charset="0"/>
                <a:cs typeface="Courier New" panose="02070309020205020404" pitchFamily="49" charset="0"/>
              </a:rPr>
              <a:t> == 1)</a:t>
            </a:r>
          </a:p>
          <a:p>
            <a:r>
              <a:rPr lang="en-US" sz="1400">
                <a:latin typeface="Courier New" panose="02070309020205020404" pitchFamily="49" charset="0"/>
                <a:cs typeface="Courier New" panose="02070309020205020404" pitchFamily="49" charset="0"/>
              </a:rPr>
              <a:t>      return</a:t>
            </a:r>
          </a:p>
          <a:p>
            <a:r>
              <a:rPr lang="en-US" sz="1400">
                <a:latin typeface="Courier New" panose="02070309020205020404" pitchFamily="49" charset="0"/>
                <a:cs typeface="Courier New" panose="02070309020205020404" pitchFamily="49" charset="0"/>
              </a:rPr>
              <a:t>   else</a:t>
            </a:r>
          </a:p>
          <a:p>
            <a:r>
              <a:rPr lang="en-US" sz="1400">
                <a:latin typeface="Courier New" panose="02070309020205020404" pitchFamily="49" charset="0"/>
                <a:cs typeface="Courier New" panose="02070309020205020404" pitchFamily="49" charset="0"/>
              </a:rPr>
              <a:t>      pivot = </a:t>
            </a:r>
            <a:r>
              <a:rPr lang="en-US" sz="1400" err="1">
                <a:latin typeface="Courier New" panose="02070309020205020404" pitchFamily="49" charset="0"/>
                <a:cs typeface="Courier New" panose="02070309020205020404" pitchFamily="49" charset="0"/>
              </a:rPr>
              <a:t>getPivot</a:t>
            </a:r>
            <a:r>
              <a:rPr lang="en-US" sz="1400">
                <a:latin typeface="Courier New" panose="02070309020205020404" pitchFamily="49" charset="0"/>
                <a:cs typeface="Courier New" panose="02070309020205020404" pitchFamily="49" charset="0"/>
              </a:rPr>
              <a:t>(input)</a:t>
            </a: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smallerHalf</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quickSort</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getSmaller</a:t>
            </a:r>
            <a:r>
              <a:rPr lang="en-US" sz="1400">
                <a:latin typeface="Courier New" panose="02070309020205020404" pitchFamily="49" charset="0"/>
                <a:cs typeface="Courier New" panose="02070309020205020404" pitchFamily="49" charset="0"/>
              </a:rPr>
              <a:t>(pivot, input))</a:t>
            </a: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largerHalf</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quickSort</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getBigger</a:t>
            </a:r>
            <a:r>
              <a:rPr lang="en-US" sz="1400">
                <a:latin typeface="Courier New" panose="02070309020205020404" pitchFamily="49" charset="0"/>
                <a:cs typeface="Courier New" panose="02070309020205020404" pitchFamily="49" charset="0"/>
              </a:rPr>
              <a:t>(pivot, input))</a:t>
            </a:r>
          </a:p>
          <a:p>
            <a:r>
              <a:rPr lang="en-US" sz="1400">
                <a:latin typeface="Courier New" panose="02070309020205020404" pitchFamily="49" charset="0"/>
                <a:cs typeface="Courier New" panose="02070309020205020404" pitchFamily="49" charset="0"/>
              </a:rPr>
              <a:t>      return </a:t>
            </a:r>
            <a:r>
              <a:rPr lang="en-US" sz="1400" err="1">
                <a:latin typeface="Courier New" panose="02070309020205020404" pitchFamily="49" charset="0"/>
                <a:cs typeface="Courier New" panose="02070309020205020404" pitchFamily="49" charset="0"/>
              </a:rPr>
              <a:t>smallerHalf</a:t>
            </a:r>
            <a:r>
              <a:rPr lang="en-US" sz="1400">
                <a:latin typeface="Courier New" panose="02070309020205020404" pitchFamily="49" charset="0"/>
                <a:cs typeface="Courier New" panose="02070309020205020404" pitchFamily="49" charset="0"/>
              </a:rPr>
              <a:t> + pivot + </a:t>
            </a:r>
            <a:r>
              <a:rPr lang="en-US" sz="1400" err="1">
                <a:latin typeface="Courier New" panose="02070309020205020404" pitchFamily="49" charset="0"/>
                <a:cs typeface="Courier New" panose="02070309020205020404" pitchFamily="49" charset="0"/>
              </a:rPr>
              <a:t>largerHalf</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a:t>
            </a:r>
          </a:p>
        </p:txBody>
      </p:sp>
      <p:sp>
        <p:nvSpPr>
          <p:cNvPr id="33" name="TextBox 32">
            <a:extLst>
              <a:ext uri="{FF2B5EF4-FFF2-40B4-BE49-F238E27FC236}">
                <a16:creationId xmlns:a16="http://schemas.microsoft.com/office/drawing/2014/main" id="{D6D2395C-2A66-4941-BA02-476FDFA3AE8F}"/>
              </a:ext>
            </a:extLst>
          </p:cNvPr>
          <p:cNvSpPr txBox="1"/>
          <p:nvPr/>
        </p:nvSpPr>
        <p:spPr>
          <a:xfrm>
            <a:off x="367641" y="4075231"/>
            <a:ext cx="2200539" cy="2585323"/>
          </a:xfrm>
          <a:prstGeom prst="rect">
            <a:avLst/>
          </a:prstGeom>
          <a:noFill/>
        </p:spPr>
        <p:txBody>
          <a:bodyPr wrap="none" rtlCol="0">
            <a:spAutoFit/>
          </a:bodyPr>
          <a:lstStyle/>
          <a:p>
            <a:r>
              <a:rPr lang="en-US"/>
              <a:t>Worst case runtime?</a:t>
            </a:r>
          </a:p>
          <a:p>
            <a:endParaRPr lang="en-US"/>
          </a:p>
          <a:p>
            <a:r>
              <a:rPr lang="en-US"/>
              <a:t>Best case runtime?</a:t>
            </a:r>
          </a:p>
          <a:p>
            <a:endParaRPr lang="en-US"/>
          </a:p>
          <a:p>
            <a:r>
              <a:rPr lang="en-US"/>
              <a:t>Average runtime?</a:t>
            </a:r>
          </a:p>
          <a:p>
            <a:endParaRPr lang="en-US"/>
          </a:p>
          <a:p>
            <a:r>
              <a:rPr lang="en-US"/>
              <a:t>Stable?</a:t>
            </a:r>
          </a:p>
          <a:p>
            <a:endParaRPr lang="en-US"/>
          </a:p>
          <a:p>
            <a:r>
              <a:rPr lang="en-US"/>
              <a:t>In-place?</a:t>
            </a:r>
          </a:p>
        </p:txBody>
      </p:sp>
      <p:sp>
        <p:nvSpPr>
          <p:cNvPr id="34" name="TextBox 33">
            <a:extLst>
              <a:ext uri="{FF2B5EF4-FFF2-40B4-BE49-F238E27FC236}">
                <a16:creationId xmlns:a16="http://schemas.microsoft.com/office/drawing/2014/main" id="{31142034-B701-48F3-9EBA-4C3151D4E9BD}"/>
              </a:ext>
            </a:extLst>
          </p:cNvPr>
          <p:cNvSpPr txBox="1"/>
          <p:nvPr/>
        </p:nvSpPr>
        <p:spPr>
          <a:xfrm>
            <a:off x="3765297" y="3942857"/>
            <a:ext cx="2282613" cy="646331"/>
          </a:xfrm>
          <a:prstGeom prst="rect">
            <a:avLst/>
          </a:prstGeom>
          <a:noFill/>
        </p:spPr>
        <p:txBody>
          <a:bodyPr wrap="none" rtlCol="0">
            <a:spAutoFit/>
          </a:bodyPr>
          <a:lstStyle/>
          <a:p>
            <a:r>
              <a:rPr lang="en-US"/>
              <a:t>1 if n&lt;= 1</a:t>
            </a:r>
          </a:p>
          <a:p>
            <a:r>
              <a:rPr lang="en-US"/>
              <a:t>n + T(n - 1) otherwise</a:t>
            </a:r>
          </a:p>
        </p:txBody>
      </p:sp>
      <p:sp>
        <p:nvSpPr>
          <p:cNvPr id="35" name="TextBox 34">
            <a:extLst>
              <a:ext uri="{FF2B5EF4-FFF2-40B4-BE49-F238E27FC236}">
                <a16:creationId xmlns:a16="http://schemas.microsoft.com/office/drawing/2014/main" id="{1EBE106C-0C4B-4467-A18D-3F2F9E90CD34}"/>
              </a:ext>
            </a:extLst>
          </p:cNvPr>
          <p:cNvSpPr txBox="1"/>
          <p:nvPr/>
        </p:nvSpPr>
        <p:spPr>
          <a:xfrm>
            <a:off x="2565268" y="4069304"/>
            <a:ext cx="845103" cy="369332"/>
          </a:xfrm>
          <a:prstGeom prst="rect">
            <a:avLst/>
          </a:prstGeom>
          <a:noFill/>
        </p:spPr>
        <p:txBody>
          <a:bodyPr wrap="none" rtlCol="0">
            <a:spAutoFit/>
          </a:bodyPr>
          <a:lstStyle/>
          <a:p>
            <a:r>
              <a:rPr lang="en-US"/>
              <a:t>T(n) = </a:t>
            </a:r>
          </a:p>
        </p:txBody>
      </p:sp>
      <p:sp>
        <p:nvSpPr>
          <p:cNvPr id="36" name="Left Brace 35">
            <a:extLst>
              <a:ext uri="{FF2B5EF4-FFF2-40B4-BE49-F238E27FC236}">
                <a16:creationId xmlns:a16="http://schemas.microsoft.com/office/drawing/2014/main" id="{818852BA-1CA1-4BB5-AFF3-1C500F5EC0D3}"/>
              </a:ext>
            </a:extLst>
          </p:cNvPr>
          <p:cNvSpPr/>
          <p:nvPr/>
        </p:nvSpPr>
        <p:spPr>
          <a:xfrm>
            <a:off x="3295583" y="3956258"/>
            <a:ext cx="531628" cy="5954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EB8F63A4-491B-479B-AF35-0E9E7EE444C4}"/>
              </a:ext>
            </a:extLst>
          </p:cNvPr>
          <p:cNvSpPr txBox="1"/>
          <p:nvPr/>
        </p:nvSpPr>
        <p:spPr>
          <a:xfrm>
            <a:off x="3674839" y="4795100"/>
            <a:ext cx="2362763" cy="646331"/>
          </a:xfrm>
          <a:prstGeom prst="rect">
            <a:avLst/>
          </a:prstGeom>
          <a:noFill/>
        </p:spPr>
        <p:txBody>
          <a:bodyPr wrap="none" rtlCol="0">
            <a:spAutoFit/>
          </a:bodyPr>
          <a:lstStyle/>
          <a:p>
            <a:r>
              <a:rPr lang="en-US"/>
              <a:t>1 if n&lt;= 1</a:t>
            </a:r>
          </a:p>
          <a:p>
            <a:r>
              <a:rPr lang="en-US"/>
              <a:t>n + 2T(n/2) otherwise</a:t>
            </a:r>
          </a:p>
        </p:txBody>
      </p:sp>
      <p:sp>
        <p:nvSpPr>
          <p:cNvPr id="38" name="TextBox 37">
            <a:extLst>
              <a:ext uri="{FF2B5EF4-FFF2-40B4-BE49-F238E27FC236}">
                <a16:creationId xmlns:a16="http://schemas.microsoft.com/office/drawing/2014/main" id="{EDF61F8B-9D9C-4F8A-9068-F36783B78F76}"/>
              </a:ext>
            </a:extLst>
          </p:cNvPr>
          <p:cNvSpPr txBox="1"/>
          <p:nvPr/>
        </p:nvSpPr>
        <p:spPr>
          <a:xfrm>
            <a:off x="2474810" y="4921547"/>
            <a:ext cx="845103" cy="369332"/>
          </a:xfrm>
          <a:prstGeom prst="rect">
            <a:avLst/>
          </a:prstGeom>
          <a:noFill/>
        </p:spPr>
        <p:txBody>
          <a:bodyPr wrap="none" rtlCol="0">
            <a:spAutoFit/>
          </a:bodyPr>
          <a:lstStyle/>
          <a:p>
            <a:r>
              <a:rPr lang="en-US"/>
              <a:t>T(n) = </a:t>
            </a:r>
          </a:p>
        </p:txBody>
      </p:sp>
      <p:sp>
        <p:nvSpPr>
          <p:cNvPr id="39" name="Left Brace 38">
            <a:extLst>
              <a:ext uri="{FF2B5EF4-FFF2-40B4-BE49-F238E27FC236}">
                <a16:creationId xmlns:a16="http://schemas.microsoft.com/office/drawing/2014/main" id="{0DA834AA-3987-4F30-82E9-132B8C9F13D2}"/>
              </a:ext>
            </a:extLst>
          </p:cNvPr>
          <p:cNvSpPr/>
          <p:nvPr/>
        </p:nvSpPr>
        <p:spPr>
          <a:xfrm>
            <a:off x="3205125" y="4808501"/>
            <a:ext cx="531628" cy="5954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839CC2B-FEA7-4E24-A3A2-2BB72EE60354}"/>
              </a:ext>
            </a:extLst>
          </p:cNvPr>
          <p:cNvSpPr txBox="1"/>
          <p:nvPr/>
        </p:nvSpPr>
        <p:spPr>
          <a:xfrm>
            <a:off x="1849542" y="5690844"/>
            <a:ext cx="486030" cy="369332"/>
          </a:xfrm>
          <a:prstGeom prst="rect">
            <a:avLst/>
          </a:prstGeom>
          <a:noFill/>
        </p:spPr>
        <p:txBody>
          <a:bodyPr wrap="none" rtlCol="0">
            <a:spAutoFit/>
          </a:bodyPr>
          <a:lstStyle/>
          <a:p>
            <a:r>
              <a:rPr lang="en-US"/>
              <a:t>No</a:t>
            </a:r>
          </a:p>
        </p:txBody>
      </p:sp>
      <p:sp>
        <p:nvSpPr>
          <p:cNvPr id="41" name="TextBox 40">
            <a:extLst>
              <a:ext uri="{FF2B5EF4-FFF2-40B4-BE49-F238E27FC236}">
                <a16:creationId xmlns:a16="http://schemas.microsoft.com/office/drawing/2014/main" id="{8E15E38E-B1ED-4A40-B121-8ED03D82F97F}"/>
              </a:ext>
            </a:extLst>
          </p:cNvPr>
          <p:cNvSpPr txBox="1"/>
          <p:nvPr/>
        </p:nvSpPr>
        <p:spPr>
          <a:xfrm>
            <a:off x="1864241" y="6225555"/>
            <a:ext cx="486030" cy="369332"/>
          </a:xfrm>
          <a:prstGeom prst="rect">
            <a:avLst/>
          </a:prstGeom>
          <a:noFill/>
        </p:spPr>
        <p:txBody>
          <a:bodyPr wrap="none" rtlCol="0">
            <a:spAutoFit/>
          </a:bodyPr>
          <a:lstStyle/>
          <a:p>
            <a:r>
              <a:rPr lang="en-US"/>
              <a:t>No</a:t>
            </a:r>
          </a:p>
        </p:txBody>
      </p:sp>
    </p:spTree>
    <p:extLst>
      <p:ext uri="{BB962C8B-B14F-4D97-AF65-F5344CB8AC3E}">
        <p14:creationId xmlns:p14="http://schemas.microsoft.com/office/powerpoint/2010/main" val="20626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500"/>
                                        <p:tgtEl>
                                          <p:spTgt spid="3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fade">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8" grpId="0" animBg="1"/>
      <p:bldP spid="29" grpId="0" animBg="1"/>
      <p:bldP spid="34" grpId="0"/>
      <p:bldP spid="35" grpId="0"/>
      <p:bldP spid="36" grpId="0" animBg="1"/>
      <p:bldP spid="37" grpId="0"/>
      <p:bldP spid="38" grpId="0"/>
      <p:bldP spid="39" grpId="0" animBg="1"/>
      <p:bldP spid="40" grpId="0"/>
      <p:bldP spid="4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5818</Words>
  <Application>Microsoft Office PowerPoint</Application>
  <PresentationFormat>Widescreen</PresentationFormat>
  <Paragraphs>2075</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25: Final Review</vt:lpstr>
      <vt:lpstr>Announcements</vt:lpstr>
      <vt:lpstr>On the exam</vt:lpstr>
      <vt:lpstr>Algorithms you’re responsible for</vt:lpstr>
      <vt:lpstr>Insertion Sort </vt:lpstr>
      <vt:lpstr>Selection Sort </vt:lpstr>
      <vt:lpstr>In Place Heap Sort</vt:lpstr>
      <vt:lpstr>Merge Sort</vt:lpstr>
      <vt:lpstr>Quick Sort</vt:lpstr>
      <vt:lpstr>Better Quick Sort</vt:lpstr>
      <vt:lpstr>Better Quick Sort</vt:lpstr>
      <vt:lpstr>Graph: Formal Definition</vt:lpstr>
      <vt:lpstr>Graph Vocabulary</vt:lpstr>
      <vt:lpstr>Graph Vocabulary</vt:lpstr>
      <vt:lpstr>Adjacency Matrix</vt:lpstr>
      <vt:lpstr>Graph Vocabulary</vt:lpstr>
      <vt:lpstr>Adjacency List</vt:lpstr>
      <vt:lpstr>Walks and Paths</vt:lpstr>
      <vt:lpstr>Connected Graphs</vt:lpstr>
      <vt:lpstr>Breadth First Search</vt:lpstr>
      <vt:lpstr>Depth First Search</vt:lpstr>
      <vt:lpstr>Dijkstra’s Algorithm</vt:lpstr>
      <vt:lpstr>Dijkstra’s Runtime</vt:lpstr>
      <vt:lpstr>How Do We Find a Topological Ordering?</vt:lpstr>
      <vt:lpstr>How Do We Find a Topological Ordering?</vt:lpstr>
      <vt:lpstr>Practice </vt:lpstr>
      <vt:lpstr>Try it Out</vt:lpstr>
      <vt:lpstr>Try It Out</vt:lpstr>
      <vt:lpstr>Kruskal’s Algorithm Implementation</vt:lpstr>
      <vt:lpstr>Strongly Connected Components</vt:lpstr>
      <vt:lpstr>Why Find SCCs?</vt:lpstr>
      <vt:lpstr>Implement makeSet(x)</vt:lpstr>
      <vt:lpstr>Implement findSet(x)</vt:lpstr>
      <vt:lpstr>Implement union(x, y)</vt:lpstr>
      <vt:lpstr>Improving union</vt:lpstr>
      <vt:lpstr>Improving findSet()</vt:lpstr>
      <vt:lpstr>Array Implementation</vt:lpstr>
      <vt:lpstr>Optimized Disjoint Set Runtime</vt:lpstr>
      <vt:lpstr>Scenario #1</vt:lpstr>
      <vt:lpstr>Scenario #1 continued</vt:lpstr>
      <vt:lpstr>Scenario #2</vt:lpstr>
      <vt:lpstr>Scenario #3</vt:lpstr>
      <vt:lpstr>Scenario #2b</vt:lpstr>
      <vt:lpstr>Scenario #3</vt:lpstr>
      <vt:lpstr>Types of Problems</vt:lpstr>
      <vt:lpstr>Weighted Graphs: A Reduction</vt:lpstr>
      <vt:lpstr>P</vt:lpstr>
      <vt:lpstr>I’ll know it when I see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Sanjeev Janarthanan</cp:lastModifiedBy>
  <cp:revision>12</cp:revision>
  <dcterms:modified xsi:type="dcterms:W3CDTF">2019-03-19T06:12:13Z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