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8" r:id="rId4"/>
    <p:sldId id="258" r:id="rId5"/>
    <p:sldId id="260" r:id="rId6"/>
    <p:sldId id="262" r:id="rId7"/>
    <p:sldId id="263" r:id="rId8"/>
    <p:sldId id="264" r:id="rId9"/>
    <p:sldId id="279" r:id="rId10"/>
    <p:sldId id="265" r:id="rId11"/>
    <p:sldId id="280"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0"/>
  </p:normalViewPr>
  <p:slideViewPr>
    <p:cSldViewPr snapToGrid="0" snapToObjects="1">
      <p:cViewPr varScale="1">
        <p:scale>
          <a:sx n="81" d="100"/>
          <a:sy n="81" d="100"/>
        </p:scale>
        <p:origin x="126"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2/9/2017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2/9/2017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08" y="1128156"/>
            <a:ext cx="10572000" cy="3990109"/>
          </a:xfrm>
        </p:spPr>
        <p:txBody>
          <a:bodyPr/>
          <a:lstStyle/>
          <a:p>
            <a:br>
              <a:rPr lang="en-US"/>
            </a:br>
            <a:br>
              <a:rPr lang="en-US"/>
            </a:br>
            <a:r>
              <a:rPr lang="en-US"/>
              <a:t>The College Scorecard</a:t>
            </a:r>
            <a:br>
              <a:rPr lang="en-US"/>
            </a:br>
            <a:r>
              <a:rPr lang="en-US" sz="2800"/>
              <a:t>ANALYSIS OF THE COSTS OF HIGHER EDUCATION IN US UNIVERSITIES AND THE ROI OVER THE YEARS 2009-2013</a:t>
            </a:r>
            <a:br>
              <a:rPr lang="en-US"/>
            </a:br>
            <a:endParaRPr lang="en-US" dirty="0"/>
          </a:p>
        </p:txBody>
      </p:sp>
      <p:sp>
        <p:nvSpPr>
          <p:cNvPr id="3" name="Subtitle 2"/>
          <p:cNvSpPr>
            <a:spLocks noGrp="1"/>
          </p:cNvSpPr>
          <p:nvPr>
            <p:ph type="subTitle" idx="1"/>
          </p:nvPr>
        </p:nvSpPr>
        <p:spPr>
          <a:xfrm>
            <a:off x="810001" y="5375849"/>
            <a:ext cx="10572000" cy="1119953"/>
          </a:xfrm>
        </p:spPr>
        <p:txBody>
          <a:bodyPr>
            <a:normAutofit/>
          </a:bodyPr>
          <a:lstStyle/>
          <a:p>
            <a:r>
              <a:rPr lang="en-US"/>
              <a:t>SANJEEV </a:t>
            </a:r>
            <a:r>
              <a:rPr lang="en-US" dirty="0"/>
              <a:t>SUKUMARAN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473" y="0"/>
            <a:ext cx="4045527" cy="2702412"/>
          </a:xfrm>
          <a:prstGeom prst="rect">
            <a:avLst/>
          </a:prstGeom>
        </p:spPr>
      </p:pic>
    </p:spTree>
    <p:extLst>
      <p:ext uri="{BB962C8B-B14F-4D97-AF65-F5344CB8AC3E}">
        <p14:creationId xmlns:p14="http://schemas.microsoft.com/office/powerpoint/2010/main" val="121359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considered for Cluster Analysis</a:t>
            </a:r>
          </a:p>
        </p:txBody>
      </p:sp>
      <p:pic>
        <p:nvPicPr>
          <p:cNvPr id="7" name="Content Placeholder 6"/>
          <p:cNvPicPr>
            <a:picLocks noGrp="1" noChangeAspect="1"/>
          </p:cNvPicPr>
          <p:nvPr>
            <p:ph idx="1"/>
          </p:nvPr>
        </p:nvPicPr>
        <p:blipFill>
          <a:blip r:embed="rId2"/>
          <a:stretch>
            <a:fillRect/>
          </a:stretch>
        </p:blipFill>
        <p:spPr>
          <a:xfrm>
            <a:off x="6043669" y="2333336"/>
            <a:ext cx="4222549" cy="2845466"/>
          </a:xfrm>
          <a:prstGeom prst="rect">
            <a:avLst/>
          </a:prstGeom>
        </p:spPr>
      </p:pic>
      <p:pic>
        <p:nvPicPr>
          <p:cNvPr id="6" name="Picture 5"/>
          <p:cNvPicPr>
            <a:picLocks noChangeAspect="1"/>
          </p:cNvPicPr>
          <p:nvPr/>
        </p:nvPicPr>
        <p:blipFill>
          <a:blip r:embed="rId3"/>
          <a:stretch>
            <a:fillRect/>
          </a:stretch>
        </p:blipFill>
        <p:spPr>
          <a:xfrm>
            <a:off x="818712" y="2333336"/>
            <a:ext cx="4123470" cy="3915064"/>
          </a:xfrm>
          <a:prstGeom prst="rect">
            <a:avLst/>
          </a:prstGeom>
        </p:spPr>
      </p:pic>
    </p:spTree>
    <p:extLst>
      <p:ext uri="{BB962C8B-B14F-4D97-AF65-F5344CB8AC3E}">
        <p14:creationId xmlns:p14="http://schemas.microsoft.com/office/powerpoint/2010/main" val="210987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SCREE PLOT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893" y="2222500"/>
            <a:ext cx="6946710" cy="4178300"/>
          </a:xfrm>
        </p:spPr>
      </p:pic>
    </p:spTree>
    <p:extLst>
      <p:ext uri="{BB962C8B-B14F-4D97-AF65-F5344CB8AC3E}">
        <p14:creationId xmlns:p14="http://schemas.microsoft.com/office/powerpoint/2010/main" val="66202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Results – Cluster 1</a:t>
            </a:r>
          </a:p>
        </p:txBody>
      </p:sp>
      <p:sp>
        <p:nvSpPr>
          <p:cNvPr id="3" name="Content Placeholder 2"/>
          <p:cNvSpPr>
            <a:spLocks noGrp="1"/>
          </p:cNvSpPr>
          <p:nvPr>
            <p:ph idx="1"/>
          </p:nvPr>
        </p:nvSpPr>
        <p:spPr/>
        <p:txBody>
          <a:bodyPr/>
          <a:lstStyle/>
          <a:p>
            <a:r>
              <a:rPr lang="en-US" dirty="0"/>
              <a:t>Cluster 1:</a:t>
            </a:r>
          </a:p>
          <a:p>
            <a:pPr marL="0" indent="0">
              <a:buNone/>
            </a:pPr>
            <a:r>
              <a:rPr lang="en-US" dirty="0"/>
              <a:t>	1.	Large number of students</a:t>
            </a:r>
          </a:p>
          <a:p>
            <a:pPr marL="0" indent="0">
              <a:buNone/>
            </a:pPr>
            <a:r>
              <a:rPr lang="en-US" dirty="0"/>
              <a:t>	2.	Lower SAT requirement</a:t>
            </a:r>
          </a:p>
          <a:p>
            <a:pPr marL="0" indent="0">
              <a:buNone/>
            </a:pPr>
            <a:r>
              <a:rPr lang="en-US" dirty="0"/>
              <a:t>	3.	Ethnically diverse</a:t>
            </a:r>
          </a:p>
          <a:p>
            <a:pPr marL="0" indent="0">
              <a:buNone/>
            </a:pPr>
            <a:r>
              <a:rPr lang="en-US" dirty="0"/>
              <a:t>	4.	Easier to get grants (Federal Loan / Pell Grants)</a:t>
            </a:r>
          </a:p>
          <a:p>
            <a:pPr marL="0" indent="0">
              <a:buNone/>
            </a:pPr>
            <a:r>
              <a:rPr lang="en-US" dirty="0"/>
              <a:t>	5. 	Lower cost of attendance</a:t>
            </a:r>
          </a:p>
          <a:p>
            <a:r>
              <a:rPr lang="en-US" dirty="0"/>
              <a:t>Example: UTD, UIC, ARIZONA STATE UNIVERSITY</a:t>
            </a:r>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811" y="5424621"/>
            <a:ext cx="7686675" cy="1057275"/>
          </a:xfrm>
          <a:prstGeom prst="rect">
            <a:avLst/>
          </a:prstGeom>
        </p:spPr>
      </p:pic>
    </p:spTree>
    <p:extLst>
      <p:ext uri="{BB962C8B-B14F-4D97-AF65-F5344CB8AC3E}">
        <p14:creationId xmlns:p14="http://schemas.microsoft.com/office/powerpoint/2010/main" val="73937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Results – Cluster 2</a:t>
            </a:r>
          </a:p>
        </p:txBody>
      </p:sp>
      <p:sp>
        <p:nvSpPr>
          <p:cNvPr id="3" name="Content Placeholder 2"/>
          <p:cNvSpPr>
            <a:spLocks noGrp="1"/>
          </p:cNvSpPr>
          <p:nvPr>
            <p:ph idx="1"/>
          </p:nvPr>
        </p:nvSpPr>
        <p:spPr>
          <a:xfrm>
            <a:off x="695145" y="2061648"/>
            <a:ext cx="10563286" cy="4203227"/>
          </a:xfrm>
        </p:spPr>
        <p:txBody>
          <a:bodyPr/>
          <a:lstStyle/>
          <a:p>
            <a:r>
              <a:rPr lang="en-US" dirty="0"/>
              <a:t>Cluster 2:</a:t>
            </a:r>
          </a:p>
          <a:p>
            <a:pPr lvl="1">
              <a:buFont typeface="+mj-lt"/>
              <a:buAutoNum type="arabicPeriod"/>
            </a:pPr>
            <a:r>
              <a:rPr lang="en-US" sz="1800" dirty="0"/>
              <a:t>Relatively easier to get into (high admission rate)</a:t>
            </a:r>
          </a:p>
          <a:p>
            <a:pPr lvl="1">
              <a:buFont typeface="+mj-lt"/>
              <a:buAutoNum type="arabicPeriod"/>
            </a:pPr>
            <a:r>
              <a:rPr lang="en-US" sz="1800" dirty="0"/>
              <a:t>Low grants</a:t>
            </a:r>
          </a:p>
          <a:p>
            <a:pPr lvl="1">
              <a:buFont typeface="+mj-lt"/>
              <a:buAutoNum type="arabicPeriod"/>
            </a:pPr>
            <a:r>
              <a:rPr lang="en-US" sz="1800" dirty="0"/>
              <a:t>Ethnically less diverse</a:t>
            </a:r>
          </a:p>
          <a:p>
            <a:pPr marL="457200" lvl="1" indent="0">
              <a:buNone/>
            </a:pPr>
            <a:endParaRPr lang="en-US" sz="1400" dirty="0"/>
          </a:p>
          <a:p>
            <a:r>
              <a:rPr lang="en-US" dirty="0"/>
              <a:t>EXAMPLE: 	University of Alabama at Huntsville</a:t>
            </a:r>
          </a:p>
          <a:p>
            <a:pPr marL="0" indent="0">
              <a:buNone/>
            </a:pPr>
            <a:r>
              <a:rPr lang="en-US" dirty="0"/>
              <a:t>                      	Florida State University</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827" y="5431809"/>
            <a:ext cx="4973897" cy="833066"/>
          </a:xfrm>
          <a:prstGeom prst="rect">
            <a:avLst/>
          </a:prstGeom>
        </p:spPr>
      </p:pic>
    </p:spTree>
    <p:extLst>
      <p:ext uri="{BB962C8B-B14F-4D97-AF65-F5344CB8AC3E}">
        <p14:creationId xmlns:p14="http://schemas.microsoft.com/office/powerpoint/2010/main" val="128319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Results – Cluster 3</a:t>
            </a:r>
          </a:p>
        </p:txBody>
      </p:sp>
      <p:sp>
        <p:nvSpPr>
          <p:cNvPr id="3" name="Content Placeholder 2"/>
          <p:cNvSpPr>
            <a:spLocks noGrp="1"/>
          </p:cNvSpPr>
          <p:nvPr>
            <p:ph idx="1"/>
          </p:nvPr>
        </p:nvSpPr>
        <p:spPr/>
        <p:txBody>
          <a:bodyPr>
            <a:normAutofit/>
          </a:bodyPr>
          <a:lstStyle/>
          <a:p>
            <a:r>
              <a:rPr lang="en-US" dirty="0"/>
              <a:t>Cluster 3:</a:t>
            </a:r>
          </a:p>
          <a:p>
            <a:pPr marL="400050" lvl="1" indent="0">
              <a:buNone/>
            </a:pPr>
            <a:r>
              <a:rPr lang="en-US" sz="1800" dirty="0"/>
              <a:t>1.	High SAT requirement</a:t>
            </a:r>
          </a:p>
          <a:p>
            <a:pPr marL="400050" lvl="1" indent="0">
              <a:buNone/>
            </a:pPr>
            <a:r>
              <a:rPr lang="en-US" sz="1800" dirty="0"/>
              <a:t>2.	Low admission rate</a:t>
            </a:r>
          </a:p>
          <a:p>
            <a:pPr marL="400050" lvl="1" indent="0">
              <a:buNone/>
            </a:pPr>
            <a:r>
              <a:rPr lang="en-US" sz="1800" dirty="0"/>
              <a:t>3.	Great salary</a:t>
            </a:r>
          </a:p>
          <a:p>
            <a:pPr marL="400050" lvl="1" indent="0">
              <a:buNone/>
            </a:pPr>
            <a:r>
              <a:rPr lang="en-US" sz="1800" dirty="0"/>
              <a:t>4.	High dropout rate</a:t>
            </a:r>
          </a:p>
          <a:p>
            <a:pPr marL="400050" lvl="1" indent="0">
              <a:buNone/>
            </a:pPr>
            <a:r>
              <a:rPr lang="en-US" sz="1800" dirty="0"/>
              <a:t>5.	Very expensive</a:t>
            </a:r>
          </a:p>
          <a:p>
            <a:pPr marL="400050" lvl="1" indent="0">
              <a:buNone/>
            </a:pPr>
            <a:r>
              <a:rPr lang="en-US" sz="1800" dirty="0"/>
              <a:t>6.	Lowest number of grants</a:t>
            </a:r>
          </a:p>
          <a:p>
            <a:pPr marL="0" indent="0">
              <a:buNone/>
            </a:pPr>
            <a:r>
              <a:rPr lang="en-US" dirty="0"/>
              <a:t>Example: MIT, UNIVERSITY OF CALIFORNIA BERKLEY</a:t>
            </a:r>
          </a:p>
          <a:p>
            <a:pPr marL="0" indent="0">
              <a:buNone/>
            </a:pP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5665195"/>
            <a:ext cx="10077450" cy="1023535"/>
          </a:xfrm>
          <a:prstGeom prst="rect">
            <a:avLst/>
          </a:prstGeom>
        </p:spPr>
      </p:pic>
    </p:spTree>
    <p:extLst>
      <p:ext uri="{BB962C8B-B14F-4D97-AF65-F5344CB8AC3E}">
        <p14:creationId xmlns:p14="http://schemas.microsoft.com/office/powerpoint/2010/main" val="158016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Results – Cluster 4</a:t>
            </a:r>
          </a:p>
        </p:txBody>
      </p:sp>
      <p:sp>
        <p:nvSpPr>
          <p:cNvPr id="3" name="Content Placeholder 2"/>
          <p:cNvSpPr>
            <a:spLocks noGrp="1"/>
          </p:cNvSpPr>
          <p:nvPr>
            <p:ph idx="1"/>
          </p:nvPr>
        </p:nvSpPr>
        <p:spPr/>
        <p:txBody>
          <a:bodyPr>
            <a:normAutofit/>
          </a:bodyPr>
          <a:lstStyle/>
          <a:p>
            <a:r>
              <a:rPr lang="en-US" dirty="0"/>
              <a:t>Cluster 4:</a:t>
            </a:r>
          </a:p>
          <a:p>
            <a:pPr marL="400050" lvl="1" indent="0">
              <a:buNone/>
            </a:pPr>
            <a:r>
              <a:rPr lang="en-US" sz="1800" dirty="0"/>
              <a:t>1.	Very few students</a:t>
            </a:r>
          </a:p>
          <a:p>
            <a:pPr marL="400050" lvl="1" indent="0">
              <a:buNone/>
            </a:pPr>
            <a:r>
              <a:rPr lang="en-US" sz="1800" dirty="0"/>
              <a:t>2.	High SAT requirements</a:t>
            </a:r>
          </a:p>
          <a:p>
            <a:pPr marL="400050" lvl="1" indent="0">
              <a:buNone/>
            </a:pPr>
            <a:r>
              <a:rPr lang="en-US" sz="1800" dirty="0"/>
              <a:t>3.	Most of the courses are engineering based (very few health related)</a:t>
            </a:r>
          </a:p>
          <a:p>
            <a:pPr marL="400050" lvl="1" indent="0">
              <a:buNone/>
            </a:pPr>
            <a:r>
              <a:rPr lang="en-US" sz="1800" dirty="0"/>
              <a:t>4.	Mostly known for a particular branch of engineering.</a:t>
            </a:r>
          </a:p>
          <a:p>
            <a:pPr marL="0" indent="0">
              <a:buNone/>
            </a:pPr>
            <a:r>
              <a:rPr lang="en-US" dirty="0"/>
              <a:t>Example: Embry-Riddle Aeronautical University-Prescott</a:t>
            </a:r>
          </a:p>
          <a:p>
            <a:pPr marL="0" indent="0">
              <a:buNone/>
            </a:pPr>
            <a:r>
              <a:rPr lang="en-US" dirty="0"/>
              <a:t>                 Colorado School of Mines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023" y="5316666"/>
            <a:ext cx="7686675" cy="1084263"/>
          </a:xfrm>
          <a:prstGeom prst="rect">
            <a:avLst/>
          </a:prstGeom>
        </p:spPr>
      </p:pic>
    </p:spTree>
    <p:extLst>
      <p:ext uri="{BB962C8B-B14F-4D97-AF65-F5344CB8AC3E}">
        <p14:creationId xmlns:p14="http://schemas.microsoft.com/office/powerpoint/2010/main" val="2122293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Results – Cluster 5</a:t>
            </a:r>
          </a:p>
        </p:txBody>
      </p:sp>
      <p:sp>
        <p:nvSpPr>
          <p:cNvPr id="3" name="Content Placeholder 2"/>
          <p:cNvSpPr>
            <a:spLocks noGrp="1"/>
          </p:cNvSpPr>
          <p:nvPr>
            <p:ph idx="1"/>
          </p:nvPr>
        </p:nvSpPr>
        <p:spPr>
          <a:xfrm>
            <a:off x="810000" y="2185216"/>
            <a:ext cx="10554574" cy="3636511"/>
          </a:xfrm>
        </p:spPr>
        <p:txBody>
          <a:bodyPr>
            <a:normAutofit/>
          </a:bodyPr>
          <a:lstStyle/>
          <a:p>
            <a:r>
              <a:rPr lang="en-US" dirty="0"/>
              <a:t>Cluster 5:</a:t>
            </a:r>
          </a:p>
          <a:p>
            <a:pPr marL="400050" lvl="1" indent="0">
              <a:buNone/>
            </a:pPr>
            <a:r>
              <a:rPr lang="en-US" sz="1800" dirty="0"/>
              <a:t>1.	Less ethnically diverse (Mostly minorities)</a:t>
            </a:r>
          </a:p>
          <a:p>
            <a:pPr marL="400050" lvl="1" indent="0">
              <a:buNone/>
            </a:pPr>
            <a:r>
              <a:rPr lang="en-US" sz="1800" dirty="0"/>
              <a:t>2.	Fewer engineering related courses</a:t>
            </a:r>
          </a:p>
          <a:p>
            <a:pPr marL="400050" lvl="1" indent="0">
              <a:buNone/>
            </a:pPr>
            <a:r>
              <a:rPr lang="en-US" sz="1800" dirty="0"/>
              <a:t>3.	Very low SAT requirement and low fee</a:t>
            </a:r>
          </a:p>
          <a:p>
            <a:pPr marL="400050" lvl="1" indent="0">
              <a:buNone/>
            </a:pPr>
            <a:r>
              <a:rPr lang="en-US" sz="1800" dirty="0"/>
              <a:t>4.	High number of grants</a:t>
            </a:r>
          </a:p>
          <a:p>
            <a:pPr marL="400050" lvl="1" indent="0">
              <a:buNone/>
            </a:pPr>
            <a:r>
              <a:rPr lang="en-US" sz="1800" dirty="0"/>
              <a:t>5.	Low median income and lowest fraction of non-defaulters</a:t>
            </a:r>
          </a:p>
          <a:p>
            <a:pPr marL="400050" lvl="1" indent="0">
              <a:buNone/>
            </a:pPr>
            <a:r>
              <a:rPr lang="en-US" sz="1800" dirty="0"/>
              <a:t>EXAMPLE: Virginia State University, Johnson C Smith University</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074" y="5351055"/>
            <a:ext cx="10096500" cy="1238250"/>
          </a:xfrm>
          <a:prstGeom prst="rect">
            <a:avLst/>
          </a:prstGeom>
        </p:spPr>
      </p:pic>
    </p:spTree>
    <p:extLst>
      <p:ext uri="{BB962C8B-B14F-4D97-AF65-F5344CB8AC3E}">
        <p14:creationId xmlns:p14="http://schemas.microsoft.com/office/powerpoint/2010/main" val="182845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58" y="657253"/>
            <a:ext cx="10571998" cy="970450"/>
          </a:xfrm>
        </p:spPr>
        <p:txBody>
          <a:bodyPr/>
          <a:lstStyle/>
          <a:p>
            <a:r>
              <a:rPr lang="en-US" dirty="0"/>
              <a:t>Earning prospects for Students </a:t>
            </a:r>
            <a:br>
              <a:rPr lang="en-US" dirty="0"/>
            </a:br>
            <a:r>
              <a:rPr lang="en-US" dirty="0"/>
              <a:t>– Significant factors</a:t>
            </a:r>
          </a:p>
        </p:txBody>
      </p:sp>
      <p:sp>
        <p:nvSpPr>
          <p:cNvPr id="3" name="Content Placeholder 2"/>
          <p:cNvSpPr>
            <a:spLocks noGrp="1"/>
          </p:cNvSpPr>
          <p:nvPr>
            <p:ph idx="1"/>
          </p:nvPr>
        </p:nvSpPr>
        <p:spPr>
          <a:xfrm>
            <a:off x="719858" y="2172860"/>
            <a:ext cx="10554574" cy="4388578"/>
          </a:xfrm>
        </p:spPr>
        <p:txBody>
          <a:bodyPr/>
          <a:lstStyle/>
          <a:p>
            <a:r>
              <a:rPr lang="en-US" dirty="0"/>
              <a:t>We wish to identify the significant factors which may influence future earning prospects for the student.</a:t>
            </a:r>
          </a:p>
          <a:p>
            <a:r>
              <a:rPr lang="en-US" dirty="0"/>
              <a:t>Challenges:</a:t>
            </a:r>
          </a:p>
          <a:p>
            <a:pPr marL="0" indent="0">
              <a:buNone/>
            </a:pPr>
            <a:r>
              <a:rPr lang="en-US" dirty="0"/>
              <a:t>	Variables concerning Income stats include Median, Mean and Threshold (% over 25k) 	figures 6,7,8,9 and 10 years after college. Also, these variables each contained between 	7k to 12k values (i.e. approximately just 20% - 30% of total dataset)</a:t>
            </a:r>
          </a:p>
          <a:p>
            <a:r>
              <a:rPr lang="en-US" dirty="0"/>
              <a:t>Approach:</a:t>
            </a:r>
          </a:p>
          <a:p>
            <a:pPr marL="0" indent="0">
              <a:buNone/>
            </a:pPr>
            <a:r>
              <a:rPr lang="en-US" dirty="0"/>
              <a:t>	We chose Median Income (6 years) as our target variable since it contained the 	maximum non-zero values (12111 records) and Mean values were at the risk of being 	affected by outliers. We ran Stepwise Linear Regression on these records (All inclusive and 	separately as per Institution Control type – Public / Private for Non profit / Private for Profit)</a:t>
            </a:r>
          </a:p>
          <a:p>
            <a:pPr marL="0" indent="0">
              <a:buNone/>
            </a:pPr>
            <a:r>
              <a:rPr lang="en-US" dirty="0"/>
              <a:t>	All School and Academics info like Ownership types and Degrees offered were recoded 	to Flag variables.</a:t>
            </a:r>
          </a:p>
        </p:txBody>
      </p:sp>
    </p:spTree>
    <p:extLst>
      <p:ext uri="{BB962C8B-B14F-4D97-AF65-F5344CB8AC3E}">
        <p14:creationId xmlns:p14="http://schemas.microsoft.com/office/powerpoint/2010/main" val="1399058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Income: Linear Regression Results</a:t>
            </a:r>
          </a:p>
        </p:txBody>
      </p:sp>
      <p:sp>
        <p:nvSpPr>
          <p:cNvPr id="6" name="Rectangle 5"/>
          <p:cNvSpPr/>
          <p:nvPr/>
        </p:nvSpPr>
        <p:spPr>
          <a:xfrm>
            <a:off x="1349297" y="5874271"/>
            <a:ext cx="300997" cy="21876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IN"/>
          </a:p>
        </p:txBody>
      </p:sp>
      <p:sp>
        <p:nvSpPr>
          <p:cNvPr id="7" name="TextBox 6"/>
          <p:cNvSpPr txBox="1"/>
          <p:nvPr/>
        </p:nvSpPr>
        <p:spPr>
          <a:xfrm>
            <a:off x="222426" y="5803333"/>
            <a:ext cx="1126871"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IN" sz="1200" b="1" dirty="0"/>
              <a:t>p&lt;0.001 ***</a:t>
            </a:r>
            <a:r>
              <a:rPr lang="en-IN" sz="1200" dirty="0"/>
              <a:t> </a:t>
            </a:r>
            <a:endParaRPr lang="en-US" sz="1200" b="1" dirty="0"/>
          </a:p>
        </p:txBody>
      </p:sp>
      <p:sp>
        <p:nvSpPr>
          <p:cNvPr id="8" name="Rectangle 7"/>
          <p:cNvSpPr/>
          <p:nvPr/>
        </p:nvSpPr>
        <p:spPr>
          <a:xfrm>
            <a:off x="2853978" y="5874271"/>
            <a:ext cx="300997" cy="21876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IN"/>
          </a:p>
        </p:txBody>
      </p:sp>
      <p:sp>
        <p:nvSpPr>
          <p:cNvPr id="9" name="TextBox 8"/>
          <p:cNvSpPr txBox="1"/>
          <p:nvPr/>
        </p:nvSpPr>
        <p:spPr>
          <a:xfrm>
            <a:off x="1780249" y="5803333"/>
            <a:ext cx="1073729"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IN" sz="1200" b="1" dirty="0"/>
              <a:t>p&lt;0.01 **</a:t>
            </a:r>
            <a:r>
              <a:rPr lang="en-IN" sz="1200" dirty="0"/>
              <a:t> </a:t>
            </a:r>
            <a:endParaRPr lang="en-US" sz="1200" b="1" dirty="0"/>
          </a:p>
        </p:txBody>
      </p:sp>
      <p:sp>
        <p:nvSpPr>
          <p:cNvPr id="10" name="Rectangle 9"/>
          <p:cNvSpPr/>
          <p:nvPr/>
        </p:nvSpPr>
        <p:spPr>
          <a:xfrm>
            <a:off x="4464571" y="5861571"/>
            <a:ext cx="300997" cy="218761"/>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IN"/>
          </a:p>
        </p:txBody>
      </p:sp>
      <p:sp>
        <p:nvSpPr>
          <p:cNvPr id="11" name="TextBox 10"/>
          <p:cNvSpPr txBox="1"/>
          <p:nvPr/>
        </p:nvSpPr>
        <p:spPr>
          <a:xfrm>
            <a:off x="3390842" y="5803333"/>
            <a:ext cx="1073729"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IN" sz="1200" b="1" dirty="0"/>
              <a:t>p&lt;0.05 *</a:t>
            </a:r>
            <a:r>
              <a:rPr lang="en-IN" sz="1200" dirty="0"/>
              <a:t> </a:t>
            </a:r>
            <a:endParaRPr lang="en-US" sz="1200" b="1" dirty="0"/>
          </a:p>
        </p:txBody>
      </p:sp>
      <p:sp>
        <p:nvSpPr>
          <p:cNvPr id="12" name="TextBox 11"/>
          <p:cNvSpPr txBox="1"/>
          <p:nvPr/>
        </p:nvSpPr>
        <p:spPr>
          <a:xfrm>
            <a:off x="7253416" y="3089189"/>
            <a:ext cx="184731" cy="369332"/>
          </a:xfrm>
          <a:prstGeom prst="rect">
            <a:avLst/>
          </a:prstGeom>
          <a:noFill/>
        </p:spPr>
        <p:txBody>
          <a:bodyPr wrap="none" rtlCol="0">
            <a:spAutoFit/>
          </a:bodyPr>
          <a:lstStyle/>
          <a:p>
            <a:endParaRPr lang="en-US" dirty="0"/>
          </a:p>
        </p:txBody>
      </p:sp>
      <p:sp>
        <p:nvSpPr>
          <p:cNvPr id="14" name="Content Placeholder 13"/>
          <p:cNvSpPr>
            <a:spLocks noGrp="1"/>
          </p:cNvSpPr>
          <p:nvPr>
            <p:ph idx="1"/>
          </p:nvPr>
        </p:nvSpPr>
        <p:spPr>
          <a:xfrm>
            <a:off x="5641522" y="2252339"/>
            <a:ext cx="6314951" cy="3636511"/>
          </a:xfrm>
        </p:spPr>
        <p:txBody>
          <a:bodyPr/>
          <a:lstStyle/>
          <a:p>
            <a:r>
              <a:rPr lang="en-US" dirty="0"/>
              <a:t>ACT Scores for Math and English are significant although English scores have a negative correlation</a:t>
            </a:r>
          </a:p>
          <a:p>
            <a:r>
              <a:rPr lang="en-US" dirty="0"/>
              <a:t>In Public Institutions, Average SAT scores are also highly significant and SAT Critical Reading and Math scores are highly significant in Private non profit institutions</a:t>
            </a:r>
          </a:p>
          <a:p>
            <a:r>
              <a:rPr lang="en-US" dirty="0"/>
              <a:t>In Both above cases: </a:t>
            </a:r>
          </a:p>
          <a:p>
            <a:pPr marL="0" indent="0">
              <a:buNone/>
            </a:pPr>
            <a:r>
              <a:rPr lang="en-US" dirty="0"/>
              <a:t>	Better scores-&gt; Better University -&gt; Better Income 	prospects </a:t>
            </a:r>
          </a:p>
        </p:txBody>
      </p:sp>
      <p:graphicFrame>
        <p:nvGraphicFramePr>
          <p:cNvPr id="15" name="Content Placeholder 3"/>
          <p:cNvGraphicFramePr>
            <a:graphicFrameLocks/>
          </p:cNvGraphicFramePr>
          <p:nvPr>
            <p:extLst>
              <p:ext uri="{D42A27DB-BD31-4B8C-83A1-F6EECF244321}">
                <p14:modId xmlns:p14="http://schemas.microsoft.com/office/powerpoint/2010/main" val="1042165201"/>
              </p:ext>
            </p:extLst>
          </p:nvPr>
        </p:nvGraphicFramePr>
        <p:xfrm>
          <a:off x="109755" y="2252339"/>
          <a:ext cx="5295900" cy="3429000"/>
        </p:xfrm>
        <a:graphic>
          <a:graphicData uri="http://schemas.openxmlformats.org/drawingml/2006/table">
            <a:tbl>
              <a:tblPr/>
              <a:tblGrid>
                <a:gridCol w="19939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215900">
                <a:tc rowSpan="2">
                  <a:txBody>
                    <a:bodyPr/>
                    <a:lstStyle/>
                    <a:p>
                      <a:pPr algn="l" rtl="0" fontAlgn="ctr"/>
                      <a:r>
                        <a:rPr lang="en-US" sz="1200" b="1" i="0" u="none" strike="noStrike" dirty="0">
                          <a:solidFill>
                            <a:srgbClr val="000000"/>
                          </a:solidFill>
                          <a:effectLst/>
                          <a:latin typeface="Calibri" charset="0"/>
                        </a:rPr>
                        <a:t>Stepwise Linear Regression Model</a:t>
                      </a:r>
                      <a:br>
                        <a:rPr lang="en-US" sz="1200" b="1" i="0" u="none" strike="noStrike" dirty="0">
                          <a:solidFill>
                            <a:srgbClr val="000000"/>
                          </a:solidFill>
                          <a:effectLst/>
                          <a:latin typeface="Calibri" charset="0"/>
                        </a:rPr>
                      </a:br>
                      <a:r>
                        <a:rPr lang="en-US" sz="1200" b="1" i="0" u="none" strike="noStrike" dirty="0">
                          <a:solidFill>
                            <a:srgbClr val="000000"/>
                          </a:solidFill>
                          <a:effectLst/>
                          <a:latin typeface="Calibri" charset="0"/>
                        </a:rPr>
                        <a:t>Median Earnings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algn="ctr" fontAlgn="b"/>
                      <a:r>
                        <a:rPr lang="en-US" sz="1200" b="1" i="0" u="none" strike="noStrike">
                          <a:solidFill>
                            <a:srgbClr val="000000"/>
                          </a:solidFill>
                          <a:effectLst/>
                          <a:latin typeface="Calibri" charset="0"/>
                        </a:rPr>
                        <a:t>Standardized coefficients: Beta</a:t>
                      </a: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300">
                <a:tc vMerge="1">
                  <a:txBody>
                    <a:bodyPr/>
                    <a:lstStyle/>
                    <a:p>
                      <a:endParaRPr lang="en-US"/>
                    </a:p>
                  </a:txBody>
                  <a:tcPr/>
                </a:tc>
                <a:tc>
                  <a:txBody>
                    <a:bodyPr/>
                    <a:lstStyle/>
                    <a:p>
                      <a:pPr algn="ctr" rtl="0" fontAlgn="ctr"/>
                      <a:r>
                        <a:rPr lang="en-US" sz="1200" b="1" i="0" u="none" strike="noStrike">
                          <a:solidFill>
                            <a:srgbClr val="000000"/>
                          </a:solidFill>
                          <a:effectLst/>
                          <a:latin typeface="Calibri" charset="0"/>
                        </a:rPr>
                        <a:t>All Institutes  (n= 12111)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200" b="1" i="0" u="none" strike="noStrike">
                          <a:solidFill>
                            <a:srgbClr val="000000"/>
                          </a:solidFill>
                          <a:effectLst/>
                          <a:latin typeface="Calibri" charset="0"/>
                        </a:rPr>
                        <a:t>Public Institutes (n= 3886)</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200" b="1" i="0" u="none" strike="noStrike">
                          <a:solidFill>
                            <a:srgbClr val="000000"/>
                          </a:solidFill>
                          <a:effectLst/>
                          <a:latin typeface="Calibri" charset="0"/>
                        </a:rPr>
                        <a:t>Private - Non Profit  (n= 2941)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200" b="1" i="0" u="none" strike="noStrike" dirty="0">
                          <a:solidFill>
                            <a:srgbClr val="000000"/>
                          </a:solidFill>
                          <a:effectLst/>
                          <a:latin typeface="Calibri" charset="0"/>
                        </a:rPr>
                        <a:t>Private - For Profit  </a:t>
                      </a:r>
                    </a:p>
                    <a:p>
                      <a:pPr algn="ctr" rtl="0" fontAlgn="ctr"/>
                      <a:r>
                        <a:rPr lang="en-US" sz="1200" b="1" i="0" u="none" strike="noStrike" dirty="0">
                          <a:solidFill>
                            <a:srgbClr val="000000"/>
                          </a:solidFill>
                          <a:effectLst/>
                          <a:latin typeface="Calibri" charset="0"/>
                        </a:rPr>
                        <a:t>(n= 5284)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900">
                <a:tc>
                  <a:txBody>
                    <a:bodyPr/>
                    <a:lstStyle/>
                    <a:p>
                      <a:pPr algn="ctr" rtl="0" fontAlgn="ctr"/>
                      <a:r>
                        <a:rPr lang="en-US" sz="1100" b="1" i="1" u="none" strike="noStrike">
                          <a:solidFill>
                            <a:srgbClr val="000000"/>
                          </a:solidFill>
                          <a:effectLst/>
                          <a:latin typeface="Calibri" charset="0"/>
                        </a:rPr>
                        <a:t>Adjusted R Square -&gt;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nb-NO" sz="1200" b="1" i="1" u="none" strike="noStrike">
                          <a:solidFill>
                            <a:srgbClr val="000000"/>
                          </a:solidFill>
                          <a:effectLst/>
                          <a:latin typeface="Calibri" charset="0"/>
                        </a:rPr>
                        <a:t>0.525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nb-NO" sz="1200" b="1" i="1" u="none" strike="noStrike">
                          <a:solidFill>
                            <a:srgbClr val="000000"/>
                          </a:solidFill>
                          <a:effectLst/>
                          <a:latin typeface="Calibri" charset="0"/>
                        </a:rPr>
                        <a:t>0.629</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nb-NO" sz="1200" b="1" i="1" u="none" strike="noStrike">
                          <a:solidFill>
                            <a:srgbClr val="000000"/>
                          </a:solidFill>
                          <a:effectLst/>
                          <a:latin typeface="Calibri" charset="0"/>
                        </a:rPr>
                        <a:t>0.516</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r-HR" sz="1200" b="1" i="1" u="none" strike="noStrike">
                          <a:solidFill>
                            <a:srgbClr val="000000"/>
                          </a:solidFill>
                          <a:effectLst/>
                          <a:latin typeface="Calibri" charset="0"/>
                        </a:rPr>
                        <a:t>0.909</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900">
                <a:tc>
                  <a:txBody>
                    <a:bodyPr/>
                    <a:lstStyle/>
                    <a:p>
                      <a:pPr algn="l" fontAlgn="ctr"/>
                      <a:r>
                        <a:rPr lang="en-US" sz="1200" b="0" i="0" u="none" strike="noStrike">
                          <a:solidFill>
                            <a:srgbClr val="000000"/>
                          </a:solidFill>
                          <a:effectLst/>
                          <a:latin typeface="Calibri" charset="0"/>
                        </a:rPr>
                        <a:t>ACT Score Math (Mid Point)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nb-NO" sz="1100" b="0" i="0" u="none" strike="noStrike">
                          <a:solidFill>
                            <a:srgbClr val="000000"/>
                          </a:solidFill>
                          <a:effectLst/>
                          <a:latin typeface="Calibri" charset="0"/>
                        </a:rPr>
                        <a:t>0.658</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nb-NO" sz="1100" b="0" i="0" u="none" strike="noStrike">
                          <a:solidFill>
                            <a:srgbClr val="000000"/>
                          </a:solidFill>
                          <a:effectLst/>
                          <a:latin typeface="Calibri" charset="0"/>
                        </a:rPr>
                        <a:t>0.85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nb-NO" sz="1100" b="0" i="0" u="none" strike="noStrike">
                          <a:solidFill>
                            <a:srgbClr val="000000"/>
                          </a:solidFill>
                          <a:effectLst/>
                          <a:latin typeface="Calibri" charset="0"/>
                        </a:rPr>
                        <a:t>0.751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nb-NO" sz="1100" b="0" i="0" u="none" strike="noStrike">
                          <a:solidFill>
                            <a:srgbClr val="000000"/>
                          </a:solidFill>
                          <a:effectLst/>
                          <a:latin typeface="Calibri" charset="0"/>
                        </a:rPr>
                        <a:t>0.788</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3"/>
                  </a:ext>
                </a:extLst>
              </a:tr>
              <a:tr h="215900">
                <a:tc>
                  <a:txBody>
                    <a:bodyPr/>
                    <a:lstStyle/>
                    <a:p>
                      <a:pPr algn="l" fontAlgn="ctr"/>
                      <a:r>
                        <a:rPr lang="en-US" sz="1200" b="0" i="0" u="none" strike="noStrike">
                          <a:solidFill>
                            <a:srgbClr val="000000"/>
                          </a:solidFill>
                          <a:effectLst/>
                          <a:latin typeface="Calibri" charset="0"/>
                        </a:rPr>
                        <a:t>ACT Score English (Mid Point)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it-IT" sz="1100" b="0" i="0" u="none" strike="noStrike">
                          <a:solidFill>
                            <a:srgbClr val="000000"/>
                          </a:solidFill>
                          <a:effectLst/>
                          <a:latin typeface="Calibri" charset="0"/>
                        </a:rPr>
                        <a:t>-0.694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nb-NO" sz="1100" b="0" i="0" u="none" strike="noStrike">
                          <a:solidFill>
                            <a:srgbClr val="000000"/>
                          </a:solidFill>
                          <a:effectLst/>
                          <a:latin typeface="Calibri" charset="0"/>
                        </a:rPr>
                        <a:t>-0.978</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pl-PL" sz="1100" b="0" i="0" u="none" strike="noStrike">
                          <a:solidFill>
                            <a:srgbClr val="000000"/>
                          </a:solidFill>
                          <a:effectLst/>
                          <a:latin typeface="Calibri" charset="0"/>
                        </a:rPr>
                        <a:t>-0.697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900">
                <a:tc>
                  <a:txBody>
                    <a:bodyPr/>
                    <a:lstStyle/>
                    <a:p>
                      <a:pPr algn="l" fontAlgn="ctr"/>
                      <a:r>
                        <a:rPr lang="en-US" sz="1200" b="0" i="0" u="none" strike="noStrike">
                          <a:solidFill>
                            <a:srgbClr val="000000"/>
                          </a:solidFill>
                          <a:effectLst/>
                          <a:latin typeface="Calibri" charset="0"/>
                        </a:rPr>
                        <a:t>Highest Degree: Bachelor's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is-IS" sz="1100" b="0" i="0" u="none" strike="noStrike">
                          <a:solidFill>
                            <a:srgbClr val="000000"/>
                          </a:solidFill>
                          <a:effectLst/>
                          <a:latin typeface="Calibri" charset="0"/>
                        </a:rPr>
                        <a:t>-0.184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is-IS" sz="1100" b="0" i="0" u="none" strike="noStrike">
                          <a:solidFill>
                            <a:srgbClr val="000000"/>
                          </a:solidFill>
                          <a:effectLst/>
                          <a:latin typeface="Calibri" charset="0"/>
                        </a:rPr>
                        <a:t>-0.217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is-IS" sz="1100" b="0" i="0" u="none" strike="noStrike">
                          <a:solidFill>
                            <a:srgbClr val="000000"/>
                          </a:solidFill>
                          <a:effectLst/>
                          <a:latin typeface="Calibri" charset="0"/>
                        </a:rPr>
                        <a:t>-0.273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215900">
                <a:tc>
                  <a:txBody>
                    <a:bodyPr/>
                    <a:lstStyle/>
                    <a:p>
                      <a:pPr algn="l" fontAlgn="ctr"/>
                      <a:r>
                        <a:rPr lang="en-US" sz="1200" b="0" i="0" u="none" strike="noStrike">
                          <a:solidFill>
                            <a:srgbClr val="000000"/>
                          </a:solidFill>
                          <a:effectLst/>
                          <a:latin typeface="Calibri" charset="0"/>
                        </a:rPr>
                        <a:t>Average Cost of Attendance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nb-NO" sz="1100" b="0" i="0" u="none" strike="noStrike">
                          <a:solidFill>
                            <a:srgbClr val="000000"/>
                          </a:solidFill>
                          <a:effectLst/>
                          <a:latin typeface="Calibri" charset="0"/>
                        </a:rPr>
                        <a:t>0.148</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sk-SK" sz="1100" b="0" i="0" u="none" strike="noStrike" dirty="0">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is-IS" sz="1100" b="0" i="0" u="none" strike="noStrike">
                          <a:solidFill>
                            <a:srgbClr val="000000"/>
                          </a:solidFill>
                          <a:effectLst/>
                          <a:latin typeface="Calibri" charset="0"/>
                        </a:rPr>
                        <a:t>0.104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r" rtl="0" fontAlgn="ctr"/>
                      <a:r>
                        <a:rPr lang="pt-BR" sz="1100" b="0" i="0" u="none" strike="noStrike">
                          <a:solidFill>
                            <a:srgbClr val="000000"/>
                          </a:solidFill>
                          <a:effectLst/>
                          <a:latin typeface="Calibri" charset="0"/>
                        </a:rPr>
                        <a:t>-0.277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215900">
                <a:tc>
                  <a:txBody>
                    <a:bodyPr/>
                    <a:lstStyle/>
                    <a:p>
                      <a:pPr algn="l" fontAlgn="ctr"/>
                      <a:r>
                        <a:rPr lang="en-US" sz="1200" b="0" i="0" u="none" strike="noStrike" dirty="0">
                          <a:solidFill>
                            <a:srgbClr val="000000"/>
                          </a:solidFill>
                          <a:effectLst/>
                          <a:latin typeface="Calibri" charset="0"/>
                        </a:rPr>
                        <a:t>Average SAT Score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nb-NO" sz="1100" b="0" i="0" u="none" strike="noStrike">
                          <a:solidFill>
                            <a:srgbClr val="000000"/>
                          </a:solidFill>
                          <a:effectLst/>
                          <a:latin typeface="Calibri" charset="0"/>
                        </a:rPr>
                        <a:t>0.736</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nb-NO" sz="1100" b="0" i="0" u="none" strike="noStrike">
                          <a:solidFill>
                            <a:srgbClr val="000000"/>
                          </a:solidFill>
                          <a:effectLst/>
                          <a:latin typeface="Calibri" charset="0"/>
                        </a:rPr>
                        <a:t>0.837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15900">
                <a:tc>
                  <a:txBody>
                    <a:bodyPr/>
                    <a:lstStyle/>
                    <a:p>
                      <a:pPr algn="l" fontAlgn="ctr"/>
                      <a:r>
                        <a:rPr lang="en-US" sz="1200" b="0" i="0" u="none" strike="noStrike">
                          <a:solidFill>
                            <a:srgbClr val="000000"/>
                          </a:solidFill>
                          <a:effectLst/>
                          <a:latin typeface="Calibri" charset="0"/>
                        </a:rPr>
                        <a:t>SAT Critical Reading (Mid)</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uk-UA" sz="1100" b="0" i="0" u="none" strike="noStrike">
                          <a:solidFill>
                            <a:srgbClr val="000000"/>
                          </a:solidFill>
                          <a:effectLst/>
                          <a:latin typeface="Calibri" charset="0"/>
                        </a:rPr>
                        <a:t>-0.575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pl-PL" sz="1100" b="0" i="0" u="none" strike="noStrike">
                          <a:solidFill>
                            <a:srgbClr val="000000"/>
                          </a:solidFill>
                          <a:effectLst/>
                          <a:latin typeface="Calibri" charset="0"/>
                        </a:rPr>
                        <a:t>-0.506</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15900">
                <a:tc>
                  <a:txBody>
                    <a:bodyPr/>
                    <a:lstStyle/>
                    <a:p>
                      <a:pPr algn="l" fontAlgn="ctr"/>
                      <a:r>
                        <a:rPr lang="en-US" sz="1200" b="0" i="0" u="none" strike="noStrike">
                          <a:solidFill>
                            <a:srgbClr val="000000"/>
                          </a:solidFill>
                          <a:effectLst/>
                          <a:latin typeface="Calibri" charset="0"/>
                        </a:rPr>
                        <a:t>SAT Score Math (Mid)</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nb-NO" sz="1100" b="0" i="0" u="none" strike="noStrike">
                          <a:solidFill>
                            <a:srgbClr val="000000"/>
                          </a:solidFill>
                          <a:effectLst/>
                          <a:latin typeface="Calibri" charset="0"/>
                        </a:rPr>
                        <a:t>0.647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cs-CZ" sz="1100" b="0" i="0" u="none" strike="noStrike">
                          <a:solidFill>
                            <a:srgbClr val="000000"/>
                          </a:solidFill>
                          <a:effectLst/>
                          <a:latin typeface="Calibri" charset="0"/>
                        </a:rPr>
                        <a:t>0.897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15900">
                <a:tc>
                  <a:txBody>
                    <a:bodyPr/>
                    <a:lstStyle/>
                    <a:p>
                      <a:pPr algn="l" fontAlgn="ctr"/>
                      <a:r>
                        <a:rPr lang="en-US" sz="1200" b="0" i="0" u="none" strike="noStrike">
                          <a:solidFill>
                            <a:srgbClr val="000000"/>
                          </a:solidFill>
                          <a:effectLst/>
                          <a:latin typeface="Calibri" charset="0"/>
                        </a:rPr>
                        <a:t>Highest Degree: Certification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hr-HR" sz="1100" b="0" i="0" u="none" strike="noStrike">
                          <a:solidFill>
                            <a:srgbClr val="000000"/>
                          </a:solidFill>
                          <a:effectLst/>
                          <a:latin typeface="Calibri" charset="0"/>
                        </a:rPr>
                        <a:t>0.113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15900">
                <a:tc>
                  <a:txBody>
                    <a:bodyPr/>
                    <a:lstStyle/>
                    <a:p>
                      <a:pPr algn="l" fontAlgn="ctr"/>
                      <a:r>
                        <a:rPr lang="en-US" sz="1200" b="0" i="0" u="none" strike="noStrike">
                          <a:solidFill>
                            <a:srgbClr val="000000"/>
                          </a:solidFill>
                          <a:effectLst/>
                          <a:latin typeface="Calibri" charset="0"/>
                        </a:rPr>
                        <a:t>Private Non-Profit Institute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nb-NO" sz="1100" b="0" i="0" u="none" strike="noStrike">
                          <a:solidFill>
                            <a:srgbClr val="000000"/>
                          </a:solidFill>
                          <a:effectLst/>
                          <a:latin typeface="Calibri" charset="0"/>
                        </a:rPr>
                        <a:t>0.1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15900">
                <a:tc>
                  <a:txBody>
                    <a:bodyPr/>
                    <a:lstStyle/>
                    <a:p>
                      <a:pPr algn="l" fontAlgn="ctr"/>
                      <a:r>
                        <a:rPr lang="en-US" sz="1200" b="0" i="0" u="none" strike="noStrike">
                          <a:solidFill>
                            <a:srgbClr val="000000"/>
                          </a:solidFill>
                          <a:effectLst/>
                          <a:latin typeface="Calibri" charset="0"/>
                        </a:rPr>
                        <a:t>Degree Certification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pt-BR" sz="1100" b="0" i="0" u="none" strike="noStrike">
                          <a:solidFill>
                            <a:srgbClr val="000000"/>
                          </a:solidFill>
                          <a:effectLst/>
                          <a:latin typeface="Calibri" charset="0"/>
                        </a:rPr>
                        <a:t>-0.07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hr-HR" sz="1100" b="0" i="0" u="none" strike="noStrike">
                          <a:solidFill>
                            <a:srgbClr val="000000"/>
                          </a:solidFill>
                          <a:effectLst/>
                          <a:latin typeface="Calibri" charset="0"/>
                        </a:rPr>
                        <a:t>0.075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15900">
                <a:tc>
                  <a:txBody>
                    <a:bodyPr/>
                    <a:lstStyle/>
                    <a:p>
                      <a:pPr algn="l" fontAlgn="ctr"/>
                      <a:r>
                        <a:rPr lang="en-US" sz="1200" b="0" i="0" u="none" strike="noStrike">
                          <a:solidFill>
                            <a:srgbClr val="000000"/>
                          </a:solidFill>
                          <a:effectLst/>
                          <a:latin typeface="Calibri" charset="0"/>
                        </a:rPr>
                        <a:t>ACT Cumulative score (Mid)</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uk-UA" sz="1100" b="0" i="0" u="none" strike="noStrike">
                          <a:solidFill>
                            <a:srgbClr val="000000"/>
                          </a:solidFill>
                          <a:effectLst/>
                          <a:latin typeface="Calibri" charset="0"/>
                        </a:rPr>
                        <a:t>-0.316</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sk-SK" sz="1100" b="0" i="0" u="none" strike="noStrike">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sk-SK" sz="1100" b="0" i="0" u="none" strike="noStrike" dirty="0">
                          <a:solidFill>
                            <a:srgbClr val="000000"/>
                          </a:solidFill>
                          <a:effectLst/>
                          <a:latin typeface="Calibri"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61668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Overview</a:t>
            </a:r>
          </a:p>
        </p:txBody>
      </p:sp>
      <p:sp>
        <p:nvSpPr>
          <p:cNvPr id="3" name="Content Placeholder 2"/>
          <p:cNvSpPr>
            <a:spLocks noGrp="1"/>
          </p:cNvSpPr>
          <p:nvPr>
            <p:ph idx="1"/>
          </p:nvPr>
        </p:nvSpPr>
        <p:spPr>
          <a:xfrm>
            <a:off x="139088" y="2183757"/>
            <a:ext cx="11661613" cy="2215248"/>
          </a:xfrm>
        </p:spPr>
        <p:txBody>
          <a:bodyPr/>
          <a:lstStyle/>
          <a:p>
            <a:r>
              <a:rPr lang="en-US" dirty="0"/>
              <a:t>“College Scorecard” dataset released by the US Department of Education </a:t>
            </a:r>
          </a:p>
          <a:p>
            <a:r>
              <a:rPr lang="en-US" dirty="0"/>
              <a:t>This dataset was created by matching information from the student financial aid system with federal tax returns for the years 1996 – 2013. (We have focused on the years 2009-2013)</a:t>
            </a:r>
          </a:p>
          <a:p>
            <a:r>
              <a:rPr lang="en-US" dirty="0"/>
              <a:t>Original dataset “Scorecard.csv” contained over 120,000 rows and 1,731 associated columns. </a:t>
            </a:r>
          </a:p>
          <a:p>
            <a:r>
              <a:rPr lang="en-US" dirty="0"/>
              <a:t>Dataset broadly covers the following –</a:t>
            </a:r>
          </a:p>
          <a:p>
            <a:endParaRPr lang="en-US" dirty="0"/>
          </a:p>
        </p:txBody>
      </p:sp>
      <p:sp>
        <p:nvSpPr>
          <p:cNvPr id="4" name="Content Placeholder 2"/>
          <p:cNvSpPr txBox="1">
            <a:spLocks/>
          </p:cNvSpPr>
          <p:nvPr/>
        </p:nvSpPr>
        <p:spPr>
          <a:xfrm>
            <a:off x="265192" y="4057500"/>
            <a:ext cx="11661613" cy="22152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p:txBody>
      </p:sp>
      <p:sp>
        <p:nvSpPr>
          <p:cNvPr id="6" name="Rectangle 5"/>
          <p:cNvSpPr/>
          <p:nvPr/>
        </p:nvSpPr>
        <p:spPr>
          <a:xfrm>
            <a:off x="265191" y="4057501"/>
            <a:ext cx="5567198" cy="2031325"/>
          </a:xfrm>
          <a:prstGeom prst="rect">
            <a:avLst/>
          </a:prstGeom>
        </p:spPr>
        <p:txBody>
          <a:bodyPr wrap="square">
            <a:spAutoFit/>
          </a:bodyPr>
          <a:lstStyle/>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Root (OPEID, Unit ID)</a:t>
            </a:r>
          </a:p>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School Info (Demographics)</a:t>
            </a:r>
          </a:p>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Academics (Degree info)</a:t>
            </a:r>
          </a:p>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Admissions (SAT/ACT scores, Adm rates)</a:t>
            </a:r>
          </a:p>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Costs (Tuition etc.)</a:t>
            </a:r>
          </a:p>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Student Body (Count, Ethnic Diversity)</a:t>
            </a:r>
          </a:p>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Financial Aid (PELL, Federal)</a:t>
            </a:r>
            <a:endParaRPr lang="en-US" dirty="0">
              <a:effectLst/>
              <a:ea typeface="Calibri" charset="0"/>
              <a:cs typeface="Times New Roman" charset="0"/>
            </a:endParaRPr>
          </a:p>
        </p:txBody>
      </p:sp>
      <p:sp>
        <p:nvSpPr>
          <p:cNvPr id="7" name="Rectangle 6"/>
          <p:cNvSpPr/>
          <p:nvPr/>
        </p:nvSpPr>
        <p:spPr>
          <a:xfrm>
            <a:off x="5969894" y="4057499"/>
            <a:ext cx="5567198" cy="2031325"/>
          </a:xfrm>
          <a:prstGeom prst="rect">
            <a:avLst/>
          </a:prstGeom>
        </p:spPr>
        <p:txBody>
          <a:bodyPr wrap="square">
            <a:spAutoFit/>
          </a:bodyPr>
          <a:lstStyle/>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College Completion (for first-time, full time students)</a:t>
            </a:r>
          </a:p>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Outcomes for Title IV Students (NSLDS Completion and Transfer Rates)</a:t>
            </a:r>
          </a:p>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Earnings (Mean, Median Incomes)</a:t>
            </a:r>
          </a:p>
          <a:p>
            <a:pPr marL="742950" marR="0" lvl="1" indent="-285750">
              <a:spcBef>
                <a:spcPts val="0"/>
              </a:spcBef>
              <a:spcAft>
                <a:spcPts val="0"/>
              </a:spcAft>
              <a:buFont typeface="Wingdings" charset="2"/>
              <a:buChar char=""/>
              <a:tabLst>
                <a:tab pos="914400" algn="l"/>
              </a:tabLst>
            </a:pPr>
            <a:r>
              <a:rPr lang="en-US" dirty="0">
                <a:ea typeface="Calibri" charset="0"/>
                <a:cs typeface="Times New Roman" charset="0"/>
              </a:rPr>
              <a:t>Repayment (Cohort Default Rate, Federal Loan Repayment)</a:t>
            </a:r>
          </a:p>
        </p:txBody>
      </p:sp>
    </p:spTree>
    <p:extLst>
      <p:ext uri="{BB962C8B-B14F-4D97-AF65-F5344CB8AC3E}">
        <p14:creationId xmlns:p14="http://schemas.microsoft.com/office/powerpoint/2010/main" val="67477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College Scorecard</a:t>
            </a:r>
          </a:p>
        </p:txBody>
      </p:sp>
      <p:sp>
        <p:nvSpPr>
          <p:cNvPr id="3" name="Content Placeholder 2"/>
          <p:cNvSpPr>
            <a:spLocks noGrp="1"/>
          </p:cNvSpPr>
          <p:nvPr>
            <p:ph idx="1"/>
          </p:nvPr>
        </p:nvSpPr>
        <p:spPr>
          <a:xfrm>
            <a:off x="818712" y="2222287"/>
            <a:ext cx="10554574" cy="4206222"/>
          </a:xfrm>
        </p:spPr>
        <p:txBody>
          <a:bodyPr/>
          <a:lstStyle/>
          <a:p>
            <a:r>
              <a:rPr lang="en-US" dirty="0"/>
              <a:t>Average Tuition costs in US far exceed median family incomes</a:t>
            </a:r>
          </a:p>
          <a:p>
            <a:r>
              <a:rPr lang="en-US" dirty="0"/>
              <a:t>Current Undergraduate and Graduate students are taking on huge student debt by the time they complete their education</a:t>
            </a:r>
          </a:p>
          <a:p>
            <a:r>
              <a:rPr lang="en-US" dirty="0"/>
              <a:t>A top ranked college with high cost of attendance need not provide the best ROI</a:t>
            </a:r>
          </a:p>
          <a:p>
            <a:r>
              <a:rPr lang="en-US" dirty="0"/>
              <a:t>Students need to make smarter choices in College selection, they need to balance –</a:t>
            </a:r>
          </a:p>
          <a:p>
            <a:pPr lvl="1">
              <a:buFont typeface="Wingdings" charset="2"/>
              <a:buChar char="Ø"/>
            </a:pPr>
            <a:r>
              <a:rPr lang="en-US" dirty="0"/>
              <a:t>Cost</a:t>
            </a:r>
          </a:p>
          <a:p>
            <a:pPr lvl="1">
              <a:buFont typeface="Wingdings" charset="2"/>
              <a:buChar char="Ø"/>
            </a:pPr>
            <a:r>
              <a:rPr lang="en-US" dirty="0"/>
              <a:t>Financial Aid</a:t>
            </a:r>
          </a:p>
          <a:p>
            <a:pPr lvl="1">
              <a:buFont typeface="Wingdings" charset="2"/>
              <a:buChar char="Ø"/>
            </a:pPr>
            <a:r>
              <a:rPr lang="en-US" dirty="0"/>
              <a:t>Prospects of Gainful future employment</a:t>
            </a:r>
          </a:p>
          <a:p>
            <a:pPr lvl="0">
              <a:buClr>
                <a:srgbClr val="00C6BB"/>
              </a:buClr>
            </a:pPr>
            <a:r>
              <a:rPr lang="en-US" dirty="0">
                <a:solidFill>
                  <a:prstClr val="white"/>
                </a:solidFill>
              </a:rPr>
              <a:t>College Scorecard aims to facilitate this decision making process by providing relevant statistics</a:t>
            </a:r>
          </a:p>
          <a:p>
            <a:pPr lvl="0">
              <a:buClr>
                <a:srgbClr val="00C6BB"/>
              </a:buClr>
            </a:pPr>
            <a:r>
              <a:rPr lang="en-US" dirty="0">
                <a:solidFill>
                  <a:prstClr val="white"/>
                </a:solidFill>
              </a:rPr>
              <a:t>Tools used: R, SPSS Statistics</a:t>
            </a:r>
          </a:p>
        </p:txBody>
      </p:sp>
    </p:spTree>
    <p:extLst>
      <p:ext uri="{BB962C8B-B14F-4D97-AF65-F5344CB8AC3E}">
        <p14:creationId xmlns:p14="http://schemas.microsoft.com/office/powerpoint/2010/main" val="178269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59" y="383060"/>
            <a:ext cx="11701849" cy="1294070"/>
          </a:xfrm>
        </p:spPr>
        <p:txBody>
          <a:bodyPr/>
          <a:lstStyle/>
          <a:p>
            <a:r>
              <a:rPr lang="en-US" dirty="0"/>
              <a:t>Exploratory Results</a:t>
            </a:r>
            <a:br>
              <a:rPr lang="en-US" dirty="0"/>
            </a:br>
            <a:r>
              <a:rPr lang="en-US" sz="3200" dirty="0"/>
              <a:t>Institutes with Highest Median Salaries </a:t>
            </a:r>
            <a:r>
              <a:rPr lang="en-US" sz="3200"/>
              <a:t>and Best ROI</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802104"/>
              </p:ext>
            </p:extLst>
          </p:nvPr>
        </p:nvGraphicFramePr>
        <p:xfrm>
          <a:off x="572015" y="2339544"/>
          <a:ext cx="5186234" cy="4047010"/>
        </p:xfrm>
        <a:graphic>
          <a:graphicData uri="http://schemas.openxmlformats.org/drawingml/2006/table">
            <a:tbl>
              <a:tblPr firstRow="1" bandRow="1">
                <a:tableStyleId>{5C22544A-7EE6-4342-B048-85BDC9FD1C3A}</a:tableStyleId>
              </a:tblPr>
              <a:tblGrid>
                <a:gridCol w="1612902">
                  <a:extLst>
                    <a:ext uri="{9D8B030D-6E8A-4147-A177-3AD203B41FA5}">
                      <a16:colId xmlns:a16="http://schemas.microsoft.com/office/drawing/2014/main" val="20000"/>
                    </a:ext>
                  </a:extLst>
                </a:gridCol>
                <a:gridCol w="3573332">
                  <a:extLst>
                    <a:ext uri="{9D8B030D-6E8A-4147-A177-3AD203B41FA5}">
                      <a16:colId xmlns:a16="http://schemas.microsoft.com/office/drawing/2014/main" val="20001"/>
                    </a:ext>
                  </a:extLst>
                </a:gridCol>
              </a:tblGrid>
              <a:tr h="453012">
                <a:tc>
                  <a:txBody>
                    <a:bodyPr/>
                    <a:lstStyle/>
                    <a:p>
                      <a:r>
                        <a:rPr lang="en-US" sz="1400" dirty="0"/>
                        <a:t>Median Earnings in USD</a:t>
                      </a:r>
                    </a:p>
                  </a:txBody>
                  <a:tcPr/>
                </a:tc>
                <a:tc>
                  <a:txBody>
                    <a:bodyPr/>
                    <a:lstStyle/>
                    <a:p>
                      <a:r>
                        <a:rPr lang="en-US" sz="1400" dirty="0"/>
                        <a:t>Institution Name</a:t>
                      </a:r>
                    </a:p>
                  </a:txBody>
                  <a:tcPr/>
                </a:tc>
                <a:extLst>
                  <a:ext uri="{0D108BD9-81ED-4DB2-BD59-A6C34878D82A}">
                    <a16:rowId xmlns:a16="http://schemas.microsoft.com/office/drawing/2014/main" val="10000"/>
                  </a:ext>
                </a:extLst>
              </a:tr>
              <a:tr h="352885">
                <a:tc>
                  <a:txBody>
                    <a:bodyPr/>
                    <a:lstStyle/>
                    <a:p>
                      <a:r>
                        <a:rPr lang="en-US" sz="1400" dirty="0"/>
                        <a:t>91600</a:t>
                      </a:r>
                    </a:p>
                  </a:txBody>
                  <a:tcPr/>
                </a:tc>
                <a:tc>
                  <a:txBody>
                    <a:bodyPr/>
                    <a:lstStyle/>
                    <a:p>
                      <a:r>
                        <a:rPr lang="en-US" sz="1400" i="1" dirty="0"/>
                        <a:t>Massachusetts Institute of Technology</a:t>
                      </a:r>
                    </a:p>
                  </a:txBody>
                  <a:tcPr/>
                </a:tc>
                <a:extLst>
                  <a:ext uri="{0D108BD9-81ED-4DB2-BD59-A6C34878D82A}">
                    <a16:rowId xmlns:a16="http://schemas.microsoft.com/office/drawing/2014/main" val="10001"/>
                  </a:ext>
                </a:extLst>
              </a:tr>
              <a:tr h="352885">
                <a:tc>
                  <a:txBody>
                    <a:bodyPr/>
                    <a:lstStyle/>
                    <a:p>
                      <a:r>
                        <a:rPr lang="en-US" sz="1400" dirty="0"/>
                        <a:t>87200</a:t>
                      </a:r>
                    </a:p>
                  </a:txBody>
                  <a:tcPr/>
                </a:tc>
                <a:tc>
                  <a:txBody>
                    <a:bodyPr/>
                    <a:lstStyle/>
                    <a:p>
                      <a:r>
                        <a:rPr lang="en-US" sz="1400" i="1" dirty="0"/>
                        <a:t>Harvard University</a:t>
                      </a:r>
                    </a:p>
                  </a:txBody>
                  <a:tcPr/>
                </a:tc>
                <a:extLst>
                  <a:ext uri="{0D108BD9-81ED-4DB2-BD59-A6C34878D82A}">
                    <a16:rowId xmlns:a16="http://schemas.microsoft.com/office/drawing/2014/main" val="10002"/>
                  </a:ext>
                </a:extLst>
              </a:tr>
              <a:tr h="352885">
                <a:tc>
                  <a:txBody>
                    <a:bodyPr/>
                    <a:lstStyle/>
                    <a:p>
                      <a:r>
                        <a:rPr lang="en-US" sz="1400" dirty="0"/>
                        <a:t>82800</a:t>
                      </a:r>
                    </a:p>
                  </a:txBody>
                  <a:tcPr/>
                </a:tc>
                <a:tc>
                  <a:txBody>
                    <a:bodyPr/>
                    <a:lstStyle/>
                    <a:p>
                      <a:r>
                        <a:rPr lang="en-US" sz="1400" i="1" dirty="0"/>
                        <a:t>Stevens Institute of Technology</a:t>
                      </a:r>
                    </a:p>
                  </a:txBody>
                  <a:tcPr/>
                </a:tc>
                <a:extLst>
                  <a:ext uri="{0D108BD9-81ED-4DB2-BD59-A6C34878D82A}">
                    <a16:rowId xmlns:a16="http://schemas.microsoft.com/office/drawing/2014/main" val="10003"/>
                  </a:ext>
                </a:extLst>
              </a:tr>
              <a:tr h="352885">
                <a:tc>
                  <a:txBody>
                    <a:bodyPr/>
                    <a:lstStyle/>
                    <a:p>
                      <a:r>
                        <a:rPr lang="en-US" sz="1400" dirty="0"/>
                        <a:t>81700</a:t>
                      </a:r>
                    </a:p>
                  </a:txBody>
                  <a:tcPr/>
                </a:tc>
                <a:tc>
                  <a:txBody>
                    <a:bodyPr/>
                    <a:lstStyle/>
                    <a:p>
                      <a:r>
                        <a:rPr lang="en-US" sz="1400" i="1" dirty="0"/>
                        <a:t>Rensselaer Polytechnic Institute</a:t>
                      </a:r>
                    </a:p>
                  </a:txBody>
                  <a:tcPr/>
                </a:tc>
                <a:extLst>
                  <a:ext uri="{0D108BD9-81ED-4DB2-BD59-A6C34878D82A}">
                    <a16:rowId xmlns:a16="http://schemas.microsoft.com/office/drawing/2014/main" val="10004"/>
                  </a:ext>
                </a:extLst>
              </a:tr>
              <a:tr h="352885">
                <a:tc>
                  <a:txBody>
                    <a:bodyPr/>
                    <a:lstStyle/>
                    <a:p>
                      <a:r>
                        <a:rPr lang="en-US" sz="1400" dirty="0"/>
                        <a:t>80900</a:t>
                      </a:r>
                    </a:p>
                  </a:txBody>
                  <a:tcPr/>
                </a:tc>
                <a:tc>
                  <a:txBody>
                    <a:bodyPr/>
                    <a:lstStyle/>
                    <a:p>
                      <a:r>
                        <a:rPr lang="en-US" sz="1400" i="1" dirty="0"/>
                        <a:t>Stanford</a:t>
                      </a:r>
                      <a:r>
                        <a:rPr lang="en-US" sz="1400" i="1" baseline="0" dirty="0"/>
                        <a:t> University</a:t>
                      </a:r>
                      <a:endParaRPr lang="en-US" sz="1400" i="1" dirty="0"/>
                    </a:p>
                  </a:txBody>
                  <a:tcPr/>
                </a:tc>
                <a:extLst>
                  <a:ext uri="{0D108BD9-81ED-4DB2-BD59-A6C34878D82A}">
                    <a16:rowId xmlns:a16="http://schemas.microsoft.com/office/drawing/2014/main" val="10005"/>
                  </a:ext>
                </a:extLst>
              </a:tr>
              <a:tr h="352885">
                <a:tc>
                  <a:txBody>
                    <a:bodyPr/>
                    <a:lstStyle/>
                    <a:p>
                      <a:r>
                        <a:rPr lang="en-US" sz="1400" dirty="0"/>
                        <a:t>78900</a:t>
                      </a:r>
                    </a:p>
                  </a:txBody>
                  <a:tcPr/>
                </a:tc>
                <a:tc>
                  <a:txBody>
                    <a:bodyPr/>
                    <a:lstStyle/>
                    <a:p>
                      <a:r>
                        <a:rPr lang="en-US" sz="1400" i="1" dirty="0"/>
                        <a:t>Rose-</a:t>
                      </a:r>
                      <a:r>
                        <a:rPr lang="en-US" sz="1400" i="1" dirty="0" err="1"/>
                        <a:t>Hulman</a:t>
                      </a:r>
                      <a:r>
                        <a:rPr lang="en-US" sz="1400" i="1" dirty="0"/>
                        <a:t> Institute of Technology</a:t>
                      </a:r>
                    </a:p>
                  </a:txBody>
                  <a:tcPr/>
                </a:tc>
                <a:extLst>
                  <a:ext uri="{0D108BD9-81ED-4DB2-BD59-A6C34878D82A}">
                    <a16:rowId xmlns:a16="http://schemas.microsoft.com/office/drawing/2014/main" val="10006"/>
                  </a:ext>
                </a:extLst>
              </a:tr>
              <a:tr h="352885">
                <a:tc>
                  <a:txBody>
                    <a:bodyPr/>
                    <a:lstStyle/>
                    <a:p>
                      <a:r>
                        <a:rPr lang="en-US" sz="1400" dirty="0"/>
                        <a:t>78600</a:t>
                      </a:r>
                    </a:p>
                  </a:txBody>
                  <a:tcPr/>
                </a:tc>
                <a:tc>
                  <a:txBody>
                    <a:bodyPr/>
                    <a:lstStyle/>
                    <a:p>
                      <a:r>
                        <a:rPr lang="en-US" sz="1400" i="1" dirty="0"/>
                        <a:t>Harvey Mudd College</a:t>
                      </a:r>
                    </a:p>
                  </a:txBody>
                  <a:tcPr/>
                </a:tc>
                <a:extLst>
                  <a:ext uri="{0D108BD9-81ED-4DB2-BD59-A6C34878D82A}">
                    <a16:rowId xmlns:a16="http://schemas.microsoft.com/office/drawing/2014/main" val="10007"/>
                  </a:ext>
                </a:extLst>
              </a:tr>
              <a:tr h="352885">
                <a:tc>
                  <a:txBody>
                    <a:bodyPr/>
                    <a:lstStyle/>
                    <a:p>
                      <a:r>
                        <a:rPr lang="en-US" sz="1400" dirty="0"/>
                        <a:t>78200</a:t>
                      </a:r>
                    </a:p>
                  </a:txBody>
                  <a:tcPr/>
                </a:tc>
                <a:tc>
                  <a:txBody>
                    <a:bodyPr/>
                    <a:lstStyle/>
                    <a:p>
                      <a:r>
                        <a:rPr lang="en-US" sz="1400" i="1" dirty="0"/>
                        <a:t>University Of Pennsylvania</a:t>
                      </a:r>
                    </a:p>
                  </a:txBody>
                  <a:tcPr/>
                </a:tc>
                <a:extLst>
                  <a:ext uri="{0D108BD9-81ED-4DB2-BD59-A6C34878D82A}">
                    <a16:rowId xmlns:a16="http://schemas.microsoft.com/office/drawing/2014/main" val="10008"/>
                  </a:ext>
                </a:extLst>
              </a:tr>
              <a:tr h="352885">
                <a:tc>
                  <a:txBody>
                    <a:bodyPr/>
                    <a:lstStyle/>
                    <a:p>
                      <a:r>
                        <a:rPr lang="en-US" sz="1400" dirty="0"/>
                        <a:t>77600</a:t>
                      </a:r>
                    </a:p>
                  </a:txBody>
                  <a:tcPr/>
                </a:tc>
                <a:tc>
                  <a:txBody>
                    <a:bodyPr/>
                    <a:lstStyle/>
                    <a:p>
                      <a:r>
                        <a:rPr lang="en-US" sz="1400" i="1" dirty="0"/>
                        <a:t>Worcester Polytechnic Institute</a:t>
                      </a:r>
                    </a:p>
                  </a:txBody>
                  <a:tcPr/>
                </a:tc>
                <a:extLst>
                  <a:ext uri="{0D108BD9-81ED-4DB2-BD59-A6C34878D82A}">
                    <a16:rowId xmlns:a16="http://schemas.microsoft.com/office/drawing/2014/main" val="10009"/>
                  </a:ext>
                </a:extLst>
              </a:tr>
              <a:tr h="352885">
                <a:tc>
                  <a:txBody>
                    <a:bodyPr/>
                    <a:lstStyle/>
                    <a:p>
                      <a:r>
                        <a:rPr lang="en-US" sz="1400" dirty="0"/>
                        <a:t>77600</a:t>
                      </a:r>
                    </a:p>
                  </a:txBody>
                  <a:tcPr/>
                </a:tc>
                <a:tc>
                  <a:txBody>
                    <a:bodyPr/>
                    <a:lstStyle/>
                    <a:p>
                      <a:r>
                        <a:rPr lang="en-US" sz="1400" i="1" dirty="0"/>
                        <a:t>Washington and lee University</a:t>
                      </a:r>
                    </a:p>
                  </a:txBody>
                  <a:tcPr/>
                </a:tc>
                <a:extLst>
                  <a:ext uri="{0D108BD9-81ED-4DB2-BD59-A6C34878D82A}">
                    <a16:rowId xmlns:a16="http://schemas.microsoft.com/office/drawing/2014/main" val="1001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0855633"/>
              </p:ext>
            </p:extLst>
          </p:nvPr>
        </p:nvGraphicFramePr>
        <p:xfrm>
          <a:off x="6346739" y="2331304"/>
          <a:ext cx="5186234" cy="4038771"/>
        </p:xfrm>
        <a:graphic>
          <a:graphicData uri="http://schemas.openxmlformats.org/drawingml/2006/table">
            <a:tbl>
              <a:tblPr firstRow="1" bandRow="1">
                <a:tableStyleId>{5C22544A-7EE6-4342-B048-85BDC9FD1C3A}</a:tableStyleId>
              </a:tblPr>
              <a:tblGrid>
                <a:gridCol w="844894">
                  <a:extLst>
                    <a:ext uri="{9D8B030D-6E8A-4147-A177-3AD203B41FA5}">
                      <a16:colId xmlns:a16="http://schemas.microsoft.com/office/drawing/2014/main" val="20000"/>
                    </a:ext>
                  </a:extLst>
                </a:gridCol>
                <a:gridCol w="4341340">
                  <a:extLst>
                    <a:ext uri="{9D8B030D-6E8A-4147-A177-3AD203B41FA5}">
                      <a16:colId xmlns:a16="http://schemas.microsoft.com/office/drawing/2014/main" val="20001"/>
                    </a:ext>
                  </a:extLst>
                </a:gridCol>
              </a:tblGrid>
              <a:tr h="509921">
                <a:tc>
                  <a:txBody>
                    <a:bodyPr/>
                    <a:lstStyle/>
                    <a:p>
                      <a:r>
                        <a:rPr lang="en-US" sz="1400" dirty="0"/>
                        <a:t>ROI</a:t>
                      </a:r>
                    </a:p>
                  </a:txBody>
                  <a:tcPr/>
                </a:tc>
                <a:tc>
                  <a:txBody>
                    <a:bodyPr/>
                    <a:lstStyle/>
                    <a:p>
                      <a:r>
                        <a:rPr lang="en-US" sz="1400" dirty="0"/>
                        <a:t>Institution Name</a:t>
                      </a:r>
                    </a:p>
                  </a:txBody>
                  <a:tcPr/>
                </a:tc>
                <a:extLst>
                  <a:ext uri="{0D108BD9-81ED-4DB2-BD59-A6C34878D82A}">
                    <a16:rowId xmlns:a16="http://schemas.microsoft.com/office/drawing/2014/main" val="10000"/>
                  </a:ext>
                </a:extLst>
              </a:tr>
              <a:tr h="352885">
                <a:tc>
                  <a:txBody>
                    <a:bodyPr/>
                    <a:lstStyle/>
                    <a:p>
                      <a:r>
                        <a:rPr lang="en-US" sz="1400" dirty="0"/>
                        <a:t>3.87</a:t>
                      </a:r>
                    </a:p>
                  </a:txBody>
                  <a:tcPr/>
                </a:tc>
                <a:tc>
                  <a:txBody>
                    <a:bodyPr/>
                    <a:lstStyle/>
                    <a:p>
                      <a:r>
                        <a:rPr lang="en-US" sz="1400" i="1" dirty="0"/>
                        <a:t>SUNY</a:t>
                      </a:r>
                      <a:r>
                        <a:rPr lang="en-US" sz="1400" i="1" baseline="0" dirty="0"/>
                        <a:t> Maritime College</a:t>
                      </a:r>
                      <a:endParaRPr lang="en-US" sz="1400" i="1" dirty="0"/>
                    </a:p>
                  </a:txBody>
                  <a:tcPr/>
                </a:tc>
                <a:extLst>
                  <a:ext uri="{0D108BD9-81ED-4DB2-BD59-A6C34878D82A}">
                    <a16:rowId xmlns:a16="http://schemas.microsoft.com/office/drawing/2014/main" val="10001"/>
                  </a:ext>
                </a:extLst>
              </a:tr>
              <a:tr h="352885">
                <a:tc>
                  <a:txBody>
                    <a:bodyPr/>
                    <a:lstStyle/>
                    <a:p>
                      <a:r>
                        <a:rPr lang="en-US" sz="1400" dirty="0"/>
                        <a:t>3.74</a:t>
                      </a:r>
                    </a:p>
                  </a:txBody>
                  <a:tcPr/>
                </a:tc>
                <a:tc>
                  <a:txBody>
                    <a:bodyPr/>
                    <a:lstStyle/>
                    <a:p>
                      <a:r>
                        <a:rPr lang="en-US" sz="1400" i="1" dirty="0"/>
                        <a:t>Georgia Institute of Technology – Main Campus</a:t>
                      </a:r>
                    </a:p>
                  </a:txBody>
                  <a:tcPr/>
                </a:tc>
                <a:extLst>
                  <a:ext uri="{0D108BD9-81ED-4DB2-BD59-A6C34878D82A}">
                    <a16:rowId xmlns:a16="http://schemas.microsoft.com/office/drawing/2014/main" val="10002"/>
                  </a:ext>
                </a:extLst>
              </a:tr>
              <a:tr h="352885">
                <a:tc>
                  <a:txBody>
                    <a:bodyPr/>
                    <a:lstStyle/>
                    <a:p>
                      <a:r>
                        <a:rPr lang="en-US" sz="1400" dirty="0"/>
                        <a:t>3.58</a:t>
                      </a:r>
                    </a:p>
                  </a:txBody>
                  <a:tcPr/>
                </a:tc>
                <a:tc>
                  <a:txBody>
                    <a:bodyPr/>
                    <a:lstStyle/>
                    <a:p>
                      <a:r>
                        <a:rPr lang="en-US" sz="1400" i="1" dirty="0"/>
                        <a:t>Brigham</a:t>
                      </a:r>
                      <a:r>
                        <a:rPr lang="en-US" sz="1400" i="1" baseline="0" dirty="0"/>
                        <a:t> Young University - Provo</a:t>
                      </a:r>
                      <a:endParaRPr lang="en-US" sz="1400" i="1" dirty="0"/>
                    </a:p>
                  </a:txBody>
                  <a:tcPr/>
                </a:tc>
                <a:extLst>
                  <a:ext uri="{0D108BD9-81ED-4DB2-BD59-A6C34878D82A}">
                    <a16:rowId xmlns:a16="http://schemas.microsoft.com/office/drawing/2014/main" val="10003"/>
                  </a:ext>
                </a:extLst>
              </a:tr>
              <a:tr h="352885">
                <a:tc>
                  <a:txBody>
                    <a:bodyPr/>
                    <a:lstStyle/>
                    <a:p>
                      <a:r>
                        <a:rPr lang="en-US" sz="1400" dirty="0"/>
                        <a:t>3.52</a:t>
                      </a:r>
                    </a:p>
                  </a:txBody>
                  <a:tcPr/>
                </a:tc>
                <a:tc>
                  <a:txBody>
                    <a:bodyPr/>
                    <a:lstStyle/>
                    <a:p>
                      <a:r>
                        <a:rPr lang="en-US" sz="1400" i="1" dirty="0"/>
                        <a:t>University</a:t>
                      </a:r>
                      <a:r>
                        <a:rPr lang="en-US" sz="1400" i="1" baseline="0" dirty="0"/>
                        <a:t> of Colorado Denver</a:t>
                      </a:r>
                      <a:endParaRPr lang="en-US" sz="1400" i="1" dirty="0"/>
                    </a:p>
                  </a:txBody>
                  <a:tcPr/>
                </a:tc>
                <a:extLst>
                  <a:ext uri="{0D108BD9-81ED-4DB2-BD59-A6C34878D82A}">
                    <a16:rowId xmlns:a16="http://schemas.microsoft.com/office/drawing/2014/main" val="10004"/>
                  </a:ext>
                </a:extLst>
              </a:tr>
              <a:tr h="352885">
                <a:tc>
                  <a:txBody>
                    <a:bodyPr/>
                    <a:lstStyle/>
                    <a:p>
                      <a:r>
                        <a:rPr lang="en-US" sz="1400" dirty="0"/>
                        <a:t>3.09</a:t>
                      </a:r>
                    </a:p>
                  </a:txBody>
                  <a:tcPr/>
                </a:tc>
                <a:tc>
                  <a:txBody>
                    <a:bodyPr/>
                    <a:lstStyle/>
                    <a:p>
                      <a:r>
                        <a:rPr lang="en-US" sz="1400" i="1" dirty="0"/>
                        <a:t>Missouri</a:t>
                      </a:r>
                      <a:r>
                        <a:rPr lang="en-US" sz="1400" i="1" baseline="0" dirty="0"/>
                        <a:t> University of Science and Technology</a:t>
                      </a:r>
                      <a:endParaRPr lang="en-US" sz="1400" i="1" dirty="0"/>
                    </a:p>
                  </a:txBody>
                  <a:tcPr/>
                </a:tc>
                <a:extLst>
                  <a:ext uri="{0D108BD9-81ED-4DB2-BD59-A6C34878D82A}">
                    <a16:rowId xmlns:a16="http://schemas.microsoft.com/office/drawing/2014/main" val="10005"/>
                  </a:ext>
                </a:extLst>
              </a:tr>
              <a:tr h="352885">
                <a:tc>
                  <a:txBody>
                    <a:bodyPr/>
                    <a:lstStyle/>
                    <a:p>
                      <a:r>
                        <a:rPr lang="en-US" sz="1400" dirty="0"/>
                        <a:t>2.97</a:t>
                      </a:r>
                    </a:p>
                  </a:txBody>
                  <a:tcPr/>
                </a:tc>
                <a:tc>
                  <a:txBody>
                    <a:bodyPr/>
                    <a:lstStyle/>
                    <a:p>
                      <a:r>
                        <a:rPr lang="en-US" sz="1400" i="1" dirty="0"/>
                        <a:t>Colorado</a:t>
                      </a:r>
                      <a:r>
                        <a:rPr lang="en-US" sz="1400" i="1" baseline="0" dirty="0"/>
                        <a:t> School of Mines</a:t>
                      </a:r>
                      <a:endParaRPr lang="en-US" sz="1400" i="1" dirty="0"/>
                    </a:p>
                  </a:txBody>
                  <a:tcPr/>
                </a:tc>
                <a:extLst>
                  <a:ext uri="{0D108BD9-81ED-4DB2-BD59-A6C34878D82A}">
                    <a16:rowId xmlns:a16="http://schemas.microsoft.com/office/drawing/2014/main" val="10006"/>
                  </a:ext>
                </a:extLst>
              </a:tr>
              <a:tr h="352885">
                <a:tc>
                  <a:txBody>
                    <a:bodyPr/>
                    <a:lstStyle/>
                    <a:p>
                      <a:r>
                        <a:rPr lang="en-US" sz="1400" dirty="0"/>
                        <a:t>2.95</a:t>
                      </a:r>
                    </a:p>
                  </a:txBody>
                  <a:tcPr/>
                </a:tc>
                <a:tc>
                  <a:txBody>
                    <a:bodyPr/>
                    <a:lstStyle/>
                    <a:p>
                      <a:r>
                        <a:rPr lang="en-US" sz="1400" i="1" dirty="0"/>
                        <a:t>Stony</a:t>
                      </a:r>
                      <a:r>
                        <a:rPr lang="en-US" sz="1400" i="1" baseline="0" dirty="0"/>
                        <a:t> Brook University</a:t>
                      </a:r>
                      <a:endParaRPr lang="en-US" sz="1400" i="1" dirty="0"/>
                    </a:p>
                  </a:txBody>
                  <a:tcPr/>
                </a:tc>
                <a:extLst>
                  <a:ext uri="{0D108BD9-81ED-4DB2-BD59-A6C34878D82A}">
                    <a16:rowId xmlns:a16="http://schemas.microsoft.com/office/drawing/2014/main" val="10007"/>
                  </a:ext>
                </a:extLst>
              </a:tr>
              <a:tr h="352885">
                <a:tc>
                  <a:txBody>
                    <a:bodyPr/>
                    <a:lstStyle/>
                    <a:p>
                      <a:r>
                        <a:rPr lang="en-US" sz="1400" dirty="0"/>
                        <a:t>2.92</a:t>
                      </a:r>
                    </a:p>
                  </a:txBody>
                  <a:tcPr/>
                </a:tc>
                <a:tc>
                  <a:txBody>
                    <a:bodyPr/>
                    <a:lstStyle/>
                    <a:p>
                      <a:r>
                        <a:rPr lang="en-US" sz="1400" i="1" dirty="0"/>
                        <a:t>SUNY</a:t>
                      </a:r>
                      <a:r>
                        <a:rPr lang="en-US" sz="1400" i="1" baseline="0" dirty="0"/>
                        <a:t> at Binghamton</a:t>
                      </a:r>
                      <a:endParaRPr lang="en-US" sz="1400" i="1" dirty="0"/>
                    </a:p>
                  </a:txBody>
                  <a:tcPr/>
                </a:tc>
                <a:extLst>
                  <a:ext uri="{0D108BD9-81ED-4DB2-BD59-A6C34878D82A}">
                    <a16:rowId xmlns:a16="http://schemas.microsoft.com/office/drawing/2014/main" val="10008"/>
                  </a:ext>
                </a:extLst>
              </a:tr>
              <a:tr h="352885">
                <a:tc>
                  <a:txBody>
                    <a:bodyPr/>
                    <a:lstStyle/>
                    <a:p>
                      <a:r>
                        <a:rPr lang="en-US" sz="1400" dirty="0"/>
                        <a:t>2.88</a:t>
                      </a:r>
                    </a:p>
                  </a:txBody>
                  <a:tcPr/>
                </a:tc>
                <a:tc>
                  <a:txBody>
                    <a:bodyPr/>
                    <a:lstStyle/>
                    <a:p>
                      <a:r>
                        <a:rPr lang="en-US" sz="1400" i="1" dirty="0"/>
                        <a:t>George</a:t>
                      </a:r>
                      <a:r>
                        <a:rPr lang="en-US" sz="1400" i="1" baseline="0" dirty="0"/>
                        <a:t> Mason University</a:t>
                      </a:r>
                      <a:endParaRPr lang="en-US" sz="1400" i="1" dirty="0"/>
                    </a:p>
                  </a:txBody>
                  <a:tcPr/>
                </a:tc>
                <a:extLst>
                  <a:ext uri="{0D108BD9-81ED-4DB2-BD59-A6C34878D82A}">
                    <a16:rowId xmlns:a16="http://schemas.microsoft.com/office/drawing/2014/main" val="10009"/>
                  </a:ext>
                </a:extLst>
              </a:tr>
              <a:tr h="352885">
                <a:tc>
                  <a:txBody>
                    <a:bodyPr/>
                    <a:lstStyle/>
                    <a:p>
                      <a:r>
                        <a:rPr lang="en-US" sz="1400" dirty="0"/>
                        <a:t>2.84</a:t>
                      </a:r>
                    </a:p>
                  </a:txBody>
                  <a:tcPr/>
                </a:tc>
                <a:tc>
                  <a:txBody>
                    <a:bodyPr/>
                    <a:lstStyle/>
                    <a:p>
                      <a:r>
                        <a:rPr lang="en-US" sz="1400" i="1" dirty="0"/>
                        <a:t>California</a:t>
                      </a:r>
                      <a:r>
                        <a:rPr lang="en-US" sz="1400" i="1" baseline="0" dirty="0"/>
                        <a:t> Polytechnic State University- San Luis</a:t>
                      </a:r>
                      <a:endParaRPr lang="en-US" sz="1400" i="1"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4404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59" y="383060"/>
            <a:ext cx="11701849" cy="1294070"/>
          </a:xfrm>
        </p:spPr>
        <p:txBody>
          <a:bodyPr/>
          <a:lstStyle/>
          <a:p>
            <a:r>
              <a:rPr lang="en-US" dirty="0"/>
              <a:t>Exploratory Results</a:t>
            </a:r>
            <a:br>
              <a:rPr lang="en-US" dirty="0"/>
            </a:br>
            <a:r>
              <a:rPr lang="en-US" sz="3200" dirty="0"/>
              <a:t>Institutes with Lowest Admission Rates and Highest Costs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6589066"/>
              </p:ext>
            </p:extLst>
          </p:nvPr>
        </p:nvGraphicFramePr>
        <p:xfrm>
          <a:off x="572015" y="2339544"/>
          <a:ext cx="5186234" cy="3981862"/>
        </p:xfrm>
        <a:graphic>
          <a:graphicData uri="http://schemas.openxmlformats.org/drawingml/2006/table">
            <a:tbl>
              <a:tblPr firstRow="1" bandRow="1">
                <a:tableStyleId>{5C22544A-7EE6-4342-B048-85BDC9FD1C3A}</a:tableStyleId>
              </a:tblPr>
              <a:tblGrid>
                <a:gridCol w="1612902">
                  <a:extLst>
                    <a:ext uri="{9D8B030D-6E8A-4147-A177-3AD203B41FA5}">
                      <a16:colId xmlns:a16="http://schemas.microsoft.com/office/drawing/2014/main" val="20000"/>
                    </a:ext>
                  </a:extLst>
                </a:gridCol>
                <a:gridCol w="3573332">
                  <a:extLst>
                    <a:ext uri="{9D8B030D-6E8A-4147-A177-3AD203B41FA5}">
                      <a16:colId xmlns:a16="http://schemas.microsoft.com/office/drawing/2014/main" val="20001"/>
                    </a:ext>
                  </a:extLst>
                </a:gridCol>
              </a:tblGrid>
              <a:tr h="453012">
                <a:tc>
                  <a:txBody>
                    <a:bodyPr/>
                    <a:lstStyle/>
                    <a:p>
                      <a:r>
                        <a:rPr lang="en-US" sz="1400" dirty="0"/>
                        <a:t>Admission Rates</a:t>
                      </a:r>
                    </a:p>
                  </a:txBody>
                  <a:tcPr/>
                </a:tc>
                <a:tc>
                  <a:txBody>
                    <a:bodyPr/>
                    <a:lstStyle/>
                    <a:p>
                      <a:r>
                        <a:rPr lang="en-US" sz="1400" dirty="0"/>
                        <a:t>Institution Name</a:t>
                      </a:r>
                    </a:p>
                  </a:txBody>
                  <a:tcPr/>
                </a:tc>
                <a:extLst>
                  <a:ext uri="{0D108BD9-81ED-4DB2-BD59-A6C34878D82A}">
                    <a16:rowId xmlns:a16="http://schemas.microsoft.com/office/drawing/2014/main" val="10000"/>
                  </a:ext>
                </a:extLst>
              </a:tr>
              <a:tr h="352885">
                <a:tc>
                  <a:txBody>
                    <a:bodyPr/>
                    <a:lstStyle/>
                    <a:p>
                      <a:r>
                        <a:rPr lang="en-US" sz="1400" dirty="0"/>
                        <a:t>0.0569</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dirty="0"/>
                        <a:t>Stanford</a:t>
                      </a:r>
                      <a:r>
                        <a:rPr lang="en-US" sz="1400" i="1" baseline="0" dirty="0"/>
                        <a:t> University</a:t>
                      </a:r>
                      <a:endParaRPr lang="en-US" sz="1400" i="1" dirty="0"/>
                    </a:p>
                  </a:txBody>
                  <a:tcPr/>
                </a:tc>
                <a:extLst>
                  <a:ext uri="{0D108BD9-81ED-4DB2-BD59-A6C34878D82A}">
                    <a16:rowId xmlns:a16="http://schemas.microsoft.com/office/drawing/2014/main" val="10001"/>
                  </a:ext>
                </a:extLst>
              </a:tr>
              <a:tr h="352885">
                <a:tc>
                  <a:txBody>
                    <a:bodyPr/>
                    <a:lstStyle/>
                    <a:p>
                      <a:r>
                        <a:rPr lang="en-US" sz="1400" dirty="0"/>
                        <a:t>0.0584</a:t>
                      </a:r>
                    </a:p>
                  </a:txBody>
                  <a:tcPr/>
                </a:tc>
                <a:tc>
                  <a:txBody>
                    <a:bodyPr/>
                    <a:lstStyle/>
                    <a:p>
                      <a:r>
                        <a:rPr lang="en-US" sz="1400" i="1" dirty="0"/>
                        <a:t>Harvard University</a:t>
                      </a:r>
                    </a:p>
                  </a:txBody>
                  <a:tcPr/>
                </a:tc>
                <a:extLst>
                  <a:ext uri="{0D108BD9-81ED-4DB2-BD59-A6C34878D82A}">
                    <a16:rowId xmlns:a16="http://schemas.microsoft.com/office/drawing/2014/main" val="10002"/>
                  </a:ext>
                </a:extLst>
              </a:tr>
              <a:tr h="352885">
                <a:tc>
                  <a:txBody>
                    <a:bodyPr/>
                    <a:lstStyle/>
                    <a:p>
                      <a:r>
                        <a:rPr lang="en-US" sz="1400" dirty="0"/>
                        <a:t>0.0705</a:t>
                      </a:r>
                    </a:p>
                  </a:txBody>
                  <a:tcPr/>
                </a:tc>
                <a:tc>
                  <a:txBody>
                    <a:bodyPr/>
                    <a:lstStyle/>
                    <a:p>
                      <a:r>
                        <a:rPr lang="en-US" sz="1400" i="1" dirty="0"/>
                        <a:t>Yale</a:t>
                      </a:r>
                      <a:r>
                        <a:rPr lang="en-US" sz="1400" i="1" baseline="0" dirty="0"/>
                        <a:t> University</a:t>
                      </a:r>
                      <a:endParaRPr lang="en-US" sz="1400" i="1" dirty="0"/>
                    </a:p>
                  </a:txBody>
                  <a:tcPr/>
                </a:tc>
                <a:extLst>
                  <a:ext uri="{0D108BD9-81ED-4DB2-BD59-A6C34878D82A}">
                    <a16:rowId xmlns:a16="http://schemas.microsoft.com/office/drawing/2014/main" val="10003"/>
                  </a:ext>
                </a:extLst>
              </a:tr>
              <a:tr h="352885">
                <a:tc>
                  <a:txBody>
                    <a:bodyPr/>
                    <a:lstStyle/>
                    <a:p>
                      <a:r>
                        <a:rPr lang="en-US" sz="1400" dirty="0"/>
                        <a:t>0.0741</a:t>
                      </a:r>
                    </a:p>
                  </a:txBody>
                  <a:tcPr/>
                </a:tc>
                <a:tc>
                  <a:txBody>
                    <a:bodyPr/>
                    <a:lstStyle/>
                    <a:p>
                      <a:r>
                        <a:rPr lang="en-US" sz="1400" i="1" dirty="0"/>
                        <a:t>Princeton</a:t>
                      </a:r>
                      <a:r>
                        <a:rPr lang="en-US" sz="1400" i="1" baseline="0" dirty="0"/>
                        <a:t> University</a:t>
                      </a:r>
                      <a:endParaRPr lang="en-US" sz="1400" i="1" dirty="0"/>
                    </a:p>
                  </a:txBody>
                  <a:tcPr/>
                </a:tc>
                <a:extLst>
                  <a:ext uri="{0D108BD9-81ED-4DB2-BD59-A6C34878D82A}">
                    <a16:rowId xmlns:a16="http://schemas.microsoft.com/office/drawing/2014/main" val="10004"/>
                  </a:ext>
                </a:extLst>
              </a:tr>
              <a:tr h="352885">
                <a:tc>
                  <a:txBody>
                    <a:bodyPr/>
                    <a:lstStyle/>
                    <a:p>
                      <a:r>
                        <a:rPr lang="en-US" sz="1400" dirty="0"/>
                        <a:t>0.0742</a:t>
                      </a:r>
                    </a:p>
                  </a:txBody>
                  <a:tcPr/>
                </a:tc>
                <a:tc>
                  <a:txBody>
                    <a:bodyPr/>
                    <a:lstStyle/>
                    <a:p>
                      <a:r>
                        <a:rPr lang="en-US" sz="1400" i="1" dirty="0"/>
                        <a:t>Columbia University (NY)</a:t>
                      </a:r>
                    </a:p>
                  </a:txBody>
                  <a:tcPr/>
                </a:tc>
                <a:extLst>
                  <a:ext uri="{0D108BD9-81ED-4DB2-BD59-A6C34878D82A}">
                    <a16:rowId xmlns:a16="http://schemas.microsoft.com/office/drawing/2014/main" val="10005"/>
                  </a:ext>
                </a:extLst>
              </a:tr>
              <a:tr h="352885">
                <a:tc>
                  <a:txBody>
                    <a:bodyPr/>
                    <a:lstStyle/>
                    <a:p>
                      <a:r>
                        <a:rPr lang="en-US" sz="1400" dirty="0"/>
                        <a:t>0.0774</a:t>
                      </a:r>
                    </a:p>
                  </a:txBody>
                  <a:tcPr/>
                </a:tc>
                <a:tc>
                  <a:txBody>
                    <a:bodyPr/>
                    <a:lstStyle/>
                    <a:p>
                      <a:r>
                        <a:rPr lang="en-US" sz="1400" i="1" dirty="0"/>
                        <a:t>Cooper</a:t>
                      </a:r>
                      <a:r>
                        <a:rPr lang="en-US" sz="1400" i="1" baseline="0" dirty="0"/>
                        <a:t> Union (Science and Arts)</a:t>
                      </a:r>
                      <a:endParaRPr lang="en-US" sz="1400" i="1" dirty="0"/>
                    </a:p>
                  </a:txBody>
                  <a:tcPr/>
                </a:tc>
                <a:extLst>
                  <a:ext uri="{0D108BD9-81ED-4DB2-BD59-A6C34878D82A}">
                    <a16:rowId xmlns:a16="http://schemas.microsoft.com/office/drawing/2014/main" val="10006"/>
                  </a:ext>
                </a:extLst>
              </a:tr>
              <a:tr h="352885">
                <a:tc>
                  <a:txBody>
                    <a:bodyPr/>
                    <a:lstStyle/>
                    <a:p>
                      <a:r>
                        <a:rPr lang="en-US" sz="1400" dirty="0"/>
                        <a:t>0.0815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dirty="0"/>
                        <a:t>Massachusetts Institute of Technology</a:t>
                      </a:r>
                    </a:p>
                  </a:txBody>
                  <a:tcPr/>
                </a:tc>
                <a:extLst>
                  <a:ext uri="{0D108BD9-81ED-4DB2-BD59-A6C34878D82A}">
                    <a16:rowId xmlns:a16="http://schemas.microsoft.com/office/drawing/2014/main" val="10007"/>
                  </a:ext>
                </a:extLst>
              </a:tr>
              <a:tr h="352885">
                <a:tc>
                  <a:txBody>
                    <a:bodyPr/>
                    <a:lstStyle/>
                    <a:p>
                      <a:r>
                        <a:rPr lang="en-US" sz="1400" dirty="0"/>
                        <a:t>0.0918</a:t>
                      </a:r>
                    </a:p>
                  </a:txBody>
                  <a:tcPr/>
                </a:tc>
                <a:tc>
                  <a:txBody>
                    <a:bodyPr/>
                    <a:lstStyle/>
                    <a:p>
                      <a:r>
                        <a:rPr lang="en-US" sz="1400" i="1" dirty="0"/>
                        <a:t>Brown University</a:t>
                      </a:r>
                    </a:p>
                  </a:txBody>
                  <a:tcPr/>
                </a:tc>
                <a:extLst>
                  <a:ext uri="{0D108BD9-81ED-4DB2-BD59-A6C34878D82A}">
                    <a16:rowId xmlns:a16="http://schemas.microsoft.com/office/drawing/2014/main" val="10008"/>
                  </a:ext>
                </a:extLst>
              </a:tr>
              <a:tr h="352885">
                <a:tc>
                  <a:txBody>
                    <a:bodyPr/>
                    <a:lstStyle/>
                    <a:p>
                      <a:r>
                        <a:rPr lang="en-US" sz="1400" dirty="0"/>
                        <a:t>0.0978</a:t>
                      </a:r>
                    </a:p>
                  </a:txBody>
                  <a:tcPr/>
                </a:tc>
                <a:tc>
                  <a:txBody>
                    <a:bodyPr/>
                    <a:lstStyle/>
                    <a:p>
                      <a:r>
                        <a:rPr lang="en-US" sz="1400" i="1" dirty="0"/>
                        <a:t>Dartmouth</a:t>
                      </a:r>
                      <a:r>
                        <a:rPr lang="en-US" sz="1400" i="1" baseline="0" dirty="0"/>
                        <a:t> College</a:t>
                      </a:r>
                      <a:endParaRPr lang="en-US" sz="1400" i="1" dirty="0"/>
                    </a:p>
                  </a:txBody>
                  <a:tcPr/>
                </a:tc>
                <a:extLst>
                  <a:ext uri="{0D108BD9-81ED-4DB2-BD59-A6C34878D82A}">
                    <a16:rowId xmlns:a16="http://schemas.microsoft.com/office/drawing/2014/main" val="10009"/>
                  </a:ext>
                </a:extLst>
              </a:tr>
              <a:tr h="352885">
                <a:tc>
                  <a:txBody>
                    <a:bodyPr/>
                    <a:lstStyle/>
                    <a:p>
                      <a:r>
                        <a:rPr lang="en-US" sz="1400" dirty="0"/>
                        <a:t>0.1055</a:t>
                      </a:r>
                    </a:p>
                  </a:txBody>
                  <a:tcPr/>
                </a:tc>
                <a:tc>
                  <a:txBody>
                    <a:bodyPr/>
                    <a:lstStyle/>
                    <a:p>
                      <a:r>
                        <a:rPr lang="en-US" sz="1400" i="1" dirty="0"/>
                        <a:t>California</a:t>
                      </a:r>
                      <a:r>
                        <a:rPr lang="en-US" sz="1400" i="1" baseline="0" dirty="0"/>
                        <a:t> Institute of Technology</a:t>
                      </a:r>
                      <a:endParaRPr lang="en-US" sz="1400" i="1" dirty="0"/>
                    </a:p>
                  </a:txBody>
                  <a:tcPr/>
                </a:tc>
                <a:extLst>
                  <a:ext uri="{0D108BD9-81ED-4DB2-BD59-A6C34878D82A}">
                    <a16:rowId xmlns:a16="http://schemas.microsoft.com/office/drawing/2014/main" val="1001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130170108"/>
              </p:ext>
            </p:extLst>
          </p:nvPr>
        </p:nvGraphicFramePr>
        <p:xfrm>
          <a:off x="6346739" y="2331304"/>
          <a:ext cx="5157402" cy="3997390"/>
        </p:xfrm>
        <a:graphic>
          <a:graphicData uri="http://schemas.openxmlformats.org/drawingml/2006/table">
            <a:tbl>
              <a:tblPr firstRow="1" bandRow="1">
                <a:tableStyleId>{5C22544A-7EE6-4342-B048-85BDC9FD1C3A}</a:tableStyleId>
              </a:tblPr>
              <a:tblGrid>
                <a:gridCol w="1724937">
                  <a:extLst>
                    <a:ext uri="{9D8B030D-6E8A-4147-A177-3AD203B41FA5}">
                      <a16:colId xmlns:a16="http://schemas.microsoft.com/office/drawing/2014/main" val="20000"/>
                    </a:ext>
                  </a:extLst>
                </a:gridCol>
                <a:gridCol w="3432465">
                  <a:extLst>
                    <a:ext uri="{9D8B030D-6E8A-4147-A177-3AD203B41FA5}">
                      <a16:colId xmlns:a16="http://schemas.microsoft.com/office/drawing/2014/main" val="20001"/>
                    </a:ext>
                  </a:extLst>
                </a:gridCol>
              </a:tblGrid>
              <a:tr h="510874">
                <a:tc>
                  <a:txBody>
                    <a:bodyPr/>
                    <a:lstStyle/>
                    <a:p>
                      <a:r>
                        <a:rPr lang="en-US" sz="1400" dirty="0"/>
                        <a:t>Average Cost in USD per year</a:t>
                      </a:r>
                    </a:p>
                  </a:txBody>
                  <a:tcPr/>
                </a:tc>
                <a:tc>
                  <a:txBody>
                    <a:bodyPr/>
                    <a:lstStyle/>
                    <a:p>
                      <a:r>
                        <a:rPr lang="en-US" sz="1400" dirty="0"/>
                        <a:t>Institution Name</a:t>
                      </a:r>
                    </a:p>
                  </a:txBody>
                  <a:tcPr/>
                </a:tc>
                <a:extLst>
                  <a:ext uri="{0D108BD9-81ED-4DB2-BD59-A6C34878D82A}">
                    <a16:rowId xmlns:a16="http://schemas.microsoft.com/office/drawing/2014/main" val="10000"/>
                  </a:ext>
                </a:extLst>
              </a:tr>
              <a:tr h="347923">
                <a:tc>
                  <a:txBody>
                    <a:bodyPr/>
                    <a:lstStyle/>
                    <a:p>
                      <a:r>
                        <a:rPr lang="en-US" sz="1400" dirty="0"/>
                        <a:t>62594</a:t>
                      </a:r>
                    </a:p>
                  </a:txBody>
                  <a:tcPr/>
                </a:tc>
                <a:tc>
                  <a:txBody>
                    <a:bodyPr/>
                    <a:lstStyle/>
                    <a:p>
                      <a:r>
                        <a:rPr lang="en-US" sz="1400" i="1" dirty="0"/>
                        <a:t>Washington University in St. Louis</a:t>
                      </a:r>
                    </a:p>
                  </a:txBody>
                  <a:tcPr/>
                </a:tc>
                <a:extLst>
                  <a:ext uri="{0D108BD9-81ED-4DB2-BD59-A6C34878D82A}">
                    <a16:rowId xmlns:a16="http://schemas.microsoft.com/office/drawing/2014/main" val="10001"/>
                  </a:ext>
                </a:extLst>
              </a:tr>
              <a:tr h="347923">
                <a:tc>
                  <a:txBody>
                    <a:bodyPr/>
                    <a:lstStyle/>
                    <a:p>
                      <a:r>
                        <a:rPr lang="en-US" sz="1400" dirty="0"/>
                        <a:t>61540</a:t>
                      </a:r>
                    </a:p>
                  </a:txBody>
                  <a:tcPr/>
                </a:tc>
                <a:tc>
                  <a:txBody>
                    <a:bodyPr/>
                    <a:lstStyle/>
                    <a:p>
                      <a:r>
                        <a:rPr lang="en-US" sz="1400" i="1" dirty="0"/>
                        <a:t>Columbia University (NY)</a:t>
                      </a:r>
                    </a:p>
                  </a:txBody>
                  <a:tcPr/>
                </a:tc>
                <a:extLst>
                  <a:ext uri="{0D108BD9-81ED-4DB2-BD59-A6C34878D82A}">
                    <a16:rowId xmlns:a16="http://schemas.microsoft.com/office/drawing/2014/main" val="10002"/>
                  </a:ext>
                </a:extLst>
              </a:tr>
              <a:tr h="347923">
                <a:tc>
                  <a:txBody>
                    <a:bodyPr/>
                    <a:lstStyle/>
                    <a:p>
                      <a:r>
                        <a:rPr lang="en-US" sz="1400" dirty="0"/>
                        <a:t>61398</a:t>
                      </a:r>
                    </a:p>
                  </a:txBody>
                  <a:tcPr/>
                </a:tc>
                <a:tc>
                  <a:txBody>
                    <a:bodyPr/>
                    <a:lstStyle/>
                    <a:p>
                      <a:r>
                        <a:rPr lang="en-US" sz="1400" i="1" dirty="0"/>
                        <a:t>Dartmouth</a:t>
                      </a:r>
                      <a:r>
                        <a:rPr lang="en-US" sz="1400" i="1" baseline="0" dirty="0"/>
                        <a:t> College</a:t>
                      </a:r>
                      <a:endParaRPr lang="en-US" sz="1400" i="1" dirty="0"/>
                    </a:p>
                  </a:txBody>
                  <a:tcPr/>
                </a:tc>
                <a:extLst>
                  <a:ext uri="{0D108BD9-81ED-4DB2-BD59-A6C34878D82A}">
                    <a16:rowId xmlns:a16="http://schemas.microsoft.com/office/drawing/2014/main" val="10003"/>
                  </a:ext>
                </a:extLst>
              </a:tr>
              <a:tr h="347923">
                <a:tc>
                  <a:txBody>
                    <a:bodyPr/>
                    <a:lstStyle/>
                    <a:p>
                      <a:r>
                        <a:rPr lang="en-US" sz="1400" dirty="0"/>
                        <a:t>60729</a:t>
                      </a:r>
                    </a:p>
                  </a:txBody>
                  <a:tcPr/>
                </a:tc>
                <a:tc>
                  <a:txBody>
                    <a:bodyPr/>
                    <a:lstStyle/>
                    <a:p>
                      <a:r>
                        <a:rPr lang="en-US" sz="1400" i="1" dirty="0"/>
                        <a:t>Northwestern</a:t>
                      </a:r>
                      <a:r>
                        <a:rPr lang="en-US" sz="1400" i="1" baseline="0" dirty="0"/>
                        <a:t> University</a:t>
                      </a:r>
                      <a:endParaRPr lang="en-US" sz="1400" i="1" dirty="0"/>
                    </a:p>
                  </a:txBody>
                  <a:tcPr/>
                </a:tc>
                <a:extLst>
                  <a:ext uri="{0D108BD9-81ED-4DB2-BD59-A6C34878D82A}">
                    <a16:rowId xmlns:a16="http://schemas.microsoft.com/office/drawing/2014/main" val="10004"/>
                  </a:ext>
                </a:extLst>
              </a:tr>
              <a:tr h="347923">
                <a:tc>
                  <a:txBody>
                    <a:bodyPr/>
                    <a:lstStyle/>
                    <a:p>
                      <a:r>
                        <a:rPr lang="en-US" sz="1400" dirty="0"/>
                        <a:t>60613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dirty="0"/>
                        <a:t>Harvey Mudd College</a:t>
                      </a:r>
                    </a:p>
                  </a:txBody>
                  <a:tcPr/>
                </a:tc>
                <a:extLst>
                  <a:ext uri="{0D108BD9-81ED-4DB2-BD59-A6C34878D82A}">
                    <a16:rowId xmlns:a16="http://schemas.microsoft.com/office/drawing/2014/main" val="10005"/>
                  </a:ext>
                </a:extLst>
              </a:tr>
              <a:tr h="347923">
                <a:tc>
                  <a:txBody>
                    <a:bodyPr/>
                    <a:lstStyle/>
                    <a:p>
                      <a:r>
                        <a:rPr lang="en-US" sz="1400" dirty="0"/>
                        <a:t>60065</a:t>
                      </a:r>
                    </a:p>
                  </a:txBody>
                  <a:tcPr/>
                </a:tc>
                <a:tc>
                  <a:txBody>
                    <a:bodyPr/>
                    <a:lstStyle/>
                    <a:p>
                      <a:r>
                        <a:rPr lang="en-US" sz="1400" i="1" dirty="0"/>
                        <a:t>Claremont McKenna College</a:t>
                      </a:r>
                    </a:p>
                  </a:txBody>
                  <a:tcPr/>
                </a:tc>
                <a:extLst>
                  <a:ext uri="{0D108BD9-81ED-4DB2-BD59-A6C34878D82A}">
                    <a16:rowId xmlns:a16="http://schemas.microsoft.com/office/drawing/2014/main" val="10006"/>
                  </a:ext>
                </a:extLst>
              </a:tr>
              <a:tr h="347923">
                <a:tc>
                  <a:txBody>
                    <a:bodyPr/>
                    <a:lstStyle/>
                    <a:p>
                      <a:r>
                        <a:rPr lang="en-US" sz="1400" dirty="0"/>
                        <a:t>60059</a:t>
                      </a:r>
                    </a:p>
                  </a:txBody>
                  <a:tcPr/>
                </a:tc>
                <a:tc>
                  <a:txBody>
                    <a:bodyPr/>
                    <a:lstStyle/>
                    <a:p>
                      <a:r>
                        <a:rPr lang="en-US" sz="1400" i="1" dirty="0"/>
                        <a:t>New</a:t>
                      </a:r>
                      <a:r>
                        <a:rPr lang="en-US" sz="1400" i="1" baseline="0" dirty="0"/>
                        <a:t> York University</a:t>
                      </a:r>
                      <a:endParaRPr lang="en-US" sz="1400" i="1" dirty="0"/>
                    </a:p>
                  </a:txBody>
                  <a:tcPr/>
                </a:tc>
                <a:extLst>
                  <a:ext uri="{0D108BD9-81ED-4DB2-BD59-A6C34878D82A}">
                    <a16:rowId xmlns:a16="http://schemas.microsoft.com/office/drawing/2014/main" val="10007"/>
                  </a:ext>
                </a:extLst>
              </a:tr>
              <a:tr h="347923">
                <a:tc>
                  <a:txBody>
                    <a:bodyPr/>
                    <a:lstStyle/>
                    <a:p>
                      <a:r>
                        <a:rPr lang="en-US" sz="1400" dirty="0"/>
                        <a:t>59890</a:t>
                      </a:r>
                    </a:p>
                  </a:txBody>
                  <a:tcPr/>
                </a:tc>
                <a:tc>
                  <a:txBody>
                    <a:bodyPr/>
                    <a:lstStyle/>
                    <a:p>
                      <a:r>
                        <a:rPr lang="en-US" sz="1400" i="1" dirty="0"/>
                        <a:t>Vanderbilt</a:t>
                      </a:r>
                      <a:r>
                        <a:rPr lang="en-US" sz="1400" i="1" baseline="0" dirty="0"/>
                        <a:t> University</a:t>
                      </a:r>
                      <a:endParaRPr lang="en-US" sz="1400" i="1" dirty="0"/>
                    </a:p>
                  </a:txBody>
                  <a:tcPr/>
                </a:tc>
                <a:extLst>
                  <a:ext uri="{0D108BD9-81ED-4DB2-BD59-A6C34878D82A}">
                    <a16:rowId xmlns:a16="http://schemas.microsoft.com/office/drawing/2014/main" val="10008"/>
                  </a:ext>
                </a:extLst>
              </a:tr>
              <a:tr h="347923">
                <a:tc>
                  <a:txBody>
                    <a:bodyPr/>
                    <a:lstStyle/>
                    <a:p>
                      <a:r>
                        <a:rPr lang="en-US" sz="1400" dirty="0"/>
                        <a:t>59865</a:t>
                      </a:r>
                    </a:p>
                  </a:txBody>
                  <a:tcPr/>
                </a:tc>
                <a:tc>
                  <a:txBody>
                    <a:bodyPr/>
                    <a:lstStyle/>
                    <a:p>
                      <a:r>
                        <a:rPr lang="en-US" sz="1400" i="1" dirty="0"/>
                        <a:t>Trinity</a:t>
                      </a:r>
                      <a:r>
                        <a:rPr lang="en-US" sz="1400" i="1" baseline="0" dirty="0"/>
                        <a:t> College</a:t>
                      </a:r>
                      <a:endParaRPr lang="en-US" sz="1400" i="1" dirty="0"/>
                    </a:p>
                  </a:txBody>
                  <a:tcPr/>
                </a:tc>
                <a:extLst>
                  <a:ext uri="{0D108BD9-81ED-4DB2-BD59-A6C34878D82A}">
                    <a16:rowId xmlns:a16="http://schemas.microsoft.com/office/drawing/2014/main" val="10009"/>
                  </a:ext>
                </a:extLst>
              </a:tr>
              <a:tr h="347923">
                <a:tc>
                  <a:txBody>
                    <a:bodyPr/>
                    <a:lstStyle/>
                    <a:p>
                      <a:r>
                        <a:rPr lang="en-US" sz="1400" dirty="0"/>
                        <a:t>59787</a:t>
                      </a:r>
                    </a:p>
                  </a:txBody>
                  <a:tcPr/>
                </a:tc>
                <a:tc>
                  <a:txBody>
                    <a:bodyPr/>
                    <a:lstStyle/>
                    <a:p>
                      <a:r>
                        <a:rPr lang="en-US" sz="1400" i="1" dirty="0"/>
                        <a:t>University</a:t>
                      </a:r>
                      <a:r>
                        <a:rPr lang="en-US" sz="1400" i="1" baseline="0" dirty="0"/>
                        <a:t> of Southern California</a:t>
                      </a:r>
                      <a:endParaRPr lang="en-US" sz="1400" i="1"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246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59" y="383060"/>
            <a:ext cx="11701849" cy="1294070"/>
          </a:xfrm>
        </p:spPr>
        <p:txBody>
          <a:bodyPr/>
          <a:lstStyle/>
          <a:p>
            <a:r>
              <a:rPr lang="en-US" dirty="0"/>
              <a:t>Exploratory Results</a:t>
            </a:r>
            <a:br>
              <a:rPr lang="en-US" dirty="0"/>
            </a:br>
            <a:r>
              <a:rPr lang="en-US" sz="3200" dirty="0"/>
              <a:t>Mid SAT scores for Critical Reading and Math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8739862"/>
              </p:ext>
            </p:extLst>
          </p:nvPr>
        </p:nvGraphicFramePr>
        <p:xfrm>
          <a:off x="572015" y="2339544"/>
          <a:ext cx="5186234" cy="3981862"/>
        </p:xfrm>
        <a:graphic>
          <a:graphicData uri="http://schemas.openxmlformats.org/drawingml/2006/table">
            <a:tbl>
              <a:tblPr firstRow="1" bandRow="1">
                <a:tableStyleId>{5C22544A-7EE6-4342-B048-85BDC9FD1C3A}</a:tableStyleId>
              </a:tblPr>
              <a:tblGrid>
                <a:gridCol w="1612902">
                  <a:extLst>
                    <a:ext uri="{9D8B030D-6E8A-4147-A177-3AD203B41FA5}">
                      <a16:colId xmlns:a16="http://schemas.microsoft.com/office/drawing/2014/main" val="20000"/>
                    </a:ext>
                  </a:extLst>
                </a:gridCol>
                <a:gridCol w="3573332">
                  <a:extLst>
                    <a:ext uri="{9D8B030D-6E8A-4147-A177-3AD203B41FA5}">
                      <a16:colId xmlns:a16="http://schemas.microsoft.com/office/drawing/2014/main" val="20001"/>
                    </a:ext>
                  </a:extLst>
                </a:gridCol>
              </a:tblGrid>
              <a:tr h="453012">
                <a:tc>
                  <a:txBody>
                    <a:bodyPr/>
                    <a:lstStyle/>
                    <a:p>
                      <a:r>
                        <a:rPr lang="en-US" sz="1400" dirty="0"/>
                        <a:t>SAT VR</a:t>
                      </a:r>
                    </a:p>
                  </a:txBody>
                  <a:tcPr/>
                </a:tc>
                <a:tc>
                  <a:txBody>
                    <a:bodyPr/>
                    <a:lstStyle/>
                    <a:p>
                      <a:r>
                        <a:rPr lang="en-US" sz="1400" dirty="0"/>
                        <a:t>Institution Name</a:t>
                      </a:r>
                    </a:p>
                  </a:txBody>
                  <a:tcPr/>
                </a:tc>
                <a:extLst>
                  <a:ext uri="{0D108BD9-81ED-4DB2-BD59-A6C34878D82A}">
                    <a16:rowId xmlns:a16="http://schemas.microsoft.com/office/drawing/2014/main" val="10000"/>
                  </a:ext>
                </a:extLst>
              </a:tr>
              <a:tr h="352885">
                <a:tc>
                  <a:txBody>
                    <a:bodyPr/>
                    <a:lstStyle/>
                    <a:p>
                      <a:r>
                        <a:rPr lang="en-US" sz="1400" dirty="0"/>
                        <a:t>760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a:solidFill>
                            <a:schemeClr val="dk1"/>
                          </a:solidFill>
                          <a:latin typeface="+mn-lt"/>
                          <a:ea typeface="+mn-ea"/>
                          <a:cs typeface="+mn-cs"/>
                        </a:rPr>
                        <a:t>California Institute of Technology</a:t>
                      </a:r>
                    </a:p>
                  </a:txBody>
                  <a:tcPr/>
                </a:tc>
                <a:extLst>
                  <a:ext uri="{0D108BD9-81ED-4DB2-BD59-A6C34878D82A}">
                    <a16:rowId xmlns:a16="http://schemas.microsoft.com/office/drawing/2014/main" val="10001"/>
                  </a:ext>
                </a:extLst>
              </a:tr>
              <a:tr h="352885">
                <a:tc>
                  <a:txBody>
                    <a:bodyPr/>
                    <a:lstStyle/>
                    <a:p>
                      <a:r>
                        <a:rPr lang="en-US" sz="1400" dirty="0"/>
                        <a:t>750</a:t>
                      </a:r>
                    </a:p>
                  </a:txBody>
                  <a:tcPr/>
                </a:tc>
                <a:tc>
                  <a:txBody>
                    <a:bodyPr/>
                    <a:lstStyle/>
                    <a:p>
                      <a:pPr marL="0" algn="l" defTabSz="457200" rtl="0" eaLnBrk="1" latinLnBrk="0" hangingPunct="1"/>
                      <a:r>
                        <a:rPr lang="en-US" sz="1400" i="1" kern="1200" dirty="0">
                          <a:solidFill>
                            <a:schemeClr val="dk1"/>
                          </a:solidFill>
                          <a:latin typeface="+mn-lt"/>
                          <a:ea typeface="+mn-ea"/>
                          <a:cs typeface="+mn-cs"/>
                        </a:rPr>
                        <a:t>Yale University</a:t>
                      </a:r>
                    </a:p>
                  </a:txBody>
                  <a:tcPr/>
                </a:tc>
                <a:extLst>
                  <a:ext uri="{0D108BD9-81ED-4DB2-BD59-A6C34878D82A}">
                    <a16:rowId xmlns:a16="http://schemas.microsoft.com/office/drawing/2014/main" val="10002"/>
                  </a:ext>
                </a:extLst>
              </a:tr>
              <a:tr h="352885">
                <a:tc>
                  <a:txBody>
                    <a:bodyPr/>
                    <a:lstStyle/>
                    <a:p>
                      <a:r>
                        <a:rPr lang="en-US" sz="1400" dirty="0"/>
                        <a:t>750</a:t>
                      </a:r>
                    </a:p>
                  </a:txBody>
                  <a:tcPr/>
                </a:tc>
                <a:tc>
                  <a:txBody>
                    <a:bodyPr/>
                    <a:lstStyle/>
                    <a:p>
                      <a:pPr marL="0" algn="l" defTabSz="457200" rtl="0" eaLnBrk="1" latinLnBrk="0" hangingPunct="1"/>
                      <a:r>
                        <a:rPr lang="en-US" sz="1400" i="1" kern="1200" dirty="0">
                          <a:solidFill>
                            <a:schemeClr val="dk1"/>
                          </a:solidFill>
                          <a:latin typeface="+mn-lt"/>
                          <a:ea typeface="+mn-ea"/>
                          <a:cs typeface="+mn-cs"/>
                        </a:rPr>
                        <a:t>Harvard University</a:t>
                      </a:r>
                    </a:p>
                  </a:txBody>
                  <a:tcPr/>
                </a:tc>
                <a:extLst>
                  <a:ext uri="{0D108BD9-81ED-4DB2-BD59-A6C34878D82A}">
                    <a16:rowId xmlns:a16="http://schemas.microsoft.com/office/drawing/2014/main" val="10003"/>
                  </a:ext>
                </a:extLst>
              </a:tr>
              <a:tr h="352885">
                <a:tc>
                  <a:txBody>
                    <a:bodyPr/>
                    <a:lstStyle/>
                    <a:p>
                      <a:r>
                        <a:rPr lang="en-US" sz="1400" dirty="0"/>
                        <a:t>750</a:t>
                      </a:r>
                    </a:p>
                  </a:txBody>
                  <a:tcPr/>
                </a:tc>
                <a:tc>
                  <a:txBody>
                    <a:bodyPr/>
                    <a:lstStyle/>
                    <a:p>
                      <a:pPr marL="0" algn="l" defTabSz="457200" rtl="0" eaLnBrk="1" latinLnBrk="0" hangingPunct="1"/>
                      <a:r>
                        <a:rPr lang="en-US" sz="1400" i="1" kern="1200" dirty="0">
                          <a:solidFill>
                            <a:schemeClr val="dk1"/>
                          </a:solidFill>
                          <a:latin typeface="+mn-lt"/>
                          <a:ea typeface="+mn-ea"/>
                          <a:cs typeface="+mn-cs"/>
                        </a:rPr>
                        <a:t>Princeton University</a:t>
                      </a:r>
                    </a:p>
                  </a:txBody>
                  <a:tcPr/>
                </a:tc>
                <a:extLst>
                  <a:ext uri="{0D108BD9-81ED-4DB2-BD59-A6C34878D82A}">
                    <a16:rowId xmlns:a16="http://schemas.microsoft.com/office/drawing/2014/main" val="10004"/>
                  </a:ext>
                </a:extLst>
              </a:tr>
              <a:tr h="352885">
                <a:tc>
                  <a:txBody>
                    <a:bodyPr/>
                    <a:lstStyle/>
                    <a:p>
                      <a:r>
                        <a:rPr lang="en-US" sz="1400" dirty="0"/>
                        <a:t>740</a:t>
                      </a:r>
                    </a:p>
                  </a:txBody>
                  <a:tcPr/>
                </a:tc>
                <a:tc>
                  <a:txBody>
                    <a:bodyPr/>
                    <a:lstStyle/>
                    <a:p>
                      <a:pPr marL="0" algn="l" defTabSz="457200" rtl="0" eaLnBrk="1" latinLnBrk="0" hangingPunct="1"/>
                      <a:r>
                        <a:rPr lang="en-US" sz="1400" i="1" kern="1200" dirty="0">
                          <a:solidFill>
                            <a:schemeClr val="dk1"/>
                          </a:solidFill>
                          <a:latin typeface="+mn-lt"/>
                          <a:ea typeface="+mn-ea"/>
                          <a:cs typeface="+mn-cs"/>
                        </a:rPr>
                        <a:t>Vanderbilt University</a:t>
                      </a:r>
                    </a:p>
                  </a:txBody>
                  <a:tcPr/>
                </a:tc>
                <a:extLst>
                  <a:ext uri="{0D108BD9-81ED-4DB2-BD59-A6C34878D82A}">
                    <a16:rowId xmlns:a16="http://schemas.microsoft.com/office/drawing/2014/main" val="10005"/>
                  </a:ext>
                </a:extLst>
              </a:tr>
              <a:tr h="352885">
                <a:tc>
                  <a:txBody>
                    <a:bodyPr/>
                    <a:lstStyle/>
                    <a:p>
                      <a:r>
                        <a:rPr lang="en-US" sz="1400" dirty="0"/>
                        <a:t>735</a:t>
                      </a:r>
                    </a:p>
                  </a:txBody>
                  <a:tcPr/>
                </a:tc>
                <a:tc>
                  <a:txBody>
                    <a:bodyPr/>
                    <a:lstStyle/>
                    <a:p>
                      <a:pPr marL="0" algn="l" defTabSz="457200" rtl="0" eaLnBrk="1" latinLnBrk="0" hangingPunct="1"/>
                      <a:r>
                        <a:rPr lang="en-US" sz="1400" i="1" kern="1200" dirty="0">
                          <a:solidFill>
                            <a:schemeClr val="dk1"/>
                          </a:solidFill>
                          <a:latin typeface="+mn-lt"/>
                          <a:ea typeface="+mn-ea"/>
                          <a:cs typeface="+mn-cs"/>
                        </a:rPr>
                        <a:t>Columbia University (NY)</a:t>
                      </a:r>
                    </a:p>
                  </a:txBody>
                  <a:tcPr/>
                </a:tc>
                <a:extLst>
                  <a:ext uri="{0D108BD9-81ED-4DB2-BD59-A6C34878D82A}">
                    <a16:rowId xmlns:a16="http://schemas.microsoft.com/office/drawing/2014/main" val="10006"/>
                  </a:ext>
                </a:extLst>
              </a:tr>
              <a:tr h="352885">
                <a:tc>
                  <a:txBody>
                    <a:bodyPr/>
                    <a:lstStyle/>
                    <a:p>
                      <a:r>
                        <a:rPr lang="en-US" sz="1400" dirty="0"/>
                        <a:t>730</a:t>
                      </a:r>
                    </a:p>
                  </a:txBody>
                  <a:tcPr/>
                </a:tc>
                <a:tc>
                  <a:txBody>
                    <a:bodyPr/>
                    <a:lstStyle/>
                    <a:p>
                      <a:pPr marL="0" algn="l" defTabSz="457200" rtl="0" eaLnBrk="1" latinLnBrk="0" hangingPunct="1"/>
                      <a:r>
                        <a:rPr lang="en-US" sz="1400" i="1" kern="1200" dirty="0">
                          <a:solidFill>
                            <a:schemeClr val="dk1"/>
                          </a:solidFill>
                          <a:latin typeface="+mn-lt"/>
                          <a:ea typeface="+mn-ea"/>
                          <a:cs typeface="+mn-cs"/>
                        </a:rPr>
                        <a:t>Washington University in St. Louis</a:t>
                      </a:r>
                    </a:p>
                  </a:txBody>
                  <a:tcPr/>
                </a:tc>
                <a:extLst>
                  <a:ext uri="{0D108BD9-81ED-4DB2-BD59-A6C34878D82A}">
                    <a16:rowId xmlns:a16="http://schemas.microsoft.com/office/drawing/2014/main" val="10007"/>
                  </a:ext>
                </a:extLst>
              </a:tr>
              <a:tr h="352885">
                <a:tc>
                  <a:txBody>
                    <a:bodyPr/>
                    <a:lstStyle/>
                    <a:p>
                      <a:r>
                        <a:rPr lang="en-US" sz="1400" dirty="0"/>
                        <a:t>730</a:t>
                      </a:r>
                    </a:p>
                  </a:txBody>
                  <a:tcPr/>
                </a:tc>
                <a:tc>
                  <a:txBody>
                    <a:bodyPr/>
                    <a:lstStyle/>
                    <a:p>
                      <a:pPr marL="0" algn="l" defTabSz="457200" rtl="0" eaLnBrk="1" latinLnBrk="0" hangingPunct="1"/>
                      <a:r>
                        <a:rPr lang="en-US" sz="1400" i="1" kern="1200" dirty="0">
                          <a:solidFill>
                            <a:schemeClr val="dk1"/>
                          </a:solidFill>
                          <a:latin typeface="+mn-lt"/>
                          <a:ea typeface="+mn-ea"/>
                          <a:cs typeface="+mn-cs"/>
                        </a:rPr>
                        <a:t>Stanford University</a:t>
                      </a:r>
                    </a:p>
                  </a:txBody>
                  <a:tcPr/>
                </a:tc>
                <a:extLst>
                  <a:ext uri="{0D108BD9-81ED-4DB2-BD59-A6C34878D82A}">
                    <a16:rowId xmlns:a16="http://schemas.microsoft.com/office/drawing/2014/main" val="10008"/>
                  </a:ext>
                </a:extLst>
              </a:tr>
              <a:tr h="352885">
                <a:tc>
                  <a:txBody>
                    <a:bodyPr/>
                    <a:lstStyle/>
                    <a:p>
                      <a:r>
                        <a:rPr lang="en-US" sz="1400" dirty="0"/>
                        <a:t>725</a:t>
                      </a:r>
                    </a:p>
                  </a:txBody>
                  <a:tcPr/>
                </a:tc>
                <a:tc>
                  <a:txBody>
                    <a:bodyPr/>
                    <a:lstStyle/>
                    <a:p>
                      <a:pPr marL="0" algn="l" defTabSz="457200" rtl="0" eaLnBrk="1" latinLnBrk="0" hangingPunct="1"/>
                      <a:r>
                        <a:rPr lang="en-US" sz="1400" i="1" kern="1200" dirty="0">
                          <a:solidFill>
                            <a:schemeClr val="dk1"/>
                          </a:solidFill>
                          <a:latin typeface="+mn-lt"/>
                          <a:ea typeface="+mn-ea"/>
                          <a:cs typeface="+mn-cs"/>
                        </a:rPr>
                        <a:t>Pomona College</a:t>
                      </a:r>
                    </a:p>
                  </a:txBody>
                  <a:tcPr/>
                </a:tc>
                <a:extLst>
                  <a:ext uri="{0D108BD9-81ED-4DB2-BD59-A6C34878D82A}">
                    <a16:rowId xmlns:a16="http://schemas.microsoft.com/office/drawing/2014/main" val="10009"/>
                  </a:ext>
                </a:extLst>
              </a:tr>
              <a:tr h="352885">
                <a:tc>
                  <a:txBody>
                    <a:bodyPr/>
                    <a:lstStyle/>
                    <a:p>
                      <a:r>
                        <a:rPr lang="en-US" sz="1400" dirty="0"/>
                        <a:t>725</a:t>
                      </a:r>
                    </a:p>
                  </a:txBody>
                  <a:tcPr/>
                </a:tc>
                <a:tc>
                  <a:txBody>
                    <a:bodyPr/>
                    <a:lstStyle/>
                    <a:p>
                      <a:r>
                        <a:rPr lang="en-US" sz="1400" i="1" dirty="0"/>
                        <a:t>Northwestern University</a:t>
                      </a:r>
                    </a:p>
                  </a:txBody>
                  <a:tcPr/>
                </a:tc>
                <a:extLst>
                  <a:ext uri="{0D108BD9-81ED-4DB2-BD59-A6C34878D82A}">
                    <a16:rowId xmlns:a16="http://schemas.microsoft.com/office/drawing/2014/main" val="1001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434273394"/>
              </p:ext>
            </p:extLst>
          </p:nvPr>
        </p:nvGraphicFramePr>
        <p:xfrm>
          <a:off x="6346739" y="2331304"/>
          <a:ext cx="5021477" cy="3990103"/>
        </p:xfrm>
        <a:graphic>
          <a:graphicData uri="http://schemas.openxmlformats.org/drawingml/2006/table">
            <a:tbl>
              <a:tblPr firstRow="1" bandRow="1">
                <a:tableStyleId>{5C22544A-7EE6-4342-B048-85BDC9FD1C3A}</a:tableStyleId>
              </a:tblPr>
              <a:tblGrid>
                <a:gridCol w="1351520">
                  <a:extLst>
                    <a:ext uri="{9D8B030D-6E8A-4147-A177-3AD203B41FA5}">
                      <a16:colId xmlns:a16="http://schemas.microsoft.com/office/drawing/2014/main" val="20000"/>
                    </a:ext>
                  </a:extLst>
                </a:gridCol>
                <a:gridCol w="3669957">
                  <a:extLst>
                    <a:ext uri="{9D8B030D-6E8A-4147-A177-3AD203B41FA5}">
                      <a16:colId xmlns:a16="http://schemas.microsoft.com/office/drawing/2014/main" val="20001"/>
                    </a:ext>
                  </a:extLst>
                </a:gridCol>
              </a:tblGrid>
              <a:tr h="487992">
                <a:tc>
                  <a:txBody>
                    <a:bodyPr/>
                    <a:lstStyle/>
                    <a:p>
                      <a:r>
                        <a:rPr lang="en-US" sz="1400" dirty="0"/>
                        <a:t>SAT</a:t>
                      </a:r>
                      <a:r>
                        <a:rPr lang="en-US" sz="1400" baseline="0" dirty="0"/>
                        <a:t> MATH</a:t>
                      </a:r>
                      <a:endParaRPr lang="en-US" sz="1400" dirty="0"/>
                    </a:p>
                  </a:txBody>
                  <a:tcPr/>
                </a:tc>
                <a:tc>
                  <a:txBody>
                    <a:bodyPr/>
                    <a:lstStyle/>
                    <a:p>
                      <a:r>
                        <a:rPr lang="en-US" sz="1400" dirty="0"/>
                        <a:t>Institution Name</a:t>
                      </a:r>
                    </a:p>
                  </a:txBody>
                  <a:tcPr/>
                </a:tc>
                <a:extLst>
                  <a:ext uri="{0D108BD9-81ED-4DB2-BD59-A6C34878D82A}">
                    <a16:rowId xmlns:a16="http://schemas.microsoft.com/office/drawing/2014/main" val="10000"/>
                  </a:ext>
                </a:extLst>
              </a:tr>
              <a:tr h="330374">
                <a:tc>
                  <a:txBody>
                    <a:bodyPr/>
                    <a:lstStyle/>
                    <a:p>
                      <a:r>
                        <a:rPr lang="en-US" sz="1400" dirty="0"/>
                        <a:t>785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a:solidFill>
                            <a:schemeClr val="dk1"/>
                          </a:solidFill>
                          <a:latin typeface="+mn-lt"/>
                          <a:ea typeface="+mn-ea"/>
                          <a:cs typeface="+mn-cs"/>
                        </a:rPr>
                        <a:t>California Institute of Technology</a:t>
                      </a:r>
                    </a:p>
                  </a:txBody>
                  <a:tcPr/>
                </a:tc>
                <a:extLst>
                  <a:ext uri="{0D108BD9-81ED-4DB2-BD59-A6C34878D82A}">
                    <a16:rowId xmlns:a16="http://schemas.microsoft.com/office/drawing/2014/main" val="10001"/>
                  </a:ext>
                </a:extLst>
              </a:tr>
              <a:tr h="354099">
                <a:tc>
                  <a:txBody>
                    <a:bodyPr/>
                    <a:lstStyle/>
                    <a:p>
                      <a:r>
                        <a:rPr lang="en-US" sz="1400" dirty="0"/>
                        <a:t>775</a:t>
                      </a:r>
                    </a:p>
                  </a:txBody>
                  <a:tcPr/>
                </a:tc>
                <a:tc>
                  <a:txBody>
                    <a:bodyPr/>
                    <a:lstStyle/>
                    <a:p>
                      <a:r>
                        <a:rPr lang="en-US" sz="1400" i="1" dirty="0"/>
                        <a:t>Massachusetts Institute of Technology</a:t>
                      </a:r>
                    </a:p>
                  </a:txBody>
                  <a:tcPr/>
                </a:tc>
                <a:extLst>
                  <a:ext uri="{0D108BD9-81ED-4DB2-BD59-A6C34878D82A}">
                    <a16:rowId xmlns:a16="http://schemas.microsoft.com/office/drawing/2014/main" val="10002"/>
                  </a:ext>
                </a:extLst>
              </a:tr>
              <a:tr h="494952">
                <a:tc>
                  <a:txBody>
                    <a:bodyPr/>
                    <a:lstStyle/>
                    <a:p>
                      <a:r>
                        <a:rPr lang="en-US" sz="1400" dirty="0"/>
                        <a:t>764</a:t>
                      </a:r>
                    </a:p>
                  </a:txBody>
                  <a:tcPr/>
                </a:tc>
                <a:tc>
                  <a:txBody>
                    <a:bodyPr/>
                    <a:lstStyle/>
                    <a:p>
                      <a:r>
                        <a:rPr lang="en-US" sz="1400" i="1" kern="1200" dirty="0">
                          <a:solidFill>
                            <a:schemeClr val="dk1"/>
                          </a:solidFill>
                          <a:latin typeface="+mn-lt"/>
                          <a:ea typeface="+mn-ea"/>
                          <a:cs typeface="+mn-cs"/>
                        </a:rPr>
                        <a:t>Franklin</a:t>
                      </a:r>
                      <a:r>
                        <a:rPr lang="en-US" sz="1400" i="1" kern="1200" dirty="0">
                          <a:solidFill>
                            <a:schemeClr val="dk1"/>
                          </a:solidFill>
                          <a:effectLst/>
                          <a:latin typeface="+mn-lt"/>
                          <a:ea typeface="+mn-ea"/>
                          <a:cs typeface="+mn-cs"/>
                        </a:rPr>
                        <a:t> W. Olin College of Engineering</a:t>
                      </a:r>
                    </a:p>
                  </a:txBody>
                  <a:tcPr/>
                </a:tc>
                <a:extLst>
                  <a:ext uri="{0D108BD9-81ED-4DB2-BD59-A6C34878D82A}">
                    <a16:rowId xmlns:a16="http://schemas.microsoft.com/office/drawing/2014/main" val="10003"/>
                  </a:ext>
                </a:extLst>
              </a:tr>
              <a:tr h="332340">
                <a:tc>
                  <a:txBody>
                    <a:bodyPr/>
                    <a:lstStyle/>
                    <a:p>
                      <a:r>
                        <a:rPr lang="en-US" sz="1400" dirty="0"/>
                        <a:t>760</a:t>
                      </a:r>
                    </a:p>
                  </a:txBody>
                  <a:tcPr/>
                </a:tc>
                <a:tc>
                  <a:txBody>
                    <a:bodyPr/>
                    <a:lstStyle/>
                    <a:p>
                      <a:r>
                        <a:rPr lang="en-US" sz="1400" i="1" kern="1200" dirty="0">
                          <a:solidFill>
                            <a:schemeClr val="dk1"/>
                          </a:solidFill>
                          <a:effectLst/>
                          <a:latin typeface="+mn-lt"/>
                          <a:ea typeface="+mn-ea"/>
                          <a:cs typeface="+mn-cs"/>
                        </a:rPr>
                        <a:t>Harvey Mudd College</a:t>
                      </a:r>
                    </a:p>
                  </a:txBody>
                  <a:tcPr/>
                </a:tc>
                <a:extLst>
                  <a:ext uri="{0D108BD9-81ED-4DB2-BD59-A6C34878D82A}">
                    <a16:rowId xmlns:a16="http://schemas.microsoft.com/office/drawing/2014/main" val="10004"/>
                  </a:ext>
                </a:extLst>
              </a:tr>
              <a:tr h="332340">
                <a:tc>
                  <a:txBody>
                    <a:bodyPr/>
                    <a:lstStyle/>
                    <a:p>
                      <a:r>
                        <a:rPr lang="en-US" sz="1400" dirty="0"/>
                        <a:t>755</a:t>
                      </a:r>
                    </a:p>
                  </a:txBody>
                  <a:tcPr/>
                </a:tc>
                <a:tc>
                  <a:txBody>
                    <a:bodyPr/>
                    <a:lstStyle/>
                    <a:p>
                      <a:r>
                        <a:rPr lang="en-US" sz="1400" i="1" kern="1200" dirty="0">
                          <a:solidFill>
                            <a:schemeClr val="dk1"/>
                          </a:solidFill>
                          <a:effectLst/>
                          <a:latin typeface="+mn-lt"/>
                          <a:ea typeface="+mn-ea"/>
                          <a:cs typeface="+mn-cs"/>
                        </a:rPr>
                        <a:t>Harvard University</a:t>
                      </a:r>
                    </a:p>
                  </a:txBody>
                  <a:tcPr/>
                </a:tc>
                <a:extLst>
                  <a:ext uri="{0D108BD9-81ED-4DB2-BD59-A6C34878D82A}">
                    <a16:rowId xmlns:a16="http://schemas.microsoft.com/office/drawing/2014/main" val="10005"/>
                  </a:ext>
                </a:extLst>
              </a:tr>
              <a:tr h="332340">
                <a:tc>
                  <a:txBody>
                    <a:bodyPr/>
                    <a:lstStyle/>
                    <a:p>
                      <a:r>
                        <a:rPr lang="en-US" sz="1400" dirty="0"/>
                        <a:t>755</a:t>
                      </a:r>
                    </a:p>
                  </a:txBody>
                  <a:tcPr/>
                </a:tc>
                <a:tc>
                  <a:txBody>
                    <a:bodyPr/>
                    <a:lstStyle/>
                    <a:p>
                      <a:r>
                        <a:rPr lang="en-US" sz="1400" i="1" kern="1200" dirty="0">
                          <a:solidFill>
                            <a:schemeClr val="dk1"/>
                          </a:solidFill>
                          <a:effectLst/>
                          <a:latin typeface="+mn-lt"/>
                          <a:ea typeface="+mn-ea"/>
                          <a:cs typeface="+mn-cs"/>
                        </a:rPr>
                        <a:t>Washington University in St. Louis</a:t>
                      </a:r>
                    </a:p>
                  </a:txBody>
                  <a:tcPr/>
                </a:tc>
                <a:extLst>
                  <a:ext uri="{0D108BD9-81ED-4DB2-BD59-A6C34878D82A}">
                    <a16:rowId xmlns:a16="http://schemas.microsoft.com/office/drawing/2014/main" val="10006"/>
                  </a:ext>
                </a:extLst>
              </a:tr>
              <a:tr h="332340">
                <a:tc>
                  <a:txBody>
                    <a:bodyPr/>
                    <a:lstStyle/>
                    <a:p>
                      <a:r>
                        <a:rPr lang="en-US" sz="1400" dirty="0"/>
                        <a:t>755</a:t>
                      </a:r>
                    </a:p>
                  </a:txBody>
                  <a:tcPr/>
                </a:tc>
                <a:tc>
                  <a:txBody>
                    <a:bodyPr/>
                    <a:lstStyle/>
                    <a:p>
                      <a:r>
                        <a:rPr lang="en-US" sz="1400" i="1" kern="1200" dirty="0">
                          <a:solidFill>
                            <a:schemeClr val="dk1"/>
                          </a:solidFill>
                          <a:effectLst/>
                          <a:latin typeface="+mn-lt"/>
                          <a:ea typeface="+mn-ea"/>
                          <a:cs typeface="+mn-cs"/>
                        </a:rPr>
                        <a:t>Princeton University</a:t>
                      </a:r>
                    </a:p>
                  </a:txBody>
                  <a:tcPr/>
                </a:tc>
                <a:extLst>
                  <a:ext uri="{0D108BD9-81ED-4DB2-BD59-A6C34878D82A}">
                    <a16:rowId xmlns:a16="http://schemas.microsoft.com/office/drawing/2014/main" val="10007"/>
                  </a:ext>
                </a:extLst>
              </a:tr>
              <a:tr h="332340">
                <a:tc>
                  <a:txBody>
                    <a:bodyPr/>
                    <a:lstStyle/>
                    <a:p>
                      <a:r>
                        <a:rPr lang="en-US" sz="1400" dirty="0"/>
                        <a:t>750</a:t>
                      </a:r>
                    </a:p>
                  </a:txBody>
                  <a:tcPr/>
                </a:tc>
                <a:tc>
                  <a:txBody>
                    <a:bodyPr/>
                    <a:lstStyle/>
                    <a:p>
                      <a:r>
                        <a:rPr lang="en-US" sz="1400" i="1" kern="1200" dirty="0">
                          <a:solidFill>
                            <a:schemeClr val="dk1"/>
                          </a:solidFill>
                          <a:effectLst/>
                          <a:latin typeface="+mn-lt"/>
                          <a:ea typeface="+mn-ea"/>
                          <a:cs typeface="+mn-cs"/>
                        </a:rPr>
                        <a:t>Yale University</a:t>
                      </a:r>
                    </a:p>
                  </a:txBody>
                  <a:tcPr/>
                </a:tc>
                <a:extLst>
                  <a:ext uri="{0D108BD9-81ED-4DB2-BD59-A6C34878D82A}">
                    <a16:rowId xmlns:a16="http://schemas.microsoft.com/office/drawing/2014/main" val="10008"/>
                  </a:ext>
                </a:extLst>
              </a:tr>
              <a:tr h="328646">
                <a:tc>
                  <a:txBody>
                    <a:bodyPr/>
                    <a:lstStyle/>
                    <a:p>
                      <a:r>
                        <a:rPr lang="en-US" sz="1400" dirty="0"/>
                        <a:t>750</a:t>
                      </a:r>
                    </a:p>
                  </a:txBody>
                  <a:tcPr/>
                </a:tc>
                <a:tc>
                  <a:txBody>
                    <a:bodyPr/>
                    <a:lstStyle/>
                    <a:p>
                      <a:r>
                        <a:rPr lang="en-US" sz="1400" i="1" kern="1200" dirty="0">
                          <a:solidFill>
                            <a:schemeClr val="dk1"/>
                          </a:solidFill>
                          <a:effectLst/>
                          <a:latin typeface="+mn-lt"/>
                          <a:ea typeface="+mn-ea"/>
                          <a:cs typeface="+mn-cs"/>
                        </a:rPr>
                        <a:t>Vanderbilt University</a:t>
                      </a:r>
                    </a:p>
                  </a:txBody>
                  <a:tcPr/>
                </a:tc>
                <a:extLst>
                  <a:ext uri="{0D108BD9-81ED-4DB2-BD59-A6C34878D82A}">
                    <a16:rowId xmlns:a16="http://schemas.microsoft.com/office/drawing/2014/main" val="10009"/>
                  </a:ext>
                </a:extLst>
              </a:tr>
              <a:tr h="332340">
                <a:tc>
                  <a:txBody>
                    <a:bodyPr/>
                    <a:lstStyle/>
                    <a:p>
                      <a:r>
                        <a:rPr lang="en-US" sz="1400" dirty="0"/>
                        <a:t>745</a:t>
                      </a:r>
                    </a:p>
                  </a:txBody>
                  <a:tcPr/>
                </a:tc>
                <a:tc>
                  <a:txBody>
                    <a:bodyPr/>
                    <a:lstStyle/>
                    <a:p>
                      <a:r>
                        <a:rPr lang="en-US" sz="1400" i="1" kern="1200" dirty="0">
                          <a:solidFill>
                            <a:schemeClr val="dk1"/>
                          </a:solidFill>
                          <a:effectLst/>
                          <a:latin typeface="+mn-lt"/>
                          <a:ea typeface="+mn-ea"/>
                          <a:cs typeface="+mn-cs"/>
                        </a:rPr>
                        <a:t>Northwestern University</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994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59" y="383060"/>
            <a:ext cx="11701849" cy="1294070"/>
          </a:xfrm>
        </p:spPr>
        <p:txBody>
          <a:bodyPr/>
          <a:lstStyle/>
          <a:p>
            <a:r>
              <a:rPr lang="en-US" dirty="0"/>
              <a:t>Exploratory Results</a:t>
            </a:r>
            <a:br>
              <a:rPr lang="en-US" dirty="0"/>
            </a:br>
            <a:r>
              <a:rPr lang="en-US" sz="3200" dirty="0"/>
              <a:t>Most Popular Fields of Study and States with most colleges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27633"/>
              </p:ext>
            </p:extLst>
          </p:nvPr>
        </p:nvGraphicFramePr>
        <p:xfrm>
          <a:off x="572015" y="2339544"/>
          <a:ext cx="5186234" cy="3981862"/>
        </p:xfrm>
        <a:graphic>
          <a:graphicData uri="http://schemas.openxmlformats.org/drawingml/2006/table">
            <a:tbl>
              <a:tblPr firstRow="1" bandRow="1">
                <a:tableStyleId>{5C22544A-7EE6-4342-B048-85BDC9FD1C3A}</a:tableStyleId>
              </a:tblPr>
              <a:tblGrid>
                <a:gridCol w="1612902">
                  <a:extLst>
                    <a:ext uri="{9D8B030D-6E8A-4147-A177-3AD203B41FA5}">
                      <a16:colId xmlns:a16="http://schemas.microsoft.com/office/drawing/2014/main" val="20000"/>
                    </a:ext>
                  </a:extLst>
                </a:gridCol>
                <a:gridCol w="3573332">
                  <a:extLst>
                    <a:ext uri="{9D8B030D-6E8A-4147-A177-3AD203B41FA5}">
                      <a16:colId xmlns:a16="http://schemas.microsoft.com/office/drawing/2014/main" val="20001"/>
                    </a:ext>
                  </a:extLst>
                </a:gridCol>
              </a:tblGrid>
              <a:tr h="453012">
                <a:tc>
                  <a:txBody>
                    <a:bodyPr/>
                    <a:lstStyle/>
                    <a:p>
                      <a:r>
                        <a:rPr lang="en-US" sz="1400" dirty="0"/>
                        <a:t>Popularity</a:t>
                      </a:r>
                    </a:p>
                  </a:txBody>
                  <a:tcPr/>
                </a:tc>
                <a:tc>
                  <a:txBody>
                    <a:bodyPr/>
                    <a:lstStyle/>
                    <a:p>
                      <a:r>
                        <a:rPr lang="en-US" sz="1400" dirty="0"/>
                        <a:t>Fields of Study</a:t>
                      </a:r>
                    </a:p>
                  </a:txBody>
                  <a:tcPr/>
                </a:tc>
                <a:extLst>
                  <a:ext uri="{0D108BD9-81ED-4DB2-BD59-A6C34878D82A}">
                    <a16:rowId xmlns:a16="http://schemas.microsoft.com/office/drawing/2014/main" val="10000"/>
                  </a:ext>
                </a:extLst>
              </a:tr>
              <a:tr h="352885">
                <a:tc>
                  <a:txBody>
                    <a:bodyPr/>
                    <a:lstStyle/>
                    <a:p>
                      <a:r>
                        <a:rPr lang="en-US" sz="1400" dirty="0"/>
                        <a:t>16.63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a:solidFill>
                            <a:schemeClr val="dk1"/>
                          </a:solidFill>
                          <a:latin typeface="+mn-lt"/>
                          <a:ea typeface="+mn-ea"/>
                          <a:cs typeface="+mn-cs"/>
                        </a:rPr>
                        <a:t>Health professions</a:t>
                      </a:r>
                    </a:p>
                  </a:txBody>
                  <a:tcPr/>
                </a:tc>
                <a:extLst>
                  <a:ext uri="{0D108BD9-81ED-4DB2-BD59-A6C34878D82A}">
                    <a16:rowId xmlns:a16="http://schemas.microsoft.com/office/drawing/2014/main" val="10001"/>
                  </a:ext>
                </a:extLst>
              </a:tr>
              <a:tr h="352885">
                <a:tc>
                  <a:txBody>
                    <a:bodyPr/>
                    <a:lstStyle/>
                    <a:p>
                      <a:r>
                        <a:rPr lang="en-US" sz="1400" dirty="0"/>
                        <a:t>15.40</a:t>
                      </a:r>
                    </a:p>
                  </a:txBody>
                  <a:tcPr/>
                </a:tc>
                <a:tc>
                  <a:txBody>
                    <a:bodyPr/>
                    <a:lstStyle/>
                    <a:p>
                      <a:pPr marL="0" algn="l" defTabSz="457200" rtl="0" eaLnBrk="1" latinLnBrk="0" hangingPunct="1"/>
                      <a:r>
                        <a:rPr lang="en-US" sz="1400" i="1" kern="1200" dirty="0">
                          <a:solidFill>
                            <a:schemeClr val="dk1"/>
                          </a:solidFill>
                          <a:latin typeface="+mn-lt"/>
                          <a:ea typeface="+mn-ea"/>
                          <a:cs typeface="+mn-cs"/>
                        </a:rPr>
                        <a:t>Business</a:t>
                      </a:r>
                    </a:p>
                  </a:txBody>
                  <a:tcPr/>
                </a:tc>
                <a:extLst>
                  <a:ext uri="{0D108BD9-81ED-4DB2-BD59-A6C34878D82A}">
                    <a16:rowId xmlns:a16="http://schemas.microsoft.com/office/drawing/2014/main" val="10002"/>
                  </a:ext>
                </a:extLst>
              </a:tr>
              <a:tr h="352885">
                <a:tc>
                  <a:txBody>
                    <a:bodyPr/>
                    <a:lstStyle/>
                    <a:p>
                      <a:r>
                        <a:rPr lang="en-US" sz="1400" dirty="0"/>
                        <a:t>13.51</a:t>
                      </a:r>
                    </a:p>
                  </a:txBody>
                  <a:tcPr/>
                </a:tc>
                <a:tc>
                  <a:txBody>
                    <a:bodyPr/>
                    <a:lstStyle/>
                    <a:p>
                      <a:pPr marL="0" algn="l" defTabSz="457200" rtl="0" eaLnBrk="1" latinLnBrk="0" hangingPunct="1"/>
                      <a:r>
                        <a:rPr lang="en-US" sz="1400" i="1" kern="1200" dirty="0">
                          <a:solidFill>
                            <a:schemeClr val="dk1"/>
                          </a:solidFill>
                          <a:latin typeface="+mn-lt"/>
                          <a:ea typeface="+mn-ea"/>
                          <a:cs typeface="+mn-cs"/>
                        </a:rPr>
                        <a:t>Liberal Arts and Sciences</a:t>
                      </a:r>
                    </a:p>
                  </a:txBody>
                  <a:tcPr/>
                </a:tc>
                <a:extLst>
                  <a:ext uri="{0D108BD9-81ED-4DB2-BD59-A6C34878D82A}">
                    <a16:rowId xmlns:a16="http://schemas.microsoft.com/office/drawing/2014/main" val="10003"/>
                  </a:ext>
                </a:extLst>
              </a:tr>
              <a:tr h="352885">
                <a:tc>
                  <a:txBody>
                    <a:bodyPr/>
                    <a:lstStyle/>
                    <a:p>
                      <a:r>
                        <a:rPr lang="en-US" sz="1400" dirty="0"/>
                        <a:t>4.60</a:t>
                      </a:r>
                    </a:p>
                  </a:txBody>
                  <a:tcPr/>
                </a:tc>
                <a:tc>
                  <a:txBody>
                    <a:bodyPr/>
                    <a:lstStyle/>
                    <a:p>
                      <a:pPr marL="0" algn="l" defTabSz="457200" rtl="0" eaLnBrk="1" latinLnBrk="0" hangingPunct="1"/>
                      <a:r>
                        <a:rPr lang="en-US" sz="1400" i="1" kern="1200" dirty="0">
                          <a:solidFill>
                            <a:schemeClr val="dk1"/>
                          </a:solidFill>
                          <a:latin typeface="+mn-lt"/>
                          <a:ea typeface="+mn-ea"/>
                          <a:cs typeface="+mn-cs"/>
                        </a:rPr>
                        <a:t>Social Sciences</a:t>
                      </a:r>
                    </a:p>
                  </a:txBody>
                  <a:tcPr/>
                </a:tc>
                <a:extLst>
                  <a:ext uri="{0D108BD9-81ED-4DB2-BD59-A6C34878D82A}">
                    <a16:rowId xmlns:a16="http://schemas.microsoft.com/office/drawing/2014/main" val="10004"/>
                  </a:ext>
                </a:extLst>
              </a:tr>
              <a:tr h="352885">
                <a:tc>
                  <a:txBody>
                    <a:bodyPr/>
                    <a:lstStyle/>
                    <a:p>
                      <a:r>
                        <a:rPr lang="en-US" sz="1400" dirty="0"/>
                        <a:t>3.91</a:t>
                      </a:r>
                    </a:p>
                  </a:txBody>
                  <a:tcPr/>
                </a:tc>
                <a:tc>
                  <a:txBody>
                    <a:bodyPr/>
                    <a:lstStyle/>
                    <a:p>
                      <a:pPr marL="0" algn="l" defTabSz="457200" rtl="0" eaLnBrk="1" latinLnBrk="0" hangingPunct="1"/>
                      <a:r>
                        <a:rPr lang="en-US" sz="1400" i="1" kern="1200" dirty="0">
                          <a:solidFill>
                            <a:schemeClr val="dk1"/>
                          </a:solidFill>
                          <a:latin typeface="+mn-lt"/>
                          <a:ea typeface="+mn-ea"/>
                          <a:cs typeface="+mn-cs"/>
                        </a:rPr>
                        <a:t>Education</a:t>
                      </a:r>
                    </a:p>
                  </a:txBody>
                  <a:tcPr/>
                </a:tc>
                <a:extLst>
                  <a:ext uri="{0D108BD9-81ED-4DB2-BD59-A6C34878D82A}">
                    <a16:rowId xmlns:a16="http://schemas.microsoft.com/office/drawing/2014/main" val="10005"/>
                  </a:ext>
                </a:extLst>
              </a:tr>
              <a:tr h="352885">
                <a:tc>
                  <a:txBody>
                    <a:bodyPr/>
                    <a:lstStyle/>
                    <a:p>
                      <a:r>
                        <a:rPr lang="en-US" sz="1400" dirty="0"/>
                        <a:t>3.60</a:t>
                      </a:r>
                    </a:p>
                  </a:txBody>
                  <a:tcPr/>
                </a:tc>
                <a:tc>
                  <a:txBody>
                    <a:bodyPr/>
                    <a:lstStyle/>
                    <a:p>
                      <a:pPr marL="0" algn="l" defTabSz="457200" rtl="0" eaLnBrk="1" latinLnBrk="0" hangingPunct="1"/>
                      <a:r>
                        <a:rPr lang="en-US" sz="1400" i="1" kern="1200" dirty="0">
                          <a:solidFill>
                            <a:schemeClr val="dk1"/>
                          </a:solidFill>
                          <a:latin typeface="+mn-lt"/>
                          <a:ea typeface="+mn-ea"/>
                          <a:cs typeface="+mn-cs"/>
                        </a:rPr>
                        <a:t>Psychology</a:t>
                      </a:r>
                    </a:p>
                  </a:txBody>
                  <a:tcPr/>
                </a:tc>
                <a:extLst>
                  <a:ext uri="{0D108BD9-81ED-4DB2-BD59-A6C34878D82A}">
                    <a16:rowId xmlns:a16="http://schemas.microsoft.com/office/drawing/2014/main" val="10006"/>
                  </a:ext>
                </a:extLst>
              </a:tr>
              <a:tr h="352885">
                <a:tc>
                  <a:txBody>
                    <a:bodyPr/>
                    <a:lstStyle/>
                    <a:p>
                      <a:r>
                        <a:rPr lang="en-US" sz="1400" dirty="0"/>
                        <a:t>3.06</a:t>
                      </a:r>
                    </a:p>
                  </a:txBody>
                  <a:tcPr/>
                </a:tc>
                <a:tc>
                  <a:txBody>
                    <a:bodyPr/>
                    <a:lstStyle/>
                    <a:p>
                      <a:pPr marL="0" algn="l" defTabSz="457200" rtl="0" eaLnBrk="1" latinLnBrk="0" hangingPunct="1"/>
                      <a:r>
                        <a:rPr lang="en-US" sz="1400" i="1" kern="1200" dirty="0">
                          <a:solidFill>
                            <a:schemeClr val="dk1"/>
                          </a:solidFill>
                          <a:latin typeface="+mn-lt"/>
                          <a:ea typeface="+mn-ea"/>
                          <a:cs typeface="+mn-cs"/>
                        </a:rPr>
                        <a:t>Computer Services</a:t>
                      </a:r>
                    </a:p>
                  </a:txBody>
                  <a:tcPr/>
                </a:tc>
                <a:extLst>
                  <a:ext uri="{0D108BD9-81ED-4DB2-BD59-A6C34878D82A}">
                    <a16:rowId xmlns:a16="http://schemas.microsoft.com/office/drawing/2014/main" val="10007"/>
                  </a:ext>
                </a:extLst>
              </a:tr>
              <a:tr h="352885">
                <a:tc>
                  <a:txBody>
                    <a:bodyPr/>
                    <a:lstStyle/>
                    <a:p>
                      <a:r>
                        <a:rPr lang="en-US" sz="1400" dirty="0"/>
                        <a:t>3.03</a:t>
                      </a:r>
                    </a:p>
                  </a:txBody>
                  <a:tcPr/>
                </a:tc>
                <a:tc>
                  <a:txBody>
                    <a:bodyPr/>
                    <a:lstStyle/>
                    <a:p>
                      <a:pPr marL="0" algn="l" defTabSz="457200" rtl="0" eaLnBrk="1" latinLnBrk="0" hangingPunct="1"/>
                      <a:r>
                        <a:rPr lang="en-US" sz="1400" i="1" kern="1200" dirty="0">
                          <a:solidFill>
                            <a:schemeClr val="dk1"/>
                          </a:solidFill>
                          <a:latin typeface="+mn-lt"/>
                          <a:ea typeface="+mn-ea"/>
                          <a:cs typeface="+mn-cs"/>
                        </a:rPr>
                        <a:t>Biological and Biomedical Sciences</a:t>
                      </a:r>
                    </a:p>
                  </a:txBody>
                  <a:tcPr/>
                </a:tc>
                <a:extLst>
                  <a:ext uri="{0D108BD9-81ED-4DB2-BD59-A6C34878D82A}">
                    <a16:rowId xmlns:a16="http://schemas.microsoft.com/office/drawing/2014/main" val="10008"/>
                  </a:ext>
                </a:extLst>
              </a:tr>
              <a:tr h="352885">
                <a:tc>
                  <a:txBody>
                    <a:bodyPr/>
                    <a:lstStyle/>
                    <a:p>
                      <a:r>
                        <a:rPr lang="en-US" sz="1400" dirty="0"/>
                        <a:t>2.63</a:t>
                      </a:r>
                    </a:p>
                  </a:txBody>
                  <a:tcPr/>
                </a:tc>
                <a:tc>
                  <a:txBody>
                    <a:bodyPr/>
                    <a:lstStyle/>
                    <a:p>
                      <a:pPr marL="0" algn="l" defTabSz="457200" rtl="0" eaLnBrk="1" latinLnBrk="0" hangingPunct="1"/>
                      <a:r>
                        <a:rPr lang="en-US" sz="1400" i="1" kern="1200" dirty="0">
                          <a:solidFill>
                            <a:schemeClr val="dk1"/>
                          </a:solidFill>
                          <a:latin typeface="+mn-lt"/>
                          <a:ea typeface="+mn-ea"/>
                          <a:cs typeface="+mn-cs"/>
                        </a:rPr>
                        <a:t>Communications</a:t>
                      </a:r>
                    </a:p>
                  </a:txBody>
                  <a:tcPr/>
                </a:tc>
                <a:extLst>
                  <a:ext uri="{0D108BD9-81ED-4DB2-BD59-A6C34878D82A}">
                    <a16:rowId xmlns:a16="http://schemas.microsoft.com/office/drawing/2014/main" val="10009"/>
                  </a:ext>
                </a:extLst>
              </a:tr>
              <a:tr h="352885">
                <a:tc>
                  <a:txBody>
                    <a:bodyPr/>
                    <a:lstStyle/>
                    <a:p>
                      <a:r>
                        <a:rPr lang="en-US" sz="1400" dirty="0"/>
                        <a:t>2.57</a:t>
                      </a:r>
                    </a:p>
                  </a:txBody>
                  <a:tcPr/>
                </a:tc>
                <a:tc>
                  <a:txBody>
                    <a:bodyPr/>
                    <a:lstStyle/>
                    <a:p>
                      <a:r>
                        <a:rPr lang="en-US" sz="1400" i="1" dirty="0"/>
                        <a:t>Engineering</a:t>
                      </a:r>
                    </a:p>
                  </a:txBody>
                  <a:tcPr/>
                </a:tc>
                <a:extLst>
                  <a:ext uri="{0D108BD9-81ED-4DB2-BD59-A6C34878D82A}">
                    <a16:rowId xmlns:a16="http://schemas.microsoft.com/office/drawing/2014/main" val="1001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071434366"/>
              </p:ext>
            </p:extLst>
          </p:nvPr>
        </p:nvGraphicFramePr>
        <p:xfrm>
          <a:off x="6346739" y="2331304"/>
          <a:ext cx="5021477" cy="3990103"/>
        </p:xfrm>
        <a:graphic>
          <a:graphicData uri="http://schemas.openxmlformats.org/drawingml/2006/table">
            <a:tbl>
              <a:tblPr firstRow="1" bandRow="1">
                <a:tableStyleId>{5C22544A-7EE6-4342-B048-85BDC9FD1C3A}</a:tableStyleId>
              </a:tblPr>
              <a:tblGrid>
                <a:gridCol w="1351520">
                  <a:extLst>
                    <a:ext uri="{9D8B030D-6E8A-4147-A177-3AD203B41FA5}">
                      <a16:colId xmlns:a16="http://schemas.microsoft.com/office/drawing/2014/main" val="20000"/>
                    </a:ext>
                  </a:extLst>
                </a:gridCol>
                <a:gridCol w="3669957">
                  <a:extLst>
                    <a:ext uri="{9D8B030D-6E8A-4147-A177-3AD203B41FA5}">
                      <a16:colId xmlns:a16="http://schemas.microsoft.com/office/drawing/2014/main" val="20001"/>
                    </a:ext>
                  </a:extLst>
                </a:gridCol>
              </a:tblGrid>
              <a:tr h="487992">
                <a:tc>
                  <a:txBody>
                    <a:bodyPr/>
                    <a:lstStyle/>
                    <a:p>
                      <a:r>
                        <a:rPr lang="en-US" sz="1400" dirty="0"/>
                        <a:t>Count</a:t>
                      </a:r>
                    </a:p>
                  </a:txBody>
                  <a:tcPr/>
                </a:tc>
                <a:tc>
                  <a:txBody>
                    <a:bodyPr/>
                    <a:lstStyle/>
                    <a:p>
                      <a:r>
                        <a:rPr lang="en-US" sz="1400" dirty="0"/>
                        <a:t>State</a:t>
                      </a:r>
                    </a:p>
                  </a:txBody>
                  <a:tcPr/>
                </a:tc>
                <a:extLst>
                  <a:ext uri="{0D108BD9-81ED-4DB2-BD59-A6C34878D82A}">
                    <a16:rowId xmlns:a16="http://schemas.microsoft.com/office/drawing/2014/main" val="10000"/>
                  </a:ext>
                </a:extLst>
              </a:tr>
              <a:tr h="330374">
                <a:tc>
                  <a:txBody>
                    <a:bodyPr/>
                    <a:lstStyle/>
                    <a:p>
                      <a:r>
                        <a:rPr lang="en-US" sz="1400" dirty="0"/>
                        <a:t>47</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1" kern="1200" dirty="0">
                          <a:solidFill>
                            <a:schemeClr val="dk1"/>
                          </a:solidFill>
                          <a:latin typeface="+mn-lt"/>
                          <a:ea typeface="+mn-ea"/>
                          <a:cs typeface="+mn-cs"/>
                        </a:rPr>
                        <a:t>California</a:t>
                      </a:r>
                    </a:p>
                  </a:txBody>
                  <a:tcPr/>
                </a:tc>
                <a:extLst>
                  <a:ext uri="{0D108BD9-81ED-4DB2-BD59-A6C34878D82A}">
                    <a16:rowId xmlns:a16="http://schemas.microsoft.com/office/drawing/2014/main" val="10001"/>
                  </a:ext>
                </a:extLst>
              </a:tr>
              <a:tr h="354099">
                <a:tc>
                  <a:txBody>
                    <a:bodyPr/>
                    <a:lstStyle/>
                    <a:p>
                      <a:r>
                        <a:rPr lang="en-US" sz="1400" dirty="0"/>
                        <a:t>35</a:t>
                      </a:r>
                    </a:p>
                  </a:txBody>
                  <a:tcPr/>
                </a:tc>
                <a:tc>
                  <a:txBody>
                    <a:bodyPr/>
                    <a:lstStyle/>
                    <a:p>
                      <a:r>
                        <a:rPr lang="en-US" sz="1400" i="1" dirty="0"/>
                        <a:t>Pennsylvania</a:t>
                      </a:r>
                    </a:p>
                  </a:txBody>
                  <a:tcPr/>
                </a:tc>
                <a:extLst>
                  <a:ext uri="{0D108BD9-81ED-4DB2-BD59-A6C34878D82A}">
                    <a16:rowId xmlns:a16="http://schemas.microsoft.com/office/drawing/2014/main" val="10002"/>
                  </a:ext>
                </a:extLst>
              </a:tr>
              <a:tr h="494952">
                <a:tc>
                  <a:txBody>
                    <a:bodyPr/>
                    <a:lstStyle/>
                    <a:p>
                      <a:r>
                        <a:rPr lang="en-US" sz="1400" dirty="0"/>
                        <a:t>35</a:t>
                      </a:r>
                    </a:p>
                  </a:txBody>
                  <a:tcPr/>
                </a:tc>
                <a:tc>
                  <a:txBody>
                    <a:bodyPr/>
                    <a:lstStyle/>
                    <a:p>
                      <a:r>
                        <a:rPr lang="en-US" sz="1400" i="1" kern="1200" dirty="0">
                          <a:solidFill>
                            <a:schemeClr val="dk1"/>
                          </a:solidFill>
                          <a:latin typeface="+mn-lt"/>
                          <a:ea typeface="+mn-ea"/>
                          <a:cs typeface="+mn-cs"/>
                        </a:rPr>
                        <a:t>Texas</a:t>
                      </a:r>
                      <a:endParaRPr lang="en-US" sz="1400" i="1"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r h="332340">
                <a:tc>
                  <a:txBody>
                    <a:bodyPr/>
                    <a:lstStyle/>
                    <a:p>
                      <a:r>
                        <a:rPr lang="en-US" sz="1400" dirty="0"/>
                        <a:t>32</a:t>
                      </a:r>
                    </a:p>
                  </a:txBody>
                  <a:tcPr/>
                </a:tc>
                <a:tc>
                  <a:txBody>
                    <a:bodyPr/>
                    <a:lstStyle/>
                    <a:p>
                      <a:r>
                        <a:rPr lang="en-US" sz="1400" i="1" kern="1200" dirty="0">
                          <a:solidFill>
                            <a:schemeClr val="dk1"/>
                          </a:solidFill>
                          <a:effectLst/>
                          <a:latin typeface="+mn-lt"/>
                          <a:ea typeface="+mn-ea"/>
                          <a:cs typeface="+mn-cs"/>
                        </a:rPr>
                        <a:t>New York</a:t>
                      </a:r>
                    </a:p>
                  </a:txBody>
                  <a:tcPr/>
                </a:tc>
                <a:extLst>
                  <a:ext uri="{0D108BD9-81ED-4DB2-BD59-A6C34878D82A}">
                    <a16:rowId xmlns:a16="http://schemas.microsoft.com/office/drawing/2014/main" val="10004"/>
                  </a:ext>
                </a:extLst>
              </a:tr>
              <a:tr h="332340">
                <a:tc>
                  <a:txBody>
                    <a:bodyPr/>
                    <a:lstStyle/>
                    <a:p>
                      <a:r>
                        <a:rPr lang="en-US" sz="1400" dirty="0"/>
                        <a:t>23</a:t>
                      </a:r>
                    </a:p>
                  </a:txBody>
                  <a:tcPr/>
                </a:tc>
                <a:tc>
                  <a:txBody>
                    <a:bodyPr/>
                    <a:lstStyle/>
                    <a:p>
                      <a:r>
                        <a:rPr lang="en-US" sz="1400" i="1" kern="1200" dirty="0">
                          <a:solidFill>
                            <a:schemeClr val="dk1"/>
                          </a:solidFill>
                          <a:effectLst/>
                          <a:latin typeface="+mn-lt"/>
                          <a:ea typeface="+mn-ea"/>
                          <a:cs typeface="+mn-cs"/>
                        </a:rPr>
                        <a:t>Ohio</a:t>
                      </a:r>
                    </a:p>
                  </a:txBody>
                  <a:tcPr/>
                </a:tc>
                <a:extLst>
                  <a:ext uri="{0D108BD9-81ED-4DB2-BD59-A6C34878D82A}">
                    <a16:rowId xmlns:a16="http://schemas.microsoft.com/office/drawing/2014/main" val="10005"/>
                  </a:ext>
                </a:extLst>
              </a:tr>
              <a:tr h="332340">
                <a:tc>
                  <a:txBody>
                    <a:bodyPr/>
                    <a:lstStyle/>
                    <a:p>
                      <a:r>
                        <a:rPr lang="en-US" sz="1400" dirty="0"/>
                        <a:t>21</a:t>
                      </a:r>
                    </a:p>
                  </a:txBody>
                  <a:tcPr/>
                </a:tc>
                <a:tc>
                  <a:txBody>
                    <a:bodyPr/>
                    <a:lstStyle/>
                    <a:p>
                      <a:r>
                        <a:rPr lang="en-US" sz="1400" i="1" kern="1200" dirty="0">
                          <a:solidFill>
                            <a:schemeClr val="dk1"/>
                          </a:solidFill>
                          <a:effectLst/>
                          <a:latin typeface="+mn-lt"/>
                          <a:ea typeface="+mn-ea"/>
                          <a:cs typeface="+mn-cs"/>
                        </a:rPr>
                        <a:t>Michigan</a:t>
                      </a:r>
                    </a:p>
                  </a:txBody>
                  <a:tcPr/>
                </a:tc>
                <a:extLst>
                  <a:ext uri="{0D108BD9-81ED-4DB2-BD59-A6C34878D82A}">
                    <a16:rowId xmlns:a16="http://schemas.microsoft.com/office/drawing/2014/main" val="10006"/>
                  </a:ext>
                </a:extLst>
              </a:tr>
              <a:tr h="332340">
                <a:tc>
                  <a:txBody>
                    <a:bodyPr/>
                    <a:lstStyle/>
                    <a:p>
                      <a:r>
                        <a:rPr lang="en-US" sz="1400" dirty="0"/>
                        <a:t>17</a:t>
                      </a:r>
                    </a:p>
                  </a:txBody>
                  <a:tcPr/>
                </a:tc>
                <a:tc>
                  <a:txBody>
                    <a:bodyPr/>
                    <a:lstStyle/>
                    <a:p>
                      <a:r>
                        <a:rPr lang="en-US" sz="1400" i="1" kern="1200" dirty="0">
                          <a:solidFill>
                            <a:schemeClr val="dk1"/>
                          </a:solidFill>
                          <a:effectLst/>
                          <a:latin typeface="+mn-lt"/>
                          <a:ea typeface="+mn-ea"/>
                          <a:cs typeface="+mn-cs"/>
                        </a:rPr>
                        <a:t>Massachusetts</a:t>
                      </a:r>
                    </a:p>
                  </a:txBody>
                  <a:tcPr/>
                </a:tc>
                <a:extLst>
                  <a:ext uri="{0D108BD9-81ED-4DB2-BD59-A6C34878D82A}">
                    <a16:rowId xmlns:a16="http://schemas.microsoft.com/office/drawing/2014/main" val="10007"/>
                  </a:ext>
                </a:extLst>
              </a:tr>
              <a:tr h="332340">
                <a:tc>
                  <a:txBody>
                    <a:bodyPr/>
                    <a:lstStyle/>
                    <a:p>
                      <a:r>
                        <a:rPr lang="en-US" sz="1400" dirty="0"/>
                        <a:t>16</a:t>
                      </a:r>
                    </a:p>
                  </a:txBody>
                  <a:tcPr/>
                </a:tc>
                <a:tc>
                  <a:txBody>
                    <a:bodyPr/>
                    <a:lstStyle/>
                    <a:p>
                      <a:r>
                        <a:rPr lang="en-US" sz="1400" i="1" kern="1200" dirty="0">
                          <a:solidFill>
                            <a:schemeClr val="dk1"/>
                          </a:solidFill>
                          <a:effectLst/>
                          <a:latin typeface="+mn-lt"/>
                          <a:ea typeface="+mn-ea"/>
                          <a:cs typeface="+mn-cs"/>
                        </a:rPr>
                        <a:t>Florida</a:t>
                      </a:r>
                    </a:p>
                  </a:txBody>
                  <a:tcPr/>
                </a:tc>
                <a:extLst>
                  <a:ext uri="{0D108BD9-81ED-4DB2-BD59-A6C34878D82A}">
                    <a16:rowId xmlns:a16="http://schemas.microsoft.com/office/drawing/2014/main" val="10008"/>
                  </a:ext>
                </a:extLst>
              </a:tr>
              <a:tr h="328646">
                <a:tc>
                  <a:txBody>
                    <a:bodyPr/>
                    <a:lstStyle/>
                    <a:p>
                      <a:r>
                        <a:rPr lang="en-US" sz="1400" dirty="0"/>
                        <a:t>16</a:t>
                      </a:r>
                    </a:p>
                  </a:txBody>
                  <a:tcPr/>
                </a:tc>
                <a:tc>
                  <a:txBody>
                    <a:bodyPr/>
                    <a:lstStyle/>
                    <a:p>
                      <a:r>
                        <a:rPr lang="en-US" sz="1400" i="1" kern="1200" dirty="0">
                          <a:solidFill>
                            <a:schemeClr val="dk1"/>
                          </a:solidFill>
                          <a:effectLst/>
                          <a:latin typeface="+mn-lt"/>
                          <a:ea typeface="+mn-ea"/>
                          <a:cs typeface="+mn-cs"/>
                        </a:rPr>
                        <a:t>Virginia</a:t>
                      </a:r>
                    </a:p>
                  </a:txBody>
                  <a:tcPr/>
                </a:tc>
                <a:extLst>
                  <a:ext uri="{0D108BD9-81ED-4DB2-BD59-A6C34878D82A}">
                    <a16:rowId xmlns:a16="http://schemas.microsoft.com/office/drawing/2014/main" val="10009"/>
                  </a:ext>
                </a:extLst>
              </a:tr>
              <a:tr h="332340">
                <a:tc>
                  <a:txBody>
                    <a:bodyPr/>
                    <a:lstStyle/>
                    <a:p>
                      <a:r>
                        <a:rPr lang="en-US" sz="1400" dirty="0"/>
                        <a:t>14</a:t>
                      </a:r>
                    </a:p>
                  </a:txBody>
                  <a:tcPr/>
                </a:tc>
                <a:tc>
                  <a:txBody>
                    <a:bodyPr/>
                    <a:lstStyle/>
                    <a:p>
                      <a:r>
                        <a:rPr lang="en-US" sz="1400" i="1" kern="1200" dirty="0">
                          <a:solidFill>
                            <a:schemeClr val="dk1"/>
                          </a:solidFill>
                          <a:effectLst/>
                          <a:latin typeface="+mn-lt"/>
                          <a:ea typeface="+mn-ea"/>
                          <a:cs typeface="+mn-cs"/>
                        </a:rPr>
                        <a:t>Indiana</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5053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843" y="447188"/>
            <a:ext cx="10937155" cy="970450"/>
          </a:xfrm>
        </p:spPr>
        <p:txBody>
          <a:bodyPr/>
          <a:lstStyle/>
          <a:p>
            <a:r>
              <a:rPr lang="en-US" dirty="0"/>
              <a:t>Does the ROI depend upon the location? </a:t>
            </a:r>
          </a:p>
        </p:txBody>
      </p:sp>
      <p:sp>
        <p:nvSpPr>
          <p:cNvPr id="3" name="Content Placeholder 2"/>
          <p:cNvSpPr>
            <a:spLocks noGrp="1"/>
          </p:cNvSpPr>
          <p:nvPr>
            <p:ph idx="1"/>
          </p:nvPr>
        </p:nvSpPr>
        <p:spPr>
          <a:xfrm>
            <a:off x="636133" y="2384853"/>
            <a:ext cx="11176926" cy="4102443"/>
          </a:xfrm>
        </p:spPr>
        <p:txBody>
          <a:bodyPr>
            <a:normAutofit fontScale="92500" lnSpcReduction="20000"/>
          </a:bodyPr>
          <a:lstStyle/>
          <a:p>
            <a:r>
              <a:rPr lang="en-US" dirty="0"/>
              <a:t>Challenges</a:t>
            </a:r>
          </a:p>
          <a:p>
            <a:pPr marL="0" indent="0">
              <a:buNone/>
            </a:pPr>
            <a:r>
              <a:rPr lang="en-US" dirty="0"/>
              <a:t>	Our dataset didn’t contain any information regarding the nature of the University location (Rural or 	Urban). Hence we took the help of SAS in-built dataset to know whether a 	particular </a:t>
            </a:r>
            <a:r>
              <a:rPr lang="en-US" dirty="0" err="1"/>
              <a:t>zipcode</a:t>
            </a:r>
            <a:r>
              <a:rPr lang="en-US" dirty="0"/>
              <a:t> has 	MSA or not. If a zip code has MSA, it belongs to urban region else rural region.</a:t>
            </a:r>
          </a:p>
          <a:p>
            <a:r>
              <a:rPr lang="en-US" dirty="0"/>
              <a:t>Approach</a:t>
            </a:r>
          </a:p>
          <a:p>
            <a:pPr marL="0" indent="0">
              <a:buNone/>
            </a:pPr>
            <a:r>
              <a:rPr lang="en-US" dirty="0"/>
              <a:t>	We conducted t-test to check whether the nature of location matters in the return of investment 	of a particular university</a:t>
            </a:r>
          </a:p>
          <a:p>
            <a:r>
              <a:rPr lang="en-US" dirty="0"/>
              <a:t>Results</a:t>
            </a:r>
          </a:p>
          <a:p>
            <a:pPr marL="0" indent="0">
              <a:buNone/>
            </a:pPr>
            <a:r>
              <a:rPr lang="en-US" dirty="0"/>
              <a:t>	p-value &lt; 2.2e-16 ,	Mean of ROI in case of Rural:	2.06</a:t>
            </a:r>
          </a:p>
          <a:p>
            <a:pPr marL="0" indent="0">
              <a:buNone/>
            </a:pPr>
            <a:r>
              <a:rPr lang="en-US" dirty="0"/>
              <a:t>                                              Mean of ROI in case of Urban:	1.75</a:t>
            </a:r>
          </a:p>
          <a:p>
            <a:r>
              <a:rPr lang="en-US" dirty="0"/>
              <a:t>Conclusion</a:t>
            </a:r>
          </a:p>
          <a:p>
            <a:pPr marL="0" indent="0">
              <a:buNone/>
            </a:pPr>
            <a:r>
              <a:rPr lang="en-US" dirty="0"/>
              <a:t>	Hence location does matter in the return of investment, with Universities in rural areas having better 	ROI than urban</a:t>
            </a:r>
          </a:p>
          <a:p>
            <a:endParaRPr lang="en-US" dirty="0"/>
          </a:p>
        </p:txBody>
      </p:sp>
    </p:spTree>
    <p:extLst>
      <p:ext uri="{BB962C8B-B14F-4D97-AF65-F5344CB8AC3E}">
        <p14:creationId xmlns:p14="http://schemas.microsoft.com/office/powerpoint/2010/main" val="140541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K-Means Cluster Analysis</a:t>
            </a:r>
          </a:p>
        </p:txBody>
      </p:sp>
      <p:sp>
        <p:nvSpPr>
          <p:cNvPr id="3" name="Content Placeholder 2"/>
          <p:cNvSpPr>
            <a:spLocks noGrp="1"/>
          </p:cNvSpPr>
          <p:nvPr>
            <p:ph idx="1"/>
          </p:nvPr>
        </p:nvSpPr>
        <p:spPr/>
        <p:txBody>
          <a:bodyPr>
            <a:normAutofit fontScale="85000" lnSpcReduction="10000"/>
          </a:bodyPr>
          <a:lstStyle/>
          <a:p>
            <a:pPr marL="0" indent="0">
              <a:buNone/>
            </a:pPr>
            <a:endParaRPr lang="en-US" dirty="0"/>
          </a:p>
          <a:p>
            <a:pPr marL="0" indent="0">
              <a:buNone/>
            </a:pPr>
            <a:r>
              <a:rPr lang="en-US" dirty="0"/>
              <a:t>Motive-To identify the types of US engineering colleges</a:t>
            </a:r>
          </a:p>
          <a:p>
            <a:pPr marL="0" indent="0">
              <a:buNone/>
            </a:pPr>
            <a:r>
              <a:rPr lang="en-US" dirty="0"/>
              <a:t>Clustering Algorithm used-K Means</a:t>
            </a:r>
          </a:p>
          <a:p>
            <a:pPr marL="0" indent="0">
              <a:buNone/>
            </a:pPr>
            <a:r>
              <a:rPr lang="en-US" dirty="0"/>
              <a:t>Data Preparation</a:t>
            </a:r>
          </a:p>
          <a:p>
            <a:r>
              <a:rPr lang="en-US" dirty="0"/>
              <a:t>Only those colleges were considered which offered predominantly bachelors degree and offers engineering degree and year 2011 was considered, because data was most complete for 2011.</a:t>
            </a:r>
          </a:p>
          <a:p>
            <a:r>
              <a:rPr lang="en-US" dirty="0"/>
              <a:t>All the null values were removed.</a:t>
            </a:r>
          </a:p>
          <a:p>
            <a:r>
              <a:rPr lang="en-US" dirty="0"/>
              <a:t>Data was then normalized using min-max transformation.</a:t>
            </a:r>
          </a:p>
          <a:p>
            <a:r>
              <a:rPr lang="en-US" dirty="0"/>
              <a:t>Data was then submitted into cluster analysis.</a:t>
            </a:r>
          </a:p>
          <a:p>
            <a:r>
              <a:rPr lang="en-US" dirty="0"/>
              <a:t>Challenges: Our file consisted of data for 10 years, and each of the dataset consisted of 100s of variable. Hence we had to identify the set of variables which will help us identify our clusters efficiently. We utilized </a:t>
            </a:r>
            <a:r>
              <a:rPr lang="en-US" dirty="0" err="1"/>
              <a:t>RSQLlite</a:t>
            </a:r>
            <a:r>
              <a:rPr lang="en-US" dirty="0"/>
              <a:t>  package to filter out variable and year.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3426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611</TotalTime>
  <Words>1020</Words>
  <Application>Microsoft Office PowerPoint</Application>
  <PresentationFormat>Widescreen</PresentationFormat>
  <Paragraphs>355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Century Gothic</vt:lpstr>
      <vt:lpstr>Times New Roman</vt:lpstr>
      <vt:lpstr>Wingdings</vt:lpstr>
      <vt:lpstr>Wingdings 2</vt:lpstr>
      <vt:lpstr>Quotable</vt:lpstr>
      <vt:lpstr>  The College Scorecard ANALYSIS OF THE COSTS OF HIGHER EDUCATION IN US UNIVERSITIES AND THE ROI OVER THE YEARS 2009-2013 </vt:lpstr>
      <vt:lpstr>Dataset Overview</vt:lpstr>
      <vt:lpstr>Importance of College Scorecard</vt:lpstr>
      <vt:lpstr>Exploratory Results Institutes with Highest Median Salaries and Best ROI</vt:lpstr>
      <vt:lpstr>Exploratory Results Institutes with Lowest Admission Rates and Highest Costs</vt:lpstr>
      <vt:lpstr>Exploratory Results Mid SAT scores for Critical Reading and Math</vt:lpstr>
      <vt:lpstr>Exploratory Results Most Popular Fields of Study and States with most colleges</vt:lpstr>
      <vt:lpstr>Does the ROI depend upon the location? </vt:lpstr>
      <vt:lpstr>                  K-Means Cluster Analysis</vt:lpstr>
      <vt:lpstr>Variables considered for Cluster Analysis</vt:lpstr>
      <vt:lpstr>                           SCREE PLOT</vt:lpstr>
      <vt:lpstr>Cluster Analysis Results – Cluster 1</vt:lpstr>
      <vt:lpstr>Cluster Analysis Results – Cluster 2</vt:lpstr>
      <vt:lpstr>Cluster Analysis Results – Cluster 3</vt:lpstr>
      <vt:lpstr>Cluster Analysis Results – Cluster 4</vt:lpstr>
      <vt:lpstr>Cluster Analysis Results – Cluster 5</vt:lpstr>
      <vt:lpstr>Earning prospects for Students  – Significant factors</vt:lpstr>
      <vt:lpstr>Median Income: Linear Regression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College Scorecard ANALYSIS OF THE COSTS OF HIGHER EDUCATION IN US UNIVERSITIES AND THE ROI OVER THE YEARS 2009-2013 </dc:title>
  <dc:creator>Sreehari Revi Thaivalappil</dc:creator>
  <cp:lastModifiedBy>Sanjeev Sukumaran</cp:lastModifiedBy>
  <cp:revision>61</cp:revision>
  <dcterms:created xsi:type="dcterms:W3CDTF">2016-04-25T20:48:18Z</dcterms:created>
  <dcterms:modified xsi:type="dcterms:W3CDTF">2017-02-09T13:28:13Z</dcterms:modified>
</cp:coreProperties>
</file>