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1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51A0-4DDD-474D-A240-A1778825845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BFD-30B1-45DD-BE12-31AB9ACBA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8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51A0-4DDD-474D-A240-A1778825845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BFD-30B1-45DD-BE12-31AB9ACBA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9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51A0-4DDD-474D-A240-A1778825845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BFD-30B1-45DD-BE12-31AB9ACBA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2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51A0-4DDD-474D-A240-A1778825845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BFD-30B1-45DD-BE12-31AB9ACBA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2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51A0-4DDD-474D-A240-A1778825845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BFD-30B1-45DD-BE12-31AB9ACBA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9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51A0-4DDD-474D-A240-A1778825845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BFD-30B1-45DD-BE12-31AB9ACBA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6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51A0-4DDD-474D-A240-A1778825845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BFD-30B1-45DD-BE12-31AB9ACBA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3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51A0-4DDD-474D-A240-A1778825845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BFD-30B1-45DD-BE12-31AB9ACBA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51A0-4DDD-474D-A240-A1778825845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BFD-30B1-45DD-BE12-31AB9ACBA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5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51A0-4DDD-474D-A240-A1778825845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BFD-30B1-45DD-BE12-31AB9ACBA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3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51A0-4DDD-474D-A240-A1778825845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BFD-30B1-45DD-BE12-31AB9ACBA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2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551A0-4DDD-474D-A240-A1778825845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3CBFD-30B1-45DD-BE12-31AB9ACBA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9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9700" y="3731615"/>
            <a:ext cx="5472433" cy="1112665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of </a:t>
            </a:r>
            <a:r>
              <a:rPr lang="en-US"/>
              <a:t>Home loan markets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4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Next step was to perform data manipulation.</a:t>
            </a:r>
          </a:p>
          <a:p>
            <a:pPr marL="0" indent="0">
              <a:buNone/>
            </a:pPr>
            <a:r>
              <a:rPr lang="en-US" sz="1800" dirty="0"/>
              <a:t>    I converted </a:t>
            </a:r>
            <a:r>
              <a:rPr lang="en-US" sz="1800" dirty="0" err="1"/>
              <a:t>Conventional,Lien_Status_description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</a:p>
          <a:p>
            <a:pPr marL="0" indent="0">
              <a:buNone/>
            </a:pPr>
            <a:r>
              <a:rPr lang="en-US" sz="1800" dirty="0"/>
              <a:t>     Then the following columns were extracted from resulting dataset.</a:t>
            </a:r>
          </a:p>
          <a:p>
            <a:r>
              <a:rPr lang="en-US" sz="1800" dirty="0" err="1"/>
              <a:t>Census_Tract_Number</a:t>
            </a:r>
            <a:r>
              <a:rPr lang="en-US" sz="1800" dirty="0"/>
              <a:t>: Data was grouped by </a:t>
            </a:r>
            <a:r>
              <a:rPr lang="en-US" sz="1800" dirty="0" err="1"/>
              <a:t>Census_Tract_Number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IncometoLoan</a:t>
            </a:r>
            <a:r>
              <a:rPr lang="en-US" sz="1800" dirty="0"/>
              <a:t>: New variable created to depict the person’s capability to repay the loan.</a:t>
            </a:r>
          </a:p>
          <a:p>
            <a:r>
              <a:rPr lang="en-US" sz="1800" dirty="0"/>
              <a:t>Conventional: To identify number of conventional loans per </a:t>
            </a:r>
            <a:r>
              <a:rPr lang="en-US" sz="1800" dirty="0" err="1"/>
              <a:t>Census_Tract_Number</a:t>
            </a:r>
            <a:r>
              <a:rPr lang="en-US" sz="1800" dirty="0"/>
              <a:t>. To analyze risk involved </a:t>
            </a:r>
          </a:p>
          <a:p>
            <a:r>
              <a:rPr lang="en-US" sz="1800" dirty="0"/>
              <a:t>First Lien: To analyze the risk factor associated with granting a person loan.</a:t>
            </a:r>
          </a:p>
          <a:p>
            <a:r>
              <a:rPr lang="en-US" sz="1800" dirty="0"/>
              <a:t>Number of Owner Occupied Units: To analyze the market.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3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It will be more easy to explain the rest of the part of data manipulation in the notebook.</a:t>
            </a:r>
          </a:p>
          <a:p>
            <a:r>
              <a:rPr lang="en-US" sz="1800" dirty="0"/>
              <a:t>The final dataset was then preprocessed for clustering.</a:t>
            </a:r>
          </a:p>
          <a:p>
            <a:r>
              <a:rPr lang="en-US" sz="1800" dirty="0"/>
              <a:t>First by performing normalization and then checking the correlation of variables.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AutoShape 2" descr="data:image/png;base64,iVBORw0KGgoAAAANSUhEUgAAAm4AAAH2CAYAAADJdQCgAAAABHNCSVQICAgIfAhkiAAAAAlwSFlzAAALEgAACxIB0t1+/AAAIABJREFUeJzs3X18zvX////bsdmYzXI6OZvKSSvnERVJTiZjp07Tl3fTW+iEJNMq5zldklCLGHoXJbZZVjSSdDakUChyskaYOdnY6XEcvz98HD9r2NixDsfL/Xq5HJfLcbxez+P5erxeR7VHj+fz+XqZrFarFRERERG56bk4OgARERERKR4lbiIiIiJOQombiIiIiJNQ4iYiIiLiJJS4iYiIiDiJMo4OQOTfNtR0h6NDsIu3T33n6BDsJsOtoqNDsBsvF7OjQ7CbuDvbODoEu6n23deODsFuWnw5y9Eh2FWlYdNLpd+S/rc+2nrIHmHYnSpuIiIiIk5CFTcRERExHFeToyMoHUrcRERExHBcTcbM3JS4iYiIiOEYteKmOW4iIiIiTkIVNxERETEcDZWKiIiIOAmjDpUqcRMRERHDUcVNRERExEmo4iYiIiLiJIxacdOqUhEREREnoYqbiIiIGI5RK1NK3ERERMRwjDpUqsRNREREDEeLE0RERESchCpuIiIiIk7CqBU3o87dExERETEcJW525ufnx4wZM2yfFy9ezLx58+zWf1xcHIGBgQQFBREWFkZMTIzd+r5R7733XoHPjz/+uN2PERkZyfr16wF46aWXCA4OZvbs2bb97777Lhs2bLD7cUVExDm5mkwlet2slLjZmbu7O19++SVnzpyxe99ff/01y5YtIyYmhjVr1vDxxx/j5eVl9+Ncr+jo6AKfly9fXmrH2rdvHx4eHsTHx7Nr1y4yMzM5efIkO3fupFOnTqV2XBERcS6uppK9blZK3OzM1dWVPn36XLESlpqayn/+8x+Cg4MJDw/n77//Bi5Wk15//XX69etHly5dbJWlf1q4cCEvv/wyVatWBcDNzY3evXsDsHfvXvr27UtwcDDPP/88GRkZAAwYMIA33niD3r1789hjj7F9+3YA+vbty4EDB2x9DxgwgF9//ZWsrCxeeeUV+vTpQ1hYGBs3bgQgNjaW559/nv/+97907dqVN954A4BZs2aRk5NDaGgoo0ePBqBFixa2fmfMmGGrECYmJgKQnJzMgAEDGD58ON26dbN9D2D+/Pn07t2bwMBAxo0bV+galClThuzsbKxWK/n5+bi6uvL2228zfPjwIn8bERG5dajiJsViMpl44oknSEhIIDMzs8C+yZMnExYWRnx8PD169GDy5Mm2fWlpaaxYsYLo6GhbUvRPf/zxB/fee+8V90VERDB69Gji4+Np0KBBgeFZs9nMypUriYyMtG0PCAiwJVInT54kLS2NRo0aER0dzYMPPsgnn3zC0qVLmTFjBtnZ2cDF5HDOnDkkJCSQmJjI8ePHGTVqFOXKlSM2NpaoqCjbNQBYt24dv//+OwkJCcTExBAVFUVaWpqtr9dee43ExERSUlL46aefgIsJ5MqVK0lISCA7O5tNmzYVOM969epRqVIlwsLC6NixI4cPH8ZqtXLPPfcU/eOIiMgtQxU3KTZPT09CQ0NZtmxZge0///wzPXr0ACA4ONiWrAB07twZuJiYnDp16rqOl5mZSWZmJq1atQIgNDSUrVu32vb7+/sD0LhxY44ePQrAY489Zqvsff7553Tt2hWALVu2sGDBAkJCQhgwYAB5eXm27zz44IN4enri7u5OvXr1SE1NvWZcP/30E927dwegSpUqtG7dml27dgHQtGlTfHx8MJlM+Pn52fr6/vvv6dOnD4GBgfz444/88ccfhfp95ZVXiI2N5cknn+Stt95ixIgRREdHM3LkSFauXHld105ERIxJiZtcl4EDB/Lpp59y4cIF2zbTNUqv7u7utvdWqxWA2bNnExISQmhoKAANGjTg119/ve5YLvXt4uJCfn4+ANWrV6dixYrs27ePxMREAgICbO3nzp1LXFwccXFxbNy4kbvuuqtQjK6urpjN5gLxFuXydm5uboX6ys3NZdKkScydO5eEhAR69+5NTk7OVfvbsGEDjRs35vz586SkpDB79my++OKLa35HRETEmSlxs7NLycltt91Gt27dWLVqlW1fixYt+OyzzwBYs2aNrUJ2tT5GjhxJXFwcsbGxAAwePJiZM2fahhtzc3NZuXIlXl5eeHt72+avxcfH07p162v2DdCtWzfef/99zp8/T8OGDQFo164dH3zwga3Nnj17ijxnd3d3W0J4+TFatWpFYmIiFouF9PR0tm3bRtOmTa/aT05ODiaTiUqVKnH+/HnWrVt31bb5+fksXbqUwYMHk52dbUuKLRYLeXl5RcYsIiLGZtQ5broBr51dXlUbNGgQH330kW3ba6+9RmRkJIsXL6Zy5cpMmzatyD4u98gjj5Cenk54eLhtW8+ePQGYPn0648ePJzs7mzp16tj6/mdfl3/u2rUrU6dO5ZlnnrFte+aZZ5gyZQqBgYFYrVZq165daNXoP/Xp04egoCAaNWpEVFSU7RhdunTh559/Jjg4GJPJREREBFWqVCmwKOLymCpUqECvXr3o3r071apVo0mTJlc95ocffkhYWBhly5bFz8+PrKwsgoKC6NChw02x0lZERBzrZh7uLAmTtbjjXCIGMdR0h6NDsIu3T33n6BDsJsOtoqNDsBsvF7OjQ7CbuDvbODoEu6n23deODsFuWnw5y9Eh2FWlYdNLpd+Pql15MV9x9T/5m50isS8NlYqIiIjhlPbihM2bN/PYY4/RtWtXFixYUGh/ZmYmQ4cOJTg4mMDAQFavXm2X89JQqYiIiBhOac5Ts1gsTJ48mSVLluDj40OvXr3o1KkT9erVs7X58MMPadCgAdHR0aSnp9OtWzeCgoIoU6ZkqZcqbiIiIiLXYefOndStW5datWrh5uZG9+7dCz120WQycf78eQDOnz9PxYoVS5y0gSpuIiIiYkCluTjh+PHj1KhRw/a5evXqtvuUXvLEE08wbNgw2rVrx4ULFwo8X7skVHETERERw3H07UC2bNnCvffey5YtW4iLi2PSpEm2ClxJKHETERERw3ExmUr0upbq1avbnioEFytwPj4+BdqsXr2aLl26AODr60vt2rX5888/S35eJe5BRERE5CZjcjWV6HUtTZo04ciRI6SmppKbm8vatWvp1KlTgTY1a9bk+++/By4+j/zQoUPUqVOnxOelOW4iIiJiOC6lOMnN1dWVsWPHMmjQIKxWK7169aJevXqsWLECk8lE3759GTZsGJGRkQQGBgIwevRoKlYs+T0rlbiJiIiIXKf27dvTvn37Atv69etne+/j48OiRYvsflwlbiIiImI4JldjzgZT4iYiIiKGU9Q8NWelxE1EREQMpzTnuDmSEjcRERExHJOLhkpFREREnIJRK27GTEdFREREDEgVNxERETEcLU4QERERcRK6HYiIiIiIkzDqHDclbnLLefvUd44OwS6GV3nI0SHYzZiTuxwdgt14559wdAh2E/LJq44OwW4yEqc7OgS7ca3g6egQnILJRYmbiIiIiFNwMehQqTHPSkRERMSAVHETERERw9GqUhEREREnocRNRERExEkYdY6bEjcRERExHFXcRERERJyEi0FvB2LMOqKIiIiIAaniJiIiIoajR16JiIiIOAk98kpERETESWhxgoiIiIiT0FCpiIiIiJMw6lCpMdNREREREQNSxU1EREQMx2TQ+7gpcRMRERHDMeojrxx6VmfOnCEkJITQ0FDatWtH+/btbZ/z8/NvuN/ffvuNb7755pptfvjhB3bu3HlD/c+ePRs/Pz+OHj1q27Zo0SL8/PzYu3cvAJ988gmBgYEEBwcTFBTE119/bWubl5dHmzZtmDNnTpHHevzxx+ncuXOBbUOGDOH+++8H4MiRIzRr1oywsDACAgLo27cv8fHx1+xz5cqVTJ06tdjn6yjt27cnKCiIoKAgBg8eTHp6+lXbluT3FBER4zG5mkr0ulk5tOJWsWJF4uLiAJg3bx6enp6Eh4cXame1WjGZin8Rf/31V/744w8efvjhq7b54YcfqFSpEk2bNr3uuE0mE3fffTdr165l8ODBAHz55ZfUr18fgKNHj7Jo0SLi4uLw8PDgwoULnDlzxvb9LVu2UL9+fRITExkxYkSRx/L09GTnzp00bdqUs2fPcurUqQLX46677mL16tXAxUTu2WefxWQyERQUdM1+b3YuLi589NFHeHl5ERUVxcKFCxkzZswV25bk9xQREeMx6qrSm/Ksjhw5Qvfu3XnppZfo0aMHJ0+eZNy4cfTq1YvAwEDeeecdW9tffvmFfv36ERwcTN++fcnKyuKdd97hs88+IzQ0lPXr1xfqPyUlhU8//ZTFixcTGhrKzz//zF9//cXAgQMJDg7mqaee4vjx49eMsUuXLiQlJQFw6NAhKlasyG233QZAWloaFSpUoFy5cgCUL1+emjVr2r772WefER4eTrVq1di1a1eR16N79+589tlnAKxbt46uXbteta2vry8vv/wyy5YtK7JfgNGjRzNlyhT69etX4JwAoqOjCQwMJCQkhLfeegu4mBT36dOH4OBghg8fTmZmJgD9+/dn+vTp9OzZkx49erB7926ee+45unbtyrx582x9xsXF0bt3b0JDQ5k0adI1Y7Narbb3999/P4cPHwZg06ZNhIWFERISwlNPPXXF31NERG5tJheXEr1uVjftHLeDBw8SFRXFvffeC8BLL72Et7c3ZrOZgQMH0rVrV+rUqcOLL77I/Pnz8fPzIzMzk7Jly/LMM8+wf/9+IiMjr9h3nTp16NWrF5UrV2bgwIEADB48mL59+9K9e3c++eQTpkyZwttvv33V+CpUqEDVqlX5888/SUxMpEePHixfvhyARo0aUaFCBTp16sQDDzyAv78/HTp0ACA7O5utW7cybdo0Tp48yWeffUaTJk2uehyTycRDDz3Eq6++itVqJTExkalTp7Jw4cKrfufee+/l4MGD17y+l0tPT2fFihXs27ePF154gc6dO7Nx40a2bNnCqlWrcHd359y5cwBEREQwZcoUmjdvzuzZs3nnnXeIiIgAoFy5cqxatYqYmBieffZZYmNj8fLyolOnTjz55JMcO3aML7/8ko8//hgXFxfGjRvH2rVr6d69+zXjs1qtfPXVVzRs2JC0tDQmTpzI8uXLuf322zl37hze3t6Ffk8REREjumlTyjp16tiSNoCEhATCwsIIDQ3lzz//5MCBAxw4cICaNWvi5+cHgJeXFy43mCXv3LmTgIAAAEJCQti+ffs125tMJgICAkhMTOSrr76iU6dOtgqRq6srMTExvPXWW9xxxx1MmTKF6OhoADZu3Ejbtm1xd3ena9euV6wIXs5qtVKmTBmaNWvG2rVrsVgsVK9evUA16krfuR6X5tDdfffdnDhxAoDvv/+enj174u7uDoC3tzdnzpwhNzeX5s2bAxev07Zt22z9dOzYEYCGDRty9913U7lyZdzd3alduzZ///033333Hbt376Znz56EhISwdetWjhw5cs3Y+vfvT2hoKLm5uQwePJiff/6ZBx54gNtvv90Wl4iIyD+5uLqU6HWzumkrbuXLl7e9P3z4MMuWLWPVqlV4eXkxevRocnJySvX4xZkD9uijjxIVFUXLli3x8PAotL9p06Y0bdqUNm3aMHHiRIYOHUpCQgK7du2yJXqnT58mOTmZ1q1bX/NYAQEBjBgxghdffLHI+H777Tfq1atXZPyXXErOoOik71r7L/Xj4uJSoE+TyUR+fj5Wq5WePXsyfPjwYsVlMplsc9yKG4OIiAhojtu/7vI/zpmZmXh5eeHp6cmJEyfYsmULAPXq1ePYsWPs2bPH1s5iseDp6Wmbe3U1/2zTvHlzPv/8cwDi4+Np1apVkTGWL1+e0aNH2xYoXHL8+HHb6lK4mEjVrFmTjIwMdu7cyebNm9mwYQMbN27k1Vdftc1fu5Y2bdowZMgQunXrBhS8Ppe/T0lJISoqigEDBhTZ55Vc6qtt27asWrXKliCfPXuWihUr4uHhYZtDFh8fb1vdWhwPPfQQn3/+OadPnwYurio+duxYkbFcrkWLFiQnJ9tW9J49exYo/HuKiMitzeTqUqLXzeqmrbhdXlFq1KgR9erVo1u3btSqVYuWLVsCFys8b775JuPHjycnJwcPDw+WLl3KAw88wKJFiwgLC2Po0KH4+/sX6r9Tp06MGDGCpKQkxo0bx7hx44iMjOS9996jatWqxb5dxuXzsy7FnJeXx9SpU0lLS8Pd3Z0qVaowadIk1q1bR9u2bQsM53bq1Im33nqL8ePH4+rqetXrYDKZGDRoEABms7nA9Tl06BBhYWFkZWVRoUIFnnrqKQIDA4sV/z8rd5c+d+jQgX379tGzZ0/c3Nx49NFHGT58ODNmzGDChAnk5ORQt25d23W6VgXw0r6GDRvy3HPPER4ejsViwc3NjYkTJ1KjRo1ixQZQpUoVxo8fzzPPPAOAj48PCxYsKPR7XhrOFRGRW9PNvMCgJExWjTvJLSY3/WjRjZzA8CoPOToEuxlzsujV1c6idv4JR4dgN5a9Pzg6BLvJ2PmTo0OwG/cKno4Owa68w699h4EbdfClGxt5uuTONz6wUyT2Zcx0VERERMSAbtqhUntZuXIlH374YYFht1atWvHqq68W+d358+fz5ZdfYjKZbDcBDggIKDSnzR6GDRvG33//Dfz/NxyOiIjgwQcfvOE+S3Lu/6aePXtisViA///c33jjjetaYCEiInK5m3meWkloqFRuORoqvfloqPTmpKHSm5OGSovnSGThJzFdD99pMXaKxL4MX3ETERGRW49RK25K3ERERMRwlLiJiIiIOAmj3g5EiZuIiIgYjlErbsY8KxEREREDUsVNREREDMeoFTclbiIiImI4LkrcRERERJyDFieIiIiIOAkNlYqIiIg4CaMmbsY8KxEREREDUsVNREREDEdz3ERERESchIurq6NDKBVK3ERERMRwjDrHTYmb3HIy3Co6OgS7GHNyl6NDsJsZ1Zo4OgS72TFxoaNDsJu44SGODsFuzt4T6OgQ7ManvP50F0dpJ26bN29m6tSpWK1WevbsydNPP33Fdjt37uTxxx9n9uzZ+Pv7l/i4+vVFRETEcEpzjpvFYmHy5MksWbIEHx8fevXqRadOnahXr16hdrNmzaJdu3Z2O7Yx64giIiIipWTnzp3UrVuXWrVq4ebmRvfu3dmwYUOhdh988AFdu3alcuXKdju2EjcRERExHJOrS4le13L8+HFq1Khh+1y9enVOnDhRqE1SUhL9+/e363lpqFREREQMx9GLE6ZOncro0aNtn61Wq136VeImIiIihlOac9yqV6/O0aNHbZ+PHz+Oj49PgTa7d+9m5MiRWK1WTp8+zebNmylTpgydOnUq0bGVuImIiIjhmFxK7z5uTZo04ciRI6SmplKtWjXWrl3Lm2++WaDN5XPeIiMjefTRR0uctIESNxERETGiUkzcXF1dGTt2LIMGDcJqtdKrVy/q1avHihUrMJlM9O3bt9SOrcRNRERE5Dq1b9+e9u3bF9jWr1+/K7adNm2a3Y6rxE1ERESMR88qFREREXEOJj2rVERERMRJlOIcN0dS4iYiIiLGo8RNRERExDmU5n3cHMmYZyUiIiJiQKq4iYiIiPFoqFRERETESShxExEREXEOmuMmN6xFixaODqGApKQkDhw4UGS7yMhI1q9f/y9EJCIiYmcuriV73aSUuP0LTCaTo0MoYMOGDezfv9/RYYiIiJQegyZuGir9FyUnJzN37lwqVarEH3/8QePGjYmKigJg586dTJ06laysLMqWLcuSJUsoU6YM48ePZ/fu3bi5uTFmzBjatGlDbGwsSUlJZGVlcfjwYQYNGkReXh7x8fGULVuWBQsW4O3tTUpKChMnTuT06dN4eHgwefJkzpw5w8aNG9m6dSvR0dG8/fbbnD9/nvHjx5OdnY2vry9Tp06lQoUKBWL//vvvmTlzJmazmSZNmjBhwgTc3NyYP38+mzZtIjs7mxYtWjBp0iQABgwYQLNmzfjxxx/JyMhgypQptGzZ8orXJTY2lo0bN5KVlUVKSgqdO3dm9OjRAHz77bfMnTuX3NxcfH19mTZtGvv372fBggXMnTuXpKQkRo0axfbt27FYLAQEBJCUlFSKv6KIiIjjqOL2L9u7dy+vvfYaiYmJpKSk8NNPP5GXl8eLL77I2LFjiY+PJyYmhrJly/Lhhx/i4uJCQkICb7zxBi+//DK5ubkA7N+/n/nz57Ny5Upmz55N+fLliY2NpVmzZsTFxQEwduxYxo0bx6pVq4iIiGDChAm0aNGCjh07EhERQWxsLHXq1CEiIoLRo0cTHx9PgwYNmDdvXoGYc3NziYyMZM6cOaxZs4b8/HyWL18OXEzQVq5cSUJCAtnZ2WzatMn2PbPZzMqVK4mMjCzU55Wuy5w5c0hISODzzz/n+PHjnD59mnfffZclS5awevVqGjVqRExMDPfeey979+4FYPv27TRs2JBdu3bxyy+/0KxZM3v9VCIi4sRMrq4let2sVHH7lzVt2hQfHx8A/Pz8SE1NxcvLCx8fHxo1agSAp6cncDEpGTBgAAB33XUXtWrV4tChQwC0adMGDw8PPDw88Pb2pkOHDgA0bNiQ33//nQsXLrBjxw5GjBiB1WoFID8/v1A8mZmZZGZm0qpVKwBCQ0MZMWJEgTZ//vknderUwdfXF4CQkBCWL1/OwIED+f7771m0aBFZWVmcO3eOBg0a2GLx9/cHoHHjxhw9evSa1+XBBx+0nXf9+vVJTU3l3Llz7N+/n8cffxyr1Up+fj4tWrTA1dUVX19fDhw4wK5duwgPD2fr1q2YzWbbeYiIyC3OoIsTlLj9y9zc3GzvXV1dMZvNALbk6loub+Pu7l5g36XPLi4umM1mLBYL3t7exMbG2iPsK8aXm5vLpEmTWL16NdWrV2fevHnk5ORcMaYrJY1Xiv/yc7BarbRt25ZZs2YVat+qVSu++eYb3NzcePDBB3n55ZexWCxERETc6CmKiIiR3MTz1ErCmOnoTaaopOzOO+8kLS2N3bt3A3D+/Hlb9SghIQGAgwcPcuzYMe68885iHdPLy4vatWvzxRdf2LZdGl709PQkMzPT1s7b25vt27cDEB8fT+vWrQv0ddddd3H06FFSUlIAWLNmDa1btyYnJweTyUSlSpU4f/4869atu+FrcCXNmjVjx44dHDlyBICsrCxbxbFly5YsXbqUFi1aUKlSJc6cOcPBgwdp0KDBdR9HRESMx+TiWqLXzUoVt3/B1VaVXtru5ubG7NmzmTx5MtnZ2Xh4eBATE0P//v0ZP348gYGBuLm5MWPGjAIVu6L6j4qKYsKECbz77ruYzWYCAgLw8/MjICCAsWPH8r///Y85c+Ywffp02+KEOnXqMG3atAL9uLu7M3XqVIYPH25bnNC3b1/c3Nzo3bs33bt3p1q1ajRp0uSqMd3IytrKlSszbdo0XnzxRXJzczGZTLzwwgvccccdNGvWjFOnTnH//fcDcPfdd3Pq1KnrPoaIiBiUQYdKTdYbKYWIOLFTGRccHYJdnMsxOzoEu5lRrUnRjZzEjokLHR2C3cQNf8jRIdjNWQP9++JT3lg1l8oVypdKv3lb15To+273B9kpEvsy1q8vIiIiAjf1cGdJKHGTf82WLVt44403bMOmVquVOnXqMHfuXAdHJiIihqPETaRk2rVrR7t27RwdhoiI3AoMOsdNiZuIiIgYzs18E92SUOImIiIixmPQoVJj1hFFREREDEgVNxERETEeg1bclLiJiIiI4Zi0OEFERETESajiJiIiIuIkTKq4iYiIiDgHgyZuxjwrEREREQNSxU1EREQMx2rQipsSNxERETEeJW4iIiIiTsJkcnQEpUKJm4iIiBiP7uMmIiIi4hw0x03EILxczI4OwS688084OgS72TFxoaNDsJsW4wc7OgS7qTI82dEh2E31zEOODsFu8jzvdnQI4kBK3ERERMR4VHETERERcRJK3ERERESchBI3EREREeegxQkiIiIizsKgiZsxz0pERETEgFRxExEREePRkxNEREREnIRBh0qVuImIiIjhaHGCiIiIiLPQs0pFREREnIRBK27GPCsRERERA1LFTURERIzHoBU3JW4iIiJiPErcRERERJyDVpWKiIiIOAslbiIiIiJOwqBPTjBmOirFds899xAaGkpISAihoaEcPXqU3bt3M2XKlGL3kZGRwUcffXTV/S1atCi0bcWKFcTHx99QzAcPHiQsLIzg4GB++eUXAMxmM+Hh4eTk5NxQnyIiItdj8+bNPPbYY3Tt2pUFCxZcsc3rr7+Ov78/wcHB7Nmzxy7HVcXtFufh4UFsbGyBbTVr1qRx48aF2prNZlxdXQttP3v2LMuXL6d///5XPIbpCv/X069fvxuMGD7++GNee+01atWqxZQpU3j77bdZvnw5wcHBlC1b9ob7FRERAynFoVKLxcLkyZNZsmQJPj4+9OrVi06dOlGvXj1bm6+//pojR46wfv16fvnlF8aPH88nn3xS4mMrcbvFWa3WQtuSk5NZvHgx0dHRzJs3jyNHjpCSkkLNmjUZNmwYkZGR5OfnY7FYmDt3Lm+99RYpKSmEhoby0EMPMXr06CKPO2/ePDw9PQkPDyclJYWJEydy+vRpPDw8mDx5MnfeeSeRkZF4enqye/duTp06xejRo/H398fNzY2srCwuXLiAm5sbGRkZfPXVVyxatKg0LpGIiDih0lycsHPnTurWrUutWrUA6N69Oxs2bCiQuG3YsIGQkBAAmjVrRkZGBmlpaVStWrVEx1bidovLyckhNDQUq9VKnTp1mDt3bqE2Bw4cYPny5bi7u/P666/zn//8hx49etiSt1GjRvHHH38UqtwV19ixY5k0aRK+vr7s3LmTCRMmsHTpUgDS0tJYsWIFBw4cYNiwYfj7+9O/f38iIiLIy8tj0qRJvPPOOwwdOrRE10FERAymFBO348ePU6NGDdvn6tUXZRZ7AAAgAElEQVSrs2vXrgJtTpw4we23316gzfHjx5W4ScmUK1euyISrY8eOuLu7A9C8eXOio6M5duwY/v7+1K1bt0THv3DhAjt27GDEiBG26l9+fr5tf+fOnQGoV68ep06dAqBGjRp88MEHABw5coTjx49z1113ERERQX5+PiNGjChxXCIi4tysBl2coMRNilS+fHnb+x49etCsWTM2bdrE008/zaRJk6hdu/YN922xWPD29r5q8ngpYYQrD+vOnj2bkSNHsmzZMvr06UOtWrWYNWsWb7zxxg3HJCIizu8KfzLspnr16hw9etT2+fjx4/j4+BRo4+Pjw99//237/Pfff1O9evUSH1urSm9xV0qGriUlJYU6deowYMAAOnbsyL59+/D09OT8+fM3dAwvLy9q167NF198Ydu2d+/eYvWTnJxM9erV8fX1LbCaVCtLRUSkNDVp0oQjR46QmppKbm4ua9eupVOnTgXadOrUibi4OAB+/vlnvL29SzxMCqq43fKutOLzWj7//HPWrFlDmTJlqFatGsOGDcPb25v77ruPwMBA2rdvX2hxQk5ODh06dMBqtWIymXjyyScL7I+KimLChAm8++67mM1mAgIC8PPzKzLW9957j9mzZwPQu3dvRo8ejdlsZsKECdd1TiIiYjyWUiy5ubq6MnbsWAYNGoTVaqVXr17Uq1ePFStWYDKZ6Nu3L4888ghff/01Xbp0wcPDg2nTptnl2Cbr9ZZcRJxczvkMR4dgFy4ZJxwdgt20W/Cno0OwmxbjBzs6BLt5+3Syo0OwmzKnDjk6BLvJq363o0Owq7Jet5VKvxkXskr0/QrlPewUiX2p4iYiIiKGYzFoWUqJm4iIiBiOUQcUlbiJiIiI4Ri14qZVpSIiIiJOQhU3ERERMRyDFtyUuImIiIjxGHWoVImbiIiIGI4WJ4iIiIg4CYujAyglStxERETEcAxacNOqUhERERFnoYqbiIiIGI4WJ4iIiIg4CS1OEBEREXESWpwgIiIi4iQMWnBT4iYiIiLGYzFo5qZVpSIiIiJOQhU3ERERMRxj1tvAZDXqsguRq/jY515Hh2AXIZ+86ugQ7Ca9eYijQ7CbKpx3dAh2M7xSa0eHYDfzUtc5OgS7OfPpAkeHYFdVh88qlX73n8wo0ffrV6tgp0jsSxU3ERERMRyjlqWUuImIiIjhWAw6WKrETURERAzHqBU3rSoVERERcRKquImIiIjh6FmlIiIiIk7CqEOlStxERETEcLQ4QURERMRJqOImIiIi4iT0rFIRERERcShV3ERERMRwzBZHR1A6lLiJiIiI4Rh1qFSJm4iIiBiOWYmbiIiIiHNQxU1ERETESRh1jptWlYqIiIg4CSVuBnTmzBlCQkIIDQ2lXbt2tG/f3vY5Pz+/UPuzZ8+yYsWKIvs1m83cf//9ABw5cgQ/P78C3xs/fjwJCQl2OYf+/fuzd+9eu/QlIiK3HovVWqLXzUpDpQZUsWJF4uLiAJg3bx6enp6Eh4dftf2ZM2dYsWIF/fr1K7Jvk8lke1+1alWWLFlCnz59cHG5ef4fwGw24+rq6ugwRETEgbQ4QQxh4cKFrFmzBoB+/frxxBNPMGvWLA4dOkRoaCgPP/wwTz/9NM8++ywZGRmYzWZGjhxJhw4dCvVVtWpVGjduTFxcHGFhYQX29e/fn3HjxuHn50daWhr9+/dn/fr1rFy5ks2bN5OZmcnhw4cZPHgwFy5c4LPPPqNcuXIsXLgQLy8vAFavXk1ycjIWi4Vp06bRqFEjLly4wOTJkzlw4AD5+fkMHz6cDh06sHLlSjZt2kRGRgaurq7ExMSU+rUUEZGbl8WYeZsSt1vJzp07Wbt2LatWrSIvL4/evXvTunVrXnrpJVJSUoiNjQUuVqzeeecdPD09SU9P5/HHH79i4mYymXj66acZNmxYocTtSm0v2b9/P3FxcWRmZuLv788rr7xCbGwsr7/+OvHx8TzxxBMA5OXlERcXxw8//MCrr75KXFwc8+fP5+GHH2batGmcO3eO3r1789BDDwGwZ88e1qxZY0v8RETk1mU2aOamxO0Wsn37dvz9/XF3d8fd3Z3OnTuzbds22rZtW6CdxWLhjTfeYPv27bi4uPD3339z5swZKlSoUKhPX19f7rnnHtauXVvsOB544AHKli1L2bJl8fT05NFHHwWgYcOGHDp0yNaue/futvbp6elkZWXx7bff8s0337BgwQLgYnJ37NgxANq1a6ekTUREAN0ORG4hl6ph8fHxmEwmHnnkEXJycq6YuAEMHTqUUaNG0bx5c9s2V1dXrP/3L01OTk6B9u7u7rb3JpPJ9tlkMmE2mwvsu5zJZMJqtTJ//nzq1KlTYF9ycjIeHh43cLYiIiLO4+aZUS6lrmXLliQlJZGbm8v58+fZsGEDrVq1wtPTk/Pnz9vaZWZmUqVKFUwmE99++y3Hjx+37bNe9n8wl97Xr18fX19fNm/ebNtXu3Ztdu/eDcAXX3xxQ/F+/vnnAPz4449UrVqVcuXK0a5dOz744ANbmz179txQ3yIiYmxma8leNytV3G4hTZs2pXv37vTs2RO4uICgQYMGADRq1IigoCA6dOjAk08+ydChQwkKCqJp06bccccdtj4ur4Jd/n7YsGG2fgGeeuopRo4cyfLly2nfvv1VY/pnVe3y7WXKlCEkJMS2OAHgueeeY+rUqQQGBgIXh2rnz59/nVdCRESMzqhDpSar1aBnJnIVH/vc6+gQ7CLkk1cdHYLdpDcPcXQIdlOF80U3chLDK7V2dAh2My91naNDsJszny5wdAh2VXX4rFLpN3b3sRJ9P7RxDTtFYl+quImIiIjhGLXipsRNREREDOdmnqdWElqcICIiIuIkVHETERERw9FQqYiIiIiTsOjJCSIiIiLOwahz3JS4iYiIiOFoqFRERETESZgNmrhpVamIiIiIk1DiJiIiIoZjsVhL9CqJs2fPMmjQILp27cpTTz1FRkbGNeK0EBoaytChQ4vVtxI3ERERMRxHPmR+wYIFPPjgg6xbt442bdrw3nvvXbXtsmXLqFevXrH7VuImIiIihmOxWkv0KokNGzYQGhoKQGhoKElJSVds9/fff/P111/Tu3fvYvetxQkiIiJiOI5cnJCenk7VqlUBqFatGunp6VdsN3XqVCIiIq45lPpPStxERETEcMylfAPe8PBw0tLSCm1/4YUXCm0zmUyFtm3atImqVatyzz338OOPPxb7uErcRERERK5TTEzMVfdVqVKFtLQ0qlatysmTJ6lcuXKhNj/99BMbN27k66+/Jicnh/PnzxMREcHMmTOveVzNcRMRERHDMVusJXqVRMeOHVm9ejUAsbGxdOrUqVCbF198kU2bNrFhwwbefPNN2rRpU2TSBkrcRERExIAcmbgNHjyY7777jq5du/LDDz/w9NNPA3DixAmGDBlSor41VCoiIiKGU9pz3K6lYsWKLFmypNB2Hx+fK94apHXr1rRu3bpYfStxk1tOte++dnQIdpGRON3RIdjN2XsCHR2C3VTPPOToEOxmXuo6R4dgN8/V6uroEOzm7dPJjg7BKTgycStNStxERETEcIyauGmOm4iIiIiTUMVNREREDMeoFTclbiIiImI4StxEREREnIQSNxEREREnocRNRERExEnkGzRx06pSERERESehipuIiIgYjoZKRURERJyEEjcRERERJ2G2KnETERERcQqquImIiIg4CaMmblpVKiIiIuIkVHETERERwzFqxU2Jm4iIiBiO2WJxdAilQkOlTiYtLY0XX3wRf39/evbsyZAhQzh8+LDD4klOTmbHjh22zytWrCA+Pt6ux0hNTSUwMBCA7du3ExQURK9evThy5AgAGRkZPPXUU3Y9poiIODezxVqi181KFTcn89xzzxEWFsabb74JwL59+0hLS6Nu3boOiSc5OZny5cvTokULAPr161eqx1uyZAnvv/8+f/31F8uXL2fMmDG88847DB06tFSPKyIizuVmTr5KQombE/nhhx9wc3OjT58+tm133303ADNmzGDLli2YTCaGDh1KQEAAycnJzJ07l0qVKvHHH3/QuHFjoqKi+Oabb/j000+ZM2cOcDH5Wrx4MdHR0WzZsoV58+aRm5uLr68v06ZNw8PDg44dOxIaGspXX31Ffn4+c+bMwd3dnRUrVuDq6kpCQgKvvfYa33//PZ6enoSHh7Nnzx4mTJhAdnY2vr6+TJ06lQoVKjBgwACaNWvGjz/+SEZGBlOmTKFly5akpqYSERFBVlYWAOPGjaN58+YFroGbmxsXLlwgKysLNzc3UlJSOH78OPfff/+/9CuIiIgz0LNKxeH++OMPGjVqVGj7+vXr+f3330lISCAmJoaoqCjS0tIA2Lt3L6+99hqJiYmkpKTw008/8dBDD7Fr1y6ys7MBSExMpEePHpw+fZro6GiWLFnC6tWradSoETExMbbjVK5cmdWrV9OvXz8WL15MrVq16NevH08++SSxsbG0bNmyQFxjxoxh9OjRxMfH06BBA+bNm2fbZzabWblyJZGRkbbtVatWJSYmhtWrVzN79mwmT55c6FyffvppxowZw4IFC3jiiSeYPXs2L7zwQskvroiIiBNQxc0Atm/fTvfu3QGoUqUKrVu3ZteuXXh6etK0aVN8fHwA8PPzIzU1lfvuu4927dqxceNGunbtytdff01ERATJycns37+fxx9/HKvVSn5+vm0IFKBLly4ANG7cmKSkpGvGlJmZSWZmJq1atQIgNDSUESNG2Pb7+/vb+jp69CgAeXl5TJo0iT179uDq6nrFuXt+fn58/PHHAGzbtg0fHx8sFgsjR47Ezc2Nl19+mcqVK9/QdRQREePQUKk4XP369Vm3bl2R7ayXPebDzc3N9t7V1RWz2QxAQEAAH374IbfddhtNmjShfPnyWK1W2rZty6xZs67Yr7u7OwAuLi7k5+dfVxzF6WvJkiVUrVqVhIQEzGYzzZo1u2b/7777LrNnz2bSpElERESQmprK0qVLGTlyZJGxiYiIsRk1cdNQqRN58MEHycvLY+XKlbZt+/bto0KFCiQmJmKxWEhPT2fbtm00bdr0mn21bt2aX3/9lU8++YSAgAAAmjVrxo4dO2yrNbOysjh06NA1+/H09CQzM7PQdi8vL2677Ta2b98OQHx8PK1bt75mXxkZGbbqYFxcnC3JvJK4uDgeeeQRvL29ycnJwWQyAZCTk3PNY4iIyK1Bq0rlpjBv3jymTJnCggULKFeuHLVq1eKVV14hKyuL4OBgTCYTERERVKlShQMHDhT47qXkBi5Wuh599FFiY2OZOXMmcHEO27Rp03jxxRfJzc3FZDLxwgsvcMcddxT47uUeffRRhg8fzsaNG3nttdcK7Js+fTrjx48nOzubOnXqMG3atEJxXK5///48//zzxMXF8fDDD+Ph4XHFdtnZ2cTGxrJ48WIA/vOf/zB48GDc3d2vWi0UEZFby82cfJWEyXqt8SwRA9q4/6SjQ7CLponTHR2C3aT1He/oEOymYeZeR4dgNxaP2xwdgt08V6uro0Owm7dPJzs6BLtyr+hTKv12nrelRN9Peq6dnSKxLw2VioiIiDgJDZWKiIiI4VgNOlSqxE1EREQMx6LETURERMQ5GHUKvxI3ERERMRwNlYqIiIg4CaMOlWpVqYiIiIiTUMVNREREDMdqcXQEpUOJm4iIiBiOFieIiIiIOAmjznFT4iYiIiKGo1WlIiIiIk7CqImbVpWKiIiIOAlV3ERERMRwLFqcICIiIuIcjDpUqsRNREREDEeJm4iIiIiT0O1ARERERJyEbsArYhAtvpzl6BDswrWCp6NDsBuf8sb5T1Ge592ODsFuMhZPcnQIdvP26WRHh2A3wyu1dnQIdhVtPeToEJyKcf5rKSIiIvJ/9KxSERERESehOW4iIiIiTkKrSkVERESchBI3ERERESdh1Ccn6FmlIiIiIk5CFTcRERExHA2VioiIiDgJRyZuZ8+eZeTIkaSmplK7dm3eeustKlSoUKjdkiVL+PTTTzGZTDRs2JBp06bh7u5+zb41VCoiIiKGY7FYS/QqiQULFvDggw+ybt062rRpw3vvvVeozfHjx/nggw9YvXo1CQkJmM1mEhMTi+xbiZuIiIgYjtVqLdGrJDZs2EBoaCgAoaGhJCUlXbGdxWIhKyuL/Px8srOz8fHxKbJvDZWKiIiI4ThyqDQ9PZ2qVasCUK1aNdLT0wu1qV69OuHh4XTo0AEPDw/atm3LQw89VGTfStxERERErlN4eDhpaWmFtr/wwguFtplMpkLbzp07x4YNG/jqq6+oUKECw4cPJyEhgcDAwGseV4mbiIiIGE5pP/IqJibmqvuqVKlCWloaVatW5eTJk1SuXLlQm++++446depQsWJFALp06cKOHTuKTNw0x01EREQMx2oxl+hVEh07dmT16tUAxMbG0qlTp0JtatasyS+//EJOTg5Wq5UffviBevXqFdm3EjcRERExHEcmboMHD+a7776ja9eu/PDDDzz99NMAnDhxgiFDhgDQtGlTunbtSkhICEFBQVitVvr06VNk3xoqFREREcMpafJVEhUrVmTJkiWFtvv4+BS4Nchzzz3Hc889d119K3ETERERw7GaHZe4laYih0r9/PyYMWOG7fPixYuZN2+eXQ4eGRnJ+vXr7dJXcSxbtoyAgABGjx591TZJSUkEBQXRvXt3goKCrnrvlX9TZmYmY8aMwd/fH39/f15++WUyMzP/lWOvWLGC+Pj46/pOixYtrrovOTmZoUOHFthWnH8ONm7cyMKFC4GLv9GBAweuKyYREbm1OHKotDQVmbi5u7vz5ZdfcubMmX8jnmIz30AmvXz5cmJiYoiKirri/r179xIVFUV0dDRr167lnXfeYebMmfz+++8lDbdYrnbDv1deeYU6deqwfv161q9fT61atXj11Vf/lZj69etHcHDwdX3nSsueS6pjx44MHjwYuHhjw/3799v9GCIiIje7IhM3V1dX+vTpc8Vlr/+slFyqtCQnJzNgwACeeeYZunTpwqxZs0hISKB3794EBQWRkpJi+863335Lz549eeyxx9i0aRNw8U7CM2fOpHfv3gQHB/PJJ5/Y+n3iiScYNmwY3bt3v2rMMTExBAYGEhgYyLJlywAYP348KSkpDB48mKVLl17xe4sXL2bIkCHUrFkTgNq1a/P000+zaNEi0tPTCQsLAy4meH5+fvz999/AxSW8OTk5REZG8vrrr9OvXz+6dOlS4NosWrSIXr16ERwcbKtYpqam8thjjzFmzBgCAwNt/V3uyJEj/Pbbbzz77LO2bc8++yy7d++2XccFCxYQGBhISEgIb775pu174eHhBAcHExYWRkpKSqFq1+TJk4mLiwMuJkZRUVEEBgbSp08fW9/z5s2z/fYpKSn897//pWfPnvy///f/OHjwIAB//fUX/fr1IygoiLfeeuuqv0txdOzYkblz5xIWFkZQUJDtGLGxsUyePJkdO3awceNGoqKiCA0NJSUlhWXLltG9e3eCg4MZNWpUiY4vIiLGYNSKW5Fz3EwmE0888QSBgYG2ise12l6yb98+Pv/8cypUqEDnzp3p06cPK1euZNmyZfzvf/8jMjISgKNHj7Jq1SoOHz7MwIED+fLLL4mLi8Pb25uVK1eSm5vL448/Ttu2bQH47bffWLt2rS25+qdff/2V2NhYPv30U8xmM3369KF169ZMnDiRLVu28MEHH3Dbbbdd8bv79+/nqaeeKrCtcePGfPTRR1SuXJm8vDzOnz/P9u3badKkCdu2beO+++6jSpUqlC1bFoC0tDRWrFjBgQMHGDZsGP7+/nz77bccPnyYTz/9FKvVyrBhw9i2bRs1atTgyJEjzJw5k6ZNm141pnvuuafAtXVxceGee+5h//79HDx4kK+++opVq1bh7u7OuXPnAHjppZcYMmQInTp1Ijc3F6vVyrFjx675+912220kJCQQFxfHlClTiI6OLrB/7NixTJo0CV9fX3bu3MmECRNYunQpU6ZMoX///gQFBfHhhx9e8xjFUblyZVavXs1HH33E4sWLmTx5MnDxn68WLVrQsWNHHn30Ufz9/QFYuHAhGzduxM3N7V8bQhYRkZvbzZx8lUSxFid4enoSGhrKsmXLKFeuXLE6btKkCVWqVAHA19fXlng1bNiQ5ORkW7tu3boBULduXXx9ffnzzz/ZsmULv//+O1988QVwcY7X4cOHKVOmDE2bNr1q0gawfft2unTpYkukunTpwrZt2/Dz8yvx88datGjB9u3b2bp1K0OGDGHz5s1YLBZatWpla9O5c2cA6tWrx6lTpwDYsmUL3377LaGhoVitVrKysjh8+DA1atSgZs2aV03aiuP7778nLCwMd3d3ALy9vTl//jwnTpyw3Tfm0r6iBAQEANCjRw+mT59eYN+FCxfYsWMHI0aMsF3D/Px8AH766SdbFTE4OJhZs2Zd9RhXG0a9fHuXLl2Ai0lzceYY+vn5MWrUKDp37my7/iIicmu7pRM3gIEDBxIaGmobLoSLw6gWiwW4OD8rLy/Pts/Nzc323mQy2ZIHFxcX2x/8S/susVqtts9jx461JXuXJCcn4+HhUdyQr1v9+vXZvXs3d999t23b7t27adCgAQAtW7Zk+/btHDt2jM6dO7Nw4UJcXFzo0KGDrf3lSdLlSeKQIUMK3Z8lNTW1yPOpX78+e/bsKbDNarWyZ88e6tevXyAJLoqrq2uBmHJycgrsv/y3+GeCZbFY8Pb2JjY2tlC/JpOp2PPaKlasyNmzZwtsO3PmDJUqVbJ9vto/K1ezYMECtm7dysaNG4mOjuazzz7DxUW3KBQRuZUZNXEr8q/bpT/0t912G926dWPVqlW2fbVq1WL37t3AxQnjxfkj+09ffPEFVquVI0eO8Ndff3HnnXfSrl07PvroI1t/hw4dIisrq1j9tWrViqSkJHJycrhw4QJJSUkFKmLXMmjQIBYsWEBqaipwce7WggULCA8Pt/W9Zs0a6tatC1y8Jps3b6Zly5ZX7O/StWvXrh2rVq3iwoULABw/fvyKD5y9El9fX+69917mz59v2zZ//nwaNWpEnTp1eOihh1i9ejXZ2dkAnD17Fk9PT26//XZbtSo3N5fs7Gxq1arF/v37ycvL49y5c3z//fcFjpWYmAjA2rVrad68eYF9Xl5e1K5d21YFhYtz/QDuu+8+PvvsMwDWrFlzzfOpW7cuJ0+e5M8//wQuJq/79u3Dz8+vWNcDLlaALw2JWq1Wjh49SuvWrRk1ahSZmZm26ywiIrcui8VcotfNqlhz3C4ZNGgQH330kW1bnz59eOaZZwgJCaFdu3ZXrR5dqxpTo0YNevXqxfnz55k4cSLu7u707t2b1NRUQkNDgYtzni5PXK7l3nvvJTQ0lF69etlivJQUFFUV8vPzY/To0QwdOhSz2UyZMmWIiIiwfb9WrVoA3H///cDFCtzx48epUKHCNc+7bdu2/Pnnn/Tt2xe4mHhERUUVuyo0ZcoUJk2aRJcuXTCZTDRv3pypU6cC8PDDD7N371569uyJu7s77du3Z+TIkcyYMYNx48bx9ttv4+bmxpw5c6hduzbdunWjR48e1K5dm0aNGhU4zrlz5wgKCqJs2bK2RQ6Xi4qKYsKECbz77ruYzWYCAgLw8/PjlVde4aWXXuL999+/4mM9Lufu7k5UVBSRkZHk5uZSpkwZpkyZgpeXV4Frdi0BAQGMHTuW//3vf7z55pu88sorZGRkABcrw5f6EhERMRqTtSSTvsQwLj1X7dLDbo3s9LsvOzoEu3AtV7y5i84gv5cxfhMAT1Ne0Y2cRMbiSY4OwW68B45xdAh2M7xSa0eHYFfR1kOl0m+14Cvf+qu4TsZf/Z6vjqQnJwhQOvdeExERcRSjznFz2sTtzJkzPPnkk7aE49LChiVLllz1dh+XrF69mmXLlhVIVu677z7Gjh1bqjEXpU+fPrYFHpfOZ+bMmbbFEaVpw4YNdu3v999/JyIiosDvU7ZsWT7++GO7HkdERORKjPrIK6dN3CpWrGi7eez1CgsLK7A69mZx6UbDRtCwYcMb/n1ERERKShU3ERERESdh1MRNN7sSERERcRKquImIiIjhGLXipsRNREREDMf6f092MholbiIiImI4qriJiIiIOAklbiIiIiJO4mZ+3mhJaFWpiIiIiJNQxU1EREQMR09OEBEREXESmuMmIiIi4iSUuImIiIg4CSVuIiIiIk7CqImbyWq1Wh0dhIiIiIgUTbcDEREREXESStxEREREnIQSNxEREREnocRNRERExEkocRMRERFxEkrcRERERJyEEjcRERERJ6HETURERMRJKHETkUJ+/vnnYm2Tf9/hw4d56aWXeP7559mxY4ejw7luZrOZ8PBwR4ch4rSUuImUgpycHDIzMx0dxg2bOHFioW2TJk1yQCT20blzZ0aNGsXy5cv5448/HB3OdcnJySnwec6cOYwaNYpXXnmFCRMmOCaoEnB1dcVsNjv1vx9Xk56ezuzZs5k+fTqHDh1ydDh2YbFYDPlbOTM9q1TEzlauXMkXX3yBxWKhSZMmvPjii44Oqdh27tzJjh07SE9PZ9myZbbtmZmZ5OXlOTCykklMTOSXX35h27ZtzJw5k4MHD3L33Xczf/58R4dWpKFDhxIcHExISAgAZcqUITU1FbiYBDmjChUqEBQURLt27fDw8LBtj4yMdGBUJTd9+nT69OkDwKhRo1i1apWDI7oxo0aNYuLEibi4uNCrVy8yMzMZOHAg//3vfx0dmqCKm0iJbdiwocDn7777jkWLFhETE8OmTZscE9QNunDhAqdPn8ZsNpOenm57ubm5MWfOHEeHd8NcXFwoU6YMrq6uuLi4UKVKFapUqeLosIrl/fffJzMzk6eeeoqtW7cyZswYvvnmG5KSkoiKinJ0eDekQ4cODCykDq4AACAASURBVBs2jCZNmlC/fn3by9lc+k0uycvLo1atWtSuXZvc3FwHRlYy+/fvx8vLi6SkJNq3b8+GDRuIj493dFjyf/SQeZESevfdd9m5cyfDhw/nnnvuITo6mpSUFEwmE1lZWcyaNcvRIV63lJSU/6+9e4/L+e7/AP766iSJctxGbCOLLExlbsY02UgUy2zGTRabJPeoezGnuWNOs0ObbmaszRiLUkJLbLjnlMxhyxyiVjSV6Op4Vd/fH9b316XY6rr06Xt5PR+PPXb1+frjtaWr9/U5vD+ws7MTHcNgevTogS5dumDSpEno27cvbG1tRUeqtfz8fHz22WfIysrCzJkz0aFDB9GR9FJaWopr166hY8eOoqPU2d3fk4qKCoSFhaGkpAT//Oc/4ezsLDpinXh4eCAqKgqzZs3C66+/DldXV3h6eiImJkZ0NAILNyKDuHHjBj7++GPIsozAwEAUFBSguLgYDg4OoqPVyeTJk7F69Wo0a9YMAHDr1i0EBQVh7dq1gpPVTUJCApKSknDmzBmYmZmhV69ecHFxQd++fUVH+0s///wz1q9fDzMzM0ydOhWNGzfG6tWr0bZtW0ybNk35HqnJgQMHsHTpUmi1WiQmJuLXX39FWFiYKpaua5Keno7Vq1ejTZs2qv2eVBUREYF169bBwcEBa9euRWZmJoKCgvDNN9+IjkZg4UZkEBqNBiYmJrh69So+/PBDdO/eHX5+frCwsBAdrU68vLwQFRX1l2Nqc+nSJRw8eBBffvklcnJycPr0adGR/tLIkSOxdu1aFBYWIiQkBFu2bAEAHDt2DP/973+xfv16wQlrb9SoUdi4cSMmTJig/J1S44xOWloaNm/eDDMzM4wbNw7p6elYs2YNBg4ciHHjxql2D+LdM+6yLOPq1at4/PHHxYUiBfe4Eelp9erVmDFjBqZOnYojR44gPDwcXbt2hZ+fn2oLnUaNGuH69evK15mZmQLT6C8gIADu7u5YsmQJioqKsGzZMp29SQ2ZiYkJMjIykJmZCTMzM2Xc1dVVlUUbcOeAhdpnpQDg7bffhru7O/r06YPg4GA4Oztj/fr1aNasGXx9fUXHq7MZM2bofC1JkqoOWRk7niol0tOBAwcQHR0NWZYxatQoTJw4ES+88AIGDhyITZs2iY5XJzNmzMCrr76KZ599FrIs49ixY1iwYIHoWHU2ZcoUdOvWTZUzIKtWrcK3334LMzMzLF++XHQcg+jUqRPi4uJQUVGB9PR0fPXVV+jZs6foWLVWWlqK9u3bo7CwEMXFxcq4l5cXXnrpJYHJ6ubSpUu4ePEi8vPzER8fr4xrNJpqbWlIHC6VEulp9uzZsLS0RHFxMWxtbTFnzhzRkQwiOztbabrbq1cv1ZzCrElRURE2bNiAa9euYfHixbhy5QpSU1MxaNAg0dEeSoWFhfj0009x+PBhyLKM/v37Y/r06TqtQdQgKSkJGzduhJmZGaZMmaLaPa2VEhISsG/fPiQmJsLNzU0Zt7KywrBhw/DMM88ITEeVWLgRGcD58+dhamqKTp06iY6il9zcXKxbtw5Xr15Fly5d4OfnBysrK9Gx9DZz5kw4OjoiOjoasbGxKCoqwtixY1XV4iA+Ph4rV65ETk4OZFmGLMuQJAknT54UHa3OioqKIEkSGjduLDoKVZGcnIxevXqJjkH3wMKNSE9VlxRqMmTIkHpKoj8/Pz906dIFLi4u2L9/P0pLS7F06VLRsfQ2atQobN++XeeAxYgRI7Bz507Byf4+d3d3hIeHq/7DAQCcO3cOc+fORW5uLgCgVatWWLx4MRwdHQUnqx1PT8/7PlfbYYt169bBz88PixcvhiRJ1Z6/++67AlLR3bjHjUhP+/fvv+9zNRVuWVlZWLduHQBg4MCB8Pb2FpzIMMzNzVFcXKz8MkpLS4O5ubngVLXTsmVLoyjagDs3JMyZMwfPPvssAODo0aMICQlRVSENAOHh4aIjGFTl36/u3bsLTkL3w8KNSE/GMCNVVdV7Ce++p7Bp06YiIuktICAAb7zxBq5du4ZZs2YhOTlZdd+37t27Y+bMmRg8eLBO0ammDwaVGjVqpBRtANCnTx80aqS+Jgft2rUTHcGgKve1GcsHNmPFpVIiAzpw4AAuXLigcwJr+vTpAhPVzoABA9CoUSNUfVuQJEnZT6W2K7yqunnzJn7++WfIsowePXqgRYsWoiPVyr3u8VRTAZqSkgIA2L59O7RaLTw8PCBJEnbv3g1TU1O88847ghPWzalTp7B48WJcvnwZWq0W5eXlsLS0VO3+w9TUVHzxxRfIyMhAWVmZMl71/mISh4UbkYHMnz8fxcXFOHr0KHx8fLB37148/fTTWLJkiehoBnfp0iXVLdtlZWUhIyMD5eXlypiLi4vARA+f11577Z7PJElSbfucUaNGYfXq1QgMDERkZCSioqJw5coVzJo1S3S0OhkxYgTGjh2L7t2768yEcgm1YeBSKZGBJCcnIyYmBp6enpg+fTomTZoEPz8/0bEeiNmzZ2PHjh2iY/xtK1aswO7du9G5c2edX0RqKtxSU1OxcOFC5OTkIDY2FikpKUhMTMS0adNER/vbjPnKpI4dO6K8vBwmJiYYPXo0vLy8VFu4mZqa3rfIJrFYuBEZSGVLA0tLS2RlZcHW1hY3btwQnOrBUNtEfUJCAvbs2aO6AwlVzZs3D8HBwZg/fz4AwMHBAbNnz1ZV4VZJo9EgOjq62gzovZaDGzpLS0uUlpaia9euWL58Odq0aYOKigrRseps0KBB2LRpE9zd3XV+ZmxsbASmokos3IgM5Pnnn8ft27cxefJkjBo1CpIk4eWXXxYd64GoqVVAQ2ZnZwetVqvqwq2oqAhOTk46Y2q8CQK403bG0dERXbp0Ud3fpZosX74csixj/vz52LhxI65du4ZPPvlEdKw6q5xNr3qlmiRJ2Ldvn6hIVAULNyID8ff3BwC8+OKLGDRoEEpKSmBtbS04FQF3ZkS8vLzQt29fneJNTX2pbG1tkZaWphQ6e/bsQevWrQWnqpvi4mJV/b//K5WnSy0sLFR1GOleEhMTRUeg+2DhRmRAJ0+erLb84+XlJTDRg6G21g1ubm46V/io0YIFCzBv3jxcvnwZzz33HNq3b48VK1aIjlUnw4cPR2RkJAYNGqRTSKu13UxSUhLCwsKQmZmpcwpTbTNUdzcTlyQJtra2cHBwUO33xhjxVCmRgQQFBSE9PR0ODg7KEpYkSaqdWdi1axfS0tLw1ltv4dq1a8jJyTHaU2UBAQGqWdoqLCxERUWFqn+Rbt68GStXroSVlZUyg6jmdjMvvfQSQkJCqp3CtLW1FZiq9mraY5iXl4fz588jNDQUffv2FZCK7sYZNyIDOXv2LOLi4oxiz857772HsrIyHD9+HG+99RYsLS2xYMECREZGio72QKSnp4uOcE/R0dEYOXIkNmzYUOPzSZMm1XMi/a1btw7x8fFo2bKl6CgGYW1tjYEDB4qOobd79QTMyMjAzJkzsW3btnpORDVh4UZkIPb29rhx4wbatGkjOorekpOTsWPHDmWZ18bGBlqtVnCqB6chF9tFRUUAgIKCAsFJDKdjx46qnjG8W58+fbBs2TIMGTJEZ+lXbXev3ku7du10loBJLBZuRAZy8+ZNeHh4wMnJCWZmZsq4Gu8zNDU1RUVFhVLQ3Lx5U3X72ozF2LFjAdR8A8fGjRvrOY1hNG3aFF5eXnj22Wd1Ch21tgP5+eefAdyZda8kSZLR3DRw+fJlVZ/INjYs3IgMJCAgQHQEgxk3bhwCAgKQm5uLjz/+GLt37zaK03L3otatvhs3bsTEiRNFx6i1AQMGYMCAAaJjGMxXX30lOoJBvPnmm9XGbt26hRs3bqj2IIwx4uEEIgPKzs7GmTNnAABOTk6q3sNz4cIF/O9//4Msy/jHP/6BLl26iI70wBw6dAj9+/cXHaPWBg4ciB9++EF0jIdefn4+wsLCcPz4cQCAq6sr/P39VdcO6NixYzpfS5IEGxsbdOzYkTNuDQgLNyIDiYuLw4oVK+Dq6gpZlnHixAkEBwfjpZdeEh2tTjQaDa5fv66zt8XBwUFgorq7u12DLMtG0VD0+eefV+VJzCFDhtS4r3Dv3r0C0ugvICAA9vb28Pb2BnDnQElKSgrCwsIEJ3swXnnlFXz77beiYzy0uFRKZCDh4eH47rvvlFm23NxcTJw4UZWFW1hYGL799lu0b99ep12DWi8Bnzt3bo3tGtSgV69eNRY5siyjpKREQCL9Vb2ztKSkBHv27EF+fr7ARPpJS0vTaSczffp0jBw5UmCiB0utf++MBQs3IgORZVlnadTGxka1e6diYmKwb98+o1keUXO7huTkZNERDK5Vq1Y6X1deEzdz5kxBifTTuHFjnDhxAs7OzgDuzPBW3l1sjBryKeyHAQs3IgPp378/Jk+eDA8PDwB3lk7VugHb3t4eGo0GLVq0EB3FIIy9XYPapKSkKK9lWcbZs2dV3W5m4cKF+Pe//w2NRgNZltG8eXO8//77omORkeIeNyID2rt3L06ePAkAcHZ2hru7u+BEdXP27Fn4+/vjqaee0il01LpnZ/z48dXGjKldg9q89tprymsTExO0b98ekydPRufOnQWm0p9GowGg3qu7/i4vLy9ERUWJjvHQYuFGRNUMHz4co0ePRpcuXXT2hPHKG6L/Z4y3Wvwdv/32m1GfMm/ouFRKpKdXX30VmzdvrraJvPLkYuUMnJpYWFgY3S+dAwcO4MKFCzobq9XUm27FihUICgr6y7GGLCYm5r7PPT096ymJYRjbrRb3OghTqfK9jEWbWCzciPS0efNmAMa1idzFxQUffvgh3NzcdJZK1doOZP78+SguLsbRo0fh4+ODvXv34umnnxYdq1b+97//VRv78ccfVVW4nThxosbxH3/8EdevX1dd4VZ5q0Xfvn3Ru3dvnWdJSUkiIuml8j3sww8/ROvWrZWTsTt37sSNGzdERqMquFRKZCBBQUHVuovXNKYGVfcgVVJzOxBPT0/ExMQo/y4oKICfn59OW4qG6ptvvsHmzZuRnp4OOzs7ZbygoADPPPMMVq5cKTCdfnbt2oW1a9eiQ4cOeOutt9CtWzfRkerE29sbO3bs+MsxtRgxYgR27tz5l2MkBmfciAzk4sWLOl+XlZXh3LlzgtLoRw0FTW1UtmawtLREVlYWbG1tVTOD4OnpiQEDBuCDDz7ArFmzlHErKyvY2NgITFY3FRUViIqKwvr169G1a1esWrVKtYcSkpOTkZycjNzcXJ19bhqNBuXl5QKT6adJkybYuXMnPDw8IEkSYmNj0aRJE9Gx6E8s3Ij09N///hfh4eEoKSnBM888A+DO/jZzc3OMGTNGcLq60Wg0+Oyzz5SlLRcXF7z11luqPS33/PPP4/bt20q/MEmS4OPjIzrW32JtbQ1ra2vMnDkTrVu3hrm5OY4ePYrz58/Dy8sLzZo1Ex3xb9uyZQs2btwIZ2dnrFmzBh06dBAdSS9arRaFhYUoLy/X2efWtGlTfPzxxwKT6WflypUIDQ1FaGgoJElS/cyuseFSKZGBrFq1SmdGRM1mzJiBJ554Al5eXgDunJ67fPmyqn8ZVSotLUVJSYnq7pEcOXIkIiMjkZGRgSlTpsDNzQ0XL17EunXrREf72xwcHNCqVSu0atWqxoM8al1azMjIQLt27UTHoIcEZ9yIDGTWrFnIyspCRkaGzjKJi4uLwFR1c/XqVZ0ibebMmaq+wker1WLz5s3KDKKrqyteeeUVmJmZCU729zVq1AimpqaIj4/H66+/jvHjxyuFtVrEx8eLjvBAlJaWYt68ecjIyNC521etfQJTU1OxcOFC5OTkIDY2FikpKUhMTMS0adNERyOwcCMymJUrVyIuLg6dOnWCiYmJMq7Gws3CwgKnTp1Cz549AQCnTp2ChYWF4FR1t3DhQpSVleHVV18FcOeU3MKFCxEaGio42d9namqK2NhYREdHY82aNQCgUySogdqXRu8lMDAQY8eOhY+Pj+ruwq3JvHnzEBwcjPnz5wO4M1M6e/ZsFm4NBAs3IgP5/vvvsWfPHqO433PBggUIDg5GaWkpZFmGpaUlli1bJjpWnZ05c0bnRFzfvn0xYsQIgYlqb+nSpdiyZQvefPNN2NnZIT09XXX/DS4uLjX2CatcKj127JiAVPozNTWt8SS2WhUVFcHJyUlnrOqHURKLhRuRgdjZ2UGr1RpF4ebo6Ihdu3YhLy8PAFR5erEqExMTpKWlKTM+6enpqvpFVF5ejjVr1mDVqlXKmJ2dHaZMmSIwVe0dOXJEdIQHYtCgQdi0aRPc3d11fv7V+nNja2uLtLQ0pcjes2cPWrduLTgVVWLhRmQglpaW8PLyQt++fXXevN99912Bqermww8/hK+vr/KL59atW/jyyy8xY8YMwcnqJjg4GBMmTICdnR1kWUZmZiaWLFkiOtbfZmJigszMTJSWlqr6g8HdxXJeXp7OTRZt27at70gGUXmoYv369cqYJEnYt2+fqEh6WbBgAebNm4fLly/jueeeQ/v27VXZj9JY8VQpkYHc60Sct7d3PSfRX02XSKu5oShwZwP55cuXAQBPPvmk6gqg4OBgXLp0CW5ubjo9tdR4NdmBAwewdOlSXL9+HTY2NsjKysLjjz+OPXv2iI5GVRQWFqKiokK1bYCMFWfciAzE29sbxcXFyMzMxJNPPik6jl7Ky8t1ZndKSkqg1WoFp6q9e51iTEtLAwAMGTKkPuPopUOHDujQoQNkWVb93ZirV6/G5s2b4evri6ioKBw+fBi7d+8WHavOioqKsGHDBly7dg2LFy/GlStXkJqaikGDBomOVivR0dEYOXKkTjPhqtT4IcEYsXAjMpDExEQsW7YMWq0WiYmJ+PXXX/HRRx8hPDxcdLRa8/DwgK+vL0aPHg0AiIyMVN09kgCwf//++z5XU+E2ffp00REMxsTEBC1atEBFRQVkWUa/fv1UffglJCQEjo6Oyl2fbdu2RWBgoOoKt6KiIgBQ/QcDY8fCjchAwsLC8N1332H8+PEAgK5du+L3338XnKpu3nzzTXTp0gU//fQTAOCNN97A888/LzZUHSxdulR0BL2FhoZi7ty5ePPNN2t8rsYPBtbW1igoKEDv3r0RHByMli1bKteSqVFaWho+/PBD7Nq1C8Cd/a5q3IU0duxYAMb1IcEYsXAjMhBTU9Nq3fhran2gFm5ubnBzcxMdwyDy8/MRFhaG48ePA7jTgNff318VtydUNj729fUVnMRwPv30UzRu3Bhz5sxBVFQUNBqNKgvQSubm5iguLlZ+3tPS0lS3h7Kq9PR0hIaG4tSpU5AkCT179sScOXNgZ2cnOhqBhxOIDGbOnDno27cv1q5di08++QRfffUVtFot3nvvPdHRai0hIQGrVq3CH3/8AVmWlT5bJ0+eFB2tTgICAmBvb68cFImOjkZKSgrCwsIEJ/trmZmZeOyxx0THMKgPPvgAb7/99l+OqcWhQ4cQHh6Oixcvol+/fkhOTsbSpUvRp08f0dHqZMyYMXjttdcwfPhwAMCuXbvw9ddfY9u2bYKTEcDCjchgioqKEB4ejkOHDgEA+vfvj2nTpqnyxgF3d3eEhYXhqaeeEh3FIEaOHIno6Oi/HGuIqp7mDQgIwCeffCI4kf5qOqE8YsQInSbJanPz5k38/PPPkGUZPXr0QIsWLURHqjNPT0/ExMTojKn9+2NMuFRKZCCXL1/Gv/71L/zrX/8SHUVvLVu2NJqiDQAaN26MEydOwNnZGQCQlJSkmj1VVT9bp6enC0yivy1btmDLli24cuWKTpucgoICODo6CkymnzfffBPDhw+v1qpFrQYMGIC1a9di2LBhkCQJcXFxGDhwoNE05FY7zrgRGcj48eORnZ2NF198EcOGDUOXLl1ER6qz0NBQ5ObmYvDgwTp7dV544QWBqeouJSUFwcHB0Gg0AIBmzZrh/fffh4ODg+Bkf63q7JTae+ndunULeXl5WLVqFWbPnq2MW1lZoWXLlgKT6efYsWOIi4vDDz/8gKeffhrDhg3DoEGDVDnbDuC+e1vV3FjYWLBwIzKgGzduYPfu3YiLi0NBQQGGDh2qyouZg4KCqo1JkoTly5cLSKO/9PR02NnZKYVb06ZNlbGGrmvXrsopxZKSEmWmUO37Di9cuIATJ04AAJydnWFvby84kf7Ky8tx5MgRbN26FQcPHlTt94YaNhZuRA/A+fPn8fnnn2P37t04e/as6DgPvZpmqkaNGoXt27cLSvRw27RpEzZt2oTBgwcDAPbt24fXXnsN48aNE5ys7oqLi5GYmIjdu3fj3LlzGDRoEObNmyc6Vp3cfWtKJS8vr3pOQjXhHjciA7l06RLi4uIQHx8PGxsbDB06FO+8847oWLWyZMmS+7YwCQkJqcc0+rt06RIuXryI/Px8nVsUNBqNzh2ZVL+2bNmCbdu2wcrKCgAwdepUjB07VrWFW2BgIM6cOYP+/ftj3LhxcHV1RaNGjUTHqrMzZ84or0tKSvDTTz/B0dGRhVsDwcKNyEDmzJmDYcOG4fPPP1ftZdnGsFxVVWpqKg4cOID8/HydWxSsrKywePFigcnIzMysxtdq9PLLL+ODDz6AiYmJ6CgGcfdM4e3bt43i0JWx4FIpEdVaZTd/tUhOTkavXr1Ex3jolZWVwdTUFOvWrcOuXbuUK8cSEhLg4eGByZMnC05YdydPnkRGRgbKy8uVMWOZodJqtRg+fDj27t0rOgqBM25EBpOUlISwsDBkZmairKxM2TxujCewKjeVq4WNjQ3++c9/IicnB7GxsUhJSUFiYqIqD46omY+PD3bs2AE/Pz/06dMHSUlJAICFCxfCyclJcLq6CwoKQnp6OhwcHJRZN0mSVFu4Vb1eTZZlXLx4EUOHDhWYiKpi4UZkIHPnzkVISAi6d++u6v0txmjevHkIDg7G/PnzAQAODg6YPXs2C7d6VnWBx8nJSdXFWlVnz55FXFycqq+4q6rq9WomJiZo164dHnnkEYGJqCoWbkQGYm1tjYEDB4qOQTUoKiqqViQYy34kNcnNzcWGDRvu+XzSpEn1mMZw7O3tcePGDbRp00Z0FIN49NFH0aZNG6UPXXFxMX7//Xe0b99ecDICWLgRGUyfPn2wbNkyDBkyRKdprZo7wt+L2rbG2traIi0tTZkR2bNnD1q3bi041cOnoqICBQUFomMY3M2bN+Hh4QEnJyedgxbh4eECU9VdYGAgtmzZonzdqFEjBAYGIjIyUmAqqsTCjchAfv75ZwDQ6dsmSRIiIiJERXpg1Na2YcGCBZg3bx4uX76M5557Du3bt8eKFStEx3rotG7dGtOnTxcdw+ACAgJERzCo8vJynQ+f5ubm0Gq1AhNRVSzciAzkq6++Eh3BIHbu3ImIiAikpqYCADp16oTx48fD09NT+TM+Pj6i4tWJnZ0dNm7ciMLCQlRUVKBp06aiIz2U1DZT+3e5uroiOztb6X/m5OSk6iu8WrRogX379ilX3CUkJMDW1lZwKqrEdiBEBpKfn4+wsDAcP34cwJ03c39/f1hbWwtO9vdFR0fj888/xzvvvINu3bpBlmX88ssvWLFiBSZPnowRI0aIjlgnt2/fRlRUVLV2De+++67AVA+fvLw8o7ygPC4uDitWrICrqytkWcaJEycQHByMl156SXS0OklLS8Ps2bPxxx9/AAAeeeQRLFu2DB07dhScjAAWbkQGExAQAHt7e3h7ewO4UwSlpKQgLCxMcLK/75VXXsGKFSvQoUMHnfH09HTMmjULW7duFZRMP2PHjkWPHj3QpUsXnRO/ld8rIn2MGDECGzZsUGbZcnNzMXHiROzcuVNwMv1U7kesvOGCGgYulRIZSFpaGj755BPl6+nTp2PkyJECE9Vefn5+taINuLPUmJ+fLyCRYZSUlKjuui5SD1mWdZZGbWxsVL0s/MEHH+CNN95As2bNAAC3bt3CF198wdsTGgg2myIykMaNG+s0pk1KSkLjxo0FJqq9++W1tLSsxySGNXLkSGzduhV//PEH8vLylH+IDKF///6YPHkytm/fju3bt2PKlCkYMGCA6Fh19uOPPypFGwA0b94cP/74o8BEVBVn3IgMZNGiRQgODoZGowEANGvWDO+//77gVLVz6dKlGpcPZVnGlStX6j+QgZiZmWH58uU67RmM9VYLqj9Xr15FdnY2/v3vfyM+Pl65CaJnz56q3Q8K3DlVWlpaqpwsLS4uRmlpqeBUVIl73IgMrLJwU+PJxbS0tPs+r2kZVQ1eeOEFbNu2DS1atBAdhYzI1KlT8fbbb+Opp57SGT9//jxWr16t2j5ua9euxf79+zFq1CgAwPbt2+Hm5gY/Pz/ByQjgjBuR3jZs2ICmTZsqLTIqC7Zt27ahoKAAEydOFJiudtRamP2Vjh07qnqplxqm7OzsakUbADz11FPIyMgQkMgwpkyZAgcHB/z0008AgGnTpuG5554TnIoqsXAj0lNMTAy+/fbbauMjR47E6NGjVVW4ubi46Ny3KMsyJElS/n3s2DGB6erO0tISXl5e6NOnj05jUbYDIX3c78BOcXFxPSYxrPT0dJSXl8PV1RWdO3eGnZ2d6EhUBQs3Ij2VlZXpXHNTqWqBoBbPPPMMcnJy8OKLL8LDwwNt27YVHckgBg8ejMGDB4uOQUame/fu2Lp1K8aMGaMzvm3bNlVedafRaDB37lycPXsWXbt2BQD8+uuvcHR0xJIlS1S5/cMYcY8bkZ48PT2xYcMGtGrVSmc8OzsbkyZNQkxMjKBkdXPr1i3s3bsXcXFxqKiogIeHB4YOHapzykyNSktLlQMWTzzxRI3FNlFtZGdnY/r06TAzM1MKtbNnz0Kr1SIsLEx19+G+8847aNeuHfz9/ZV+h7Is49NPP0VaWhqWL18uOCEBLNyI9BYVFYWIiAjltgEAOHfuHJYvc5ta3wAAEf9JREFUX47XX39dtU1eZVnGrl27sHjxYkydOhW+vr6iI9XZ0aNHlV9Ksizj2rVrWLZsGVxcXERHIyNw5MgRXLhwAQDQuXNn9O3bV3CiuhkyZAji4+Nr/YzqF5dKifTk5eUFW1tbfPzxx8qbt729PWbMmIGBAwcKTld7p0+fRmxsLI4ePYoePXrgo48+Qp8+fUTH0suyZcuwfv16PPnkkwCA1NRUzJo1C9u3bxecjIzBs88+i2effVZ0jAeKczwNBws3IgMYOHCgKou0uw0ePBhWVlbw8PBAaGgoTE3vvEWcP38eAODg4CAyXp1ptVqlaAPuLJVqtVqBiYganl69eiEsLAz+/v46h5Q+/fRT9OzZU2AyqopLpUQPgLe3N3bs2CE6Rq29+uqryht25WnSSpIkYdOmTaKi6SUkJASNGjVSmqLGxMSgvLwcS5cuFZyMqOHQaDSYM2cOfvnlF53DCd26dUNoaCisra0FJySAhRvRA+Hl5YWoqCjRMR6Yn376SVX7eEpLS7Fp0yals72zszNee+01VZ78JXrQ0tLScPHiRQB39uzd3d/xwoULsLe3FxGNwMKN6IFYvXq1UV/IrLYZxcLCQlhYWMDExATA/1/pw6a8RLWntp9/Y8NL5okeAGMu2gD1bVSeOHGiTkPU4uJiTJo0SWAiIvVS28+/seHhBCIDiY+Px8qVK5GTkwNZlpXbBk6ePCk6msFV3bisBiUlJbCyslK+trKyQlFRkcBEROqltp9/Y8PCjchAVqxYgfDwcHTq1El0FLqLpaUlzp07p9MktXHjxoJTERHVHgs3IgNp2bKlURdt5eXlyh6xRx55RHCa2pkzZw4CAwPRpk0byLKM7OxsrF69WnQsogZHlmVcv34djz766D3/DG8dEYuHE4gM5D//+Q+ys7MxePBgndOKQ4YMEZhKf8eOHUNsbCz27duHw4cPi45TZ1qtFqmpqQB45RXR/Xh6eqruqr6HCWfciAykoKAAlpaW1YobNRZuZ86cQWxsLOLj43Hz5k3MnTsXM2fOFB1LL2fOnEFGRgbKy8vxyy+/ALjTtoWIdHXr1g2nT5+Gk5OT6ChUA864EZHio48+QlxcHFq3bg0PDw+8+OKLePnll5GYmCg6ml6CgoKQnp4OBwcHZblXkiS8++67gpMRNTwvvfQS0tLS8Nhjj+m0zOEsXMPAGTciA7l+/ToWL16snCJ1dnbG3LlzVbUf7JtvvkHnzp0xceJEDBgwAObm5kZxguzs2bOIi4sziv8Wogdt/fr1oiPQfbCPG5GBhISEwM3NDQcPHsTBgwcxaNAghISEiI5VK4cOHcIbb7yB3bt3Y/DgwQgJCUFJSQkqKipER9OLvb09bty4IToGkSq0a9cO165dw5EjR9CuXTtYWlqq/j3AmHCplMhARo4ciejo6L8cU4vi4mIkJiYiJiYGp0+fRr9+/bB8+XLRsepk/PjxSElJgZOTk86hhPDwcIGpiBqmsLAwnD17Fqmpqdi7dy+ysrIQGBiILVu2iI5G4FIpkcHY2NggOjoaw4cPBwDExsbCxsZGcKq6a9y4MYYNG4Zhw4YhPz8fe/fuFR2pzgICAkRHIFKN77//HlFRUfD29gYAtG3bFgUFBYJTUSUWbkQGsmTJEixevBhLly6FJEno1asXli5dKjpWrfzwww+wt7fHY489BuDOjFR8fDwee+wx1S37VuXq6io6ApFqmJmZQZIkZU9oYWGh4ERUFZdKiUgxYsQIbNmyBU2aNMGBAwcQGhqKlStX4pdffkFCQoLqNi336tWrxgMJxnwdGZG+1q9fj6tXr+Lw4cOYOnUqIiMjMXz4cIwfP150NAJn3Ij0FhYWds9nkiTB39+/HtPoR5IkNGnSBMCdu1d9fHzQo0cP9OjRA99++63gdLWXnJwsOgKR6kyePBmHDx+GlZUVUlNTMWPGDPTr1090LPoTCzciPVUWOlUVFhYiMjISeXl5qircKioqUFRUhMaNG+PIkSMYO3as8qy0tFRgMiKqT/369WOx1kCxcCPSk6+vr/Jao9EgIiIC27dvx7Bhw3SeqcH48ePh5eUFa2trdOzYUemcnpKSglatWglOR0T1IT4+HitXrkROTg5kWebWggaGe9yIDCAvLw8bNmxATEwMvL29MWHCBDRv3lx0rDrJzMxEdnY2HB0dlVsGsrKyoNVq0b59e8HpiOhBc3d3R3h4ODp16iQ6CtWAM25Eelq2bBm+//57jBkzBjExMbCyshIdqc5SUlIAAObm5rhw4YLgNEQkQsuWLVm0NWCccSPSk4ODA8zNzWFiYqJzglGNywsODg7o3LmzMltY9e1BkiRs2rRJVDQiqif/+c9/kJ2djcGDB8Pc3FwZHzJkiMBUVIkzbkR6qpylMgZBQUH4/vvvYW1tjeHDh+OFF17QuWSaiIxfQUEBLC0tcfjwYZ1xFm4NA2fciKiaK1euIDY2Fvv378fjjz8OPz8/ODg4iI5FRPWgpKQEFhYWomPQPXDGjYiqefzxxzFs2DAAwHfffQc3NzcWbkQPieHDh6Nly5ZwdnaGs7MzevfuDWtra9Gx6E+ccSMiRWZmJnbt2oWEhAS0atUKw4YNw6BBg2rsVUdExiszMxMnTpzAyZMn8eOPP8La2hrR0dGiYxFYuBFRFQ4ODnjqqafg7u4Oa2vratdFTZgwQVAyIqov169fx4kTJ3Ds2DGcP38ezZs3R+/evTF16lTR0QhcKiWiKqZOnQpJklBWVoabN2+KjkNEAjz//PN4+umnMXXqVLz33nui49BdOONGRLW2bt06+Pn5iY5BRA9ASkoKkpKScPz4cVy7dg0dO3aEi4sLfHx8REcjsHAjojrw9vbGjh07RMcgogekoKAASUlJSEpKws6dOwEA+/fvF5yKAC6VElEd8PMekfEaNWoUtFotevXqhd69e+Prr79Gu3btRMeiP7FwI6Jau/vQAhEZj88//xwtWrQQHYPugYUbEdUaZ9yIjNNvv/2G9evXK3cV29vbY9KkSezj2IA0Eh2AiNTH3d1ddAQiMrCEhARMnz4dLi4uWLJkCZYsWQIXFxfMmDEDCQkJouPRn3g4gYiqycrKQmhoKJKSkiBJEpydnRESEoK2bduKjkZED8iIESPw2WefoX379jrjv//+O6ZNm6YcUiCxOONGRNXMmTMH/fv3x/79+5GYmIh+/fphzpw5omMR0QNUXl5erWgDgPbt26OsrExAIqoJCzciqiY7OxtjxoyBubk5zM3N4ePjg+zsbNGxiOgBMjExQWZmZrXxjIwMmJiYCEhENWHhRkTVNG/eHLt27YIsy5BlGXFxcWjevLnoWET0AM2YMQOTJk3C9u3bcf78eZw/fx6RkZHw9fVFYGCg6Hj0J+5xI6Jqfv/9dyxatAinT58GAPTs2RPz589nLyciI5eSkoIvvvgCFy9eBAB07twZvr6+PFXagLBwI6JqTp06hZ49e/7lGBE9fBYvXox58+aJjvHQ4lIpEVWzaNGiamO8bJqIAODkyZOiIzzU2ICXiBSnT59GcnIycnNzERERoYxrNBpotVqByYiICGDhRkRVFBYW4ubNmygvL0dubq4ybmVlhY8++khgMiIiArjHjYhqkJ6eDjs7u3s+Dw0Nxdy5c+sxERE1FF5eXoiKihId46HFPW5EVM39ijYAOHHiRD0lIaL6EhQUBAD48ssv7/vnJkyYUB9x6B5YuBERERHOnTuHrKwsREZG4tatW8jLy9P5p9KoUaMEpiTucSMiIiKMHTsWEydORHp6OkaNGoWqO6kkScK+ffsEpqNK3ONGRLXGPS5ExmvBggU1tgSihoFLpURUTXx8/H3Hxo0bV59xiKgeLVq0CCkpKfj666/x9ddfIyUlRXQkqoKFGxFVs2bNmmpj4eHhymsfH5/6jENE9SgiIgKzZ89GTk4OcnJyEBQUhK+++kp0LPoT97gRkeLgwYM4ePAgsrKysHTpUmVco9FAkiSByYiovmzbtg1bt25FkyZNAAB+fn545ZVXMH78eMHJCGDhRkRVtGzZEvb29rCwsEDnzp2VcSsrK8yaNUtgMiKqTyYmJjW+JvF4OIGIqikqKoKFhQUaNbqzm6KiogJarRYWFhaCkxHRg7Zhwwbs2LED7u7uAICEhAR4e3tj4sSJYoMRABZuRFSDV155BevXr0fTpk0B3FkqfeONN7BlyxbByYioPpw7dw5JSUkAAGdnZ3Tr1k15duvWLTRv3lxUtIcel0qJqJri4mKlaAOApk2boqioSGAiIqpPjo6OcHR0rPHZxIkTsWPHjnpORJV4qpSIqrG0tNRpAfDrr79ymZSIAABcqBOLM25EVE1ISAj8/f3x2GOPAQCuXbuGDz74QHAqImoIeMJcLBZuRFRNjx49sHv3bly6dAkA0KlTJ5ibmwtORURELNyIqEbp6elIT09HSUkJLl68CADw9PQUnIqIRONSqVg8VUpE1Xz22Wc4fPgwLl++jP79++PQoUPo3bs3wsLCREcjogeovLwcHh4e2LNnzz3/TF5eHmxsbOoxFVXFwwlEVM3u3bsRERGB1q1bY8WKFYiOjuapUqKHgImJCZ544glkZmbe88+waBOLS6VEVI2FhQVMTExgamoKjUaD1q1bIyMjQ3QsIqoHt2/fhoeHB5ycnGBpaamMV72vmMRh4UZE1XTr1g23b9/G6NGjMXr0aDRt2hROTk6iYxFRPQgMDBQdge6De9yISIcsy7hx4wbatGkDALh69So0Gs09m3ESkfHJyMjA1atX8Y9//ANFRUUoLy/XacpN4nCPGxHpkCQJvr6+ytcdO3Zk0Ub0ENm6dStmzJiB+fPnAwCysrLg7+8vOBVVYuFGRNU4ODjgl19+ER2DiATYtGkTNm/erMywPf7448jNzRWciipxjxsRKcrKymBqaopff/0VL7/8Muzs7NCkSRPIsgxJkng/IdFDwNzcXKfhdllZmcA0dDcWbkSk8PHxwY4dO7BmzRrRUYhIEBcXF4SHh6O4uBiHDx/GN998Azc3N9Gx6E88nEBECi8vL0RFRYmOQUQCVVRU4LvvvsOhQ4cAAP3794ePjw/vKG0gWLgRkWLAgAGYNGnSPZ/f7xkRGY/S0lJcvnwZkiThiSee4F3FDQiXSolIUVFRgYKCAtExiEigAwcOYMGCBejQoQNkWcbvv/+ORYsWYeDAgaKjEVi4EVEVrVu3xvTp00XHICKB3n//fURERKBjx44AgLS0NEyZMoWFWwPBdiBEpODOCSKysrJSijYAsLOzg5WVlcBEVBX3uBGRIi8vjxdIEz2k4uPjAQCHDx9GZmYmhg4dCkmSsGfPHjz66KNYuHCh2IAEgEulRFQFizaih9f+/fuV161atcLx48cBAC1atEBJSYmoWHQXzrgRERERqQRn3IiIiEiRnp6Or7/+GhkZGTq3JoSHhwtMRZU440ZERESKESNG4OWXX0aXLl3QqNH/n2F0dXUVmIoqccaNiIiIFBYWFpgwYYLoGHQPnHEjIiIiRUxMDK5evYp+/frp3Jjg6OgoMBVV4owbERERKX777TdER0fjyJEjyv2kkiQhIiJCcDICWLgRERFRFXv27EFCQgLvJ22geHMCERERKezt7ZGfny86Bt0DZ9yIiIhIkZ+fj6FDh+Lpp5+GmZmZMs52IA0DCzciIiJSBAQEiI5A98FTpUREREQqwRk3IiIiUvTq1Us5TarValFWVgZLS0ucPHlScDICWLgRERFRFcnJycprWZaxb98+nDp1SmAiqoqnSomIiKhGkiRh8ODBOHTokOgo9CfOuBEREZEiPj5eeV1RUYGzZ8/CwsJCYCKqioUbERERKfbv36+8NjExQbt27fDZZ58JTERV8VQpERERkUpwxo2IiIgQFhZ2z2eSJMHf378e09C9sHAjIiIiNGnSpNpYYWEhIiMjkZeXx8KtgeBSKREREenQaDSIiIjAd999h6FDh8LX1xctW7YUHYvAGTciIiL6U15eHjZs2ICYmBh4e3tjx44daN68uehYVAULNyIiIsKyZcvw/fffY8yYMYiJiYGVlZXoSFQDLpUSERERHBwcYG5uDhMTE+XKK+DO7QmSJPHKqwaChRsRERGRSvDKKyIiIiKVYOFGREREpBIs3IiIiIhUgoUbERERkUr8H/WttQK1f4l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m4AAAH2CAYAAADJdQCgAAAABHNCSVQICAgIfAhkiAAAAAlwSFlzAAALEgAACxIB0t1+/AAAIABJREFUeJzs3X18zvX////bsdmYzXI6OZvKSSvnERVJTiZjp07Tl3fTW+iEJNMq5zldklCLGHoXJbZZVjSSdDakUChyskaYOdnY6XEcvz98HD9r2NixDsfL/Xq5HJfLcbxez+P5erxeR7VHj+fz+XqZrFarFRERERG56bk4OgARERERKR4lbiIiIiJOQombiIiIiJNQ4iYiIiLiJJS4iYiIiDiJMo4OQOTfNtR0h6NDsIu3T33n6BDsJsOtoqNDsBsvF7OjQ7CbuDvbODoEu6n23deODsFuWnw5y9Eh2FWlYdNLpd+S/rc+2nrIHmHYnSpuIiIiIk5CFTcRERExHFeToyMoHUrcRERExHBcTcbM3JS4iYiIiOEYteKmOW4iIiIiTkIVNxERETEcDZWKiIiIOAmjDpUqcRMRERHDUcVNRERExEmo4iYiIiLiJIxacdOqUhEREREnoYqbiIiIGI5RK1NK3ERERMRwjDpUqsRNREREDEeLE0RERESchCpuIiIiIk7CqBU3o87dExERETEcJW525ufnx4wZM2yfFy9ezLx58+zWf1xcHIGBgQQFBREWFkZMTIzd+r5R7733XoHPjz/+uN2PERkZyfr16wF46aWXCA4OZvbs2bb97777Lhs2bLD7cUVExDm5mkwlet2slLjZmbu7O19++SVnzpyxe99ff/01y5YtIyYmhjVr1vDxxx/j5eVl9+Ncr+jo6AKfly9fXmrH2rdvHx4eHsTHx7Nr1y4yMzM5efIkO3fupFOnTqV2XBERcS6uppK9blZK3OzM1dWVPn36XLESlpqayn/+8x+Cg4MJDw/n77//Bi5Wk15//XX69etHly5dbJWlf1q4cCEvv/wyVatWBcDNzY3evXsDsHfvXvr27UtwcDDPP/88GRkZAAwYMIA33niD3r1789hjj7F9+3YA+vbty4EDB2x9DxgwgF9//ZWsrCxeeeUV+vTpQ1hYGBs3bgQgNjaW559/nv/+97907dqVN954A4BZs2aRk5NDaGgoo0ePBqBFixa2fmfMmGGrECYmJgKQnJzMgAEDGD58ON26dbN9D2D+/Pn07t2bwMBAxo0bV+galClThuzsbKxWK/n5+bi6uvL2228zfPjwIn8bERG5dajiJsViMpl44oknSEhIIDMzs8C+yZMnExYWRnx8PD169GDy5Mm2fWlpaaxYsYLo6GhbUvRPf/zxB/fee+8V90VERDB69Gji4+Np0KBBgeFZs9nMypUriYyMtG0PCAiwJVInT54kLS2NRo0aER0dzYMPPsgnn3zC0qVLmTFjBtnZ2cDF5HDOnDkkJCSQmJjI8ePHGTVqFOXKlSM2NpaoqCjbNQBYt24dv//+OwkJCcTExBAVFUVaWpqtr9dee43ExERSUlL46aefgIsJ5MqVK0lISCA7O5tNmzYVOM969epRqVIlwsLC6NixI4cPH8ZqtXLPPfcU/eOIiMgtQxU3KTZPT09CQ0NZtmxZge0///wzPXr0ACA4ONiWrAB07twZuJiYnDp16rqOl5mZSWZmJq1atQIgNDSUrVu32vb7+/sD0LhxY44ePQrAY489Zqvsff7553Tt2hWALVu2sGDBAkJCQhgwYAB5eXm27zz44IN4enri7u5OvXr1SE1NvWZcP/30E927dwegSpUqtG7dml27dgHQtGlTfHx8MJlM+Pn52fr6/vvv6dOnD4GBgfz444/88ccfhfp95ZVXiI2N5cknn+Stt95ixIgRREdHM3LkSFauXHld105ERIxJiZtcl4EDB/Lpp59y4cIF2zbTNUqv7u7utvdWqxWA2bNnExISQmhoKAANGjTg119/ve5YLvXt4uJCfn4+ANWrV6dixYrs27ePxMREAgICbO3nzp1LXFwccXFxbNy4kbvuuqtQjK6urpjN5gLxFuXydm5uboX6ys3NZdKkScydO5eEhAR69+5NTk7OVfvbsGEDjRs35vz586SkpDB79my++OKLa35HRETEmSlxs7NLycltt91Gt27dWLVqlW1fixYt+OyzzwBYs2aNrUJ2tT5GjhxJXFwcsbGxAAwePJiZM2fahhtzc3NZuXIlXl5eeHt72+avxcfH07p162v2DdCtWzfef/99zp8/T8OGDQFo164dH3zwga3Nnj17ijxnd3d3W0J4+TFatWpFYmIiFouF9PR0tm3bRtOmTa/aT05ODiaTiUqVKnH+/HnWrVt31bb5+fksXbqUwYMHk52dbUuKLRYLeXl5RcYsIiLGZtQ5broBr51dXlUbNGgQH330kW3ba6+9RmRkJIsXL6Zy5cpMmzatyD4u98gjj5Cenk54eLhtW8+ePQGYPn0648ePJzs7mzp16tj6/mdfl3/u2rUrU6dO5ZlnnrFte+aZZ5gyZQqBgYFYrVZq165daNXoP/Xp04egoCAaNWpEVFSU7RhdunTh559/Jjg4GJPJREREBFWqVCmwKOLymCpUqECvXr3o3r071apVo0mTJlc95ocffkhYWBhly5bFz8+PrKwsgoKC6NChw02x0lZERBzrZh7uLAmTtbjjXCIGMdR0h6NDsIu3T33n6BDsJsOtoqNDsBsvF7OjQ7CbuDvbODoEu6n23deODsFuWnw5y9Eh2FWlYdNLpd+Pql15MV9x9T/5m50isS8NlYqIiIjhlPbihM2bN/PYY4/RtWtXFixYUGh/ZmYmQ4cOJTg4mMDAQFavXm2X89JQqYiIiBhOac5Ts1gsTJ48mSVLluDj40OvXr3o1KkT9erVs7X58MMPadCgAdHR0aSnp9OtWzeCgoIoU6ZkqZcqbiIiIiLXYefOndStW5datWrh5uZG9+7dCz120WQycf78eQDOnz9PxYoVS5y0gSpuIiIiYkCluTjh+PHj1KhRw/a5evXqtvuUXvLEE08wbNgw2rVrx4ULFwo8X7skVHETERERw3H07UC2bNnCvffey5YtW4iLi2PSpEm2ClxJKHETERERw3ExmUr0upbq1avbnioEFytwPj4+BdqsXr2aLl26AODr60vt2rX5888/S35eJe5BRERE5CZjcjWV6HUtTZo04ciRI6SmppKbm8vatWvp1KlTgTY1a9bk+++/By4+j/zQoUPUqVOnxOelOW4iIiJiOC6lOMnN1dWVsWPHMmjQIKxWK7169aJevXqsWLECk8lE3759GTZsGJGRkQQGBgIwevRoKlYs+T0rlbiJiIiIXKf27dvTvn37Atv69etne+/j48OiRYvsflwlbiIiImI4JldjzgZT4iYiIiKGU9Q8NWelxE1EREQMpzTnuDmSEjcRERExHJOLhkpFREREnIJRK27GTEdFREREDEgVNxERETEcLU4QERERcRK6HYiIiIiIkzDqHDclbnLLefvUd44OwS6GV3nI0SHYzZiTuxwdgt14559wdAh2E/LJq44OwW4yEqc7OgS7ca3g6egQnILJRYmbiIiIiFNwMehQqTHPSkRERMSAVHETERERw9GqUhEREREnocRNRERExEkYdY6bEjcRERExHFXcRERERJyEi0FvB2LMOqKIiIiIAaniJiIiIoajR16JiIiIOAk98kpERETESWhxgoiIiIiT0FCpiIiIiJMw6lCpMdNREREREQNSxU1EREQMx2TQ+7gpcRMRERHDMeojrxx6VmfOnCEkJITQ0FDatWtH+/btbZ/z8/NvuN/ffvuNb7755pptfvjhB3bu3HlD/c+ePRs/Pz+OHj1q27Zo0SL8/PzYu3cvAJ988gmBgYEEBwcTFBTE119/bWubl5dHmzZtmDNnTpHHevzxx+ncuXOBbUOGDOH+++8H4MiRIzRr1oywsDACAgLo27cv8fHx1+xz5cqVTJ06tdjn6yjt27cnKCiIoKAgBg8eTHp6+lXbluT3FBER4zG5mkr0ulk5tOJWsWJF4uLiAJg3bx6enp6Eh4cXame1WjGZin8Rf/31V/744w8efvjhq7b54YcfqFSpEk2bNr3uuE0mE3fffTdr165l8ODBAHz55ZfUr18fgKNHj7Jo0SLi4uLw8PDgwoULnDlzxvb9LVu2UL9+fRITExkxYkSRx/L09GTnzp00bdqUs2fPcurUqQLX46677mL16tXAxUTu2WefxWQyERQUdM1+b3YuLi589NFHeHl5ERUVxcKFCxkzZswV25bk9xQREeMx6qrSm/Ksjhw5Qvfu3XnppZfo0aMHJ0+eZNy4cfTq1YvAwEDeeecdW9tffvmFfv36ERwcTN++fcnKyuKdd97hs88+IzQ0lPXr1xfqPyUlhU8//ZTFixcTGhrKzz//zF9//cXAgQMJDg7mqaee4vjx49eMsUuXLiQlJQFw6NAhKlasyG233QZAWloaFSpUoFy5cgCUL1+emjVr2r772WefER4eTrVq1di1a1eR16N79+589tlnAKxbt46uXbteta2vry8vv/wyy5YtK7JfgNGjRzNlyhT69etX4JwAoqOjCQwMJCQkhLfeegu4mBT36dOH4OBghg8fTmZmJgD9+/dn+vTp9OzZkx49erB7926ee+45unbtyrx582x9xsXF0bt3b0JDQ5k0adI1Y7Narbb3999/P4cPHwZg06ZNhIWFERISwlNPPXXF31NERG5tJheXEr1uVjftHLeDBw8SFRXFvffeC8BLL72Et7c3ZrOZgQMH0rVrV+rUqcOLL77I/Pnz8fPzIzMzk7Jly/LMM8+wf/9+IiMjr9h3nTp16NWrF5UrV2bgwIEADB48mL59+9K9e3c++eQTpkyZwttvv33V+CpUqEDVqlX5888/SUxMpEePHixfvhyARo0aUaFCBTp16sQDDzyAv78/HTp0ACA7O5utW7cybdo0Tp48yWeffUaTJk2uehyTycRDDz3Eq6++itVqJTExkalTp7Jw4cKrfufee+/l4MGD17y+l0tPT2fFihXs27ePF154gc6dO7Nx40a2bNnCqlWrcHd359y5cwBEREQwZcoUmjdvzuzZs3nnnXeIiIgAoFy5cqxatYqYmBieffZZYmNj8fLyolOnTjz55JMcO3aML7/8ko8//hgXFxfGjRvH2rVr6d69+zXjs1qtfPXVVzRs2JC0tDQmTpzI8uXLuf322zl37hze3t6Ffk8REREjumlTyjp16tiSNoCEhATCwsIIDQ3lzz//5MCBAxw4cICaNWvi5+cHgJeXFy43mCXv3LmTgIAAAEJCQti+ffs125tMJgICAkhMTOSrr76iU6dOtgqRq6srMTExvPXWW9xxxx1MmTKF6OhoADZu3Ejbtm1xd3ena9euV6wIXs5qtVKmTBmaNWvG2rVrsVgsVK9evUA16krfuR6X5tDdfffdnDhxAoDvv/+enj174u7uDoC3tzdnzpwhNzeX5s2bAxev07Zt22z9dOzYEYCGDRty9913U7lyZdzd3alduzZ///033333Hbt376Znz56EhISwdetWjhw5cs3Y+vfvT2hoKLm5uQwePJiff/6ZBx54gNtvv90Wl4iIyD+5uLqU6HWzumkrbuXLl7e9P3z4MMuWLWPVqlV4eXkxevRocnJySvX4xZkD9uijjxIVFUXLli3x8PAotL9p06Y0bdqUNm3aMHHiRIYOHUpCQgK7du2yJXqnT58mOTmZ1q1bX/NYAQEBjBgxghdffLHI+H777Tfq1atXZPyXXErOoOik71r7L/Xj4uJSoE+TyUR+fj5Wq5WePXsyfPjwYsVlMplsc9yKG4OIiAhojtu/7vI/zpmZmXh5eeHp6cmJEyfYsmULAPXq1ePYsWPs2bPH1s5iseDp6Wmbe3U1/2zTvHlzPv/8cwDi4+Np1apVkTGWL1+e0aNH2xYoXHL8+HHb6lK4mEjVrFmTjIwMdu7cyebNm9mwYQMbN27k1Vdftc1fu5Y2bdowZMgQunXrBhS8Ppe/T0lJISoqigEDBhTZ55Vc6qtt27asWrXKliCfPXuWihUr4uHhYZtDFh8fb1vdWhwPPfQQn3/+OadPnwYurio+duxYkbFcrkWLFiQnJ9tW9J49exYo/HuKiMitzeTqUqLXzeqmrbhdXlFq1KgR9erVo1u3btSqVYuWLVsCFys8b775JuPHjycnJwcPDw+WLl3KAw88wKJFiwgLC2Po0KH4+/sX6r9Tp06MGDGCpKQkxo0bx7hx44iMjOS9996jatWqxb5dxuXzsy7FnJeXx9SpU0lLS8Pd3Z0qVaowadIk1q1bR9u2bQsM53bq1Im33nqL8ePH4+rqetXrYDKZGDRoEABms7nA9Tl06BBhYWFkZWVRoUIFnnrqKQIDA4sV/z8rd5c+d+jQgX379tGzZ0/c3Nx49NFHGT58ODNmzGDChAnk5ORQt25d23W6VgXw0r6GDRvy3HPPER4ejsViwc3NjYkTJ1KjRo1ixQZQpUoVxo8fzzPPPAOAj48PCxYsKPR7XhrOFRGRW9PNvMCgJExWjTvJLSY3/WjRjZzA8CoPOToEuxlzsujV1c6idv4JR4dgN5a9Pzg6BLvJ2PmTo0OwG/cKno4Owa68w699h4EbdfClGxt5uuTONz6wUyT2Zcx0VERERMSAbtqhUntZuXIlH374YYFht1atWvHqq68W+d358+fz5ZdfYjKZbDcBDggIKDSnzR6GDRvG33//Dfz/NxyOiIjgwQcfvOE+S3Lu/6aePXtisViA///c33jjjetaYCEiInK5m3meWkloqFRuORoqvfloqPTmpKHSm5OGSovnSGThJzFdD99pMXaKxL4MX3ETERGRW49RK25K3ERERMRwlLiJiIiIOAmj3g5EiZuIiIgYjlErbsY8KxEREREDUsVNREREDMeoFTclbiIiImI4LkrcRERERJyDFieIiIiIOAkNlYqIiIg4CaMmbsY8KxEREREDUsVNREREDEdz3ERERESchIurq6NDKBVK3ERERMRwjDrHTYmb3HIy3Co6OgS7GHNyl6NDsJsZ1Zo4OgS72TFxoaNDsJu44SGODsFuzt4T6OgQ7ManvP50F0dpJ26bN29m6tSpWK1WevbsydNPP33Fdjt37uTxxx9n9uzZ+Pv7l/i4+vVFRETEcEpzjpvFYmHy5MksWbIEHx8fevXqRadOnahXr16hdrNmzaJdu3Z2O7Yx64giIiIipWTnzp3UrVuXWrVq4ebmRvfu3dmwYUOhdh988AFdu3alcuXKdju2EjcRERExHJOrS4le13L8+HFq1Khh+1y9enVOnDhRqE1SUhL9+/e363lpqFREREQMx9GLE6ZOncro0aNtn61Wq136VeImIiIihlOac9yqV6/O0aNHbZ+PHz+Oj49PgTa7d+9m5MiRWK1WTp8+zebNmylTpgydOnUq0bGVuImIiIjhmFxK7z5uTZo04ciRI6SmplKtWjXWrl3Lm2++WaDN5XPeIiMjefTRR0uctIESNxERETGiUkzcXF1dGTt2LIMGDcJqtdKrVy/q1avHihUrMJlM9O3bt9SOrcRNRERE5Dq1b9+e9u3bF9jWr1+/K7adNm2a3Y6rxE1ERESMR88qFREREXEOJj2rVERERMRJlOIcN0dS4iYiIiLGo8RNRERExDmU5n3cHMmYZyUiIiJiQKq4iYiIiPFoqFRERETESShxExEREXEOmuMmN6xFixaODqGApKQkDhw4UGS7yMhI1q9f/y9EJCIiYmcuriV73aSUuP0LTCaTo0MoYMOGDezfv9/RYYiIiJQegyZuGir9FyUnJzN37lwqVarEH3/8QePGjYmKigJg586dTJ06laysLMqWLcuSJUsoU6YM48ePZ/fu3bi5uTFmzBjatGlDbGwsSUlJZGVlcfjwYQYNGkReXh7x8fGULVuWBQsW4O3tTUpKChMnTuT06dN4eHgwefJkzpw5w8aNG9m6dSvR0dG8/fbbnD9/nvHjx5OdnY2vry9Tp06lQoUKBWL//vvvmTlzJmazmSZNmjBhwgTc3NyYP38+mzZtIjs7mxYtWjBp0iQABgwYQLNmzfjxxx/JyMhgypQptGzZ8orXJTY2lo0bN5KVlUVKSgqdO3dm9OjRAHz77bfMnTuX3NxcfH19mTZtGvv372fBggXMnTuXpKQkRo0axfbt27FYLAQEBJCUlFSKv6KIiIjjqOL2L9u7dy+vvfYaiYmJpKSk8NNPP5GXl8eLL77I2LFjiY+PJyYmhrJly/Lhhx/i4uJCQkICb7zxBi+//DK5ubkA7N+/n/nz57Ny5Upmz55N+fLliY2NpVmzZsTFxQEwduxYxo0bx6pVq4iIiGDChAm0aNGCjh07EhERQWxsLHXq1CEiIoLRo0cTHx9PgwYNmDdvXoGYc3NziYyMZM6cOaxZs4b8/HyWL18OXEzQVq5cSUJCAtnZ2WzatMn2PbPZzMqVK4mMjCzU55Wuy5w5c0hISODzzz/n+PHjnD59mnfffZclS5awevVqGjVqRExMDPfeey979+4FYPv27TRs2JBdu3bxyy+/0KxZM3v9VCIi4sRMrq4let2sVHH7lzVt2hQfHx8A/Pz8SE1NxcvLCx8fHxo1agSAp6cncDEpGTBgAAB33XUXtWrV4tChQwC0adMGDw8PPDw88Pb2pkOHDgA0bNiQ33//nQsXLrBjxw5GjBiB1WoFID8/v1A8mZmZZGZm0qpVKwBCQ0MZMWJEgTZ//vknderUwdfXF4CQkBCWL1/OwIED+f7771m0aBFZWVmcO3eOBg0a2GLx9/cHoHHjxhw9evSa1+XBBx+0nXf9+vVJTU3l3Llz7N+/n8cffxyr1Up+fj4tWrTA1dUVX19fDhw4wK5duwgPD2fr1q2YzWbbeYiIyC3OoIsTlLj9y9zc3GzvXV1dMZvNALbk6loub+Pu7l5g36XPLi4umM1mLBYL3t7exMbG2iPsK8aXm5vLpEmTWL16NdWrV2fevHnk5ORcMaYrJY1Xiv/yc7BarbRt25ZZs2YVat+qVSu++eYb3NzcePDBB3n55ZexWCxERETc6CmKiIiR3MTz1ErCmOnoTaaopOzOO+8kLS2N3bt3A3D+/Hlb9SghIQGAgwcPcuzYMe68885iHdPLy4vatWvzxRdf2LZdGl709PQkMzPT1s7b25vt27cDEB8fT+vWrQv0ddddd3H06FFSUlIAWLNmDa1btyYnJweTyUSlSpU4f/4869atu+FrcCXNmjVjx44dHDlyBICsrCxbxbFly5YsXbqUFi1aUKlSJc6cOcPBgwdp0KDBdR9HRESMx+TiWqLXzUoVt3/B1VaVXtru5ubG7NmzmTx5MtnZ2Xh4eBATE0P//v0ZP348gYGBuLm5MWPGjAIVu6L6j4qKYsKECbz77ruYzWYCAgLw8/MjICCAsWPH8r///Y85c+Ywffp02+KEOnXqMG3atAL9uLu7M3XqVIYPH25bnNC3b1/c3Nzo3bs33bt3p1q1ajRp0uSqMd3IytrKlSszbdo0XnzxRXJzczGZTLzwwgvccccdNGvWjFOnTnH//fcDcPfdd3Pq1KnrPoaIiBiUQYdKTdYbKYWIOLFTGRccHYJdnMsxOzoEu5lRrUnRjZzEjokLHR2C3cQNf8jRIdjNWQP9++JT3lg1l8oVypdKv3lb15To+273B9kpEvsy1q8vIiIiAjf1cGdJKHGTf82WLVt44403bMOmVquVOnXqMHfuXAdHJiIihqPETaRk2rVrR7t27RwdhoiI3AoMOsdNiZuIiIgYzs18E92SUOImIiIixmPQoVJj1hFFREREDEgVNxERETEeg1bclLiJiIiI4Zi0OEFERETESajiJiIiIuIkTKq4iYiIiDgHgyZuxjwrEREREQNSxU1EREQMx2rQipsSNxERETEeJW4iIiIiTsJkcnQEpUKJm4iIiBiP7uMmIiIi4hw0x03EILxczI4OwS688084OgS72TFxoaNDsJsW4wc7OgS7qTI82dEh2E31zEOODsFu8jzvdnQI4kBK3ERERMR4VHETERERcRJK3ERERESchBI3EREREeegxQkiIiIizsKgiZsxz0pERETEgFRxExEREePRkxNEREREnIRBh0qVuImIiIjhaHGCiIiIiLPQs0pFREREnIRBK27GPCsRERERA1LFTURERIzHoBU3JW4iIiJiPErcRERERJyDVpWKiIiIOAslbiIiIiJOwqBPTjBmOirFds899xAaGkpISAihoaEcPXqU3bt3M2XKlGL3kZGRwUcffXTV/S1atCi0bcWKFcTHx99QzAcPHiQsLIzg4GB++eUXAMxmM+Hh4eTk5NxQnyIiItdj8+bNPPbYY3Tt2pUFCxZcsc3rr7+Ov78/wcHB7Nmzxy7HVcXtFufh4UFsbGyBbTVr1qRx48aF2prNZlxdXQttP3v2LMuXL6d///5XPIbpCv/X069fvxuMGD7++GNee+01atWqxZQpU3j77bdZvnw5wcHBlC1b9ob7FRERAynFoVKLxcLkyZNZsmQJPj4+9OrVi06dOlGvXj1bm6+//pojR46wfv16fvnlF8aPH88nn3xS4mMrcbvFWa3WQtuSk5NZvHgx0dHRzJs3jyNHjpCSkkLNmjUZNmwYkZGR5OfnY7FYmDt3Lm+99RYpKSmEhoby0EMPMXr06CKPO2/ePDw9PQkPDyclJYWJEydy+vRpPDw8mDx5MnfeeSeRkZF4enqye/duTp06xejRo/H398fNzY2srCwuXLiAm5sbGRkZfPXVVyxatKg0LpGIiDih0lycsHPnTurWrUutWrUA6N69Oxs2bCiQuG3YsIGQkBAAmjVrRkZGBmlpaVStWrVEx1bidovLyckhNDQUq9VKnTp1mDt3bqE2Bw4cYPny5bi7u/P666/zn//8hx49etiSt1GjRvHHH38UqtwV19ixY5k0aRK+vr7s3LmTCRMmsHTpUgDS0tJYsWIFBw4cYNiwYfj7+9O/f38iIiLIy8tj0qRJvPPOOwwdOrRE10FERAymFBO348ePU6NGDdvn6tUXZRZ7AAAgAElEQVSrs2vXrgJtTpw4we23316gzfHjx5W4ScmUK1euyISrY8eOuLu7A9C8eXOio6M5duwY/v7+1K1bt0THv3DhAjt27GDEiBG26l9+fr5tf+fOnQGoV68ep06dAqBGjRp88MEHABw5coTjx49z1113ERERQX5+PiNGjChxXCIi4tysBl2coMRNilS+fHnb+x49etCsWTM2bdrE008/zaRJk6hdu/YN922xWPD29r5q8ngpYYQrD+vOnj2bkSNHsmzZMvr06UOtWrWYNWsWb7zxxg3HJCIizu8KfzLspnr16hw9etT2+fjx4/j4+BRo4+Pjw99//237/Pfff1O9evUSH1urSm9xV0qGriUlJYU6deowYMAAOnbsyL59+/D09OT8+fM3dAwvLy9q167NF198Ydu2d+/eYvWTnJxM9erV8fX1LbCaVCtLRUSkNDVp0oQjR46QmppKbm4ua9eupVOnTgXadOrUibi4OAB+/vlnvL29SzxMCqq43fKutOLzWj7//HPWrFlDmTJlqFatGsOGDcPb25v77ruPwMBA2rdvX2hxQk5ODh06dMBqtWIymXjyyScL7I+KimLChAm8++67mM1mAgIC8PPzKzLW9957j9mzZwPQu3dvRo8ejdlsZsKECdd1TiIiYjyWUiy5ubq6MnbsWAYNGoTVaqVXr17Uq1ePFStWYDKZ6Nu3L4888ghff/01Xbp0wcPDg2nTptnl2Cbr9ZZcRJxczvkMR4dgFy4ZJxwdgt20W/Cno0OwmxbjBzs6BLt5+3Syo0OwmzKnDjk6BLvJq363o0Owq7Jet5VKvxkXskr0/QrlPewUiX2p4iYiIiKGYzFoWUqJm4iIiBiOUQcUlbiJiIiI4Ri14qZVpSIiIiJOQhU3ERERMRyDFtyUuImIiIjxGHWoVImbiIiIGI4WJ4iIiIg4CYujAyglStxERETEcAxacNOqUhERERFnoYqbiIiIGI4WJ4iIiIg4CS1OEBEREXESWpwgIiIi4iQMWnBT4iYiIiLGYzFo5qZVpSIiIiJOQhU3ERERMRxj1tvAZDXqsguRq/jY515Hh2AXIZ+86ugQ7Ca9eYijQ7CbKpx3dAh2M7xSa0eHYDfzUtc5OgS7OfPpAkeHYFdVh88qlX73n8wo0ffrV6tgp0jsSxU3ERERMRyjlqWUuImIiIjhWAw6WKrETURERAzHqBU3rSoVERERcRKquImIiIjh6FmlIiIiIk7CqEOlStxERETEcLQ4QURERMRJqOImIiIi4iT0rFIRERERcShV3ERERMRwzBZHR1A6lLiJiIiI4Rh1qFSJm4iIiBiOWYmbiIiIiHNQxU1ERETESRh1jptWlYqIiIg4CSVuBnTmzBlCQkIIDQ2lXbt2tG/f3vY5Pz+/UPuzZ8+yYsWKIvs1m83cf//9ABw5cgQ/P78C3xs/fjwJCQl2OYf+/fuzd+9eu/QlIiK3HovVWqLXzUpDpQZUsWJF4uLiAJg3bx6enp6Eh4dftf2ZM2dYsWIF/fr1K7Jvk8lke1+1alWWLFlCnz59cHG5ef4fwGw24+rq6ugwRETEgbQ4QQxh4cKFrFmzBoB+/frxxBNPMGvWLA4dOkRoaCgPP/wwTz/9NM8++ywZGRmYzWZGjhxJhw4dCvVVtWpVGjduTFxcHGFhYQX29e/fn3HjxuHn50daWhr9+/dn/fr1rFy5ks2bN5OZmcnhw4cZPHgwFy5c4LPPPqNcuXIsXLgQLy8vAFavXk1ycjIWi4Vp06bRqFEjLly4wOTJkzlw4AD5+fkMHz6cDh06sHLlSjZt2kRGRgaurq7ExMSU+rUUEZGbl8WYeZsSt1vJzp07Wbt2LatWrSIvL4/evXvTunVrXnrpJVJSUoiNjQUuVqzeeecdPD09SU9P5/HHH79i4mYymXj66acZNmxYocTtSm0v2b9/P3FxcWRmZuLv788rr7xCbGwsr7/+OvHx8TzxxBMA5OXlERcXxw8//MCrr75KXFwc8+fP5+GHH2batGmcO3eO3r1789BDDwGwZ88e1qxZY0v8RETk1mU2aOamxO0Wsn37dvz9/XF3d8fd3Z3OnTuzbds22rZtW6CdxWLhjTfeYPv27bi4uPD3339z5swZKlSoUKhPX19f7rnnHtauXVvsOB544AHKli1L2bJl8fT05NFHHwWgYcOGHDp0yNaue/futvbp6elkZWXx7bff8s0337BgwQLgYnJ37NgxANq1a6ekTUREAN0ORG4hl6ph8fHxmEwmHnnkEXJycq6YuAEMHTqUUaNG0bx5c9s2V1dXrP/3L01OTk6B9u7u7rb3JpPJ9tlkMmE2mwvsu5zJZMJqtTJ//nzq1KlTYF9ycjIeHh43cLYiIiLO4+aZUS6lrmXLliQlJZGbm8v58+fZsGEDrVq1wtPTk/Pnz9vaZWZmUqVKFUwmE99++y3Hjx+37bNe9n8wl97Xr18fX19fNm/ebNtXu3Ztdu/eDcAXX3xxQ/F+/vnnAPz4449UrVqVcuXK0a5dOz744ANbmz179txQ3yIiYmxma8leNytV3G4hTZs2pXv37vTs2RO4uICgQYMGADRq1IigoCA6dOjAk08+ydChQwkKCqJp06bccccdtj4ur4Jd/n7YsGG2fgGeeuopRo4cyfLly2nfvv1VY/pnVe3y7WXKlCEkJMS2OAHgueeeY+rUqQQGBgIXh2rnz59/nVdCRESMzqhDpSar1aBnJnIVH/vc6+gQ7CLkk1cdHYLdpDcPcXQIdlOF80U3chLDK7V2dAh2My91naNDsJszny5wdAh2VXX4rFLpN3b3sRJ9P7RxDTtFYl+quImIiIjhGLXipsRNREREDOdmnqdWElqcICIiIuIkVHETERERw9FQqYiIiIiTsOjJCSIiIiLOwahz3JS4iYiIiOFoqFRERETESZgNmrhpVamIiIiIk1DiJiIiIoZjsVhL9CqJs2fPMmjQILp27cpTTz1FRkbGNeK0EBoaytChQ4vVtxI3ERERMRxHPmR+wYIFPPjgg6xbt442bdrw3nvvXbXtsmXLqFevXrH7VuImIiIihmOxWkv0KokNGzYQGhoKQGhoKElJSVds9/fff/P111/Tu3fvYvetxQkiIiJiOI5cnJCenk7VqlUBqFatGunp6VdsN3XqVCIiIq45lPpPStxERETEcMylfAPe8PBw0tLSCm1/4YUXCm0zmUyFtm3atImqVatyzz338OOPPxb7uErcRERERK5TTEzMVfdVqVKFtLQ0qlatysmTJ6lcuXKhNj/99BMbN27k66+/Jicnh/PnzxMREcHMmTOveVzNcRMRERHDMVusJXqVRMeOHVm9ejUAsbGxdOrUqVCbF198kU2bNrFhwwbefPNN2rRpU2TSBkrcRERExIAcmbgNHjyY7777jq5du/LDDz/w9NNPA3DixAmGDBlSor41VCoiIiKGU9pz3K6lYsWKLFmypNB2Hx+fK94apHXr1rRu3bpYfStxk1tOte++dnQIdpGRON3RIdjN2XsCHR2C3VTPPOToEOxmXuo6R4dgN8/V6uroEOzm7dPJjg7BKTgycStNStxERETEcIyauGmOm4iIiIiTUMVNREREDMeoFTclbiIiImI4StxEREREnIQSNxEREREnocRNRERExEnkGzRx06pSERERESehipuIiIgYjoZKRURERJyEEjcRERERJ2G2KnETERERcQqquImIiIg4CaMmblpVKiIiIuIkVHETERERwzFqxU2Jm4iIiBiO2WJxdAilQkOlTiYtLY0XX3wRf39/evbsyZAhQzh8+LDD4klOTmbHjh22zytWrCA+Pt6ux0hNTSUwMBCA7du3ExQURK9evThy5AgAGRkZPPXUU3Y9poiIODezxVqi181KFTcn89xzzxEWFsabb74JwL59+0hLS6Nu3boOiSc5OZny5cvTokULAPr161eqx1uyZAnvv/8+f/31F8uXL2fMmDG88847DB06tFSPKyIizuVmTr5KQombE/nhhx9wc3OjT58+tm133303ADNmzGDLli2YTCaGDh1KQEAAycnJzJ07l0qVKvHHH3/QuHFjoqKi+Oabb/j000+ZM2cOcDH5Wrx4MdHR0WzZsoV58+aRm5uLr68v06ZNw8PDg44dOxIaGspXX31Ffn4+c+bMwd3dnRUrVuDq6kpCQgKvvfYa33//PZ6enoSHh7Nnzx4mTJhAdnY2vr6+TJ06lQoVKjBgwACaNWvGjz/+SEZGBlOmTKFly5akpqYSERFBVlYWAOPGjaN58+YFroGbmxsXLlwgKysLNzc3UlJSOH78OPfff/+/9CuIiIgz0LNKxeH++OMPGjVqVGj7+vXr+f3330lISCAmJoaoqCjS0tIA2Lt3L6+99hqJiYmkpKTw008/8dBDD7Fr1y6ys7MBSExMpEePHpw+fZro6GiWLFnC6tWradSoETExMbbjVK5cmdWrV9OvXz8WL15MrVq16NevH08++SSxsbG0bNmyQFxjxoxh9OjRxMfH06BBA+bNm2fbZzabWblyJZGRkbbtVatWJSYmhtWrVzN79mwmT55c6FyffvppxowZw4IFC3jiiSeYPXs2L7zwQskvroiIiBNQxc0Atm/fTvfu3QGoUqUKrVu3ZteuXXh6etK0aVN8fHwA8PPzIzU1lfvuu4927dqxceNGunbtytdff01ERATJycns37+fxx9/HKvVSn5+vm0IFKBLly4ANG7cmKSkpGvGlJmZSWZmJq1atQIgNDSUESNG2Pb7+/vb+jp69CgAeXl5TJo0iT179uDq6nrFuXt+fn58/PHHAGzbtg0fHx8sFgsjR47Ezc2Nl19+mcqVK9/QdRQREePQUKk4XP369Vm3bl2R7ayXPebDzc3N9t7V1RWz2QxAQEAAH374IbfddhtNmjShfPnyWK1W2rZty6xZs67Yr7u7OwAuLi7k5+dfVxzF6WvJkiVUrVqVhIQEzGYzzZo1u2b/7777LrNnz2bSpElERESQmprK0qVLGTlyZJGxiYiIsRk1cdNQqRN58MEHycvLY+XKlbZt+/bto0KFCiQmJmKxWEhPT2fbtm00bdr0mn21bt2aX3/9lU8++YSAgAAAmjVrxo4dO2yrNbOysjh06NA1+/H09CQzM7PQdi8vL2677Ta2b98OQHx8PK1bt75mXxkZGbbqYFxcnC3JvJK4uDgeeeQRvL29ycnJwWQyAZCTk3PNY4iIyK1Bq0rlpjBv3jymTJnCggULKFeuHLVq1eKVV14hKyuL4OBgTCYTERERVKlShQMHDhT47qXkBi5Wuh599FFiY2OZOXMmcHEO27Rp03jxxRfJzc3FZDLxwgsvcMcddxT47uUeffRRhg8fzsaNG3nttdcK7Js+fTrjx48nOzubOnXqMG3atEJxXK5///48//zzxMXF8fDDD+Ph4XHFdtnZ2cTGxrJ48WIA/vOf/zB48GDc3d2vWi0UEZFby82cfJWEyXqt8SwRA9q4/6SjQ7CLponTHR2C3aT1He/oEOymYeZeR4dgNxaP2xwdgt08V6uro0Owm7dPJzs6BLtyr+hTKv12nrelRN9Peq6dnSKxLw2VioiIiDgJDZWKiIiI4VgNOlSqxE1EREQMx6LETURERMQ5GHUKvxI3ERERMRwNlYqIiIg4CaMOlWpVqYiIiIiTUMVNREREDMdqcXQEpUOJm4iIiBiOFieIiIiIOAmjznFT4iYiIiKGo1WlIiIiIk7CqImbVpWKiIiIOAlV3ERERMRwLFqcICIiIuIcjDpUqsRNREREDEeJm4iIiIiT0O1ARERERJyEbsArYhAtvpzl6BDswrWCp6NDsBuf8sb5T1Ge592ODsFuMhZPcnQIdvP26WRHh2A3wyu1dnQIdhVtPeToEJyKcf5rKSIiIvJ/9KxSERERESehOW4iIiIiTkKrSkVERESchBI3ERERESdh1Ccn6FmlIiIiIk5CFTcRERExHA2VioiIiDgJRyZuZ8+eZeTIkaSmplK7dm3eeustKlSoUKjdkiVL+PTTTzGZTDRs2JBp06bh7u5+zb41VCoiIiKGY7FYS/QqiQULFvDggw+ybt062rRpw3vvvVeozfHjx/nggw9YvXo1CQkJmM1mEhMTi+xbiZuIiIgYjtVqLdGrJDZs2EBoaCgAoaGhJCUlXbGdxWIhKyuL/Px8srOz8fHxKbJvDZWKiIiI4ThyqDQ9PZ2qVasCUK1aNdLT0wu1qV69OuHh4XTo0AEPDw/atm3LQw89VGTfStxERERErlN4eDhpaWmFtr/wwguFtplMpkLbzp07x4YNG/jqq6+oUKECw4cPJyEhgcDAwGseV4mbiIiIGE5pP/IqJibmqvuqVKlCWloaVatW5eTJk1SuXLlQm++++446depQsWJFALp06cKOHTuKTNw0x01EREQMx2oxl+hVEh07dmT16tUAxMbG0qlTp0JtatasyS+//EJOTg5Wq5UffviBevXqFdm3EjcRERExHEcmboMHD+a7776ja9eu/PDDDzz99NMAnDhxgiFDhgDQtGlTunbtSkhICEFBQVitVvr06VNk3xoqFREREcMpafJVEhUrVmTJkiWFtvv4+BS4Nchzzz3Hc889d119K3ETERERw7GaHZe4laYih0r9/PyYMWOG7fPixYuZN2+eXQ4eGRnJ+vXr7dJXcSxbtoyAgABGjx591TZJSUkEBQXRvXt3goKCrnrvlX9TZmYmY8aMwd/fH39/f15++WUyMzP/lWOvWLGC+Pj46/pOixYtrrovOTmZoUOHFthWnH8ONm7cyMKFC4GLv9GBAweuKyYREbm1OHKotDQVmbi5u7vz5ZdfcubMmX8jnmIz30AmvXz5cmJiYoiKirri/r179xIVFUV0dDRr167lnXfeYebMmfz+++8lDbdYrnbDv1deeYU6deqwfv161q9fT61atXj11Vf/lZj69etHcHDwdX3nSsueS6pjx44MHjwYuHhjw/3799v9GCIiIje7IhM3V1dX+vTpc8Vlr/+slFyqtCQnJzNgwACeeeYZunTpwqxZs0hISKB3794EBQWRkpJi+863335Lz549eeyxx9i0aRNw8U7CM2fOpHfv3gQHB/PJJ5/Y+n3iiScYNmwY3bt3v2rMMTExBAYGEhgYyLJlywAYP348KSkpDB48mKVLl17xe4sXL2bIkCHUrFkTgNq1a/P000+zaNEi0tPTCQsLAy4meH5+fvz999/AxSW8OTk5REZG8vrrr9OvXz+6dOlS4NosWrSIXr16ERwcbKtYpqam8thjjzFmzBgCAwNt/V3uyJEj/Pbbbzz77LO2bc8++yy7d++2XccFCxYQGBhISEgIb775pu174eHhBAcHExYWRkpKSqFq1+TJk4mLiwMuJkZRUVEEBgbSp08fW9/z5s2z/fYpKSn897//pWfPnvy///f/OHjwIAB//fUX/fr1IygoiLfeeuuqv0txdOzYkblz5xIWFkZQUJDtGLGxsUyePJkdO3awceNGoqKiCA0NJSUlhWXLltG9e3eCg4MZNWpUiY4vIiLGYNSKW5Fz3EwmE0888QSBgYG2ise12l6yb98+Pv/8cypUqEDnzp3p06cPK1euZNmyZfzvf/8jMjISgKNHj7Jq1SoOHz7MwIED+fLLL4mLi8Pb25uVK1eSm5vL448/Ttu2bQH47bffWLt2rS25+qdff/2V2NhYPv30U8xmM3369KF169ZMnDiRLVu28MEHH3Dbbbdd8bv79+/nqaeeKrCtcePGfPTRR1SuXJm8vDzOnz/P9u3badKkCdu2beO+++6jSpUqlC1bFoC0tDRWrFjBgQMHGDZsGP7+/nz77bccPnyYTz/9FKvVyrBhw9i2bRs1atTgyJEjzJw5k6ZNm141pnvuuafAtXVxceGee+5h//79HDx4kK+++opVq1bh7u7OuXPnAHjppZcYMmQInTp1Ijc3F6vVyrFjx675+912220kJCQQFxfHlClTiI6OLrB/7NixTJo0CV9fX3bu3MmECRNYunQpU6ZMoX///gQFBfHhhx9e8xjFUblyZVavXs1HH33E4sWLmTx5MnDxn68WLVrQsWNHHn30Ufz9/QFYuHAhGzduxM3N7V8bQhYRkZvbzZx8lUSxFid4enoSGhrKsmXLKFeuXLE6btKkCVWqVAHA19fXlng1bNiQ5ORkW7tu3boBULduXXx9ffnzzz/ZsmULv//+O1988QVwcY7X4cOHKVOmDE2bNr1q0gawfft2unTpYkukunTpwrZt2/Dz8yvx88datGjB9u3b2bp1K0OGDGHz5s1YLBZatWpla9O5c2cA6tWrx6lTpwDYsmUL3377LaGhoVitVrKysjh8+DA1atSgZs2aV03aiuP7778nLCwMd3d3ALy9vTl//jwnTpyw3Tfm0r6iBAQEANCjRw+mT59eYN+FCxfYsWMHI0aMsF3D/Px8AH766SdbFTE4OJhZs2Zd9RhXG0a9fHuXLl2Ai0lzceYY+vn5MWrUKDp37my7/iIicmu7pRM3gIEDBxIaGmobLoSLw6gWiwW4OD8rLy/Pts/Nzc323mQy2ZIHFxcX2x/8S/susVqtts9jx461JXuXJCcn4+HhUdyQr1v9+vXZvXs3d999t23b7t27adCgAQAtW7Zk+/btHDt2jM6dO7Nw4UJcXFzo0KGDrf3lSdLlSeKQIUMK3Z8lNTW1yPOpX78+e/bsKbDNarWyZ88e6tevXyAJLoqrq2uBmHJycgrsv/y3+GeCZbFY8Pb2JjY2tlC/JpOp2PPaKlasyNmzZwtsO3PmDJUqVbJ9vto/K1ezYMECtm7dysaNG4mOjuazzz7DxUW3KBQRuZUZNXEr8q/bpT/0t912G926dWPVqlW2fbVq1WL37t3AxQnjxfkj+09ffPEFVquVI0eO8Ndff3HnnXfSrl07PvroI1t/hw4dIisrq1j9tWrViqSkJHJycrhw4QJJSUkFKmLXMmjQIBYsWEBqaipwce7WggULCA8Pt/W9Zs0a6tatC1y8Jps3b6Zly5ZX7O/StWvXrh2rVq3iwoULABw/fvyKD5y9El9fX+69917mz59v2zZ//nwaNWpEnTp1eOihh1i9ejXZ2dkAnD17Fk9PT26//XZbtSo3N5fs7Gxq1arF/v37ycvL49y5c3z//fcFjpWYmAjA2rVrad68eYF9Xl5e1K5d21YFhYtz/QDuu+8+PvvsMwDWrFlzzfOpW7cuJ0+e5M8//wQuJq/79u3Dz8+vWNcDLlaALw2JWq1Wjh49SuvWrRk1ahSZmZm26ywiIrcui8VcotfNqlhz3C4ZNGgQH330kW1bnz59eOaZZwgJCaFdu3ZXrR5dqxpTo0YNevXqxfnz55k4cSLu7u707t2b1NRUQkNDgYtzni5PXK7l3nvvJTQ0lF69etlivJQUFFUV8vPzY/To0QwdOhSz2UyZMmWIiIiwfb9WrVoA3H///cDFCtzx48epUKHCNc+7bdu2/Pnnn/Tt2xe4mHhERUUVuyo0ZcoUJk2aRJcuXTCZTDRv3pypU6cC8PDDD7N371569uyJu7s77du3Z+TIkcyYMYNx48bx9ttv4+bmxpw5c6hduzbdunWjR48e1K5dm0aNGhU4zrlz5wgKCqJs2bK2RQ6Xi4qKYsKECbz77ruYzWYCAgLw8/PjlVde4aWXXuL999+/4mM9Lufu7k5UVBSRkZHk5uZSpkwZpkyZgpeXV4Frdi0BAQGMHTuW//3vf7z55pu88sorZGRkABcrw5f6EhERMRqTtSSTvsQwLj1X7dLDbo3s9LsvOzoEu3AtV7y5i84gv5cxfhMAT1Ne0Y2cRMbiSY4OwW68B45xdAh2M7xSa0eHYFfR1kOl0m+14Cvf+qu4TsZf/Z6vjqQnJwhQOvdeExERcRSjznFz2sTtzJkzPPnkk7aE49LChiVLllz1dh+XrF69mmXLlhVIVu677z7Gjh1bqjEXpU+fPrYFHpfOZ+bMmbbFEaVpw4YNdu3v999/JyIiosDvU7ZsWT7++GO7HkdERORKjPrIK6dN3CpWrGi7eez1CgsLK7A69mZx6UbDRtCwYcMb/n1ERERKShU3ERERESdh1MRNN7sSERERcRKquImIiIjhGLXipsRNREREDMf6f092MholbiIiImI4qriJiIiIOAklbiIiIiJO4mZ+3mhJaFWpiIiIiJNQxU1EREQMR09OEBEREXESmuMmIiIi4iSUuImIiIg4CSVuIiIiIk7CqImbyWq1Wh0dhIiIiIgUTbcDEREREXESStxEREREnIQSNxEREREnocRNRERExEkocRMRERFxEkrcRERERJyEEjcRERERJ6HETURERMRJKHETkUJ+/vnnYm2Tf9/hw4d56aWXeP7559mxY4ejw7luZrOZ8PBwR4ch4rSUuImUgpycHDIzMx0dxg2bOHFioW2TJk1yQCT20blzZ0aNGsXy5cv5448/HB3OdcnJySnwec6cOYwaNYpXXnmFCRMmOCaoEnB1dcVsNjv1vx9Xk56ezuzZs5k+fTqHDh1ydDh2YbFYDPlbOTM9q1TEzlauXMkXX3yBxWKhSZMmvPjii44Oqdh27tzJjh07SE9PZ9myZbbtmZmZ5OXlOTCykklMTOSXX35h27ZtzJw5k4MHD3L33Xczf/58R4dWpKFDhxIcHExISAgAZcqUITU1FbiYBDmjChUqEBQURLt27fDw8LBtj4yMdGBUJTd9+nT69OkDwKhRo1i1apWDI7oxo0aNYuLEibi4uNCrVy8yMzMZOHAg//3vfx0dmqCKm0iJbdiwocDn7777jkWLFhETE8OmTZscE9QNunDhAqdPn8ZsNpOenm57ubm5MWfOHEeHd8NcXFwoU6YMrq6uuLi4UKVKFapUqeLosIrl/fffJzMzk6eeeoqtW7cyZswYvvnmG5KSkoiKinJ0eDekQ4cODCykDq4AACAASURBVBs2jCZNmlC/fn3by9lc+k0uycvLo1atWtSuXZvc3FwHRlYy+/fvx8vLi6SkJNq3b8+GDRuIj493dFjyf/SQeZESevfdd9m5cyfDhw/nnnvuITo6mpSUFEwmE1lZWcyaNcvRIV63lJSU/6+9e4/L+e7/AP766iSJctxGbCOLLExlbsY02UgUy2zGTRabJPeoezGnuWNOs0ObbmaszRiLUkJLbLjnlMxhyxyiVjSV6Op4Vd/fH9b316XY6rr06Xt5PR+PPXb1+frjtaWr9/U5vD+ws7MTHcNgevTogS5dumDSpEno27cvbG1tRUeqtfz8fHz22WfIysrCzJkz0aFDB9GR9FJaWopr166hY8eOoqPU2d3fk4qKCoSFhaGkpAT//Oc/4ezsLDpinXh4eCAqKgqzZs3C66+/DldXV3h6eiImJkZ0NAILNyKDuHHjBj7++GPIsozAwEAUFBSguLgYDg4OoqPVyeTJk7F69Wo0a9YMAHDr1i0EBQVh7dq1gpPVTUJCApKSknDmzBmYmZmhV69ecHFxQd++fUVH+0s///wz1q9fDzMzM0ydOhWNGzfG6tWr0bZtW0ybNk35HqnJgQMHsHTpUmi1WiQmJuLXX39FWFiYKpaua5Keno7Vq1ejTZs2qv2eVBUREYF169bBwcEBa9euRWZmJoKCgvDNN9+IjkZg4UZkEBqNBiYmJrh69So+/PBDdO/eHX5+frCwsBAdrU68vLwQFRX1l2Nqc+nSJRw8eBBffvklcnJycPr0adGR/tLIkSOxdu1aFBYWIiQkBFu2bAEAHDt2DP/973+xfv16wQlrb9SoUdi4cSMmTJig/J1S44xOWloaNm/eDDMzM4wbNw7p6elYs2YNBg4ciHHjxql2D+LdM+6yLOPq1at4/PHHxYUiBfe4Eelp9erVmDFjBqZOnYojR44gPDwcXbt2hZ+fn2oLnUaNGuH69evK15mZmQLT6C8gIADu7u5YsmQJioqKsGzZMp29SQ2ZiYkJMjIykJmZCTMzM2Xc1dVVlUUbcOeAhdpnpQDg7bffhru7O/r06YPg4GA4Oztj/fr1aNasGXx9fUXHq7MZM2bofC1JkqoOWRk7niol0tOBAwcQHR0NWZYxatQoTJw4ES+88AIGDhyITZs2iY5XJzNmzMCrr76KZ599FrIs49ixY1iwYIHoWHU2ZcoUdOvWTZUzIKtWrcK3334LMzMzLF++XHQcg+jUqRPi4uJQUVGB9PR0fPXVV+jZs6foWLVWWlqK9u3bo7CwEMXFxcq4l5cXXnrpJYHJ6ubSpUu4ePEi8vPzER8fr4xrNJpqbWlIHC6VEulp9uzZsLS0RHFxMWxtbTFnzhzRkQwiOztbabrbq1cv1ZzCrElRURE2bNiAa9euYfHixbhy5QpSU1MxaNAg0dEeSoWFhfj0009x+PBhyLKM/v37Y/r06TqtQdQgKSkJGzduhJmZGaZMmaLaPa2VEhISsG/fPiQmJsLNzU0Zt7KywrBhw/DMM88ITEeVWLgRGcD58+dhamqKTp06iY6il9zcXKxbtw5Xr15Fly5d4OfnBysrK9Gx9DZz5kw4OjoiOjoasbGxKCoqwtixY1XV4iA+Ph4rV65ETk4OZFmGLMuQJAknT54UHa3OioqKIEkSGjduLDoKVZGcnIxevXqJjkH3wMKNSE9VlxRqMmTIkHpKoj8/Pz906dIFLi4u2L9/P0pLS7F06VLRsfQ2atQobN++XeeAxYgRI7Bz507Byf4+d3d3hIeHq/7DAQCcO3cOc+fORW5uLgCgVatWWLx4MRwdHQUnqx1PT8/7PlfbYYt169bBz88PixcvhiRJ1Z6/++67AlLR3bjHjUhP+/fvv+9zNRVuWVlZWLduHQBg4MCB8Pb2FpzIMMzNzVFcXKz8MkpLS4O5ubngVLXTsmVLoyjagDs3JMyZMwfPPvssAODo0aMICQlRVSENAOHh4aIjGFTl36/u3bsLTkL3w8KNSE/GMCNVVdV7Ce++p7Bp06YiIuktICAAb7zxBq5du4ZZs2YhOTlZdd+37t27Y+bMmRg8eLBO0ammDwaVGjVqpBRtANCnTx80aqS+Jgft2rUTHcGgKve1GcsHNmPFpVIiAzpw4AAuXLigcwJr+vTpAhPVzoABA9CoUSNUfVuQJEnZT6W2K7yqunnzJn7++WfIsowePXqgRYsWoiPVyr3u8VRTAZqSkgIA2L59O7RaLTw8PCBJEnbv3g1TU1O88847ghPWzalTp7B48WJcvnwZWq0W5eXlsLS0VO3+w9TUVHzxxRfIyMhAWVmZMl71/mISh4UbkYHMnz8fxcXFOHr0KHx8fLB37148/fTTWLJkiehoBnfp0iXVLdtlZWUhIyMD5eXlypiLi4vARA+f11577Z7PJElSbfucUaNGYfXq1QgMDERkZCSioqJw5coVzJo1S3S0OhkxYgTGjh2L7t2768yEcgm1YeBSKZGBJCcnIyYmBp6enpg+fTomTZoEPz8/0bEeiNmzZ2PHjh2iY/xtK1aswO7du9G5c2edX0RqKtxSU1OxcOFC5OTkIDY2FikpKUhMTMS0adNER/vbjPnKpI4dO6K8vBwmJiYYPXo0vLy8VFu4mZqa3rfIJrFYuBEZSGVLA0tLS2RlZcHW1hY3btwQnOrBUNtEfUJCAvbs2aO6AwlVzZs3D8HBwZg/fz4AwMHBAbNnz1ZV4VZJo9EgOjq62gzovZaDGzpLS0uUlpaia9euWL58Odq0aYOKigrRseps0KBB2LRpE9zd3XV+ZmxsbASmokos3IgM5Pnnn8ft27cxefJkjBo1CpIk4eWXXxYd64GoqVVAQ2ZnZwetVqvqwq2oqAhOTk46Y2q8CQK403bG0dERXbp0Ud3fpZosX74csixj/vz52LhxI65du4ZPPvlEdKw6q5xNr3qlmiRJ2Ldvn6hIVAULNyID8ff3BwC8+OKLGDRoEEpKSmBtbS04FQF3ZkS8vLzQt29fneJNTX2pbG1tkZaWphQ6e/bsQevWrQWnqpvi4mJV/b//K5WnSy0sLFR1GOleEhMTRUeg+2DhRmRAJ0+erLb84+XlJTDRg6G21g1ubm46V/io0YIFCzBv3jxcvnwZzz33HNq3b48VK1aIjlUnw4cPR2RkJAYNGqRTSKu13UxSUhLCwsKQmZmpcwpTbTNUdzcTlyQJtra2cHBwUO33xhjxVCmRgQQFBSE9PR0ODg7KEpYkSaqdWdi1axfS0tLw1ltv4dq1a8jJyTHaU2UBAQGqWdoqLCxERUWFqn+Rbt68GStXroSVlZUyg6jmdjMvvfQSQkJCqp3CtLW1FZiq9mraY5iXl4fz588jNDQUffv2FZCK7sYZNyIDOXv2LOLi4oxiz857772HsrIyHD9+HG+99RYsLS2xYMECREZGio72QKSnp4uOcE/R0dEYOXIkNmzYUOPzSZMm1XMi/a1btw7x8fFo2bKl6CgGYW1tjYEDB4qOobd79QTMyMjAzJkzsW3btnpORDVh4UZkIPb29rhx4wbatGkjOorekpOTsWPHDmWZ18bGBlqtVnCqB6chF9tFRUUAgIKCAsFJDKdjx46qnjG8W58+fbBs2TIMGTJEZ+lXbXev3ku7du10loBJLBZuRAZy8+ZNeHh4wMnJCWZmZsq4Gu8zNDU1RUVFhVLQ3Lx5U3X72ozF2LFjAdR8A8fGjRvrOY1hNG3aFF5eXnj22Wd1Ch21tgP5+eefAdyZda8kSZLR3DRw+fJlVZ/INjYs3IgMJCAgQHQEgxk3bhwCAgKQm5uLjz/+GLt37zaK03L3otatvhs3bsTEiRNFx6i1AQMGYMCAAaJjGMxXX30lOoJBvPnmm9XGbt26hRs3bqj2IIwx4uEEIgPKzs7GmTNnAABOTk6q3sNz4cIF/O9//4Msy/jHP/6BLl26iI70wBw6dAj9+/cXHaPWBg4ciB9++EF0jIdefn4+wsLCcPz4cQCAq6sr/P39VdcO6NixYzpfS5IEGxsbdOzYkTNuDQgLNyIDiYuLw4oVK+Dq6gpZlnHixAkEBwfjpZdeEh2tTjQaDa5fv66zt8XBwUFgorq7u12DLMtG0VD0+eefV+VJzCFDhtS4r3Dv3r0C0ugvICAA9vb28Pb2BnDnQElKSgrCwsIEJ3swXnnlFXz77beiYzy0uFRKZCDh4eH47rvvlFm23NxcTJw4UZWFW1hYGL799lu0b99ep12DWi8Bnzt3bo3tGtSgV69eNRY5siyjpKREQCL9Vb2ztKSkBHv27EF+fr7ARPpJS0vTaSczffp0jBw5UmCiB0utf++MBQs3IgORZVlnadTGxka1e6diYmKwb98+o1keUXO7huTkZNERDK5Vq1Y6X1deEzdz5kxBifTTuHFjnDhxAs7OzgDuzPBW3l1sjBryKeyHAQs3IgPp378/Jk+eDA8PDwB3lk7VugHb3t4eGo0GLVq0EB3FIIy9XYPapKSkKK9lWcbZs2dV3W5m4cKF+Pe//w2NRgNZltG8eXO8//77omORkeIeNyID2rt3L06ePAkAcHZ2hru7u+BEdXP27Fn4+/vjqaee0il01LpnZ/z48dXGjKldg9q89tprymsTExO0b98ekydPRufOnQWm0p9GowGg3qu7/i4vLy9ERUWJjvHQYuFGRNUMHz4co0ePRpcuXXT2hPHKG6L/Z4y3Wvwdv/32m1GfMm/ouFRKpKdXX30VmzdvrraJvPLkYuUMnJpYWFgY3S+dAwcO4MKFCzobq9XUm27FihUICgr6y7GGLCYm5r7PPT096ymJYRjbrRb3OghTqfK9jEWbWCzciPS0efNmAMa1idzFxQUffvgh3NzcdJZK1doOZP78+SguLsbRo0fh4+ODvXv34umnnxYdq1b+97//VRv78ccfVVW4nThxosbxH3/8EdevX1dd4VZ5q0Xfvn3Ru3dvnWdJSUkiIuml8j3sww8/ROvWrZWTsTt37sSNGzdERqMquFRKZCBBQUHVuovXNKYGVfcgVVJzOxBPT0/ExMQo/y4oKICfn59OW4qG6ptvvsHmzZuRnp4OOzs7ZbygoADPPPMMVq5cKTCdfnbt2oW1a9eiQ4cOeOutt9CtWzfRkerE29sbO3bs+MsxtRgxYgR27tz5l2MkBmfciAzk4sWLOl+XlZXh3LlzgtLoRw0FTW1UtmawtLREVlYWbG1tVTOD4OnpiQEDBuCDDz7ArFmzlHErKyvY2NgITFY3FRUViIqKwvr169G1a1esWrVKtYcSkpOTkZycjNzcXJ19bhqNBuXl5QKT6adJkybYuXMnPDw8IEkSYmNj0aRJE9Gx6E8s3Ij09N///hfh4eEoKSnBM888A+DO/jZzc3OMGTNGcLq60Wg0+Oyzz5SlLRcXF7z11luqPS33/PPP4/bt20q/MEmS4OPjIzrW32JtbQ1ra2vMnDkTrVu3hrm5OY4ePYrz58/Dy8sLzZo1Ex3xb9uyZQs2btwIZ2dnrFmzBh06dBAdSS9arRaFhYUoLy/X2efWtGlTfPzxxwKT6WflypUIDQ1FaGgoJElS/cyuseFSKZGBrFq1SmdGRM1mzJiBJ554Al5eXgDunJ67fPmyqn8ZVSotLUVJSYnq7pEcOXIkIiMjkZGRgSlTpsDNzQ0XL17EunXrREf72xwcHNCqVSu0atWqxoM8al1azMjIQLt27UTHoIcEZ9yIDGTWrFnIyspCRkaGzjKJi4uLwFR1c/XqVZ0ibebMmaq+wker1WLz5s3KDKKrqyteeeUVmJmZCU729zVq1AimpqaIj4/H66+/jvHjxyuFtVrEx8eLjvBAlJaWYt68ecjIyNC521etfQJTU1OxcOFC5OTkIDY2FikpKUhMTMS0adNERyOwcCMymJUrVyIuLg6dOnWCiYmJMq7Gws3CwgKnTp1Cz549AQCnTp2ChYWF4FR1t3DhQpSVleHVV18FcOeU3MKFCxEaGio42d9namqK2NhYREdHY82aNQCgUySogdqXRu8lMDAQY8eOhY+Pj+ruwq3JvHnzEBwcjPnz5wO4M1M6e/ZsFm4NBAs3IgP5/vvvsWfPHqO433PBggUIDg5GaWkpZFmGpaUlli1bJjpWnZ05c0bnRFzfvn0xYsQIgYlqb+nSpdiyZQvefPNN2NnZIT09XXX/DS4uLjX2CatcKj127JiAVPozNTWt8SS2WhUVFcHJyUlnrOqHURKLhRuRgdjZ2UGr1RpF4ebo6Ihdu3YhLy8PAFR5erEqExMTpKWlKTM+6enpqvpFVF5ejjVr1mDVqlXKmJ2dHaZMmSIwVe0dOXJEdIQHYtCgQdi0aRPc3d11fv7V+nNja2uLtLQ0pcjes2cPWrduLTgVVWLhRmQglpaW8PLyQt++fXXevN99912Bqermww8/hK+vr/KL59atW/jyyy8xY8YMwcnqJjg4GBMmTICdnR1kWUZmZiaWLFkiOtbfZmJigszMTJSWlqr6g8HdxXJeXp7OTRZt27at70gGUXmoYv369cqYJEnYt2+fqEh6WbBgAebNm4fLly/jueeeQ/v27VXZj9JY8VQpkYHc60Sct7d3PSfRX02XSKu5oShwZwP55cuXAQBPPvmk6gqg4OBgXLp0CW5ubjo9tdR4NdmBAwewdOlSXL9+HTY2NsjKysLjjz+OPXv2iI5GVRQWFqKiokK1bYCMFWfciAzE29sbxcXFyMzMxJNPPik6jl7Ky8t1ZndKSkqg1WoFp6q9e51iTEtLAwAMGTKkPuPopUOHDujQoQNkWVb93ZirV6/G5s2b4evri6ioKBw+fBi7d+8WHavOioqKsGHDBly7dg2LFy/GlStXkJqaikGDBomOVivR0dEYOXKkTjPhqtT4IcEYsXAjMpDExEQsW7YMWq0WiYmJ+PXXX/HRRx8hPDxcdLRa8/DwgK+vL0aPHg0AiIyMVN09kgCwf//++z5XU+E2ffp00REMxsTEBC1atEBFRQVkWUa/fv1UffglJCQEjo6Oyl2fbdu2RWBgoOoKt6KiIgBQ/QcDY8fCjchAwsLC8N1332H8+PEAgK5du+L3338XnKpu3nzzTXTp0gU//fQTAOCNN97A888/LzZUHSxdulR0BL2FhoZi7ty5ePPNN2t8rsYPBtbW1igoKEDv3r0RHByMli1bKteSqVFaWho+/PBD7Nq1C8Cd/a5q3IU0duxYAMb1IcEYsXAjMhBTU9Nq3fhran2gFm5ubnBzcxMdwyDy8/MRFhaG48ePA7jTgNff318VtydUNj729fUVnMRwPv30UzRu3Bhz5sxBVFQUNBqNKgvQSubm5iguLlZ+3tPS0lS3h7Kq9PR0hIaG4tSpU5AkCT179sScOXNgZ2cnOhqBhxOIDGbOnDno27cv1q5di08++QRfffUVtFot3nvvPdHRai0hIQGrVq3CH3/8AVmWlT5bJ0+eFB2tTgICAmBvb68cFImOjkZKSgrCwsIEJ/trmZmZeOyxx0THMKgPPvgAb7/99l+OqcWhQ4cQHh6Oixcvol+/fkhOTsbSpUvRp08f0dHqZMyYMXjttdcwfPhwAMCuXbvw9ddfY9u2bYKTEcDCjchgioqKEB4ejkOHDgEA+vfvj2nTpqnyxgF3d3eEhYXhqaeeEh3FIEaOHIno6Oi/HGuIqp7mDQgIwCeffCI4kf5qOqE8YsQInSbJanPz5k38/PPPkGUZPXr0QIsWLURHqjNPT0/ExMTojKn9+2NMuFRKZCCXL1/Gv/71L/zrX/8SHUVvLVu2NJqiDQAaN26MEydOwNnZGQCQlJSkmj1VVT9bp6enC0yivy1btmDLli24cuWKTpucgoICODo6CkymnzfffBPDhw+v1qpFrQYMGIC1a9di2LBhkCQJcXFxGDhwoNE05FY7zrgRGcj48eORnZ2NF198EcOGDUOXLl1ER6qz0NBQ5ObmYvDgwTp7dV544QWBqeouJSUFwcHB0Gg0AIBmzZrh/fffh4ODg+Bkf63q7JTae+ndunULeXl5WLVqFWbPnq2MW1lZoWXLlgKT6efYsWOIi4vDDz/8gKeffhrDhg3DoEGDVDnbDuC+e1vV3FjYWLBwIzKgGzduYPfu3YiLi0NBQQGGDh2qyouZg4KCqo1JkoTly5cLSKO/9PR02NnZKYVb06ZNlbGGrmvXrsopxZKSEmWmUO37Di9cuIATJ04AAJydnWFvby84kf7Ky8tx5MgRbN26FQcPHlTt94YaNhZuRA/A+fPn8fnnn2P37t04e/as6DgPvZpmqkaNGoXt27cLSvRw27RpEzZt2oTBgwcDAPbt24fXXnsN48aNE5ys7oqLi5GYmIjdu3fj3LlzGDRoEObNmyc6Vp3cfWtKJS8vr3pOQjXhHjciA7l06RLi4uIQHx8PGxsbDB06FO+8847oWLWyZMmS+7YwCQkJqcc0+rt06RIuXryI/Px8nVsUNBqNzh2ZVL+2bNmCbdu2wcrKCgAwdepUjB07VrWFW2BgIM6cOYP+/ftj3LhxcHV1RaNGjUTHqrMzZ84or0tKSvDTTz/B0dGRhVsDwcKNyEDmzJmDYcOG4fPPP1ftZdnGsFxVVWpqKg4cOID8/HydWxSsrKywePFigcnIzMysxtdq9PLLL+ODDz6AiYmJ6CgGcfdM4e3bt43i0JWx4FIpEdVaZTd/tUhOTkavXr1Ex3jolZWVwdTUFOvWrcOuXbuUK8cSEhLg4eGByZMnC05YdydPnkRGRgbKy8uVMWOZodJqtRg+fDj27t0rOgqBM25EBpOUlISwsDBkZmairKxM2TxujCewKjeVq4WNjQ3++c9/IicnB7GxsUhJSUFiYqIqD46omY+PD3bs2AE/Pz/06dMHSUlJAICFCxfCyclJcLq6CwoKQnp6OhwcHJRZN0mSVFu4Vb1eTZZlXLx4EUOHDhWYiKpi4UZkIHPnzkVISAi6d++u6v0txmjevHkIDg7G/PnzAQAODg6YPXs2C7d6VnWBx8nJSdXFWlVnz55FXFycqq+4q6rq9WomJiZo164dHnnkEYGJqCoWbkQGYm1tjYEDB4qOQTUoKiqqViQYy34kNcnNzcWGDRvu+XzSpEn1mMZw7O3tcePGDbRp00Z0FIN49NFH0aZNG6UPXXFxMX7//Xe0b99ecDICWLgRGUyfPn2wbNkyDBkyRKdprZo7wt+L2rbG2traIi0tTZkR2bNnD1q3bi041cOnoqICBQUFomMY3M2bN+Hh4QEnJyedgxbh4eECU9VdYGAgtmzZonzdqFEjBAYGIjIyUmAqqsTCjchAfv75ZwDQ6dsmSRIiIiJERXpg1Na2YcGCBZg3bx4uX76M5557Du3bt8eKFStEx3rotG7dGtOnTxcdw+ACAgJERzCo8vJynQ+f5ubm0Gq1AhNRVSzciAzkq6++Eh3BIHbu3ImIiAikpqYCADp16oTx48fD09NT+TM+Pj6i4tWJnZ0dNm7ciMLCQlRUVKBp06aiIz2U1DZT+3e5uroiOztb6X/m5OSk6iu8WrRogX379ilX3CUkJMDW1lZwKqrEdiBEBpKfn4+wsDAcP34cwJ03c39/f1hbWwtO9vdFR0fj888/xzvvvINu3bpBlmX88ssvWLFiBSZPnowRI0aIjlgnt2/fRlRUVLV2De+++67AVA+fvLw8o7ygPC4uDitWrICrqytkWcaJEycQHByMl156SXS0OklLS8Ps2bPxxx9/AAAeeeQRLFu2DB07dhScjAAWbkQGExAQAHt7e3h7ewO4UwSlpKQgLCxMcLK/75VXXsGKFSvQoUMHnfH09HTMmjULW7duFZRMP2PHjkWPHj3QpUsXnRO/ld8rIn2MGDECGzZsUGbZcnNzMXHiROzcuVNwMv1U7kesvOGCGgYulRIZSFpaGj755BPl6+nTp2PkyJECE9Vefn5+taINuLPUmJ+fLyCRYZSUlKjuui5SD1mWdZZGbWxsVL0s/MEHH+CNN95As2bNAAC3bt3CF198wdsTGgg2myIykMaNG+s0pk1KSkLjxo0FJqq9++W1tLSsxySGNXLkSGzduhV//PEH8vLylH+IDKF///6YPHkytm/fju3bt2PKlCkYMGCA6Fh19uOPPypFGwA0b94cP/74o8BEVBVn3IgMZNGiRQgODoZGowEANGvWDO+//77gVLVz6dKlGpcPZVnGlStX6j+QgZiZmWH58uU67RmM9VYLqj9Xr15FdnY2/v3vfyM+Pl65CaJnz56q3Q8K3DlVWlpaqpwsLS4uRmlpqeBUVIl73IgMrLJwU+PJxbS0tPs+r2kZVQ1eeOEFbNu2DS1atBAdhYzI1KlT8fbbb+Opp57SGT9//jxWr16t2j5ua9euxf79+zFq1CgAwPbt2+Hm5gY/Pz/ByQjgjBuR3jZs2ICmTZsqLTIqC7Zt27ahoKAAEydOFJiudtRamP2Vjh07qnqplxqm7OzsakUbADz11FPIyMgQkMgwpkyZAgcHB/z0008AgGnTpuG5554TnIoqsXAj0lNMTAy+/fbbauMjR47E6NGjVVW4ubi46Ny3KMsyJElS/n3s2DGB6erO0tISXl5e6NOnj05jUbYDIX3c78BOcXFxPSYxrPT0dJSXl8PV1RWdO3eGnZ2d6EhUBQs3Ij2VlZXpXHNTqWqBoBbPPPMMcnJy8OKLL8LDwwNt27YVHckgBg8ejMGDB4uOQUame/fu2Lp1K8aMGaMzvm3bNlVedafRaDB37lycPXsWXbt2BQD8+uuvcHR0xJIlS1S5/cMYcY8bkZ48PT2xYcMGtGrVSmc8OzsbkyZNQkxMjKBkdXPr1i3s3bsXcXFxqKiogIeHB4YOHapzykyNSktLlQMWTzzxRI3FNlFtZGdnY/r06TAzM1MKtbNnz0Kr1SIsLEx19+G+8847aNeuHfz9/ZV+h7Is49NPP0VaWhqWL18uOCEBLNyI9BYVFYWIiAjltgEAOHfuHJYvc5ta3wAAEf9JREFUX47XX39dtU1eZVnGrl27sHjxYkydOhW+vr6iI9XZ0aNHlV9Ksizj2rVrWLZsGVxcXERHIyNw5MgRXLhwAQDQuXNn9O3bV3CiuhkyZAji4+Nr/YzqF5dKifTk5eUFW1tbfPzxx8qbt729PWbMmIGBAwcKTld7p0+fRmxsLI4ePYoePXrgo48+Qp8+fUTH0suyZcuwfv16PPnkkwCA1NRUzJo1C9u3bxecjIzBs88+i2effVZ0jAeKczwNBws3IgMYOHCgKou0uw0ePBhWVlbw8PBAaGgoTE3vvEWcP38eAODg4CAyXp1ptVqlaAPuLJVqtVqBiYganl69eiEsLAz+/v46h5Q+/fRT9OzZU2AyqopLpUQPgLe3N3bs2CE6Rq29+uqryht25WnSSpIkYdOmTaKi6SUkJASNGjVSmqLGxMSgvLwcS5cuFZyMqOHQaDSYM2cOfvnlF53DCd26dUNoaCisra0FJySAhRvRA+Hl5YWoqCjRMR6Yn376SVX7eEpLS7Fp0yals72zszNee+01VZ78JXrQ0tLScPHiRQB39uzd3d/xwoULsLe3FxGNwMKN6IFYvXq1UV/IrLYZxcLCQlhYWMDExATA/1/pw6a8RLWntp9/Y8NL5okeAGMu2gD1bVSeOHGiTkPU4uJiTJo0SWAiIvVS28+/seHhBCIDiY+Px8qVK5GTkwNZlpXbBk6ePCk6msFV3bisBiUlJbCyslK+trKyQlFRkcBEROqltp9/Y8PCjchAVqxYgfDwcHTq1El0FLqLpaUlzp07p9MktXHjxoJTERHVHgs3IgNp2bKlURdt5eXlyh6xRx55RHCa2pkzZw4CAwPRpk0byLKM7OxsrF69WnQsogZHlmVcv34djz766D3/DG8dEYuHE4gM5D//+Q+ys7MxePBgndOKQ4YMEZhKf8eOHUNsbCz27duHw4cPi45TZ1qtFqmpqQB45RXR/Xh6eqruqr6HCWfciAykoKAAlpaW1YobNRZuZ86cQWxsLOLj43Hz5k3MnTsXM2fOFB1LL2fOnEFGRgbKy8vxyy+/ALjTtoWIdHXr1g2nT5+Gk5OT6ChUA864EZHio48+QlxcHFq3bg0PDw+8+OKLePnll5GYmCg6ml6CgoKQnp4OBwcHZblXkiS8++67gpMRNTwvvfQS0tLS8Nhjj+m0zOEsXMPAGTciA7l+/ToWL16snCJ1dnbG3LlzVbUf7JtvvkHnzp0xceJEDBgwAObm5kZxguzs2bOIi4sziv8Wogdt/fr1oiPQfbCPG5GBhISEwM3NDQcPHsTBgwcxaNAghISEiI5VK4cOHcIbb7yB3bt3Y/DgwQgJCUFJSQkqKipER9OLvb09bty4IToGkSq0a9cO165dw5EjR9CuXTtYWlqq/j3AmHCplMhARo4ciejo6L8cU4vi4mIkJiYiJiYGp0+fRr9+/bB8+XLRsepk/PjxSElJgZOTk86hhPDwcIGpiBqmsLAwnD17Fqmpqdi7dy+ysrIQGBiILVu2iI5G4FIpkcHY2NggOjoaw4cPBwDExsbCxsZGcKq6a9y4MYYNG4Zhw4YhPz8fe/fuFR2pzgICAkRHIFKN77//HlFRUfD29gYAtG3bFgUFBYJTUSUWbkQGsmTJEixevBhLly6FJEno1asXli5dKjpWrfzwww+wt7fHY489BuDOjFR8fDwee+wx1S37VuXq6io6ApFqmJmZQZIkZU9oYWGh4ERUFZdKiUgxYsQIbNmyBU2aNMGBAwcQGhqKlStX4pdffkFCQoLqNi336tWrxgMJxnwdGZG+1q9fj6tXr+Lw4cOYOnUqIiMjMXz4cIwfP150NAJn3Ij0FhYWds9nkiTB39+/HtPoR5IkNGnSBMCdu1d9fHzQo0cP9OjRA99++63gdLWXnJwsOgKR6kyePBmHDx+GlZUVUlNTMWPGDPTr1090LPoTCzciPVUWOlUVFhYiMjISeXl5qircKioqUFRUhMaNG+PIkSMYO3as8qy0tFRgMiKqT/369WOx1kCxcCPSk6+vr/Jao9EgIiIC27dvx7Bhw3SeqcH48ePh5eUFa2trdOzYUemcnpKSglatWglOR0T1IT4+HitXrkROTg5kWebWggaGe9yIDCAvLw8bNmxATEwMvL29MWHCBDRv3lx0rDrJzMxEdnY2HB0dlVsGsrKyoNVq0b59e8HpiOhBc3d3R3h4ODp16iQ6CtWAM25Eelq2bBm+//57jBkzBjExMbCyshIdqc5SUlIAAObm5rhw4YLgNEQkQsuWLVm0NWCccSPSk4ODA8zNzWFiYqJzglGNywsODg7o3LmzMltY9e1BkiRs2rRJVDQiqif/+c9/kJ2djcGDB8Pc3FwZHzJkiMBUVIkzbkR6qpylMgZBQUH4/vvvYW1tjeHDh+OFF17QuWSaiIxfQUEBLC0tcfjwYZ1xFm4NA2fciKiaK1euIDY2Fvv378fjjz8OPz8/ODg4iI5FRPWgpKQEFhYWomPQPXDGjYiqefzxxzFs2DAAwHfffQc3NzcWbkQPieHDh6Nly5ZwdnaGs7MzevfuDWtra9Gx6E+ccSMiRWZmJnbt2oWEhAS0atUKw4YNw6BBg2rsVUdExiszMxMnTpzAyZMn8eOPP8La2hrR0dGiYxFYuBFRFQ4ODnjqqafg7u4Oa2vratdFTZgwQVAyIqov169fx4kTJ3Ds2DGcP38ezZs3R+/evTF16lTR0QhcKiWiKqZOnQpJklBWVoabN2+KjkNEAjz//PN4+umnMXXqVLz33nui49BdOONGRLW2bt06+Pn5iY5BRA9ASkoKkpKScPz4cVy7dg0dO3aEi4sLfHx8REcjsHAjojrw9vbGjh07RMcgogekoKAASUlJSEpKws6dOwEA+/fvF5yKAC6VElEd8PMekfEaNWoUtFotevXqhd69e+Prr79Gu3btRMeiP7FwI6Jau/vQAhEZj88//xwtWrQQHYPugYUbEdUaZ9yIjNNvv/2G9evXK3cV29vbY9KkSezj2IA0Eh2AiNTH3d1ddAQiMrCEhARMnz4dLi4uWLJkCZYsWQIXFxfMmDEDCQkJouPRn3g4gYiqycrKQmhoKJKSkiBJEpydnRESEoK2bduKjkZED8iIESPw2WefoX379jrjv//+O6ZNm6YcUiCxOONGRNXMmTMH/fv3x/79+5GYmIh+/fphzpw5omMR0QNUXl5erWgDgPbt26OsrExAIqoJCzciqiY7OxtjxoyBubk5zM3N4ePjg+zsbNGxiOgBMjExQWZmZrXxjIwMmJiYCEhENWHhRkTVNG/eHLt27YIsy5BlGXFxcWjevLnoWET0AM2YMQOTJk3C9u3bcf78eZw/fx6RkZHw9fVFYGCg6Hj0J+5xI6Jqfv/9dyxatAinT58GAPTs2RPz589nLyciI5eSkoIvvvgCFy9eBAB07twZvr6+PFXagLBwI6JqTp06hZ49e/7lGBE9fBYvXox58+aJjvHQ4lIpEVWzaNGiamO8bJqIAODkyZOiIzzU2ICXiBSnT59GcnIycnNzERERoYxrNBpotVqByYiICGDhRkRVFBYW4ubNmygvL0dubq4ybmVlhY8++khgMiIiArjHjYhqkJ6eDjs7u3s+Dw0Nxdy5c+sxERE1FF5eXoiKihId46HFPW5EVM39ijYAOHHiRD0lIaL6EhQUBAD48ssv7/vnJkyYUB9x6B5YuBERERHOnTuHrKwsREZG4tatW8jLy9P5p9KoUaMEpiTucSMiIiKMHTsWEydORHp6OkaNGoWqO6kkScK+ffsEpqNK3ONGRLXGPS5ExmvBggU1tgSihoFLpURUTXx8/H3Hxo0bV59xiKgeLVq0CCkpKfj666/x9ddfIyUlRXQkqoKFGxFVs2bNmmpj4eHhymsfH5/6jENE9SgiIgKzZ89GTk4OcnJyEBQUhK+++kp0LPoT97gRkeLgwYM4ePAgsrKysHTpUmVco9FAkiSByYiovmzbtg1bt25FkyZNAAB+fn545ZVXMH78eMHJCGDhRkRVtGzZEvb29rCwsEDnzp2VcSsrK8yaNUtgMiKqTyYmJjW+JvF4OIGIqikqKoKFhQUaNbqzm6KiogJarRYWFhaCkxHRg7Zhwwbs2LED7u7uAICEhAR4e3tj4sSJYoMRABZuRFSDV155BevXr0fTpk0B3FkqfeONN7BlyxbByYioPpw7dw5JSUkAAGdnZ3Tr1k15duvWLTRv3lxUtIcel0qJqJri4mKlaAOApk2boqioSGAiIqpPjo6OcHR0rPHZxIkTsWPHjnpORJV4qpSIqrG0tNRpAfDrr79ymZSIAABcqBOLM25EVE1ISAj8/f3x2GOPAQCuXbuGDz74QHAqImoIeMJcLBZuRFRNjx49sHv3bly6dAkA0KlTJ5ibmwtORURELNyIqEbp6elIT09HSUkJLl68CADw9PQUnIqIRONSqVg8VUpE1Xz22Wc4fPgwLl++jP79++PQoUPo3bs3wsLCREcjogeovLwcHh4e2LNnzz3/TF5eHmxsbOoxFVXFwwlEVM3u3bsRERGB1q1bY8WKFYiOjuapUqKHgImJCZ544glkZmbe88+waBOLS6VEVI2FhQVMTExgamoKjUaD1q1bIyMjQ3QsIqoHt2/fhoeHB5ycnGBpaamMV72vmMRh4UZE1XTr1g23b9/G6NGjMXr0aDRt2hROTk6iYxFRPQgMDBQdge6De9yISIcsy7hx4wbatGkDALh69So0Gs09m3ESkfHJyMjA1atX8Y9//ANFRUUoLy/XacpN4nCPGxHpkCQJvr6+ytcdO3Zk0Ub0ENm6dStmzJiB+fPnAwCysrLg7+8vOBVVYuFGRNU4ODjgl19+ER2DiATYtGkTNm/erMywPf7448jNzRWciipxjxsRKcrKymBqaopff/0VL7/8Muzs7NCkSRPIsgxJkng/IdFDwNzcXKfhdllZmcA0dDcWbkSk8PHxwY4dO7BmzRrRUYhIEBcXF4SHh6O4uBiHDx/GN998Azc3N9Gx6E88nEBECi8vL0RFRYmOQUQCVVRU4LvvvsOhQ4cAAP3794ePjw/vKG0gWLgRkWLAgAGYNGnSPZ/f7xkRGY/S0lJcvnwZkiThiSee4F3FDQiXSolIUVFRgYKCAtExiEigAwcOYMGCBejQoQNkWcbvv/+ORYsWYeDAgaKjEVi4EVEVrVu3xvTp00XHICKB3n//fURERKBjx44AgLS0NEyZMoWFWwPBdiBEpODOCSKysrJSijYAsLOzg5WVlcBEVBX3uBGRIi8vjxdIEz2k4uPjAQCHDx9GZmYmhg4dCkmSsGfPHjz66KNYuHCh2IAEgEulRFQFizaih9f+/fuV161atcLx48cBAC1atEBJSYmoWHQXzrgRERERqQRn3IiIiEiRnp6Or7/+GhkZGTq3JoSHhwtMRZU440ZERESKESNG4OWXX0aXLl3QqNH/n2F0dXUVmIoqccaNiIiIFBYWFpgwYYLoGHQPnHEjIiIiRUxMDK5evYp+/frp3Jjg6OgoMBVV4owbERERKX777TdER0fjyJEjyv2kkiQhIiJCcDICWLgRERFRFXv27EFCQgLvJ22geHMCERERKezt7ZGfny86Bt0DZ9yIiIhIkZ+fj6FDh+Lpp5+GmZmZMs52IA0DCzciIiJSBAQEiI5A98FTpUREREQqwRk3IiIiUvTq1Us5TarValFWVgZLS0ucPHlScDICWLgRERFRFcnJycprWZaxb98+nDp1SmAiqoqnSomIiKhGkiRh8ODBOHTokOgo9CfOuBEREZEiPj5eeV1RUYGzZ8/CwsJCYCKqioUbERERKfbv36+8NjExQbt27fDZZ58JTERV8VQpERERkUpwxo2IiIgQFhZ2z2eSJMHf378e09C9sHAjIiIiNGnSpNpYYWEhIiMjkZeXx8KtgeBSKREREenQaDSIiIjAd999h6FDh8LX1xctW7YUHYvAGTciIiL6U15eHjZs2ICYmBh4e3tjx44daN68uehYVAULNyIiIsKyZcvw/fffY8yYMYiJiYGVlZXoSFQDLpUSERERHBwcYG5uDhMTE+XKK+DO7QmSJPHKqwaChRsRERGRSvDKKyIiIiKVYOFGREREpBIs3IiIiIhUgoUbERERkUr8H/WttQK1f4lH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png;base64,iVBORw0KGgoAAAANSUhEUgAAAm4AAAH2CAYAAADJdQCgAAAABHNCSVQICAgIfAhkiAAAAAlwSFlzAAALEgAACxIB0t1+/AAAIABJREFUeJzs3X18zvX////bsdmYzXI6OZvKSSvnERVJTiZjp07Tl3fTW+iEJNMq5zldklCLGHoXJbZZVjSSdDakUChyskaYOdnY6XEcvz98HD9r2NixDsfL/Xq5HJfLcbxez+P5erxeR7VHj+fz+XqZrFarFRERERG56bk4OgARERERKR4lbiIiIiJOQombiIiIiJNQ4iYiIiLiJJS4iYiIiDiJMo4OQOTfNtR0h6NDsIu3T33n6BDsJsOtoqNDsBsvF7OjQ7CbuDvbODoEu6n23deODsFuWnw5y9Eh2FWlYdNLpd+S/rc+2nrIHmHYnSpuIiIiIk5CFTcRERExHFeToyMoHUrcRERExHBcTcbM3JS4iYiIiOEYteKmOW4iIiIiTkIVNxERETEcDZWKiIiIOAmjDpUqcRMRERHDUcVNRERExEmo4iYiIiLiJIxacdOqUhEREREnoYqbiIiIGI5RK1NK3ERERMRwjDpUqsRNREREDEeLE0RERESchCpuIiIiIk7CqBU3o87dExERETEcJW525ufnx4wZM2yfFy9ezLx58+zWf1xcHIGBgQQFBREWFkZMTIzd+r5R7733XoHPjz/+uN2PERkZyfr16wF46aWXCA4OZvbs2bb97777Lhs2bLD7cUVExDm5mkwlet2slLjZmbu7O19++SVnzpyxe99ff/01y5YtIyYmhjVr1vDxxx/j5eVl9+Ncr+jo6AKfly9fXmrH2rdvHx4eHsTHx7Nr1y4yMzM5efIkO3fupFOnTqV2XBERcS6uppK9blZK3OzM1dWVPn36XLESlpqayn/+8x+Cg4MJDw/n77//Bi5Wk15//XX69etHly5dbJWlf1q4cCEvv/wyVatWBcDNzY3evXsDsHfvXvr27UtwcDDPP/88GRkZAAwYMIA33niD3r1789hjj7F9+3YA+vbty4EDB2x9DxgwgF9//ZWsrCxeeeUV+vTpQ1hYGBs3bgQgNjaW559/nv/+97907dqVN954A4BZs2aRk5NDaGgoo0ePBqBFixa2fmfMmGGrECYmJgKQnJzMgAEDGD58ON26dbN9D2D+/Pn07t2bwMBAxo0bV+galClThuzsbKxWK/n5+bi6uvL2228zfPjwIn8bERG5dajiJsViMpl44oknSEhIIDMzs8C+yZMnExYWRnx8PD169GDy5Mm2fWlpaaxYsYLo6GhbUvRPf/zxB/fee+8V90VERDB69Gji4+Np0KBBgeFZs9nMypUriYyMtG0PCAiwJVInT54kLS2NRo0aER0dzYMPPsgnn3zC0qVLmTFjBtnZ2cDF5HDOnDkkJCSQmJjI8ePHGTVqFOXKlSM2NpaoqCjbNQBYt24dv//+OwkJCcTExBAVFUVaWpqtr9dee43ExERSUlL46aefgIsJ5MqVK0lISCA7O5tNmzYVOM969epRqVIlwsLC6NixI4cPH8ZqtXLPPfcU/eOIiMgtQxU3KTZPT09CQ0NZtmxZge0///wzPXr0ACA4ONiWrAB07twZuJiYnDp16rqOl5mZSWZmJq1atQIgNDSUrVu32vb7+/sD0LhxY44ePQrAY489Zqvsff7553Tt2hWALVu2sGDBAkJCQhgwYAB5eXm27zz44IN4enri7u5OvXr1SE1NvWZcP/30E927dwegSpUqtG7dml27dgHQtGlTfHx8MJlM+Pn52fr6/vvv6dOnD4GBgfz444/88ccfhfp95ZVXiI2N5cknn+Stt95ixIgRREdHM3LkSFauXHld105ERIxJiZtcl4EDB/Lpp59y4cIF2zbTNUqv7u7utvdWqxWA2bNnExISQmhoKAANGjTg119/ve5YLvXt4uJCfn4+ANWrV6dixYrs27ePxMREAgICbO3nzp1LXFwccXFxbNy4kbvuuqtQjK6urpjN5gLxFuXydm5uboX6ys3NZdKkScydO5eEhAR69+5NTk7OVfvbsGEDjRs35vz586SkpDB79my++OKLa35HRETEmSlxs7NLycltt91Gt27dWLVqlW1fixYt+OyzzwBYs2aNrUJ2tT5GjhxJXFwcsbGxAAwePJiZM2fahhtzc3NZuXIlXl5eeHt72+avxcfH07p162v2DdCtWzfef/99zp8/T8OGDQFo164dH3zwga3Nnj17ijxnd3d3W0J4+TFatWpFYmIiFouF9PR0tm3bRtOmTa/aT05ODiaTiUqVKnH+/HnWrVt31bb5+fksXbqUwYMHk52dbUuKLRYLeXl5RcYsIiLGZtQ5broBr51dXlUbNGgQH330kW3ba6+9RmRkJIsXL6Zy5cpMmzatyD4u98gjj5Cenk54eLhtW8+ePQGYPn0648ePJzs7mzp16tj6/mdfl3/u2rUrU6dO5ZlnnrFte+aZZ5gyZQqBgYFYrVZq165daNXoP/Xp04egoCAaNWpEVFSU7RhdunTh559/Jjg4GJPJREREBFWqVCmwKOLymCpUqECvXr3o3r071apVo0mTJlc95ocffkhYWBhly5bFz8+PrKwsgoKC6NChw02x0lZERBzrZh7uLAmTtbjjXCIGMdR0h6NDsIu3T33n6BDsJsOtoqNDsBsvF7OjQ7CbuDvbODoEu6n23deODsFuWnw5y9Eh2FWlYdNLpd+Pql15MV9x9T/5m50isS8NlYqIiIjhlPbihM2bN/PYY4/RtWtXFixYUGh/ZmYmQ4cOJTg4mMDAQFavXm2X89JQqYiIiBhOac5Ts1gsTJ48mSVLluDj40OvXr3o1KkT9erVs7X58MMPadCgAdHR0aSnp9OtWzeCgoIoU6ZkqZcqbiIiIiLXYefOndStW5datWrh5uZG9+7dCz120WQycf78eQDOnz9PxYoVS5y0gSpuIiIiYkCluTjh+PHj1KhRw/a5evXqtvuUXvLEE08wbNgw2rVrx4ULFwo8X7skVHETERERw3H07UC2bNnCvffey5YtW4iLi2PSpEm2ClxJKHETERERw3ExmUr0upbq1avbnioEFytwPj4+BdqsXr2aLl26AODr60vt2rX5888/S35eJe5BRERE5CZjcjWV6HUtTZo04ciRI6SmppKbm8vatWvp1KlTgTY1a9bk+++/By4+j/zQoUPUqVOnxOelOW4iIiJiOC6lOMnN1dWVsWPHMmjQIKxWK7169aJevXqsWLECk8lE3759GTZsGJGRkQQGBgIwevRoKlYs+T0rlbiJiIiIXKf27dvTvn37Atv69etne+/j48OiRYvsflwlbiIiImI4JldjzgZT4iYiIiKGU9Q8NWelxE1EREQMpzTnuDmSEjcRERExHJOLhkpFREREnIJRK27GTEdFREREDEgVNxERETEcLU4QERERcRK6HYiIiIiIkzDqHDclbnLLefvUd44OwS6GV3nI0SHYzZiTuxwdgt14559wdAh2E/LJq44OwW4yEqc7OgS7ca3g6egQnILJRYmbiIiIiFNwMehQqTHPSkRERMSAVHETERERw9GqUhEREREnocRNRERExEkYdY6bEjcRERExHFXcRERERJyEi0FvB2LMOqKIiIiIAaniJiIiIoajR16JiIiIOAk98kpERETESWhxgoiIiIiT0FCpiIiIiJMw6lCpMdNREREREQNSxU1EREQMx2TQ+7gpcRMRERHDMeojrxx6VmfOnCEkJITQ0FDatWtH+/btbZ/z8/NvuN/ffvuNb7755pptfvjhB3bu3HlD/c+ePRs/Pz+OHj1q27Zo0SL8/PzYu3cvAJ988gmBgYEEBwcTFBTE119/bWubl5dHmzZtmDNnTpHHevzxx+ncuXOBbUOGDOH+++8H4MiRIzRr1oywsDACAgLo27cv8fHx1+xz5cqVTJ06tdjn6yjt27cnKCiIoKAgBg8eTHp6+lXbluT3FBER4zG5mkr0ulk5tOJWsWJF4uLiAJg3bx6enp6Eh4cXame1WjGZin8Rf/31V/744w8efvjhq7b54YcfqFSpEk2bNr3uuE0mE3fffTdr165l8ODBAHz55ZfUr18fgKNHj7Jo0SLi4uLw8PDgwoULnDlzxvb9LVu2UL9+fRITExkxYkSRx/L09GTnzp00bdqUs2fPcurUqQLX46677mL16tXAxUTu2WefxWQyERQUdM1+b3YuLi589NFHeHl5ERUVxcKFCxkzZswV25bk9xQREeMx6qrSm/Ksjhw5Qvfu3XnppZfo0aMHJ0+eZNy4cfTq1YvAwEDeeecdW9tffvmFfv36ERwcTN++fcnKyuKdd97hs88+IzQ0lPXr1xfqPyUlhU8//ZTFixcTGhrKzz//zF9//cXAgQMJDg7mqaee4vjx49eMsUuXLiQlJQFw6NAhKlasyG233QZAWloaFSpUoFy5cgCUL1+emjVr2r772WefER4eTrVq1di1a1eR16N79+589tlnAKxbt46uXbteta2vry8vv/wyy5YtK7JfgNGjRzNlyhT69etX4JwAoqOjCQwMJCQkhLfeegu4mBT36dOH4OBghg8fTmZmJgD9+/dn+vTp9OzZkx49erB7926ee+45unbtyrx582x9xsXF0bt3b0JDQ5k0adI1Y7Narbb3999/P4cPHwZg06ZNhIWFERISwlNPPXXF31NERG5tJheXEr1uVjftHLeDBw8SFRXFvffeC8BLL72Et7c3ZrOZgQMH0rVrV+rUqcOLL77I/Pnz8fPzIzMzk7Jly/LMM8+wf/9+IiMjr9h3nTp16NWrF5UrV2bgwIEADB48mL59+9K9e3c++eQTpkyZwttvv33V+CpUqEDVqlX5888/SUxMpEePHixfvhyARo0aUaFCBTp16sQDDzyAv78/HTp0ACA7O5utW7cybdo0Tp48yWeffUaTJk2uehyTycRDDz3Eq6++itVqJTExkalTp7Jw4cKrfufee+/l4MGD17y+l0tPT2fFihXs27ePF154gc6dO7Nx40a2bNnCqlWrcHd359y5cwBEREQwZcoUmjdvzuzZs3nnnXeIiIgAoFy5cqxatYqYmBieffZZYmNj8fLyolOnTjz55JMcO3aML7/8ko8//hgXFxfGjRvH2rVr6d69+zXjs1qtfPXVVzRs2JC0tDQmTpzI8uXLuf322zl37hze3t6Ffk8REREjumlTyjp16tiSNoCEhATCwsIIDQ3lzz//5MCBAxw4cICaNWvi5+cHgJeXFy43mCXv3LmTgIAAAEJCQti+ffs125tMJgICAkhMTOSrr76iU6dOtgqRq6srMTExvPXWW9xxxx1MmTKF6OhoADZu3Ejbtm1xd3ena9euV6wIXs5qtVKmTBmaNWvG2rVrsVgsVK9evUA16krfuR6X5tDdfffdnDhxAoDvv/+enj174u7uDoC3tzdnzpwhNzeX5s2bAxev07Zt22z9dOzYEYCGDRty9913U7lyZdzd3alduzZ///033333Hbt376Znz56EhISwdetWjhw5cs3Y+vfvT2hoKLm5uQwePJiff/6ZBx54gNtvv90Wl4iIyD+5uLqU6HWzumkrbuXLl7e9P3z4MMuWLWPVqlV4eXkxevRocnJySvX4xZkD9uijjxIVFUXLli3x8PAotL9p06Y0bdqUNm3aMHHiRIYOHUpCQgK7du2yJXqnT58mOTmZ1q1bX/NYAQEBjBgxghdffLHI+H777Tfq1atXZPyXXErOoOik71r7L/Xj4uJSoE+TyUR+fj5Wq5WePXsyfPjwYsVlMplsc9yKG4OIiAhojtu/7vI/zpmZmXh5eeHp6cmJEyfYsmULAPXq1ePYsWPs2bPH1s5iseDp6Wmbe3U1/2zTvHlzPv/8cwDi4+Np1apVkTGWL1+e0aNH2xYoXHL8+HHb6lK4mEjVrFmTjIwMdu7cyebNm9mwYQMbN27k1Vdftc1fu5Y2bdowZMgQunXrBhS8Ppe/T0lJISoqigEDBhTZ55Vc6qtt27asWrXKliCfPXuWihUr4uHhYZtDFh8fb1vdWhwPPfQQn3/+OadPnwYurio+duxYkbFcrkWLFiQnJ9tW9J49exYo/HuKiMitzeTqUqLXzeqmrbhdXlFq1KgR9erVo1u3btSqVYuWLVsCFys8b775JuPHjycnJwcPDw+WLl3KAw88wKJFiwgLC2Po0KH4+/sX6r9Tp06MGDGCpKQkxo0bx7hx44iMjOS9996jatWqxb5dxuXzsy7FnJeXx9SpU0lLS8Pd3Z0qVaowadIk1q1bR9u2bQsM53bq1Im33nqL8ePH4+rqetXrYDKZGDRoEABms7nA9Tl06BBhYWFkZWVRoUIFnnrqKQIDA4sV/z8rd5c+d+jQgX379tGzZ0/c3Nx49NFHGT58ODNmzGDChAnk5ORQt25d23W6VgXw0r6GDRvy3HPPER4ejsViwc3NjYkTJ1KjRo1ixQZQpUoVxo8fzzPPPAOAj48PCxYsKPR7XhrOFRGRW9PNvMCgJExWjTvJLSY3/WjRjZzA8CoPOToEuxlzsujV1c6idv4JR4dgN5a9Pzg6BLvJ2PmTo0OwG/cKno4Owa68w699h4EbdfClGxt5uuTONz6wUyT2Zcx0VERERMSAbtqhUntZuXIlH374YYFht1atWvHqq68W+d358+fz5ZdfYjKZbDcBDggIKDSnzR6GDRvG33//Dfz/NxyOiIjgwQcfvOE+S3Lu/6aePXtisViA///c33jjjetaYCEiInK5m3meWkloqFRuORoqvfloqPTmpKHSm5OGSovnSGThJzFdD99pMXaKxL4MX3ETERGRW49RK25K3ERERMRwlLiJiIiIOAmj3g5EiZuIiIgYjlErbsY8KxEREREDUsVNREREDMeoFTclbiIiImI4LkrcRERERJyDFieIiIiIOAkNlYqIiIg4CaMmbsY8KxEREREDUsVNREREDEdz3ERERESchIurq6NDKBVK3ERERMRwjDrHTYmb3HIy3Co6OgS7GHNyl6NDsJsZ1Zo4OgS72TFxoaNDsJu44SGODsFuzt4T6OgQ7ManvP50F0dpJ26bN29m6tSpWK1WevbsydNPP33Fdjt37uTxxx9n9uzZ+Pv7l/i4+vVFRETEcEpzjpvFYmHy5MksWbIEHx8fevXqRadOnahXr16hdrNmzaJdu3Z2O7Yx64giIiIipWTnzp3UrVuXWrVq4ebmRvfu3dmwYUOhdh988AFdu3alcuXKdju2EjcRERExHJOrS4le13L8+HFq1Khh+1y9enVOnDhRqE1SUhL9+/e363lpqFREREQMx9GLE6ZOncro0aNtn61Wq136VeImIiIihlOac9yqV6/O0aNHbZ+PHz+Oj49PgTa7d+9m5MiRWK1WTp8+zebNmylTpgydOnUq0bGVuImIiIjhmFxK7z5uTZo04ciRI6SmplKtWjXWrl3Lm2++WaDN5XPeIiMjefTRR0uctIESNxERETGiUkzcXF1dGTt2LIMGDcJqtdKrVy/q1avHihUrMJlM9O3bt9SOrcRNRERE5Dq1b9+e9u3bF9jWr1+/K7adNm2a3Y6rxE1ERESMR88qFREREXEOJj2rVERERMRJlOIcN0dS4iYiIiLGo8RNRERExDmU5n3cHMmYZyUiIiJiQKq4iYiIiPFoqFRERETESShxExEREXEOmuMmN6xFixaODqGApKQkDhw4UGS7yMhI1q9f/y9EJCIiYmcuriV73aSUuP0LTCaTo0MoYMOGDezfv9/RYYiIiJQegyZuGir9FyUnJzN37lwqVarEH3/8QePGjYmKigJg586dTJ06laysLMqWLcuSJUsoU6YM48ePZ/fu3bi5uTFmzBjatGlDbGwsSUlJZGVlcfjwYQYNGkReXh7x8fGULVuWBQsW4O3tTUpKChMnTuT06dN4eHgwefJkzpw5w8aNG9m6dSvR0dG8/fbbnD9/nvHjx5OdnY2vry9Tp06lQoUKBWL//vvvmTlzJmazmSZNmjBhwgTc3NyYP38+mzZtIjs7mxYtWjBp0iQABgwYQLNmzfjxxx/JyMhgypQptGzZ8orXJTY2lo0bN5KVlUVKSgqdO3dm9OjRAHz77bfMnTuX3NxcfH19mTZtGvv372fBggXMnTuXpKQkRo0axfbt27FYLAQEBJCUlFSKv6KIiIjjqOL2L9u7dy+vvfYaiYmJpKSk8NNPP5GXl8eLL77I2LFjiY+PJyYmhrJly/Lhhx/i4uJCQkICb7zxBi+//DK5ubkA7N+/n/nz57Ny5Upmz55N+fLliY2NpVmzZsTFxQEwduxYxo0bx6pVq4iIiGDChAm0aNGCjh07EhERQWxsLHXq1CEiIoLRo0cTHx9PgwYNmDdvXoGYc3NziYyMZM6cOaxZs4b8/HyWL18OXEzQVq5cSUJCAtnZ2WzatMn2PbPZzMqVK4mMjCzU55Wuy5w5c0hISODzzz/n+PHjnD59mnfffZclS5awevVqGjVqRExMDPfeey979+4FYPv27TRs2JBdu3bxyy+/0KxZM3v9VCIi4sRMrq4let2sVHH7lzVt2hQfHx8A/Pz8SE1NxcvLCx8fHxo1agSAp6cncDEpGTBgAAB33XUXtWrV4tChQwC0adMGDw8PPDw88Pb2pkOHDgA0bNiQ33//nQsXLrBjxw5GjBiB1WoFID8/v1A8mZmZZGZm0qpVKwBCQ0MZMWJEgTZ//vknderUwdfXF4CQkBCWL1/OwIED+f7771m0aBFZWVmcO3eOBg0a2GLx9/cHoHHjxhw9evSa1+XBBx+0nXf9+vVJTU3l3Llz7N+/n8cffxyr1Up+fj4tWrTA1dUVX19fDhw4wK5duwgPD2fr1q2YzWbbeYiIyC3OoIsTlLj9y9zc3GzvXV1dMZvNALbk6loub+Pu7l5g36XPLi4umM1mLBYL3t7exMbG2iPsK8aXm5vLpEmTWL16NdWrV2fevHnk5ORcMaYrJY1Xiv/yc7BarbRt25ZZs2YVat+qVSu++eYb3NzcePDBB3n55ZexWCxERETc6CmKiIiR3MTz1ErCmOnoTaaopOzOO+8kLS2N3bt3A3D+/Hlb9SghIQGAgwcPcuzYMe68885iHdPLy4vatWvzxRdf2LZdGl709PQkMzPT1s7b25vt27cDEB8fT+vWrQv0ddddd3H06FFSUlIAWLNmDa1btyYnJweTyUSlSpU4f/4869atu+FrcCXNmjVjx44dHDlyBICsrCxbxbFly5YsXbqUFi1aUKlSJc6cOcPBgwdp0KDBdR9HRESMx+TiWqLXzUoVt3/B1VaVXtru5ubG7NmzmTx5MtnZ2Xh4eBATE0P//v0ZP348gYGBuLm5MWPGjAIVu6L6j4qKYsKECbz77ruYzWYCAgLw8/MjICCAsWPH8r///Y85c+Ywffp02+KEOnXqMG3atAL9uLu7M3XqVIYPH25bnNC3b1/c3Nzo3bs33bt3p1q1ajRp0uSqMd3IytrKlSszbdo0XnzxRXJzczGZTLzwwgvccccdNGvWjFOnTnH//fcDcPfdd3Pq1KnrPoaIiBiUQYdKTdYbKYWIOLFTGRccHYJdnMsxOzoEu5lRrUnRjZzEjokLHR2C3cQNf8jRIdjNWQP9++JT3lg1l8oVypdKv3lb15To+273B9kpEvsy1q8vIiIiAjf1cGdJKHGTf82WLVt44403bMOmVquVOnXqMHfuXAdHJiIihqPETaRk2rVrR7t27RwdhoiI3AoMOsdNiZuIiIgYzs18E92SUOImIiIixmPQoVJj1hFFREREDEgVNxERETEeg1bclLiJiIiI4Zi0OEFERETESajiJiIiIuIkTKq4iYiIiDgHgyZuxjwrEREREQNSxU1EREQMx2rQipsSNxERETEeJW4iIiIiTsJkcnQEpUKJm4iIiBiP7uMmIiIi4hw0x03EILxczI4OwS688084OgS72TFxoaNDsJsW4wc7OgS7qTI82dEh2E31zEOODsFu8jzvdnQI4kBK3ERERMR4VHETERERcRJK3ERERESchBI3EREREeegxQkiIiIizsKgiZsxz0pERETEgFRxExEREePRkxNEREREnIRBh0qVuImIiIjhaHGCiIiIiLPQs0pFREREnIRBK27GPCsRERERA1LFTURERIzHoBU3JW4iIiJiPErcRERERJyDVpWKiIiIOAslbiIiIiJOwqBPTjBmOirFds899xAaGkpISAihoaEcPXqU3bt3M2XKlGL3kZGRwUcffXTV/S1atCi0bcWKFcTHx99QzAcPHiQsLIzg4GB++eUXAMxmM+Hh4eTk5NxQnyIiItdj8+bNPPbYY3Tt2pUFCxZcsc3rr7+Ov78/wcHB7Nmzxy7HVcXtFufh4UFsbGyBbTVr1qRx48aF2prNZlxdXQttP3v2LMuXL6d///5XPIbpCv/X069fvxuMGD7++GNee+01atWqxZQpU3j77bdZvnw5wcHBlC1b9ob7FRERAynFoVKLxcLkyZNZsmQJPj4+9OrVi06dOlGvXj1bm6+//pojR46wfv16fvnlF8aPH88nn3xS4mMrcbvFWa3WQtuSk5NZvHgx0dHRzJs3jyNHjpCSkkLNmjUZNmwYkZGR5OfnY7FYmDt3Lm+99RYpKSmEhoby0EMPMXr06CKPO2/ePDw9PQkPDyclJYWJEydy+vRpPDw8mDx5MnfeeSeRkZF4enqye/duTp06xejRo/H398fNzY2srCwuXLiAm5sbGRkZfPXVVyxatKg0LpGIiDih0lycsHPnTurWrUutWrUA6N69Oxs2bCiQuG3YsIGQkBAAmjVrRkZGBmlpaVStWrVEx1bidovLyckhNDQUq9VKnTp1mDt3bqE2Bw4cYPny5bi7u/P666/zn//8hx49etiSt1GjRvHHH38UqtwV19ixY5k0aRK+vr7s3LmTCRMmsHTpUgDS0tJYsWIFBw4cYNiwYfj7+9O/f38iIiLIy8tj0qRJvPPOOwwdOrRE10FERAymFBO348ePU6NGDdvn6tUXZRZ7AAAgAElEQVSrs2vXrgJtTpw4we23316gzfHjx5W4ScmUK1euyISrY8eOuLu7A9C8eXOio6M5duwY/v7+1K1bt0THv3DhAjt27GDEiBG26l9+fr5tf+fOnQGoV68ep06dAqBGjRp88MEHABw5coTjx49z1113ERERQX5+PiNGjChxXCIi4tysBl2coMRNilS+fHnb+x49etCsWTM2bdrE008/zaRJk6hdu/YN922xWPD29r5q8ngpYYQrD+vOnj2bkSNHsmzZMvr06UOtWrWYNWsWb7zxxg3HJCIizu8KfzLspnr16hw9etT2+fjx4/j4+BRo4+Pjw99//237/Pfff1O9evUSH1urSm9xV0qGriUlJYU6deowYMAAOnbsyL59+/D09OT8+fM3dAwvLy9q167NF198Ydu2d+/eYvWTnJxM9erV8fX1LbCaVCtLRUSkNDVp0oQjR46QmppKbm4ua9eupVOnTgXadOrUibi4OAB+/vlnvL29SzxMCqq43fKutOLzWj7//HPWrFlDmTJlqFatGsOGDcPb25v77ruPwMBA2rdvX2hxQk5ODh06dMBqtWIymXjyyScL7I+KimLChAm8++67mM1mAgIC8PPzKzLW9957j9mzZwPQu3dvRo8ejdlsZsKECdd1TiIiYjyWUiy5ubq6MnbsWAYNGoTVaqVXr17Uq1ePFStWYDKZ6Nu3L4888ghff/01Xbp0wcPDg2nTptnl2Cbr9ZZcRJxczvkMR4dgFy4ZJxwdgt20W/Cno0OwmxbjBzs6BLt5+3Syo0OwmzKnDjk6BLvJq363o0Owq7Jet5VKvxkXskr0/QrlPewUiX2p4iYiIiKGYzFoWUqJm4iIiBiOUQcUlbiJiIiI4Ri14qZVpSIiIiJOQhU3ERERMRyDFtyUuImIiIjxGHWoVImbiIiIGI4WJ4iIiIg4CYujAyglStxERETEcAxacNOqUhERERFnoYqbiIiIGI4WJ4iIiIg4CS1OEBEREXESWpwgIiIi4iQMWnBT4iYiIiLGYzFo5qZVpSIiIiJOQhU3ERERMRxj1tvAZDXqsguRq/jY515Hh2AXIZ+86ugQ7Ca9eYijQ7CbKpx3dAh2M7xSa0eHYDfzUtc5OgS7OfPpAkeHYFdVh88qlX73n8wo0ffrV6tgp0jsSxU3ERERMRyjlqWUuImIiIjhWAw6WKrETURERAzHqBU3rSoVERERcRKquImIiIjh6FmlIiIiIk7CqEOlStxERETEcLQ4QURERMRJqOImIiIi4iT0rFIRERERcShV3ERERMRwzBZHR1A6lLiJiIiI4Rh1qFSJm4iIiBiOWYmbiIiIiHNQxU1ERETESRh1jptWlYqIiIg4CSVuBnTmzBlCQkIIDQ2lXbt2tG/f3vY5Pz+/UPuzZ8+yYsWKIvs1m83cf//9ABw5cgQ/P78C3xs/fjwJCQl2OYf+/fuzd+9eu/QlIiK3HovVWqLXzUpDpQZUsWJF4uLiAJg3bx6enp6Eh4dftf2ZM2dYsWIF/fr1K7Jvk8lke1+1alWWLFlCnz59cHG5ef4fwGw24+rq6ugwRETEgbQ4QQxh4cKFrFmzBoB+/frxxBNPMGvWLA4dOkRoaCgPP/wwTz/9NM8++ywZGRmYzWZGjhxJhw4dCvVVtWpVGjduTFxcHGFhYQX29e/fn3HjxuHn50daWhr9+/dn/fr1rFy5ks2bN5OZmcnhw4cZPHgwFy5c4LPPPqNcuXIsXLgQLy8vAFavXk1ycjIWi4Vp06bRqFEjLly4wOTJkzlw4AD5+fkMHz6cDh06sHLlSjZt2kRGRgaurq7ExMSU+rUUEZGbl8WYeZsSt1vJzp07Wbt2LatWrSIvL4/evXvTunVrXnrpJVJSUoiNjQUuVqzeeecdPD09SU9P5/HHH79i4mYymXj66acZNmxYocTtSm0v2b9/P3FxcWRmZuLv788rr7xCbGwsr7/+OvHx8TzxxBMA5OXlERcXxw8//MCrr75KXFwc8+fP5+GHH2batGmcO3eO3r1789BDDwGwZ88e1qxZY0v8RETk1mU2aOamxO0Wsn37dvz9/XF3d8fd3Z3OnTuzbds22rZtW6CdxWLhjTfeYPv27bi4uPD3339z5swZKlSoUKhPX19f7rnnHtauXVvsOB544AHKli1L2bJl8fT05NFHHwWgYcOGHDp0yNaue/futvbp6elkZWXx7bff8s0337BgwQLgYnJ37NgxANq1a6ekTUREAN0ORG4hl6ph8fHxmEwmHnnkEXJycq6YuAEMHTqUUaNG0bx5c9s2V1dXrP/3L01OTk6B9u7u7rb3JpPJ9tlkMmE2mwvsu5zJZMJqtTJ//nzq1KlTYF9ycjIeHh43cLYiIiLO4+aZUS6lrmXLliQlJZGbm8v58+fZsGEDrVq1wtPTk/Pnz9vaZWZmUqVKFUwmE99++y3Hjx+37bNe9n8wl97Xr18fX19fNm/ebNtXu3Ztdu/eDcAXX3xxQ/F+/vnnAPz4449UrVqVcuXK0a5dOz744ANbmz179txQ3yIiYmxma8leNytV3G4hTZs2pXv37vTs2RO4uICgQYMGADRq1IigoCA6dOjAk08+ydChQwkKCqJp06bccccdtj4ur4Jd/n7YsGG2fgGeeuopRo4cyfLly2nfvv1VY/pnVe3y7WXKlCEkJMS2OAHgueeeY+rUqQQGBgIXh2rnz59/nVdCRESMzqhDpSar1aBnJnIVH/vc6+gQ7CLkk1cdHYLdpDcPcXQIdlOF80U3chLDK7V2dAh2My91naNDsJszny5wdAh2VXX4rFLpN3b3sRJ9P7RxDTtFYl+quImIiIjhGLXipsRNREREDOdmnqdWElqcICIiIuIkVHETERERw9FQqYiIiIiTsOjJCSIiIiLOwahz3JS4iYiIiOFoqFRERETESZgNmrhpVamIiIiIk1DiJiIiIoZjsVhL9CqJs2fPMmjQILp27cpTTz1FRkbGNeK0EBoaytChQ4vVtxI3ERERMRxHPmR+wYIFPPjgg6xbt442bdrw3nvvXbXtsmXLqFevXrH7VuImIiIihmOxWkv0KokNGzYQGhoKQGhoKElJSVds9/fff/P111/Tu3fvYvetxQkiIiJiOI5cnJCenk7VqlUBqFatGunp6VdsN3XqVCIiIq45lPpPStxERETEcMylfAPe8PBw0tLSCm1/4YUXCm0zmUyFtm3atImqVatyzz338OOPPxb7uErcRERERK5TTEzMVfdVqVKFtLQ0qlatysmTJ6lcuXKhNj/99BMbN27k66+/Jicnh/PnzxMREcHMmTOveVzNcRMRERHDMVusJXqVRMeOHVm9ejUAsbGxdOrUqVCbF198kU2bNrFhwwbefPNN2rRpU2TSBkrcRERExIAcmbgNHjyY7777jq5du/LDDz/w9NNPA3DixAmGDBlSor41VCoiIiKGU9pz3K6lYsWKLFmypNB2Hx+fK94apHXr1rRu3bpYfStxk1tOte++dnQIdpGRON3RIdjN2XsCHR2C3VTPPOToEOxmXuo6R4dgN8/V6uroEOzm7dPJjg7BKTgycStNStxERETEcIyauGmOm4iIiIiTUMVNREREDMeoFTclbiIiImI4StxEREREnIQSNxEREREnocRNRERExEnkGzRx06pSERERESehipuIiIgYjoZKRURERJyEEjcRERERJ2G2KnETERERcQqquImIiIg4CaMmblpVKiIiIuIkVHETERERwzFqxU2Jm4iIiBiO2WJxdAilQkOlTiYtLY0XX3wRf39/evbsyZAhQzh8+LDD4klOTmbHjh22zytWrCA+Pt6ux0hNTSUwMBCA7du3ExQURK9evThy5AgAGRkZPPXUU3Y9poiIODezxVqi181KFTcn89xzzxEWFsabb74JwL59+0hLS6Nu3boOiSc5OZny5cvTokULAPr161eqx1uyZAnvv/8+f/31F8uXL2fMmDG88847DB06tFSPKyIizuVmTr5KQombE/nhhx9wc3OjT58+tm133303ADNmzGDLli2YTCaGDh1KQEAAycnJzJ07l0qVKvHHH3/QuHFjoqKi+Oabb/j000+ZM2cOcDH5Wrx4MdHR0WzZsoV58+aRm5uLr68v06ZNw8PDg44dOxIaGspXX31Ffn4+c+bMwd3dnRUrVuDq6kpCQgKvvfYa33//PZ6enoSHh7Nnzx4mTJhAdnY2vr6+TJ06lQoVKjBgwACaNWvGjz/+SEZGBlOmTKFly5akpqYSERFBVlYWAOPGjaN58+YFroGbmxsXLlwgKysLNzc3UlJSOH78OPfff/+/9CuIiIgz0LNKxeH++OMPGjVqVGj7+vXr+f3330lISCAmJoaoqCjS0tIA2Lt3L6+99hqJiYmkpKTw008/8dBDD7Fr1y6ys7MBSExMpEePHpw+fZro6GiWLFnC6tWradSoETExMbbjVK5cmdWrV9OvXz8WL15MrVq16NevH08++SSxsbG0bNmyQFxjxoxh9OjRxMfH06BBA+bNm2fbZzabWblyJZGRkbbtVatWJSYmhtWrVzN79mwmT55c6FyffvppxowZw4IFC3jiiSeYPXs2L7zwQskvroiIiBNQxc0Atm/fTvfu3QGoUqUKrVu3ZteuXXh6etK0aVN8fHwA8PPzIzU1lfvuu4927dqxceNGunbtytdff01ERATJycns37+fxx9/HKvVSn5+vm0IFKBLly4ANG7cmKSkpGvGlJmZSWZmJq1atQIgNDSUESNG2Pb7+/vb+jp69CgAeXl5TJo0iT179uDq6nrFuXt+fn58/PHHAGzbtg0fHx8sFgsjR47Ezc2Nl19+mcqVK9/QdRQREePQUKk4XP369Vm3bl2R7ayXPebDzc3N9t7V1RWz2QxAQEAAH374IbfddhtNmjShfPnyWK1W2rZty6xZs67Yr7u7OwAuLi7k5+dfVxzF6WvJkiVUrVqVhIQEzGYzzZo1u2b/7777LrNnz2bSpElERESQmprK0qVLGTlyZJGxiYiIsRk1cdNQqRN58MEHycvLY+XKlbZt+/bto0KFCiQmJmKxWEhPT2fbtm00bdr0mn21bt2aX3/9lU8++YSAgAAAmjVrxo4dO2yrNbOysjh06NA1+/H09CQzM7PQdi8vL2677Ta2b98OQHx8PK1bt75mXxkZGbbqYFxcnC3JvJK4uDgeeeQRvL29ycnJwWQyAZCTk3PNY4iIyK1Bq0rlpjBv3jymTJnCggULKFeuHLVq1eKVV14hKyuL4OBgTCYTERERVKlShQMHDhT47qXkBi5Wuh599FFiY2OZOXMmcHEO27Rp03jxxRfJzc3FZDLxwgsvcMcddxT47uUeffRRhg8fzsaNG3nttdcK7Js+fTrjx48nOzubOnXqMG3atEJxXK5///48//zzxMXF8fDDD+Ph4XHFdtnZ2cTGxrJ48WIA/vOf/zB48GDc3d2vWi0UEZFby82cfJWEyXqt8SwRA9q4/6SjQ7CLponTHR2C3aT1He/oEOymYeZeR4dgNxaP2xwdgt08V6uro0Owm7dPJzs6BLtyr+hTKv12nrelRN9Peq6dnSKxLw2VioiIiDgJDZWKiIiI4VgNOlSqxE1EREQMx6LETURERMQ5GHUKvxI3ERERMRwNlYqIiIg4CaMOlWpVqYiIiIiTUMVNREREDMdqcXQEpUOJm4iIiBiOFieIiIiIOAmjznFT4iYiIiKGo1WlIiIiIk7CqImbVpWKiIiIOAlV3ERERMRwLFqcICIiIuIcjDpUqsRNREREDEeJm4iIiIiT0O1ARERERJyEbsArYhAtvpzl6BDswrWCp6NDsBuf8sb5T1Ge592ODsFuMhZPcnQIdvP26WRHh2A3wyu1dnQIdhVtPeToEJyKcf5rKSIiIvJ/9KxSERERESehOW4iIiIiTkKrSkVERESchBI3ERERESdh1Ccn6FmlIiIiIk5CFTcRERExHA2VioiIiDgJRyZuZ8+eZeTIkaSmplK7dm3eeustKlSoUKjdkiVL+PTTTzGZTDRs2JBp06bh7u5+zb41VCoiIiKGY7FYS/QqiQULFvDggw+ybt062rRpw3vvvVeozfHjx/nggw9YvXo1CQkJmM1mEhMTi+xbiZuIiIgYjtVqLdGrJDZs2EBoaCgAoaGhJCUlXbGdxWIhKyuL/Px8srOz8fHxKbJvDZWKiIiI4ThyqDQ9PZ2qVasCUK1aNdLT0wu1qV69OuHh4XTo0AEPDw/atm3LQw89VGTfStxERERErlN4eDhpaWmFtr/wwguFtplMpkLbzp07x4YNG/jqq6+oUKECw4cPJyEhgcDAwGseV4mbiIiIGE5pP/IqJibmqvuqVKlCWloaVatW5eTJk1SuXLlQm++++446depQsWJFALp06cKOHTuKTNw0x01EREQMx2oxl+hVEh07dmT16tUAxMbG0qlTp0JtatasyS+//EJOTg5Wq5UffviBevXqFdm3EjcRERExHEcmboMHD+a7776ja9eu/PDDDzz99NMAnDhxgiFDhgDQtGlTunbtSkhICEFBQVitVvr06VNk3xoqFREREcMpafJVEhUrVmTJkiWFtvv4+BS4Nchzzz3Hc889d119K3ETERERw7GaHZe4laYih0r9/PyYMWOG7fPixYuZN2+eXQ4eGRnJ+vXr7dJXcSxbtoyAgABGjx591TZJSUkEBQXRvXt3goKCrnrvlX9TZmYmY8aMwd/fH39/f15++WUyMzP/lWOvWLGC+Pj46/pOixYtrrovOTmZoUOHFthWnH8ONm7cyMKFC4GLv9GBAweuKyYREbm1OHKotDQVmbi5u7vz5ZdfcubMmX8jnmIz30AmvXz5cmJiYoiKirri/r179xIVFUV0dDRr167lnXfeYebMmfz+++8lDbdYrnbDv1deeYU6deqwfv161q9fT61atXj11Vf/lZj69etHcHDwdX3nSsueS6pjx44MHjwYuHhjw/3799v9GCIiIje7IhM3V1dX+vTpc8Vlr/+slFyqtCQnJzNgwACeeeYZunTpwqxZs0hISKB3794EBQWRkpJi+863335Lz549eeyxx9i0aRNw8U7CM2fOpHfv3gQHB/PJJ5/Y+n3iiScYNmwY3bt3v2rMMTExBAYGEhgYyLJlywAYP348KSkpDB48mKVLl17xe4sXL2bIkCHUrFkTgNq1a/P000+zaNEi0tPTCQsLAy4meH5+fvz999/AxSW8OTk5REZG8vrrr9OvXz+6dOlS4NosWrSIXr16ERwcbKtYpqam8thjjzFmzBgCAwNt/V3uyJEj/Pbbbzz77LO2bc8++yy7d++2XccFCxYQGBhISEgIb775pu174eHhBAcHExYWRkpKSqFq1+TJk4mLiwMuJkZRUVEEBgbSp08fW9/z5s2z/fYpKSn897//pWfPnvy///f/OHjwIAB//fUX/fr1IygoiLfeeuuqv0txdOzYkblz5xIWFkZQUJDtGLGxsUyePJkdO3awceNGoqKiCA0NJSUlhWXLltG9e3eCg4MZNWpUiY4vIiLGYNSKW5Fz3EwmE0888QSBgYG2ise12l6yb98+Pv/8cypUqEDnzp3p06cPK1euZNmyZfzvf/8jMjISgKNHj7Jq1SoOHz7MwIED+fLLL4mLi8Pb25uVK1eSm5vL448/Ttu2bQH47bffWLt2rS25+qdff/2V2NhYPv30U8xmM3369KF169ZMnDiRLVu28MEHH3Dbbbdd8bv79+/nqaeeKrCtcePGfPTRR1SuXJm8vDzOnz/P9u3badKkCdu2beO+++6jSpUqlC1bFoC0tDRWrFjBgQMHGDZsGP7+/nz77bccPnyYTz/9FKvVyrBhw9i2bRs1atTgyJEjzJw5k6ZNm141pnvuuafAtXVxceGee+5h//79HDx4kK+++opVq1bh7u7OuXPnAHjppZcYMmQInTp1Ijc3F6vVyrFjx675+912220kJCQQFxfHlClTiI6OLrB/7NixTJo0CV9fX3bu3MmECRNYunQpU6ZMoX///gQFBfHhhx9e8xjFUblyZVavXs1HH33E4sWLmTx5MnDxn68WLVrQsWNHHn30Ufz9/QFYuHAhGzduxM3N7V8bQhYRkZvbzZx8lUSxFid4enoSGhrKsmXLKFeuXLE6btKkCVWqVAHA19fXlng1bNiQ5ORkW7tu3boBULduXXx9ffnzzz/ZsmULv//+O1988QVwcY7X4cOHKVOmDE2bNr1q0gawfft2unTpYkukunTpwrZt2/Dz8yvx88datGjB9u3b2bp1K0OGDGHz5s1YLBZatWpla9O5c2cA6tWrx6lTpwDYsmUL3377LaGhoVitVrKysjh8+DA1atSgZs2aV03aiuP7778nLCwMd3d3ALy9vTl//jwnTpyw3Tfm0r6iBAQEANCjRw+mT59eYN+FCxfYsWMHI0aMsF3D/Px8AH766SdbFTE4OJhZs2Zd9RhXG0a9fHuXLl2Ai0lzceYY+vn5MWrUKDp37my7/iIicmu7pRM3gIEDBxIaGmobLoSLw6gWiwW4OD8rLy/Pts/Nzc323mQy2ZIHFxcX2x/8S/susVqtts9jx461JXuXJCcn4+HhUdyQr1v9+vXZvXs3d999t23b7t27adCgAQAtW7Zk+/btHDt2jM6dO7Nw4UJcXFzo0KGDrf3lSdLlSeKQIUMK3Z8lNTW1yPOpX78+e/bsKbDNarWyZ88e6tevXyAJLoqrq2uBmHJycgrsv/y3+GeCZbFY8Pb2JjY2tlC/JpOp2PPaKlasyNmzZwtsO3PmDJUqVbJ9vto/K1ezYMECtm7dysaNG4mOjuazzz7DxUW3KBQRuZUZNXEr8q/bpT/0t912G926dWPVqlW2fbVq1WL37t3AxQnjxfkj+09ffPEFVquVI0eO8Ndff3HnnXfSrl07PvroI1t/hw4dIisrq1j9tWrViqSkJHJycrhw4QJJSUkFKmLXMmjQIBYsWEBqaipwce7WggULCA8Pt/W9Zs0a6tatC1y8Jps3b6Zly5ZX7O/StWvXrh2rVq3iwoULABw/fvyKD5y9El9fX+69917mz59v2zZ//nwaNWpEnTp1eOihh1i9ejXZ2dkAnD17Fk9PT26//XZbtSo3N5fs7Gxq1arF/v37ycvL49y5c3z//fcFjpWYmAjA2rVrad68eYF9Xl5e1K5d21YFhYtz/QDuu+8+PvvsMwDWrFlzzfOpW7cuJ0+e5M8//wQuJq/79u3Dz8+vWNcDLlaALw2JWq1Wjh49SuvWrRk1ahSZmZm26ywiIrcui8VcotfNqlhz3C4ZNGgQH330kW1bnz59eOaZZwgJCaFdu3ZXrR5dqxpTo0YNevXqxfnz55k4cSLu7u707t2b1NRUQkNDgYtzni5PXK7l3nvvJTQ0lF69etlivJQUFFUV8vPzY/To0QwdOhSz2UyZMmWIiIiwfb9WrVoA3H///cDFCtzx48epUKHCNc+7bdu2/Pnnn/Tt2xe4mHhERUUVuyo0ZcoUJk2aRJcuXTCZTDRv3pypU6cC8PDDD7N371569uyJu7s77du3Z+TIkcyYMYNx48bx9ttv4+bmxpw5c6hduzbdunWjR48e1K5dm0aNGhU4zrlz5wgKCqJs2bK2RQ6Xi4qKYsKECbz77ruYzWYCAgLw8/PjlVde4aWXXuL999+/4mM9Lufu7k5UVBSRkZHk5uZSpkwZpkyZgpeXV4Frdi0BAQGMHTuW//3vf7z55pu88sorZGRkABcrw5f6EhERMRqTtSSTvsQwLj1X7dLDbo3s9LsvOzoEu3AtV7y5i84gv5cxfhMAT1Ne0Y2cRMbiSY4OwW68B45xdAh2M7xSa0eHYFfR1kOl0m+14Cvf+qu4TsZf/Z6vjqQnJwhQOvdeExERcRSjznFz2sTtzJkzPPnkk7aE49LChiVLllz1dh+XrF69mmXLlhVIVu677z7Gjh1bqjEXpU+fPrYFHpfOZ+bMmbbFEaVpw4YNdu3v999/JyIiosDvU7ZsWT7++GO7HkdERORKjPrIK6dN3CpWrGi7eez1CgsLK7A69mZx6UbDRtCwYcMb/n1ERERKShU3ERERESdh1MRNN7sSERERcRKquImIiIjhGLXipsRNREREDMf6f092MholbiIiImI4qriJiIiIOAklbiIiIiJO4mZ+3mhJaFWpiIiIiJNQxU1EREQMR09OEBEREXESmuMmIiIi4iSUuImIiIg4CSVuIiIiIk7CqImbyWq1Wh0dhIiIiIgUTbcDEREREXESStxEREREnIQSNxEREREnocRNRERExEkocRMRERFxEkrcRERERJyEEjcRERERJ6HETURERMRJKHETkUJ+/vnnYm2Tf9/hw4d56aWXeP7559mxY4ejw7luZrOZ8PBwR4ch4rSUuImUgpycHDIzMx0dxg2bOHFioW2TJk1yQCT20blzZ0aNGsXy5cv5448/HB3OdcnJySnwec6cOYwaNYpXXnmFCRMmOCaoEnB1dcVsNjv1vx9Xk56ezuzZs5k+fTqHDh1ydDh2YbFYDPlbOTM9q1TEzlauXMkXX3yBxWKhSZMmvPjii44Oqdh27tzJjh07SE9PZ9myZbbtmZmZ5OXlOTCykklMTOSXX35h27ZtzJw5k4MHD3L33Xczf/58R4dWpKFDhxIcHExISAgAZcqUITU1FbiYBDmjChUqEBQURLt27fDw8LBtj4yMdGBUJTd9+nT69OkDwKhRo1i1apWDI7oxo0aNYuLEibi4uNCrVy8yMzMZOHAg//3vfx0dmqCKm0iJbdiwocDn7777jkWLFhETE8OmTZscE9QNunDhAqdPn8ZsNpOenm57ubm5MWfOHEeHd8NcXFwoU6YMrq6uuLi4UKVKFapUqeLosIrl/fffJzMzk6eeeoqtW7cyZswYvvnmG5KSkoiKinJ0eDekQ4cODCykDq4AACAASURBVBs2jCZNmlC/fn3by9lc+k0uycvLo1atWtSuXZvc3FwHRlYy+/fvx8vLi6SkJNq3b8+GDRuIj493dFjyf/SQeZESevfdd9m5cyfDhw/nnnvuITo6mpSUFEwmE1lZWcyaNcvRIV63lJSU/6+9e4/L+e7/AP766iSJctxGbCOLLExlbsY02UgUy2zGTRabJPeoezGnuWNOs0ObbmaszRiLUkJLbLjnlMxhyxyiVjSV6Op4Vd/fH9b316XY6rr06Xt5PR+PPXb1+frjtaWr9/U5vD+ws7MTHcNgevTogS5dumDSpEno27cvbG1tRUeqtfz8fHz22WfIysrCzJkz0aFDB9GR9FJaWopr166hY8eOoqPU2d3fk4qKCoSFhaGkpAT//Oc/4ezsLDpinXh4eCAqKgqzZs3C66+/DldXV3h6eiImJkZ0NAILNyKDuHHjBj7++GPIsozAwEAUFBSguLgYDg4OoqPVyeTJk7F69Wo0a9YMAHDr1i0EBQVh7dq1gpPVTUJCApKSknDmzBmYmZmhV69ecHFxQd++fUVH+0s///wz1q9fDzMzM0ydOhWNGzfG6tWr0bZtW0ybNk35HqnJgQMHsHTpUmi1WiQmJuLXX39FWFiYKpaua5Keno7Vq1ejTZs2qv2eVBUREYF169bBwcEBa9euRWZmJoKCgvDNN9+IjkZg4UZkEBqNBiYmJrh69So+/PBDdO/eHX5+frCwsBAdrU68vLwQFRX1l2Nqc+nSJRw8eBBffvklcnJycPr0adGR/tLIkSOxdu1aFBYWIiQkBFu2bAEAHDt2DP/973+xfv16wQlrb9SoUdi4cSMmTJig/J1S44xOWloaNm/eDDMzM4wbNw7p6elYs2YNBg4ciHHjxql2D+LdM+6yLOPq1at4/PHHxYUiBfe4Eelp9erVmDFjBqZOnYojR44gPDwcXbt2hZ+fn2oLnUaNGuH69evK15mZmQLT6C8gIADu7u5YsmQJioqKsGzZMp29SQ2ZiYkJMjIykJmZCTMzM2Xc1dVVlUUbcOeAhdpnpQDg7bffhru7O/r06YPg4GA4Oztj/fr1aNasGXx9fUXHq7MZM2bofC1JkqoOWRk7niol0tOBAwcQHR0NWZYxatQoTJw4ES+88AIGDhyITZs2iY5XJzNmzMCrr76KZ599FrIs49ixY1iwYIHoWHU2ZcoUdOvWTZUzIKtWrcK3334LMzMzLF++XHQcg+jUqRPi4uJQUVGB9PR0fPXVV+jZs6foWLVWWlqK9u3bo7CwEMXFxcq4l5cXXnrpJYHJ6ubSpUu4ePEi8vPzER8fr4xrNJpqbWlIHC6VEulp9uzZsLS0RHFxMWxtbTFnzhzRkQwiOztbabrbq1cv1ZzCrElRURE2bNiAa9euYfHixbhy5QpSU1MxaNAg0dEeSoWFhfj0009x+PBhyLKM/v37Y/r06TqtQdQgKSkJGzduhJmZGaZMmaLaPa2VEhISsG/fPiQmJsLNzU0Zt7KywrBhw/DMM88ITEeVWLgRGcD58+dhamqKTp06iY6il9zcXKxbtw5Xr15Fly5d4OfnBysrK9Gx9DZz5kw4OjoiOjoasbGxKCoqwtixY1XV4iA+Ph4rV65ETk4OZFmGLMuQJAknT54UHa3OioqKIEkSGjduLDoKVZGcnIxevXqJjkH3wMKNSE9VlxRqMmTIkHpKoj8/Pz906dIFLi4u2L9/P0pLS7F06VLRsfQ2atQobN++XeeAxYgRI7Bz507Byf4+d3d3hIeHq/7DAQCcO3cOc+fORW5uLgCgVatWWLx4MRwdHQUnqx1PT8/7PlfbYYt169bBz88PixcvhiRJ1Z6/++67AlLR3bjHjUhP+/fvv+9zNRVuWVlZWLduHQBg4MCB8Pb2FpzIMMzNzVFcXKz8MkpLS4O5ubngVLXTsmVLoyjagDs3JMyZMwfPPvssAODo0aMICQlRVSENAOHh4aIjGFTl36/u3bsLTkL3w8KNSE/GMCNVVdV7Ce++p7Bp06YiIuktICAAb7zxBq5du4ZZs2YhOTlZdd+37t27Y+bMmRg8eLBO0ammDwaVGjVqpBRtANCnTx80aqS+Jgft2rUTHcGgKve1GcsHNmPFpVIiAzpw4AAuXLigcwJr+vTpAhPVzoABA9CoUSNUfVuQJEnZT6W2K7yqunnzJn7++WfIsowePXqgRYsWoiPVyr3u8VRTAZqSkgIA2L59O7RaLTw8PCBJEnbv3g1TU1O88847ghPWzalTp7B48WJcvnwZWq0W5eXlsLS0VO3+w9TUVHzxxRfIyMhAWVmZMl71/mISh4UbkYHMnz8fxcXFOHr0KHx8fLB37148/fTTWLJkiehoBnfp0iXVLdtlZWUhIyMD5eXlypiLi4vARA+f11577Z7PJElSbfucUaNGYfXq1QgMDERkZCSioqJw5coVzJo1S3S0OhkxYgTGjh2L7t2768yEcgm1YeBSKZGBJCcnIyYmBp6enpg+fTomTZoEPz8/0bEeiNmzZ2PHjh2iY/xtK1aswO7du9G5c2edX0RqKtxSU1OxcOFC5OTkIDY2FikpKUhMTMS0adNER/vbjPnKpI4dO6K8vBwmJiYYPXo0vLy8VFu4mZqa3rfIJrFYuBEZSGVLA0tLS2RlZcHW1hY3btwQnOrBUNtEfUJCAvbs2aO6AwlVzZs3D8HBwZg/fz4AwMHBAbNnz1ZV4VZJo9EgOjq62gzovZaDGzpLS0uUlpaia9euWL58Odq0aYOKigrRseps0KBB2LRpE9zd3XV+ZmxsbASmokos3IgM5Pnnn8ft27cxefJkjBo1CpIk4eWXXxYd64GoqVVAQ2ZnZwetVqvqwq2oqAhOTk46Y2q8CQK403bG0dERXbp0Ud3fpZosX74csixj/vz52LhxI65du4ZPPvlEdKw6q5xNr3qlmiRJ2Ldvn6hIVAULNyID8ff3BwC8+OKLGDRoEEpKSmBtbS04FQF3ZkS8vLzQt29fneJNTX2pbG1tkZaWphQ6e/bsQevWrQWnqpvi4mJV/b//K5WnSy0sLFR1GOleEhMTRUeg+2DhRmRAJ0+erLb84+XlJTDRg6G21g1ubm46V/io0YIFCzBv3jxcvnwZzz33HNq3b48VK1aIjlUnw4cPR2RkJAYNGqRTSKu13UxSUhLCwsKQmZmpcwpTbTNUdzcTlyQJtra2cHBwUO33xhjxVCmRgQQFBSE9PR0ODg7KEpYkSaqdWdi1axfS0tLw1ltv4dq1a8jJyTHaU2UBAQGqWdoqLCxERUWFqn+Rbt68GStXroSVlZUyg6jmdjMvvfQSQkJCqp3CtLW1FZiq9mraY5iXl4fz588jNDQUffv2FZCK7sYZNyIDOXv2LOLi4oxiz857772HsrIyHD9+HG+99RYsLS2xYMECREZGio72QKSnp4uOcE/R0dEYOXIkNmzYUOPzSZMm1XMi/a1btw7x8fFo2bKl6CgGYW1tjYEDB4qOobd79QTMyMjAzJkzsW3btnpORDVh4UZkIPb29rhx4wbatGkjOorekpOTsWPHDmWZ18bGBlqtVnCqB6chF9tFRUUAgIKCAsFJDKdjx46qnjG8W58+fbBs2TIMGTJEZ+lXbXev3ku7du10loBJLBZuRAZy8+ZNeHh4wMnJCWZmZsq4Gu8zNDU1RUVFhVLQ3Lx5U3X72ozF2LFjAdR8A8fGjRvrOY1hNG3aFF5eXnj22Wd1Ch21tgP5+eefAdyZda8kSZLR3DRw+fJlVZ/INjYs3IgMJCAgQHQEgxk3bhwCAgKQm5uLjz/+GLt37zaK03L3otatvhs3bsTEiRNFx6i1AQMGYMCAAaJjGMxXX30lOoJBvPnmm9XGbt26hRs3bqj2IIwx4uEEIgPKzs7GmTNnAABOTk6q3sNz4cIF/O9//4Msy/jHP/6BLl26iI70wBw6dAj9+/cXHaPWBg4ciB9++EF0jIdefn4+wsLCcPz4cQCAq6sr/P39VdcO6NixYzpfS5IEGxsbdOzYkTNuDQgLNyIDiYuLw4oVK+Dq6gpZlnHixAkEBwfjpZdeEh2tTjQaDa5fv66zt8XBwUFgorq7u12DLMtG0VD0+eefV+VJzCFDhtS4r3Dv3r0C0ugvICAA9vb28Pb2BnDnQElKSgrCwsIEJ3swXnnlFXz77beiYzy0uFRKZCDh4eH47rvvlFm23NxcTJw4UZWFW1hYGL799lu0b99ep12DWi8Bnzt3bo3tGtSgV69eNRY5siyjpKREQCL9Vb2ztKSkBHv27EF+fr7ARPpJS0vTaSczffp0jBw5UmCiB0utf++MBQs3IgORZVlnadTGxka1e6diYmKwb98+o1keUXO7huTkZNERDK5Vq1Y6X1deEzdz5kxBifTTuHFjnDhxAs7OzgDuzPBW3l1sjBryKeyHAQs3IgPp378/Jk+eDA8PDwB3lk7VugHb3t4eGo0GLVq0EB3FIIy9XYPapKSkKK9lWcbZs2dV3W5m4cKF+Pe//w2NRgNZltG8eXO8//77omORkeIeNyID2rt3L06ePAkAcHZ2hru7u+BEdXP27Fn4+/vjqaee0il01LpnZ/z48dXGjKldg9q89tprymsTExO0b98ekydPRufOnQWm0p9GowGg3qu7/i4vLy9ERUWJjvHQYuFGRNUMHz4co0ePRpcuXXT2hPHKG6L/Z4y3Wvwdv/32m1GfMm/ouFRKpKdXX30VmzdvrraJvPLkYuUMnJpYWFgY3S+dAwcO4MKFCzobq9XUm27FihUICgr6y7GGLCYm5r7PPT096ymJYRjbrRb3OghTqfK9jEWbWCzciPS0efNmAMa1idzFxQUffvgh3NzcdJZK1doOZP78+SguLsbRo0fh4+ODvXv34umnnxYdq1b+97//VRv78ccfVVW4nThxosbxH3/8EdevX1dd4VZ5q0Xfvn3Ru3dvnWdJSUkiIuml8j3sww8/ROvWrZWTsTt37sSNGzdERqMquFRKZCBBQUHVuovXNKYGVfcgVVJzOxBPT0/ExMQo/y4oKICfn59OW4qG6ptvvsHmzZuRnp4OOzs7ZbygoADPPPMMVq5cKTCdfnbt2oW1a9eiQ4cOeOutt9CtWzfRkerE29sbO3bs+MsxtRgxYgR27tz5l2MkBmfciAzk4sWLOl+XlZXh3LlzgtLoRw0FTW1UtmawtLREVlYWbG1tVTOD4OnpiQEDBuCDDz7ArFmzlHErKyvY2NgITFY3FRUViIqKwvr169G1a1esWrVKtYcSkpOTkZycjNzcXJ19bhqNBuXl5QKT6adJkybYuXMnPDw8IEkSYmNj0aRJE9Gx6E8s3Ij09N///hfh4eEoKSnBM888A+DO/jZzc3OMGTNGcLq60Wg0+Oyzz5SlLRcXF7z11luqPS33/PPP4/bt20q/MEmS4OPjIzrW32JtbQ1ra2vMnDkTrVu3hrm5OY4ePYrz58/Dy8sLzZo1Ex3xb9uyZQs2btwIZ2dnrFmzBh06dBAdSS9arRaFhYUoLy/X2efWtGlTfPzxxwKT6WflypUIDQ1FaGgoJElS/cyuseFSKZGBrFq1SmdGRM1mzJiBJ554Al5eXgDunJ67fPmyqn8ZVSotLUVJSYnq7pEcOXIkIiMjkZGRgSlTpsDNzQ0XL17EunXrREf72xwcHNCqVSu0atWqxoM8al1azMjIQLt27UTHoIcEZ9yIDGTWrFnIyspCRkaGzjKJi4uLwFR1c/XqVZ0ibebMmaq+wker1WLz5s3KDKKrqyteeeUVmJmZCU729zVq1AimpqaIj4/H66+/jvHjxyuFtVrEx8eLjvBAlJaWYt68ecjIyNC521etfQJTU1OxcOFC5OTkIDY2FikpKUhMTMS0adNERyOwcCMymJUrVyIuLg6dOnWCiYmJMq7Gws3CwgKnTp1Cz549AQCnTp2ChYWF4FR1t3DhQpSVleHVV18FcOeU3MKFCxEaGio42d9namqK2NhYREdHY82aNQCgUySogdqXRu8lMDAQY8eOhY+Pj+ruwq3JvHnzEBwcjPnz5wO4M1M6e/ZsFm4NBAs3IgP5/vvvsWfPHqO433PBggUIDg5GaWkpZFmGpaUlli1bJjpWnZ05c0bnRFzfvn0xYsQIgYlqb+nSpdiyZQvefPNN2NnZIT09XXX/DS4uLjX2CatcKj127JiAVPozNTWt8SS2WhUVFcHJyUlnrOqHURKLhRuRgdjZ2UGr1RpF4ebo6Ihdu3YhLy8PAFR5erEqExMTpKWlKTM+6enpqvpFVF5ejjVr1mDVqlXKmJ2dHaZMmSIwVe0dOXJEdIQHYtCgQdi0aRPc3d11fv7V+nNja2uLtLQ0pcjes2cPWrduLTgVVWLhRmQglpaW8PLyQt++fXXevN99912Bqermww8/hK+vr/KL59atW/jyyy8xY8YMwcnqJjg4GBMmTICdnR1kWUZmZiaWLFkiOtbfZmJigszMTJSWlqr6g8HdxXJeXp7OTRZt27at70gGUXmoYv369cqYJEnYt2+fqEh6WbBgAebNm4fLly/jueeeQ/v27VXZj9JY8VQpkYHc60Sct7d3PSfRX02XSKu5oShwZwP55cuXAQBPPvmk6gqg4OBgXLp0CW5ubjo9tdR4NdmBAwewdOlSXL9+HTY2NsjKysLjjz+OPXv2iI5GVRQWFqKiokK1bYCMFWfciAzE29sbxcXFyMzMxJNPPik6jl7Ky8t1ZndKSkqg1WoFp6q9e51iTEtLAwAMGTKkPuPopUOHDujQoQNkWVb93ZirV6/G5s2b4evri6ioKBw+fBi7d+8WHavOioqKsGHDBly7dg2LFy/GlStXkJqaikGDBomOVivR0dEYOXKkTjPhqtT4IcEYsXAjMpDExEQsW7YMWq0WiYmJ+PXXX/HRRx8hPDxcdLRa8/DwgK+vL0aPHg0AiIyMVN09kgCwf//++z5XU+E2ffp00REMxsTEBC1atEBFRQVkWUa/fv1UffglJCQEjo6Oyl2fbdu2RWBgoOoKt6KiIgBQ/QcDY8fCjchAwsLC8N1332H8+PEAgK5du+L3338XnKpu3nzzTXTp0gU//fQTAOCNN97A888/LzZUHSxdulR0BL2FhoZi7ty5ePPNN2t8rsYPBtbW1igoKEDv3r0RHByMli1bKteSqVFaWho+/PBD7Nq1C8Cd/a5q3IU0duxYAMb1IcEYsXAjMhBTU9Nq3fhran2gFm5ubnBzcxMdwyDy8/MRFhaG48ePA7jTgNff318VtydUNj729fUVnMRwPv30UzRu3Bhz5sxBVFQUNBqNKgvQSubm5iguLlZ+3tPS0lS3h7Kq9PR0hIaG4tSpU5AkCT179sScOXNgZ2cnOhqBhxOIDGbOnDno27cv1q5di08++QRfffUVtFot3nvvPdHRai0hIQGrVq3CH3/8AVmWlT5bJ0+eFB2tTgICAmBvb68cFImOjkZKSgrCwsIEJ/trmZmZeOyxx0THMKgPPvgAb7/99l+OqcWhQ4cQHh6Oixcvol+/fkhOTsbSpUvRp08f0dHqZMyYMXjttdcwfPhwAMCuXbvw9ddfY9u2bYKTEcDCjchgioqKEB4ejkOHDgEA+vfvj2nTpqnyxgF3d3eEhYXhqaeeEh3FIEaOHIno6Oi/HGuIqp7mDQgIwCeffCI4kf5qOqE8YsQInSbJanPz5k38/PPPkGUZPXr0QIsWLURHqjNPT0/ExMTojKn9+2NMuFRKZCCXL1/Gv/71L/zrX/8SHUVvLVu2NJqiDQAaN26MEydOwNnZGQCQlJSkmj1VVT9bp6enC0yivy1btmDLli24cuWKTpucgoICODo6CkymnzfffBPDhw+v1qpFrQYMGIC1a9di2LBhkCQJcXFxGDhwoNE05FY7zrgRGcj48eORnZ2NF198EcOGDUOXLl1ER6qz0NBQ5ObmYvDgwTp7dV544QWBqeouJSUFwcHB0Gg0AIBmzZrh/fffh4ODg+Bkf63q7JTae+ndunULeXl5WLVqFWbPnq2MW1lZoWXLlgKT6efYsWOIi4vDDz/8gKeffhrDhg3DoEGDVDnbDuC+e1vV3FjYWLBwIzKgGzduYPfu3YiLi0NBQQGGDh2qyouZg4KCqo1JkoTly5cLSKO/9PR02NnZKYVb06ZNlbGGrmvXrsopxZKSEmWmUO37Di9cuIATJ04AAJydnWFvby84kf7Ky8tx5MgRbN26FQcPHlTt94YaNhZuRA/A+fPn8fnnn2P37t04e/as6DgPvZpmqkaNGoXt27cLSvRw27RpEzZt2oTBgwcDAPbt24fXXnsN48aNE5ys7oqLi5GYmIjdu3fj3LlzGDRoEObNmyc6Vp3cfWtKJS8vr3pOQjXhHjciA7l06RLi4uIQHx8PGxsbDB06FO+8847oWLWyZMmS+7YwCQkJqcc0+rt06RIuXryI/Px8nVsUNBqNzh2ZVL+2bNmCbdu2wcrKCgAwdepUjB07VrWFW2BgIM6cOYP+/ftj3LhxcHV1RaNGjUTHqrMzZ84or0tKSvDTTz/B0dGRhVsDwcKNyEDmzJmDYcOG4fPPP1ftZdnGsFxVVWpqKg4cOID8/HydWxSsrKywePFigcnIzMysxtdq9PLLL+ODDz6AiYmJ6CgGcfdM4e3bt43i0JWx4FIpEdVaZTd/tUhOTkavXr1Ex3jolZWVwdTUFOvWrcOuXbuUK8cSEhLg4eGByZMnC05YdydPnkRGRgbKy8uVMWOZodJqtRg+fDj27t0rOgqBM25EBpOUlISwsDBkZmairKxM2TxujCewKjeVq4WNjQ3++c9/IicnB7GxsUhJSUFiYqIqD46omY+PD3bs2AE/Pz/06dMHSUlJAICFCxfCyclJcLq6CwoKQnp6OhwcHJRZN0mSVFu4Vb1eTZZlXLx4EUOHDhWYiKpi4UZkIHPnzkVISAi6d++u6v0txmjevHkIDg7G/PnzAQAODg6YPXs2C7d6VnWBx8nJSdXFWlVnz55FXFycqq+4q6rq9WomJiZo164dHnnkEYGJqCoWbkQGYm1tjYEDB4qOQTUoKiqqViQYy34kNcnNzcWGDRvu+XzSpEn1mMZw7O3tcePGDbRp00Z0FIN49NFH0aZNG6UPXXFxMX7//Xe0b99ecDICWLgRGUyfPn2wbNkyDBkyRKdprZo7wt+L2rbG2traIi0tTZkR2bNnD1q3bi041cOnoqICBQUFomMY3M2bN+Hh4QEnJyedgxbh4eECU9VdYGAgtmzZonzdqFEjBAYGIjIyUmAqqsTCjchAfv75ZwDQ6dsmSRIiIiJERXpg1Na2YcGCBZg3bx4uX76M5557Du3bt8eKFStEx3rotG7dGtOnTxcdw+ACAgJERzCo8vJynQ+f5ubm0Gq1AhNRVSzciAzkq6++Eh3BIHbu3ImIiAikpqYCADp16oTx48fD09NT+TM+Pj6i4tWJnZ0dNm7ciMLCQlRUVKBp06aiIz2U1DZT+3e5uroiOztb6X/m5OSk6iu8WrRogX379ilX3CUkJMDW1lZwKqrEdiBEBpKfn4+wsDAcP34cwJ03c39/f1hbWwtO9vdFR0fj888/xzvvvINu3bpBlmX88ssvWLFiBSZPnowRI0aIjlgnt2/fRlRUVLV2De+++67AVA+fvLw8o7ygPC4uDitWrICrqytkWcaJEycQHByMl156SXS0OklLS8Ps2bPxxx9/AAAeeeQRLFu2DB07dhScjAAWbkQGExAQAHt7e3h7ewO4UwSlpKQgLCxMcLK/75VXXsGKFSvQoUMHnfH09HTMmjULW7duFZRMP2PHjkWPHj3QpUsXnRO/ld8rIn2MGDECGzZsUGbZcnNzMXHiROzcuVNwMv1U7kesvOGCGgYulRIZSFpaGj755BPl6+nTp2PkyJECE9Vefn5+taINuLPUmJ+fLyCRYZSUlKjuui5SD1mWdZZGbWxsVL0s/MEHH+CNN95As2bNAAC3bt3CF198wdsTGgg2myIykMaNG+s0pk1KSkLjxo0FJqq9++W1tLSsxySGNXLkSGzduhV//PEH8vLylH+IDKF///6YPHkytm/fju3bt2PKlCkYMGCA6Fh19uOPPypFGwA0b94cP/74o8BEVBVn3IgMZNGiRQgODoZGowEANGvWDO+//77gVLVz6dKlGpcPZVnGlStX6j+QgZiZmWH58uU67RmM9VYLqj9Xr15FdnY2/v3vfyM+Pl65CaJnz56q3Q8K3DlVWlpaqpwsLS4uRmlpqeBUVIl73IgMrLJwU+PJxbS0tPs+r2kZVQ1eeOEFbNu2DS1atBAdhYzI1KlT8fbbb+Opp57SGT9//jxWr16t2j5ua9euxf79+zFq1CgAwPbt2+Hm5gY/Pz/ByQjgjBuR3jZs2ICmTZsqLTIqC7Zt27ahoKAAEydOFJiudtRamP2Vjh07qnqplxqm7OzsakUbADz11FPIyMgQkMgwpkyZAgcHB/z0008AgGnTpuG5554TnIoqsXAj0lNMTAy+/fbbauMjR47E6NGjVVW4ubi46Ny3KMsyJElS/n3s2DGB6erO0tISXl5e6NOnj05jUbYDIX3c78BOcXFxPSYxrPT0dJSXl8PV1RWdO3eGnZ2d6EhUBQs3Ij2VlZXpXHNTqWqBoBbPPPMMcnJy8OKLL8LDwwNt27YVHckgBg8ejMGDB4uOQUame/fu2Lp1K8aMGaMzvm3bNlVedafRaDB37lycPXsWXbt2BQD8+uuvcHR0xJIlS1S5/cMYcY8bkZ48PT2xYcMGtGrVSmc8OzsbkyZNQkxMjKBkdXPr1i3s3bsXcXFxqKiogIeHB4YOHapzykyNSktLlQMWTzzxRI3FNlFtZGdnY/r06TAzM1MKtbNnz0Kr1SIsLEx19+G+8847aNeuHfz9/ZV+h7Is49NPP0VaWhqWL18uOCEBLNyI9BYVFYWIiAjltgEAOHfuHJYvc5ta3wAAEf9JREFUX47XX39dtU1eZVnGrl27sHjxYkydOhW+vr6iI9XZ0aNHlV9Ksizj2rVrWLZsGVxcXERHIyNw5MgRXLhwAQDQuXNn9O3bV3CiuhkyZAji4+Nr/YzqF5dKifTk5eUFW1tbfPzxx8qbt729PWbMmIGBAwcKTld7p0+fRmxsLI4ePYoePXrgo48+Qp8+fUTH0suyZcuwfv16PPnkkwCA1NRUzJo1C9u3bxecjIzBs88+i2effVZ0jAeKczwNBws3IgMYOHCgKou0uw0ePBhWVlbw8PBAaGgoTE3vvEWcP38eAODg4CAyXp1ptVqlaAPuLJVqtVqBiYganl69eiEsLAz+/v46h5Q+/fRT9OzZU2AyqopLpUQPgLe3N3bs2CE6Rq29+uqryht25WnSSpIkYdOmTaKi6SUkJASNGjVSmqLGxMSgvLwcS5cuFZyMqOHQaDSYM2cOfvnlF53DCd26dUNoaCisra0FJySAhRvRA+Hl5YWoqCjRMR6Yn376SVX7eEpLS7Fp0yals72zszNee+01VZ78JXrQ0tLScPHiRQB39uzd3d/xwoULsLe3FxGNwMKN6IFYvXq1UV/IrLYZxcLCQlhYWMDExATA/1/pw6a8RLWntp9/Y8NL5okeAGMu2gD1bVSeOHGiTkPU4uJiTJo0SWAiIvVS28+/seHhBCIDiY+Px8qVK5GTkwNZlpXbBk6ePCk6msFV3bisBiUlJbCyslK+trKyQlFRkcBEROqltp9/Y8PCjchAVqxYgfDwcHTq1El0FLqLpaUlzp07p9MktXHjxoJTERHVHgs3IgNp2bKlURdt5eXlyh6xRx55RHCa2pkzZw4CAwPRpk0byLKM7OxsrF69WnQsogZHlmVcv34djz766D3/DG8dEYuHE4gM5D//+Q+ys7MxePBgndOKQ4YMEZhKf8eOHUNsbCz27duHw4cPi45TZ1qtFqmpqQB45RXR/Xh6eqruqr6HCWfciAykoKAAlpaW1YobNRZuZ86cQWxsLOLj43Hz5k3MnTsXM2fOFB1LL2fOnEFGRgbKy8vxyy+/ALjTtoWIdHXr1g2nT5+Gk5OT6ChUA864EZHio48+QlxcHFq3bg0PDw+8+OKLePnll5GYmCg6ml6CgoKQnp4OBwcHZblXkiS8++67gpMRNTwvvfQS0tLS8Nhjj+m0zOEsXMPAGTciA7l+/ToWL16snCJ1dnbG3LlzVbUf7JtvvkHnzp0xceJEDBgwAObm5kZxguzs2bOIi4sziv8Wogdt/fr1oiPQfbCPG5GBhISEwM3NDQcPHsTBgwcxaNAghISEiI5VK4cOHcIbb7yB3bt3Y/DgwQgJCUFJSQkqKipER9OLvb09bty4IToGkSq0a9cO165dw5EjR9CuXTtYWlqq/j3AmHCplMhARo4ciejo6L8cU4vi4mIkJiYiJiYGp0+fRr9+/bB8+XLRsepk/PjxSElJgZOTk86hhPDwcIGpiBqmsLAwnD17Fqmpqdi7dy+ysrIQGBiILVu2iI5G4FIpkcHY2NggOjoaw4cPBwDExsbCxsZGcKq6a9y4MYYNG4Zhw4YhPz8fe/fuFR2pzgICAkRHIFKN77//HlFRUfD29gYAtG3bFgUFBYJTUSUWbkQGsmTJEixevBhLly6FJEno1asXli5dKjpWrfzwww+wt7fHY489BuDOjFR8fDwee+wx1S37VuXq6io6ApFqmJmZQZIkZU9oYWGh4ERUFZdKiUgxYsQIbNmyBU2aNMGBAwcQGhqKlStX4pdffkFCQoLqNi336tWrxgMJxnwdGZG+1q9fj6tXr+Lw4cOYOnUqIiMjMXz4cIwfP150NAJn3Ij0FhYWds9nkiTB39+/HtPoR5IkNGnSBMCdu1d9fHzQo0cP9OjRA99++63gdLWXnJwsOgKR6kyePBmHDx+GlZUVUlNTMWPGDPTr1090LPoTCzciPVUWOlUVFhYiMjISeXl5qircKioqUFRUhMaNG+PIkSMYO3as8qy0tFRgMiKqT/369WOx1kCxcCPSk6+vr/Jao9EgIiIC27dvx7Bhw3SeqcH48ePh5eUFa2trdOzYUemcnpKSglatWglOR0T1IT4+HitXrkROTg5kWebWggaGe9yIDCAvLw8bNmxATEwMvL29MWHCBDRv3lx0rDrJzMxEdnY2HB0dlVsGsrKyoNVq0b59e8HpiOhBc3d3R3h4ODp16iQ6CtWAM25Eelq2bBm+//57jBkzBjExMbCyshIdqc5SUlIAAObm5rhw4YLgNEQkQsuWLVm0NWCccSPSk4ODA8zNzWFiYqJzglGNywsODg7o3LmzMltY9e1BkiRs2rRJVDQiqif/+c9/kJ2djcGDB8Pc3FwZHzJkiMBUVIkzbkR6qpylMgZBQUH4/vvvYW1tjeHDh+OFF17QuWSaiIxfQUEBLC0tcfjwYZ1xFm4NA2fciKiaK1euIDY2Fvv378fjjz8OPz8/ODg4iI5FRPWgpKQEFhYWomPQPXDGjYiqefzxxzFs2DAAwHfffQc3NzcWbkQPieHDh6Nly5ZwdnaGs7MzevfuDWtra9Gx6E+ccSMiRWZmJnbt2oWEhAS0atUKw4YNw6BBg2rsVUdExiszMxMnTpzAyZMn8eOPP8La2hrR0dGiYxFYuBFRFQ4ODnjqqafg7u4Oa2vratdFTZgwQVAyIqov169fx4kTJ3Ds2DGcP38ezZs3R+/evTF16lTR0QhcKiWiKqZOnQpJklBWVoabN2+KjkNEAjz//PN4+umnMXXqVLz33nui49BdOONGRLW2bt06+Pn5iY5BRA9ASkoKkpKScPz4cVy7dg0dO3aEi4sLfHx8REcjsHAjojrw9vbGjh07RMcgogekoKAASUlJSEpKws6dOwEA+/fvF5yKAC6VElEd8PMekfEaNWoUtFotevXqhd69e+Prr79Gu3btRMeiP7FwI6Jau/vQAhEZj88//xwtWrQQHYPugYUbEdUaZ9yIjNNvv/2G9evXK3cV29vbY9KkSezj2IA0Eh2AiNTH3d1ddAQiMrCEhARMnz4dLi4uWLJkCZYsWQIXFxfMmDEDCQkJouPRn3g4gYiqycrKQmhoKJKSkiBJEpydnRESEoK2bduKjkZED8iIESPw2WefoX379jrjv//+O6ZNm6YcUiCxOONGRNXMmTMH/fv3x/79+5GYmIh+/fphzpw5omMR0QNUXl5erWgDgPbt26OsrExAIqoJCzciqiY7OxtjxoyBubk5zM3N4ePjg+zsbNGxiOgBMjExQWZmZrXxjIwMmJiYCEhENWHhRkTVNG/eHLt27YIsy5BlGXFxcWjevLnoWET0AM2YMQOTJk3C9u3bcf78eZw/fx6RkZHw9fVFYGCg6Hj0J+5xI6Jqfv/9dyxatAinT58GAPTs2RPz589nLyciI5eSkoIvvvgCFy9eBAB07twZvr6+PFXagLBwI6JqTp06hZ49e/7lGBE9fBYvXox58+aJjvHQ4lIpEVWzaNGiamO8bJqIAODkyZOiIzzU2ICXiBSnT59GcnIycnNzERERoYxrNBpotVqByYiICGDhRkRVFBYW4ubNmygvL0dubq4ybmVlhY8++khgMiIiArjHjYhqkJ6eDjs7u3s+Dw0Nxdy5c+sxERE1FF5eXoiKihId46HFPW5EVM39ijYAOHHiRD0lIaL6EhQUBAD48ssv7/vnJkyYUB9x6B5YuBERERHOnTuHrKwsREZG4tatW8jLy9P5p9KoUaMEpiTucSMiIiKMHTsWEydORHp6OkaNGoWqO6kkScK+ffsEpqNK3ONGRLXGPS5ExmvBggU1tgSihoFLpURUTXx8/H3Hxo0bV59xiKgeLVq0CCkpKfj666/x9ddfIyUlRXQkqoKFGxFVs2bNmmpj4eHhymsfH5/6jENE9SgiIgKzZ89GTk4OcnJyEBQUhK+++kp0LPoT97gRkeLgwYM4ePAgsrKysHTpUmVco9FAkiSByYiovmzbtg1bt25FkyZNAAB+fn545ZVXMH78eMHJCGDhRkRVtGzZEvb29rCwsEDnzp2VcSsrK8yaNUtgMiKqTyYmJjW+JvF4OIGIqikqKoKFhQUaNbqzm6KiogJarRYWFhaCkxHRg7Zhwwbs2LED7u7uAICEhAR4e3tj4sSJYoMRABZuRFSDV155BevXr0fTpk0B3FkqfeONN7BlyxbByYioPpw7dw5JSUkAAGdnZ3Tr1k15duvWLTRv3lxUtIcel0qJqJri4mKlaAOApk2boqioSGAiIqpPjo6OcHR0rPHZxIkTsWPHjnpORJV4qpSIqrG0tNRpAfDrr79ymZSIAABcqBOLM25EVE1ISAj8/f3x2GOPAQCuXbuGDz74QHAqImoIeMJcLBZuRFRNjx49sHv3bly6dAkA0KlTJ5ibmwtORURELNyIqEbp6elIT09HSUkJLl68CADw9PQUnIqIRONSqVg8VUpE1Xz22Wc4fPgwLl++jP79++PQoUPo3bs3wsLCREcjogeovLwcHh4e2LNnzz3/TF5eHmxsbOoxFVXFwwlEVM3u3bsRERGB1q1bY8WKFYiOjuapUqKHgImJCZ544glkZmbe88+waBOLS6VEVI2FhQVMTExgamoKjUaD1q1bIyMjQ3QsIqoHt2/fhoeHB5ycnGBpaamMV72vmMRh4UZE1XTr1g23b9/G6NGjMXr0aDRt2hROTk6iYxFRPQgMDBQdge6De9yISIcsy7hx4wbatGkDALh69So0Gs09m3ESkfHJyMjA1atX8Y9//ANFRUUoLy/XacpN4nCPGxHpkCQJvr6+ytcdO3Zk0Ub0ENm6dStmzJiB+fPnAwCysrLg7+8vOBVVYuFGRNU4ODjgl19+ER2DiATYtGkTNm/erMywPf7448jNzRWciipxjxsRKcrKymBqaopff/0VL7/8Muzs7NCkSRPIsgxJkng/IdFDwNzcXKfhdllZmcA0dDcWbkSk8PHxwY4dO7BmzRrRUYhIEBcXF4SHh6O4uBiHDx/GN998Azc3N9Gx6E88nEBECi8vL0RFRYmOQUQCVVRU4LvvvsOhQ4cAAP3794ePjw/vKG0gWLgRkWLAgAGYNGnSPZ/f7xkRGY/S0lJcvnwZkiThiSee4F3FDQiXSolIUVFRgYKCAtExiEigAwcOYMGCBejQoQNkWcbvv/+ORYsWYeDAgaKjEVi4EVEVrVu3xvTp00XHICKB3n//fURERKBjx44AgLS0NEyZMoWFWwPBdiBEpODOCSKysrJSijYAsLOzg5WVlcBEVBX3uBGRIi8vjxdIEz2k4uPjAQCHDx9GZmYmhg4dCkmSsGfPHjz66KNYuHCh2IAEgEulRFQFizaih9f+/fuV161atcLx48cBAC1atEBJSYmoWHQXzrgRERERqQRn3IiIiEiRnp6Or7/+GhkZGTq3JoSHhwtMRZU440ZERESKESNG4OWXX0aXLl3QqNH/n2F0dXUVmIoqccaNiIiIFBYWFpgwYYLoGHQPnHEjIiIiRUxMDK5evYp+/frp3Jjg6OgoMBVV4owbERERKX777TdER0fjyJEjyv2kkiQhIiJCcDICWLgRERFRFXv27EFCQgLvJ22geHMCERERKezt7ZGfny86Bt0DZ9yIiIhIkZ+fj6FDh+Lpp5+GmZmZMs52IA0DCzciIiJSBAQEiI5A98FTpUREREQqwRk3IiIiUvTq1Us5TarValFWVgZLS0ucPHlScDICWLgRERFRFcnJycprWZaxb98+nDp1SmAiqoqnSomIiKhGkiRh8ODBOHTokOgo9CfOuBEREZEiPj5eeV1RUYGzZ8/CwsJCYCKqioUbERERKfbv36+8NjExQbt27fDZZ58JTERV8VQpERERkUpwxo2IiIgQFhZ2z2eSJMHf378e09C9sHAjIiIiNGnSpNpYYWEhIiMjkZeXx8KtgeBSKREREenQaDSIiIjAd999h6FDh8LX1xctW7YUHYvAGTciIiL6U15eHjZs2ICYmBh4e3tjx44daN68uehYVAULNyIiIsKyZcvw/fffY8yYMYiJiYGVlZXoSFQDLpUSERERHBwcYG5uDhMTE+XKK+DO7QmSJPHKqwaChRsRERGRSvDKKyIiIiKVYOFGREREpBIs3IiIiIhUgoUbERERkUr8H/WttQK1f4lH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15" y="3255344"/>
            <a:ext cx="4311758" cy="292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3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7128" y="1937613"/>
            <a:ext cx="4535589" cy="276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26919" y="5058888"/>
            <a:ext cx="913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Optimum number of clusters to be </a:t>
            </a:r>
            <a:r>
              <a:rPr lang="en-US" dirty="0" err="1"/>
              <a:t>choosed</a:t>
            </a:r>
            <a:r>
              <a:rPr lang="en-US" dirty="0"/>
              <a:t> was done using </a:t>
            </a:r>
            <a:r>
              <a:rPr lang="en-US" dirty="0" err="1"/>
              <a:t>screeplot</a:t>
            </a:r>
            <a:r>
              <a:rPr lang="en-US" dirty="0"/>
              <a:t> and I </a:t>
            </a:r>
            <a:r>
              <a:rPr lang="en-US" dirty="0" err="1"/>
              <a:t>choosed</a:t>
            </a:r>
            <a:r>
              <a:rPr lang="en-US" dirty="0"/>
              <a:t> 2.</a:t>
            </a:r>
          </a:p>
        </p:txBody>
      </p:sp>
    </p:spTree>
    <p:extLst>
      <p:ext uri="{BB962C8B-B14F-4D97-AF65-F5344CB8AC3E}">
        <p14:creationId xmlns:p14="http://schemas.microsoft.com/office/powerpoint/2010/main" val="198452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cluster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124085"/>
              </p:ext>
            </p:extLst>
          </p:nvPr>
        </p:nvGraphicFramePr>
        <p:xfrm>
          <a:off x="1372672" y="2171504"/>
          <a:ext cx="92329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7346">
                  <a:extLst>
                    <a:ext uri="{9D8B030D-6E8A-4147-A177-3AD203B41FA5}">
                      <a16:colId xmlns:a16="http://schemas.microsoft.com/office/drawing/2014/main" val="3750890729"/>
                    </a:ext>
                  </a:extLst>
                </a:gridCol>
                <a:gridCol w="2018606">
                  <a:extLst>
                    <a:ext uri="{9D8B030D-6E8A-4147-A177-3AD203B41FA5}">
                      <a16:colId xmlns:a16="http://schemas.microsoft.com/office/drawing/2014/main" val="34481953"/>
                    </a:ext>
                  </a:extLst>
                </a:gridCol>
                <a:gridCol w="1231477">
                  <a:extLst>
                    <a:ext uri="{9D8B030D-6E8A-4147-A177-3AD203B41FA5}">
                      <a16:colId xmlns:a16="http://schemas.microsoft.com/office/drawing/2014/main" val="1552730843"/>
                    </a:ext>
                  </a:extLst>
                </a:gridCol>
                <a:gridCol w="749042">
                  <a:extLst>
                    <a:ext uri="{9D8B030D-6E8A-4147-A177-3AD203B41FA5}">
                      <a16:colId xmlns:a16="http://schemas.microsoft.com/office/drawing/2014/main" val="2078872969"/>
                    </a:ext>
                  </a:extLst>
                </a:gridCol>
                <a:gridCol w="850607">
                  <a:extLst>
                    <a:ext uri="{9D8B030D-6E8A-4147-A177-3AD203B41FA5}">
                      <a16:colId xmlns:a16="http://schemas.microsoft.com/office/drawing/2014/main" val="3076066104"/>
                    </a:ext>
                  </a:extLst>
                </a:gridCol>
                <a:gridCol w="977564">
                  <a:extLst>
                    <a:ext uri="{9D8B030D-6E8A-4147-A177-3AD203B41FA5}">
                      <a16:colId xmlns:a16="http://schemas.microsoft.com/office/drawing/2014/main" val="363103967"/>
                    </a:ext>
                  </a:extLst>
                </a:gridCol>
                <a:gridCol w="2158258">
                  <a:extLst>
                    <a:ext uri="{9D8B030D-6E8A-4147-A177-3AD203B41FA5}">
                      <a16:colId xmlns:a16="http://schemas.microsoft.com/office/drawing/2014/main" val="698174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Tract_to_MSA_MD_Income_Pct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Incometoloan_new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First_Lien%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Conventional%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Number_of_Owner_Occupied_Units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30118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Cluster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0.089105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0.000934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0.655962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0.655962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0.718782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5304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Cluster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0.109974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0.001418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0.259855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0.946258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4869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 of population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0.099054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0.001165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0.46712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0.000861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0.827229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74842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35034" y="3396343"/>
            <a:ext cx="98802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Cluster 1(1484)</a:t>
            </a:r>
            <a:r>
              <a:rPr lang="en-US" dirty="0"/>
              <a:t>:Lower </a:t>
            </a:r>
            <a:r>
              <a:rPr lang="en-US" dirty="0" err="1"/>
              <a:t>Incometoloan</a:t>
            </a:r>
            <a:r>
              <a:rPr lang="en-US" dirty="0"/>
              <a:t> ratio, Number of people with first lien lower, Lower income, but high number of applications, greater number of non-conventional loans, higher number of applications(low and low-middle income group)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Cluster2(1354):</a:t>
            </a:r>
            <a:r>
              <a:rPr lang="en-US" dirty="0"/>
              <a:t>Higher </a:t>
            </a:r>
            <a:r>
              <a:rPr lang="en-US" dirty="0" err="1"/>
              <a:t>IncometoLoan</a:t>
            </a:r>
            <a:r>
              <a:rPr lang="en-US" dirty="0"/>
              <a:t> ratio, Greater number of owner occupied units, high number of people with first lien, but lower number of applications(which suggest above middle income group)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per me it would be strategically better to identify </a:t>
            </a:r>
            <a:r>
              <a:rPr lang="en-US" dirty="0" err="1"/>
              <a:t>census_tracts</a:t>
            </a:r>
            <a:r>
              <a:rPr lang="en-US" dirty="0"/>
              <a:t> which have people with higher number of applications, and more number of non-conventional loans. Hence we can enter into market corresponding to </a:t>
            </a:r>
            <a:r>
              <a:rPr lang="en-US" dirty="0" err="1"/>
              <a:t>census_tracts</a:t>
            </a:r>
            <a:r>
              <a:rPr lang="en-US" dirty="0"/>
              <a:t> in </a:t>
            </a:r>
            <a:r>
              <a:rPr lang="en-US" b="1" dirty="0"/>
              <a:t>Cluster1.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More number of application suggest bigger market and non-conventional loans suggest that the loan is insured reducing risk. But we need more data </a:t>
            </a:r>
            <a:r>
              <a:rPr lang="en-US" b="1" dirty="0" err="1"/>
              <a:t>inorder</a:t>
            </a:r>
            <a:r>
              <a:rPr lang="en-US" b="1" dirty="0"/>
              <a:t> to understand the market.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54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steps:</a:t>
            </a:r>
          </a:p>
          <a:p>
            <a:r>
              <a:rPr lang="en-US" sz="1600" dirty="0"/>
              <a:t>Need to map the </a:t>
            </a:r>
            <a:r>
              <a:rPr lang="en-US" sz="1600" dirty="0" err="1"/>
              <a:t>census_track</a:t>
            </a:r>
            <a:r>
              <a:rPr lang="en-US" sz="1600" dirty="0"/>
              <a:t> to map of the states to identify census tract of each type which are closer to each other.</a:t>
            </a:r>
          </a:p>
          <a:p>
            <a:r>
              <a:rPr lang="en-US" sz="1600" dirty="0"/>
              <a:t>Could have included number of competitor column for each </a:t>
            </a:r>
            <a:r>
              <a:rPr lang="en-US" sz="1600" dirty="0" err="1"/>
              <a:t>census_tract</a:t>
            </a:r>
            <a:r>
              <a:rPr lang="en-US" sz="1600" dirty="0"/>
              <a:t>.</a:t>
            </a:r>
          </a:p>
          <a:p>
            <a:r>
              <a:rPr lang="en-US" sz="1600" dirty="0"/>
              <a:t>Join tables which contain data regarding each census tract which contains data related to the economic, demographic </a:t>
            </a:r>
          </a:p>
          <a:p>
            <a:pPr marL="0" indent="0">
              <a:buNone/>
            </a:pPr>
            <a:r>
              <a:rPr lang="en-US" sz="1600" dirty="0"/>
              <a:t>     information, which will help to develop better cluster and help us to make better decisions.</a:t>
            </a:r>
          </a:p>
          <a:p>
            <a:r>
              <a:rPr lang="en-US" sz="1600" dirty="0"/>
              <a:t>I believe that we being a small company, even if we decide to enter into the home loan </a:t>
            </a:r>
            <a:r>
              <a:rPr lang="en-US" sz="1600" dirty="0" err="1"/>
              <a:t>market.need</a:t>
            </a:r>
            <a:r>
              <a:rPr lang="en-US" sz="1600" dirty="0"/>
              <a:t> to start small. Either from a district ,which we can find using cluster analysis and believe will provide us maximum profitability and then expand.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514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Change Financial</a:t>
            </a:r>
            <a:r>
              <a:rPr lang="en-US" sz="1800" dirty="0"/>
              <a:t> which is a </a:t>
            </a:r>
            <a:r>
              <a:rPr lang="en-US" sz="1800" b="1" dirty="0"/>
              <a:t>small</a:t>
            </a:r>
            <a:r>
              <a:rPr lang="en-US" sz="1800" dirty="0"/>
              <a:t> regional bank based in Washington, DC wants to enter into home loans market. The task is to understand with the help of </a:t>
            </a:r>
            <a:r>
              <a:rPr lang="en-US" sz="1800" b="1" dirty="0"/>
              <a:t>Home Mortgage Disclosure Act dataset</a:t>
            </a:r>
            <a:r>
              <a:rPr lang="en-US" sz="1800" dirty="0"/>
              <a:t> that, whether its a smart move to enter to the home loans market or not?</a:t>
            </a:r>
          </a:p>
          <a:p>
            <a:r>
              <a:rPr lang="en-US" sz="1800" dirty="0"/>
              <a:t>Home Mortgage Disclosure Act dataset consisted of two sets of data:</a:t>
            </a:r>
          </a:p>
          <a:p>
            <a:r>
              <a:rPr lang="en-US" sz="1800" b="1" dirty="0"/>
              <a:t>Loans Data</a:t>
            </a:r>
            <a:r>
              <a:rPr lang="en-US" sz="1800" dirty="0"/>
              <a:t>: Contains the home loans originated within the states where Change Financial Operates.</a:t>
            </a:r>
          </a:p>
          <a:p>
            <a:r>
              <a:rPr lang="en-US" sz="1800" b="1" dirty="0"/>
              <a:t>Institution data</a:t>
            </a:r>
            <a:r>
              <a:rPr lang="en-US" sz="1800" dirty="0"/>
              <a:t>: Data about the originating institutions are submitted by institution themselves</a:t>
            </a:r>
          </a:p>
          <a:p>
            <a:endParaRPr lang="en-US" sz="1800" b="1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307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Important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Conventional loans </a:t>
            </a:r>
            <a:r>
              <a:rPr lang="en-US" sz="1800" dirty="0"/>
              <a:t>: A </a:t>
            </a:r>
            <a:r>
              <a:rPr lang="en-US" sz="1800" b="1" dirty="0"/>
              <a:t>conventional loan</a:t>
            </a:r>
            <a:r>
              <a:rPr lang="en-US" sz="1800" dirty="0"/>
              <a:t> is a mortgage that is not guaranteed or insured by any government agency, including the Federal Housing Administration (FHA), the Farmers Home Administration (</a:t>
            </a:r>
            <a:r>
              <a:rPr lang="en-US" sz="1800" dirty="0" err="1"/>
              <a:t>FmHA</a:t>
            </a:r>
            <a:r>
              <a:rPr lang="en-US" sz="1800" dirty="0"/>
              <a:t>) and the Department of Veterans Affairs (VA). It is typically fixed in its terms and rate.</a:t>
            </a:r>
          </a:p>
          <a:p>
            <a:r>
              <a:rPr lang="en-US" sz="1800" b="1" dirty="0"/>
              <a:t>Conforming and Jumbo Loans </a:t>
            </a:r>
            <a:r>
              <a:rPr lang="en-US" sz="1800" dirty="0"/>
              <a:t>: Mortgage Rates Are Cheaper for </a:t>
            </a:r>
            <a:r>
              <a:rPr lang="en-US" sz="1800" b="1" dirty="0"/>
              <a:t>Conforming Loans</a:t>
            </a:r>
            <a:r>
              <a:rPr lang="en-US" sz="1800" dirty="0"/>
              <a:t>. As a result, mortgage rates are generally lowest for </a:t>
            </a:r>
            <a:r>
              <a:rPr lang="en-US" sz="1800" b="1" dirty="0"/>
              <a:t>loans</a:t>
            </a:r>
            <a:r>
              <a:rPr lang="en-US" sz="1800" dirty="0"/>
              <a:t> at or below the traditional $417,000 </a:t>
            </a:r>
            <a:r>
              <a:rPr lang="en-US" sz="1800" b="1" dirty="0"/>
              <a:t>loan</a:t>
            </a:r>
            <a:r>
              <a:rPr lang="en-US" sz="1800" dirty="0"/>
              <a:t> limit, while </a:t>
            </a:r>
            <a:r>
              <a:rPr lang="en-US" sz="1800" b="1" dirty="0"/>
              <a:t>loan</a:t>
            </a:r>
            <a:r>
              <a:rPr lang="en-US" sz="1800" dirty="0"/>
              <a:t> amounts between $417,001 and $625,500, known in some circles as </a:t>
            </a:r>
            <a:r>
              <a:rPr lang="en-US" sz="1800" b="1" dirty="0"/>
              <a:t>conforming jumbo loans</a:t>
            </a:r>
            <a:r>
              <a:rPr lang="en-US" sz="1800" dirty="0"/>
              <a:t>, will be slightly higher.</a:t>
            </a:r>
          </a:p>
          <a:p>
            <a:r>
              <a:rPr lang="en-US" sz="1800" b="1" dirty="0"/>
              <a:t>First Lien: </a:t>
            </a:r>
            <a:r>
              <a:rPr lang="en-US" sz="1800" dirty="0"/>
              <a:t>When a lender is in a </a:t>
            </a:r>
            <a:r>
              <a:rPr lang="en-US" sz="1800" b="1" dirty="0"/>
              <a:t>first lien</a:t>
            </a:r>
            <a:r>
              <a:rPr lang="en-US" sz="1800" dirty="0"/>
              <a:t> position, it means that they are in the </a:t>
            </a:r>
            <a:r>
              <a:rPr lang="en-US" sz="1800" b="1" dirty="0"/>
              <a:t>first</a:t>
            </a:r>
            <a:r>
              <a:rPr lang="en-US" sz="1800" dirty="0"/>
              <a:t> or priority position to benefit from any liquidation of the collateral which secures the </a:t>
            </a:r>
            <a:r>
              <a:rPr lang="en-US" sz="1800" b="1" dirty="0"/>
              <a:t>loan</a:t>
            </a:r>
            <a:r>
              <a:rPr lang="en-US" sz="1800" dirty="0"/>
              <a:t>, in the event that the </a:t>
            </a:r>
            <a:r>
              <a:rPr lang="en-US" sz="1800" b="1" dirty="0"/>
              <a:t>loan</a:t>
            </a:r>
            <a:r>
              <a:rPr lang="en-US" sz="1800" dirty="0"/>
              <a:t> is in default and the property is to be sold.</a:t>
            </a:r>
          </a:p>
          <a:p>
            <a:r>
              <a:rPr lang="en-US" sz="1800" b="1" dirty="0"/>
              <a:t>Second Lien: </a:t>
            </a:r>
            <a:r>
              <a:rPr lang="en-US" sz="1800" dirty="0"/>
              <a:t>A </a:t>
            </a:r>
            <a:r>
              <a:rPr lang="en-US" sz="1800" b="1" dirty="0"/>
              <a:t>second</a:t>
            </a:r>
            <a:r>
              <a:rPr lang="en-US" sz="1800" dirty="0"/>
              <a:t> mortgage or junior-</a:t>
            </a:r>
            <a:r>
              <a:rPr lang="en-US" sz="1800" b="1" dirty="0"/>
              <a:t>lien</a:t>
            </a:r>
            <a:r>
              <a:rPr lang="en-US" sz="1800" dirty="0"/>
              <a:t> is a loan you take out using your house as collateral while you still have another loan secured by your house.</a:t>
            </a:r>
          </a:p>
          <a:p>
            <a:r>
              <a:rPr lang="en-US" sz="1800" b="1" dirty="0"/>
              <a:t>Census Tract</a:t>
            </a:r>
            <a:r>
              <a:rPr lang="en-US" sz="1800" dirty="0"/>
              <a:t>: It is the smallest geographical location for which the census information is available.</a:t>
            </a:r>
          </a:p>
          <a:p>
            <a:r>
              <a:rPr lang="en-US" sz="1800" b="1" dirty="0"/>
              <a:t>Metropolitan and </a:t>
            </a:r>
            <a:r>
              <a:rPr lang="en-US" sz="1800" b="1" dirty="0" err="1"/>
              <a:t>Micropolitan</a:t>
            </a:r>
            <a:r>
              <a:rPr lang="en-US" sz="1800" b="1" dirty="0"/>
              <a:t> Statistical Areas: </a:t>
            </a:r>
            <a:r>
              <a:rPr lang="en-US" sz="1800" dirty="0"/>
              <a:t>A metro </a:t>
            </a:r>
            <a:r>
              <a:rPr lang="en-US" sz="1800" b="1" dirty="0"/>
              <a:t>area</a:t>
            </a:r>
            <a:r>
              <a:rPr lang="en-US" sz="1800" dirty="0"/>
              <a:t> contains a core urban </a:t>
            </a:r>
            <a:r>
              <a:rPr lang="en-US" sz="1800" b="1" dirty="0"/>
              <a:t>area</a:t>
            </a:r>
            <a:r>
              <a:rPr lang="en-US" sz="1800" dirty="0"/>
              <a:t> of 50,000 or more population, and a micro </a:t>
            </a:r>
            <a:r>
              <a:rPr lang="en-US" sz="1800" b="1" dirty="0"/>
              <a:t>area </a:t>
            </a:r>
            <a:r>
              <a:rPr lang="en-US" sz="1800" dirty="0"/>
              <a:t>contains an urban core of at least 10,000 (but less than 50,000) population.</a:t>
            </a:r>
            <a:endParaRPr lang="en-US" sz="1800" b="1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6689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Challenge-Capital One(Change Financial)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This file consisted of 4 components.</a:t>
            </a:r>
          </a:p>
          <a:p>
            <a:pPr marL="0" indent="0">
              <a:buNone/>
            </a:pPr>
            <a:r>
              <a:rPr lang="en-US" sz="1800" b="1" dirty="0"/>
              <a:t>1. Function </a:t>
            </a:r>
            <a:r>
              <a:rPr lang="en-US" sz="1800" b="1" dirty="0" err="1"/>
              <a:t>hmda_init</a:t>
            </a:r>
            <a:r>
              <a:rPr lang="en-US" sz="1800" b="1" dirty="0"/>
              <a:t>()</a:t>
            </a:r>
          </a:p>
          <a:p>
            <a:r>
              <a:rPr lang="en-US" sz="1800" dirty="0"/>
              <a:t>Below are the specifications of the function</a:t>
            </a:r>
          </a:p>
          <a:p>
            <a:r>
              <a:rPr lang="en-US" sz="1800" dirty="0"/>
              <a:t>Takes two columns from </a:t>
            </a:r>
            <a:r>
              <a:rPr lang="en-US" sz="1800" b="1" dirty="0"/>
              <a:t>institution</a:t>
            </a:r>
            <a:r>
              <a:rPr lang="en-US" sz="1800" dirty="0"/>
              <a:t> table ‘</a:t>
            </a:r>
            <a:r>
              <a:rPr lang="en-US" sz="1800" dirty="0" err="1"/>
              <a:t>Respondent_ID</a:t>
            </a:r>
            <a:r>
              <a:rPr lang="en-US" sz="1800" dirty="0"/>
              <a:t>’ and ‘</a:t>
            </a:r>
            <a:r>
              <a:rPr lang="en-US" sz="1800" dirty="0" err="1"/>
              <a:t>Respondent_Name_TS</a:t>
            </a:r>
            <a:r>
              <a:rPr lang="en-US" sz="1800" dirty="0"/>
              <a:t>’ and joins it with </a:t>
            </a:r>
          </a:p>
          <a:p>
            <a:r>
              <a:rPr lang="en-US" sz="1800" b="1" dirty="0"/>
              <a:t>Loans</a:t>
            </a:r>
            <a:r>
              <a:rPr lang="en-US" sz="1800" dirty="0"/>
              <a:t> table using ‘</a:t>
            </a:r>
            <a:r>
              <a:rPr lang="en-US" sz="1800" dirty="0" err="1"/>
              <a:t>Respondent_ID</a:t>
            </a:r>
            <a:r>
              <a:rPr lang="en-US" sz="1800" dirty="0"/>
              <a:t>’ as key</a:t>
            </a:r>
          </a:p>
          <a:p>
            <a:r>
              <a:rPr lang="en-US" sz="1800" dirty="0"/>
              <a:t>Then creates a new column ‘</a:t>
            </a:r>
            <a:r>
              <a:rPr lang="en-US" sz="1800" dirty="0" err="1"/>
              <a:t>LoanAmount_Cat</a:t>
            </a:r>
            <a:r>
              <a:rPr lang="en-US" sz="1800" dirty="0"/>
              <a:t>’ which converts the variable Loan_Amount_000 into different bins.</a:t>
            </a:r>
          </a:p>
          <a:p>
            <a:r>
              <a:rPr lang="en-US" sz="1800" dirty="0"/>
              <a:t>Bins were defined on the basis of distribution of the data and business understanding(Types of loans on the basis of size).</a:t>
            </a:r>
          </a:p>
          <a:p>
            <a:r>
              <a:rPr lang="en-US" sz="1800" dirty="0" err="1"/>
              <a:t>Dataframe</a:t>
            </a:r>
            <a:r>
              <a:rPr lang="en-US" sz="1800" dirty="0"/>
              <a:t> was returned. Throughout this project I will be using </a:t>
            </a:r>
            <a:r>
              <a:rPr lang="en-US" sz="1800" dirty="0" err="1"/>
              <a:t>hmda_init</a:t>
            </a:r>
            <a:r>
              <a:rPr lang="en-US" sz="1800" dirty="0"/>
              <a:t>() file.</a:t>
            </a:r>
          </a:p>
        </p:txBody>
      </p:sp>
    </p:spTree>
    <p:extLst>
      <p:ext uri="{BB962C8B-B14F-4D97-AF65-F5344CB8AC3E}">
        <p14:creationId xmlns:p14="http://schemas.microsoft.com/office/powerpoint/2010/main" val="372229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2.Function </a:t>
            </a:r>
            <a:r>
              <a:rPr lang="en-US" sz="1800" b="1" dirty="0" err="1"/>
              <a:t>hmda_to_json</a:t>
            </a:r>
            <a:r>
              <a:rPr lang="en-US" sz="1800" b="1" dirty="0"/>
              <a:t>(</a:t>
            </a:r>
            <a:r>
              <a:rPr lang="en-US" sz="1800" b="1" dirty="0" err="1"/>
              <a:t>data,path</a:t>
            </a:r>
            <a:r>
              <a:rPr lang="en-US" sz="1800" b="1" dirty="0"/>
              <a:t>=</a:t>
            </a:r>
            <a:r>
              <a:rPr lang="en-US" sz="1800" b="1" dirty="0" err="1"/>
              <a:t>None,states</a:t>
            </a:r>
            <a:r>
              <a:rPr lang="en-US" sz="1800" b="1" dirty="0"/>
              <a:t>=</a:t>
            </a:r>
            <a:r>
              <a:rPr lang="en-US" sz="1800" b="1" dirty="0" err="1"/>
              <a:t>None,conventional_conforming</a:t>
            </a:r>
            <a:r>
              <a:rPr lang="en-US" sz="1800" b="1" dirty="0"/>
              <a:t>=</a:t>
            </a:r>
            <a:r>
              <a:rPr lang="en-US" sz="1800" b="1" dirty="0" err="1"/>
              <a:t>None,Year</a:t>
            </a:r>
            <a:r>
              <a:rPr lang="en-US" sz="1800" b="1" dirty="0"/>
              <a:t>=None)</a:t>
            </a:r>
          </a:p>
          <a:p>
            <a:r>
              <a:rPr lang="en-US" sz="1800" dirty="0"/>
              <a:t>Path variable is optional and user and provide the path where to save the file generated as </a:t>
            </a:r>
            <a:r>
              <a:rPr lang="en-US" sz="1800" dirty="0" err="1"/>
              <a:t>json</a:t>
            </a:r>
            <a:r>
              <a:rPr lang="en-US" sz="1800" dirty="0"/>
              <a:t>.</a:t>
            </a:r>
          </a:p>
          <a:p>
            <a:r>
              <a:rPr lang="en-US" sz="1800" dirty="0"/>
              <a:t>State variable is also optional. User must provide a list</a:t>
            </a:r>
          </a:p>
          <a:p>
            <a:r>
              <a:rPr lang="en-US" sz="1800" dirty="0"/>
              <a:t>Year is also optional. User must provide input as list</a:t>
            </a:r>
          </a:p>
          <a:p>
            <a:r>
              <a:rPr lang="en-US" sz="1800" dirty="0" err="1"/>
              <a:t>Conventional_conforming</a:t>
            </a:r>
            <a:r>
              <a:rPr lang="en-US" sz="1800" dirty="0"/>
              <a:t> flag is option as well. Input is either ‘Y’ or ‘N’.</a:t>
            </a:r>
          </a:p>
          <a:p>
            <a:r>
              <a:rPr lang="en-US" sz="1800" dirty="0" err="1"/>
              <a:t>Json</a:t>
            </a:r>
            <a:r>
              <a:rPr lang="en-US" sz="1800" dirty="0"/>
              <a:t> file is created and stored in the path specified.</a:t>
            </a:r>
          </a:p>
        </p:txBody>
      </p:sp>
    </p:spTree>
    <p:extLst>
      <p:ext uri="{BB962C8B-B14F-4D97-AF65-F5344CB8AC3E}">
        <p14:creationId xmlns:p14="http://schemas.microsoft.com/office/powerpoint/2010/main" val="20033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Data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Many of the variables such as </a:t>
            </a:r>
            <a:r>
              <a:rPr lang="en-US" sz="1800" dirty="0" err="1"/>
              <a:t>applicant_Income</a:t>
            </a:r>
            <a:r>
              <a:rPr lang="en-US" sz="1800" dirty="0"/>
              <a:t> were in string or object format hence had to be converted into integer, to make it suitable for usage.</a:t>
            </a:r>
          </a:p>
          <a:p>
            <a:r>
              <a:rPr lang="en-US" sz="1800" dirty="0"/>
              <a:t>In case of the variables which were incorrectly represented as object. There were lot of NA values but they were represented by string ‘NA   ‘ with space. The spaces after ‘NA’ were variable.</a:t>
            </a:r>
          </a:p>
          <a:p>
            <a:r>
              <a:rPr lang="en-US" sz="1800" dirty="0"/>
              <a:t>Hence first have to strip the ‘NA  ‘ of spaces and then convert ‘NA’ to </a:t>
            </a:r>
            <a:r>
              <a:rPr lang="en-US" sz="1800" dirty="0" err="1"/>
              <a:t>NaN</a:t>
            </a:r>
            <a:r>
              <a:rPr lang="en-US" sz="1800" dirty="0"/>
              <a:t>. Then remove all the </a:t>
            </a:r>
            <a:r>
              <a:rPr lang="en-US" sz="1800" dirty="0" err="1"/>
              <a:t>NaN’s</a:t>
            </a:r>
            <a:r>
              <a:rPr lang="en-US" sz="1800" dirty="0"/>
              <a:t>.</a:t>
            </a:r>
          </a:p>
          <a:p>
            <a:r>
              <a:rPr lang="en-US" sz="1800" dirty="0"/>
              <a:t>Depending on the use case, in this case I preferred to remove the rows with </a:t>
            </a:r>
            <a:r>
              <a:rPr lang="en-US" sz="1800" dirty="0" err="1"/>
              <a:t>NaN</a:t>
            </a:r>
            <a:r>
              <a:rPr lang="en-US" sz="1800" dirty="0"/>
              <a:t>. Because with so many </a:t>
            </a:r>
            <a:r>
              <a:rPr lang="en-US" sz="1800" dirty="0" err="1"/>
              <a:t>NaN</a:t>
            </a:r>
            <a:r>
              <a:rPr lang="en-US" sz="1800" dirty="0"/>
              <a:t>, it did not want a data which might be a misrepresentation of the actual case.</a:t>
            </a:r>
          </a:p>
          <a:p>
            <a:r>
              <a:rPr lang="en-US" sz="1800" dirty="0"/>
              <a:t>There were no duplicates.</a:t>
            </a:r>
          </a:p>
          <a:p>
            <a:r>
              <a:rPr lang="en-US" sz="1800" dirty="0"/>
              <a:t>Need to check the skewness of data.</a:t>
            </a:r>
          </a:p>
          <a:p>
            <a:r>
              <a:rPr lang="en-US" sz="1800" dirty="0"/>
              <a:t>Later I will be created a new variable </a:t>
            </a:r>
            <a:r>
              <a:rPr lang="en-US" sz="1800" dirty="0" err="1"/>
              <a:t>incomebydebt</a:t>
            </a:r>
            <a:r>
              <a:rPr lang="en-US" sz="1800" dirty="0"/>
              <a:t> which will denote the capability of the owner to repay the loan.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1273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 a visual narrative</a:t>
            </a:r>
          </a:p>
        </p:txBody>
      </p:sp>
      <p:pic>
        <p:nvPicPr>
          <p:cNvPr id="4" name="Content Placeholder 3" descr="F:\capital one\Data Challenge submission\2014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525" y="1508166"/>
            <a:ext cx="4031179" cy="3028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:\capital one\Data Challenge submission\201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01288"/>
            <a:ext cx="3805052" cy="313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F:\capital one\Data Challenge submission\201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12" y="1401288"/>
            <a:ext cx="3218213" cy="3135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243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A company can invest into a particular kind of product only when there is a constant increase in the demand of the product. But as we can see from the visualization starting from year 2012 to 2014.It has seen a downward trends in the number of application across all categories.</a:t>
            </a:r>
          </a:p>
          <a:p>
            <a:r>
              <a:rPr lang="en-US" sz="1900" dirty="0"/>
              <a:t>It will </a:t>
            </a:r>
            <a:r>
              <a:rPr lang="en-US" sz="1900" b="1" dirty="0"/>
              <a:t>not be a good strategic move for Change Financials</a:t>
            </a:r>
            <a:r>
              <a:rPr lang="en-US" sz="1900" dirty="0"/>
              <a:t> to enter into home loans market </a:t>
            </a:r>
            <a:r>
              <a:rPr lang="en-US" sz="1900" b="1" dirty="0"/>
              <a:t>at this point of time</a:t>
            </a:r>
            <a:r>
              <a:rPr lang="en-US" sz="1900" dirty="0"/>
              <a:t>. Apart from market size we also need to consider the following factors.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/>
              <a:t>1.The major players in the market</a:t>
            </a:r>
            <a:br>
              <a:rPr lang="en-US" dirty="0"/>
            </a:br>
            <a:r>
              <a:rPr lang="en-US" sz="1800" dirty="0"/>
              <a:t>2. Returns.</a:t>
            </a:r>
            <a:br>
              <a:rPr lang="en-US" sz="1800" dirty="0"/>
            </a:br>
            <a:r>
              <a:rPr lang="en-US" sz="1800" dirty="0"/>
              <a:t>3. Similar product offered by competitors.</a:t>
            </a:r>
            <a:br>
              <a:rPr lang="en-US" sz="1800" dirty="0"/>
            </a:br>
            <a:r>
              <a:rPr lang="en-US" sz="1800" dirty="0"/>
              <a:t>4. Researching about other factors which might not be indicated by the data like recession. This can be done using census data which contains data related to unemployment percentages etc.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5.Barriers to entry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6.Cost of operation.</a:t>
            </a:r>
          </a:p>
        </p:txBody>
      </p:sp>
    </p:spTree>
    <p:extLst>
      <p:ext uri="{BB962C8B-B14F-4D97-AF65-F5344CB8AC3E}">
        <p14:creationId xmlns:p14="http://schemas.microsoft.com/office/powerpoint/2010/main" val="112009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a step further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Why I decided to do clustering?</a:t>
            </a:r>
          </a:p>
          <a:p>
            <a:pPr marL="0" indent="0">
              <a:buNone/>
            </a:pPr>
            <a:r>
              <a:rPr lang="en-US" sz="1800" dirty="0"/>
              <a:t>1. If in future or now the company decide to change its mind and enter into home loans market.</a:t>
            </a:r>
          </a:p>
          <a:p>
            <a:pPr marL="0" indent="0">
              <a:buNone/>
            </a:pPr>
            <a:r>
              <a:rPr lang="en-US" sz="1800" dirty="0"/>
              <a:t>2. It needs to know the geographical location which can give it maximum profitability.</a:t>
            </a:r>
          </a:p>
          <a:p>
            <a:pPr marL="0" indent="0">
              <a:buNone/>
            </a:pPr>
            <a:r>
              <a:rPr lang="en-US" sz="1800" dirty="0"/>
              <a:t>3. The company needs to understand the demographics of the geographical location, so that I can make specialized loan offers which will provide a boost to its marketing campaign saving significant dollars.</a:t>
            </a:r>
          </a:p>
          <a:p>
            <a:pPr marL="0" indent="0">
              <a:buNone/>
            </a:pPr>
            <a:r>
              <a:rPr lang="en-US" sz="1800" dirty="0"/>
              <a:t>4.This analysis will also provide us an understanding if we want to venture into other type of products.</a:t>
            </a:r>
          </a:p>
          <a:p>
            <a:pPr marL="0" indent="0">
              <a:buNone/>
            </a:pPr>
            <a:r>
              <a:rPr lang="en-US" sz="1800" dirty="0"/>
              <a:t>Data was cleaned first and all the data issues were resolved which were mentioned in the first part.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174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954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Analysis of Home loan markets</vt:lpstr>
      <vt:lpstr>                           Introduction</vt:lpstr>
      <vt:lpstr>                   Important Terminologies</vt:lpstr>
      <vt:lpstr>  Challenge-Capital One(Change Financial) file</vt:lpstr>
      <vt:lpstr>PowerPoint Presentation</vt:lpstr>
      <vt:lpstr>Summary of Data Quality</vt:lpstr>
      <vt:lpstr>Craft a visual narrative</vt:lpstr>
      <vt:lpstr>Recommendation</vt:lpstr>
      <vt:lpstr>Taking a step further</vt:lpstr>
      <vt:lpstr>PowerPoint Presentation</vt:lpstr>
      <vt:lpstr>PowerPoint Presentation</vt:lpstr>
      <vt:lpstr>PowerPoint Presentation</vt:lpstr>
      <vt:lpstr>Result of cluster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Challenge Presentation</dc:title>
  <dc:creator>Sanjeev Sukumaran</dc:creator>
  <cp:lastModifiedBy>Sanjeev Sukumaran</cp:lastModifiedBy>
  <cp:revision>27</cp:revision>
  <dcterms:created xsi:type="dcterms:W3CDTF">2017-01-25T00:33:28Z</dcterms:created>
  <dcterms:modified xsi:type="dcterms:W3CDTF">2017-02-08T04:02:03Z</dcterms:modified>
</cp:coreProperties>
</file>