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3669d0e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3669d0e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f7a9c73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f7a9c73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3669d0e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3669d0e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f7a9c73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f7a9c73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f7a9c73e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f7a9c73e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b6457690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b645769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6457690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6457690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6457690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b6457690b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f3f1b22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f3f1b22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f3f1b22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f3f1b22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f3f1b223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f3f1b223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f3f1b223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f3f1b223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f3f1b223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f3f1b22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115572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45818E"/>
                </a:solidFill>
              </a:rPr>
              <a:t>Expansion into New York City</a:t>
            </a:r>
            <a:endParaRPr>
              <a:solidFill>
                <a:srgbClr val="45818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u="sng"/>
              <a:t>RECOMMENDATIONS</a:t>
            </a:r>
            <a:endParaRPr sz="2320" u="sng"/>
          </a:p>
        </p:txBody>
      </p:sp>
      <p:sp>
        <p:nvSpPr>
          <p:cNvPr id="118" name="Google Shape;118;p22"/>
          <p:cNvSpPr txBox="1"/>
          <p:nvPr>
            <p:ph idx="1" type="body"/>
          </p:nvPr>
        </p:nvSpPr>
        <p:spPr>
          <a:xfrm>
            <a:off x="1007750" y="1017725"/>
            <a:ext cx="719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323850" lvl="0" marL="457200" rtl="0" algn="l">
              <a:spcBef>
                <a:spcPts val="1200"/>
              </a:spcBef>
              <a:spcAft>
                <a:spcPts val="0"/>
              </a:spcAft>
              <a:buSzPts val="1500"/>
              <a:buChar char="●"/>
            </a:pPr>
            <a:r>
              <a:rPr lang="en" sz="1500"/>
              <a:t>If expensive Boroughs (such as Manhattan and Brooklyn) are targeted, the customer base can be provided with affordable Room Types, such as Private Room if the customer is traveling with family, or Shared Room if the customer is traveling alone.</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If less expensive Boroughs ( such as Queens and Bronx) are targeted, then the  same customer base can be provided with accommodation options in Expensive Room Types, such as Entire Home/ Apt, if customer is traveling with family, or Private Room can be offered if the customer is traveling alone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388" u="sng"/>
              <a:t>APPENDIX - DATA SOURCES</a:t>
            </a:r>
            <a:endParaRPr sz="2388" u="sng"/>
          </a:p>
        </p:txBody>
      </p:sp>
      <p:sp>
        <p:nvSpPr>
          <p:cNvPr id="124" name="Google Shape;124;p23"/>
          <p:cNvSpPr txBox="1"/>
          <p:nvPr>
            <p:ph idx="1" type="body"/>
          </p:nvPr>
        </p:nvSpPr>
        <p:spPr>
          <a:xfrm>
            <a:off x="732675" y="1145075"/>
            <a:ext cx="7644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Here is a snapshot of our data dictionary:</a:t>
            </a:r>
            <a:endParaRPr sz="1300"/>
          </a:p>
          <a:p>
            <a:pPr indent="-311150" lvl="1" marL="914400" rtl="0" algn="l">
              <a:spcBef>
                <a:spcPts val="0"/>
              </a:spcBef>
              <a:spcAft>
                <a:spcPts val="0"/>
              </a:spcAft>
              <a:buSzPts val="1300"/>
              <a:buChar char="○"/>
            </a:pPr>
            <a:r>
              <a:rPr lang="en" sz="1300"/>
              <a:t>Data on all the listing of AirBnB in New York City such as boroughs, neighbourhoods, and price distribution.</a:t>
            </a:r>
            <a:endParaRPr sz="1300"/>
          </a:p>
          <a:p>
            <a:pPr indent="-311150" lvl="1" marL="914400" rtl="0" algn="l">
              <a:spcBef>
                <a:spcPts val="0"/>
              </a:spcBef>
              <a:spcAft>
                <a:spcPts val="0"/>
              </a:spcAft>
              <a:buSzPts val="1300"/>
              <a:buChar char="○"/>
            </a:pPr>
            <a:r>
              <a:rPr lang="en" sz="1300"/>
              <a:t>Accurate location data through latitude and longitude.</a:t>
            </a:r>
            <a:endParaRPr sz="1300"/>
          </a:p>
          <a:p>
            <a:pPr indent="0" lvl="0" marL="9144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Data sources :</a:t>
            </a:r>
            <a:endParaRPr sz="1300"/>
          </a:p>
          <a:p>
            <a:pPr indent="-311150" lvl="1" marL="914400" rtl="0" algn="l">
              <a:spcBef>
                <a:spcPts val="0"/>
              </a:spcBef>
              <a:spcAft>
                <a:spcPts val="0"/>
              </a:spcAft>
              <a:buSzPts val="1300"/>
              <a:buChar char="○"/>
            </a:pPr>
            <a:r>
              <a:rPr lang="en" sz="1300"/>
              <a:t>AirBnB dataset (provided)</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Font typeface="Arial"/>
              <a:buNone/>
            </a:pPr>
            <a:r>
              <a:rPr lang="en" sz="2550" u="sng"/>
              <a:t>APPENDIX - DATA METHODOLOGY</a:t>
            </a:r>
            <a:endParaRPr sz="2550" u="sng"/>
          </a:p>
          <a:p>
            <a:pPr indent="0" lvl="0" marL="0" rtl="0" algn="l">
              <a:spcBef>
                <a:spcPts val="0"/>
              </a:spcBef>
              <a:spcAft>
                <a:spcPts val="0"/>
              </a:spcAft>
              <a:buNone/>
            </a:pPr>
            <a:r>
              <a:t/>
            </a:r>
            <a:endParaRPr/>
          </a:p>
        </p:txBody>
      </p:sp>
      <p:sp>
        <p:nvSpPr>
          <p:cNvPr id="130" name="Google Shape;130;p24"/>
          <p:cNvSpPr txBox="1"/>
          <p:nvPr>
            <p:ph idx="1" type="body"/>
          </p:nvPr>
        </p:nvSpPr>
        <p:spPr>
          <a:xfrm>
            <a:off x="999100" y="1152475"/>
            <a:ext cx="72231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400"/>
          </a:p>
          <a:p>
            <a:pPr indent="-317500" lvl="0" marL="457200" rtl="0" algn="l">
              <a:spcBef>
                <a:spcPts val="1200"/>
              </a:spcBef>
              <a:spcAft>
                <a:spcPts val="0"/>
              </a:spcAft>
              <a:buSzPts val="1400"/>
              <a:buChar char="●"/>
            </a:pPr>
            <a:r>
              <a:rPr lang="en" sz="1400"/>
              <a:t>Dataset cleaning with python using different approaches for missing values and outliers.</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Using </a:t>
            </a:r>
            <a:r>
              <a:rPr lang="en" sz="1400"/>
              <a:t>tableau</a:t>
            </a:r>
            <a:r>
              <a:rPr lang="en" sz="1400"/>
              <a:t> views and dashboards to create charts as supporting </a:t>
            </a:r>
            <a:r>
              <a:rPr lang="en" sz="1400"/>
              <a:t>arguments</a:t>
            </a:r>
            <a:r>
              <a:rPr lang="en" sz="1400"/>
              <a:t> to answer the business questions asked.</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Using multiple parameters for visualization to narrow down to specific answers.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88" u="sng"/>
              <a:t>APPENDIX - DATA ASSUMPTIONS</a:t>
            </a:r>
            <a:endParaRPr sz="2288" u="sng"/>
          </a:p>
        </p:txBody>
      </p:sp>
      <p:sp>
        <p:nvSpPr>
          <p:cNvPr id="136" name="Google Shape;136;p25"/>
          <p:cNvSpPr txBox="1"/>
          <p:nvPr>
            <p:ph idx="1" type="body"/>
          </p:nvPr>
        </p:nvSpPr>
        <p:spPr>
          <a:xfrm>
            <a:off x="709450" y="1152475"/>
            <a:ext cx="7747500" cy="34164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t/>
            </a:r>
            <a:endParaRPr sz="1300">
              <a:solidFill>
                <a:schemeClr val="dk1"/>
              </a:solidFill>
            </a:endParaRPr>
          </a:p>
          <a:p>
            <a:pPr indent="0" lvl="0" marL="457200" rtl="0" algn="l">
              <a:lnSpc>
                <a:spcPct val="115000"/>
              </a:lnSpc>
              <a:spcBef>
                <a:spcPts val="0"/>
              </a:spcBef>
              <a:spcAft>
                <a:spcPts val="0"/>
              </a:spcAft>
              <a:buNone/>
            </a:pPr>
            <a:r>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All units in the dataset are residential units only</a:t>
            </a:r>
            <a:endParaRPr sz="1300">
              <a:solidFill>
                <a:schemeClr val="dk1"/>
              </a:solidFill>
            </a:endParaRPr>
          </a:p>
          <a:p>
            <a:pPr indent="0" lvl="0" marL="457200" rtl="0" algn="l">
              <a:lnSpc>
                <a:spcPct val="115000"/>
              </a:lnSpc>
              <a:spcBef>
                <a:spcPts val="0"/>
              </a:spcBef>
              <a:spcAft>
                <a:spcPts val="0"/>
              </a:spcAft>
              <a:buNone/>
            </a:pPr>
            <a:r>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Price is equivalent to revenue</a:t>
            </a:r>
            <a:endParaRPr sz="1300">
              <a:solidFill>
                <a:schemeClr val="dk1"/>
              </a:solidFill>
            </a:endParaRPr>
          </a:p>
          <a:p>
            <a:pPr indent="0" lvl="0" marL="457200" rtl="0" algn="l">
              <a:lnSpc>
                <a:spcPct val="115000"/>
              </a:lnSpc>
              <a:spcBef>
                <a:spcPts val="0"/>
              </a:spcBef>
              <a:spcAft>
                <a:spcPts val="0"/>
              </a:spcAft>
              <a:buNone/>
            </a:pPr>
            <a:r>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We have made assumptions to answer business questions (considering the perspective of a business client ) with appropriate formatting and data </a:t>
            </a:r>
            <a:r>
              <a:rPr lang="en" sz="1300">
                <a:solidFill>
                  <a:schemeClr val="dk1"/>
                </a:solidFill>
              </a:rPr>
              <a:t>storytelling</a:t>
            </a:r>
            <a:endParaRPr sz="1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ctrTitle"/>
          </p:nvPr>
        </p:nvSpPr>
        <p:spPr>
          <a:xfrm>
            <a:off x="311708" y="973050"/>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AGENDA</a:t>
            </a:r>
            <a:endParaRPr u="sng"/>
          </a:p>
        </p:txBody>
      </p:sp>
      <p:sp>
        <p:nvSpPr>
          <p:cNvPr id="65" name="Google Shape;65;p14"/>
          <p:cNvSpPr txBox="1"/>
          <p:nvPr>
            <p:ph idx="1" type="body"/>
          </p:nvPr>
        </p:nvSpPr>
        <p:spPr>
          <a:xfrm>
            <a:off x="3028950" y="1367075"/>
            <a:ext cx="3086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Objective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Background</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Key findings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Recommendations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Appendix: </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Data sources</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Data methodology</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Data model assumptions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OBJECTIVE</a:t>
            </a:r>
            <a:endParaRPr u="sng"/>
          </a:p>
        </p:txBody>
      </p:sp>
      <p:sp>
        <p:nvSpPr>
          <p:cNvPr id="71" name="Google Shape;71;p15"/>
          <p:cNvSpPr txBox="1"/>
          <p:nvPr>
            <p:ph idx="1" type="body"/>
          </p:nvPr>
        </p:nvSpPr>
        <p:spPr>
          <a:xfrm>
            <a:off x="732675" y="1152475"/>
            <a:ext cx="77781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Clr>
                <a:schemeClr val="dk1"/>
              </a:buClr>
              <a:buSzPts val="1500"/>
              <a:buChar char="●"/>
            </a:pPr>
            <a:r>
              <a:rPr lang="en" sz="1500">
                <a:solidFill>
                  <a:schemeClr val="dk1"/>
                </a:solidFill>
              </a:rPr>
              <a:t>To find the ideal locations for profitable expansion based on value and availability.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An in depth understanding of residential </a:t>
            </a:r>
            <a:r>
              <a:rPr lang="en" sz="1500">
                <a:solidFill>
                  <a:schemeClr val="dk1"/>
                </a:solidFill>
              </a:rPr>
              <a:t>accommodation</a:t>
            </a:r>
            <a:r>
              <a:rPr lang="en" sz="1500">
                <a:solidFill>
                  <a:schemeClr val="dk1"/>
                </a:solidFill>
              </a:rPr>
              <a:t> in New York, based on data provided by AirBnB.</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Improving our client’s current understanding on the market of New York.</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Provide business recommendations based on initial data provided.</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BACKGROUND</a:t>
            </a:r>
            <a:endParaRPr u="sng"/>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350">
              <a:solidFill>
                <a:srgbClr val="091E42"/>
              </a:solidFill>
              <a:highlight>
                <a:schemeClr val="lt1"/>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350">
              <a:solidFill>
                <a:srgbClr val="091E42"/>
              </a:solidFill>
              <a:highlight>
                <a:schemeClr val="lt1"/>
              </a:highlight>
              <a:latin typeface="Times New Roman"/>
              <a:ea typeface="Times New Roman"/>
              <a:cs typeface="Times New Roman"/>
              <a:sym typeface="Times New Roman"/>
            </a:endParaRPr>
          </a:p>
          <a:p>
            <a:pPr indent="-314325" lvl="0" marL="457200" rtl="0" algn="l">
              <a:spcBef>
                <a:spcPts val="1200"/>
              </a:spcBef>
              <a:spcAft>
                <a:spcPts val="0"/>
              </a:spcAft>
              <a:buClr>
                <a:srgbClr val="091E42"/>
              </a:buClr>
              <a:buSzPts val="1350"/>
              <a:buFont typeface="Times New Roman"/>
              <a:buChar char="●"/>
            </a:pPr>
            <a:r>
              <a:rPr lang="en" sz="1350">
                <a:solidFill>
                  <a:srgbClr val="091E42"/>
                </a:solidFill>
                <a:highlight>
                  <a:schemeClr val="lt1"/>
                </a:highlight>
                <a:latin typeface="Times New Roman"/>
                <a:ea typeface="Times New Roman"/>
                <a:cs typeface="Times New Roman"/>
                <a:sym typeface="Times New Roman"/>
              </a:rPr>
              <a:t>New York City comprises five boroughs, each with a different level of economic activity and number of residential units. Each borough is made up of multiple neighborhoods (e.g., Little Italy, Park Slope, Harlem, Astoria)</a:t>
            </a:r>
            <a:endParaRPr sz="1350">
              <a:solidFill>
                <a:srgbClr val="091E42"/>
              </a:solidFill>
              <a:highlight>
                <a:schemeClr val="lt1"/>
              </a:highlight>
              <a:latin typeface="Times New Roman"/>
              <a:ea typeface="Times New Roman"/>
              <a:cs typeface="Times New Roman"/>
              <a:sym typeface="Times New Roman"/>
            </a:endParaRPr>
          </a:p>
          <a:p>
            <a:pPr indent="-314325" lvl="0" marL="457200" rtl="0" algn="l">
              <a:spcBef>
                <a:spcPts val="0"/>
              </a:spcBef>
              <a:spcAft>
                <a:spcPts val="0"/>
              </a:spcAft>
              <a:buClr>
                <a:srgbClr val="091E42"/>
              </a:buClr>
              <a:buSzPts val="1350"/>
              <a:buFont typeface="Times New Roman"/>
              <a:buChar char="●"/>
            </a:pPr>
            <a:r>
              <a:rPr lang="en" sz="1350">
                <a:solidFill>
                  <a:srgbClr val="091E42"/>
                </a:solidFill>
                <a:highlight>
                  <a:schemeClr val="lt1"/>
                </a:highlight>
                <a:latin typeface="Times New Roman"/>
                <a:ea typeface="Times New Roman"/>
                <a:cs typeface="Times New Roman"/>
                <a:sym typeface="Times New Roman"/>
              </a:rPr>
              <a:t>Manhattan, the most expensive borough in New York City has an average price per night of  $165.</a:t>
            </a:r>
            <a:endParaRPr sz="1350">
              <a:solidFill>
                <a:srgbClr val="091E42"/>
              </a:solidFill>
              <a:highlight>
                <a:schemeClr val="lt1"/>
              </a:highlight>
              <a:latin typeface="Times New Roman"/>
              <a:ea typeface="Times New Roman"/>
              <a:cs typeface="Times New Roman"/>
              <a:sym typeface="Times New Roman"/>
            </a:endParaRPr>
          </a:p>
          <a:p>
            <a:pPr indent="-314325" lvl="0" marL="457200" rtl="0" algn="l">
              <a:spcBef>
                <a:spcPts val="0"/>
              </a:spcBef>
              <a:spcAft>
                <a:spcPts val="0"/>
              </a:spcAft>
              <a:buClr>
                <a:srgbClr val="091E42"/>
              </a:buClr>
              <a:buSzPts val="1350"/>
              <a:buFont typeface="Times New Roman"/>
              <a:buChar char="●"/>
            </a:pPr>
            <a:r>
              <a:rPr lang="en" sz="1350">
                <a:solidFill>
                  <a:srgbClr val="091E42"/>
                </a:solidFill>
                <a:highlight>
                  <a:schemeClr val="lt1"/>
                </a:highlight>
                <a:latin typeface="Times New Roman"/>
                <a:ea typeface="Times New Roman"/>
                <a:cs typeface="Times New Roman"/>
                <a:sym typeface="Times New Roman"/>
              </a:rPr>
              <a:t>Many people live in the commercial areas, but </a:t>
            </a:r>
            <a:r>
              <a:rPr lang="en" sz="1350">
                <a:solidFill>
                  <a:srgbClr val="091E42"/>
                </a:solidFill>
                <a:highlight>
                  <a:schemeClr val="lt1"/>
                </a:highlight>
                <a:latin typeface="Times New Roman"/>
                <a:ea typeface="Times New Roman"/>
                <a:cs typeface="Times New Roman"/>
                <a:sym typeface="Times New Roman"/>
              </a:rPr>
              <a:t>Brooklyn is the borough with the most rental properties.</a:t>
            </a:r>
            <a:endParaRPr sz="1350">
              <a:solidFill>
                <a:srgbClr val="091E42"/>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350">
              <a:solidFill>
                <a:srgbClr val="091E42"/>
              </a:solidFill>
              <a:highlight>
                <a:srgbClr val="F4F5F7"/>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66425"/>
            <a:ext cx="8520600" cy="81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920"/>
              <a:t>IDEAL BOROUGHS FOR EXPANSION (BY REVENUE GENERATION) </a:t>
            </a:r>
            <a:r>
              <a:rPr lang="en" sz="1920"/>
              <a:t>-</a:t>
            </a:r>
            <a:r>
              <a:rPr lang="en" sz="1920"/>
              <a:t> BROOKLYN AND MANHATTAN</a:t>
            </a:r>
            <a:endParaRPr sz="1920"/>
          </a:p>
        </p:txBody>
      </p:sp>
      <p:sp>
        <p:nvSpPr>
          <p:cNvPr id="83" name="Google Shape;83;p17"/>
          <p:cNvSpPr txBox="1"/>
          <p:nvPr>
            <p:ph idx="1" type="body"/>
          </p:nvPr>
        </p:nvSpPr>
        <p:spPr>
          <a:xfrm>
            <a:off x="222900" y="1080625"/>
            <a:ext cx="2574600" cy="3774300"/>
          </a:xfrm>
          <a:prstGeom prst="rect">
            <a:avLst/>
          </a:prstGeom>
        </p:spPr>
        <p:txBody>
          <a:bodyPr anchorCtr="0" anchor="t" bIns="91425" lIns="91425" spcFirstLastPara="1" rIns="91425" wrap="square" tIns="91425">
            <a:normAutofit fontScale="62500" lnSpcReduction="10000"/>
          </a:bodyPr>
          <a:lstStyle/>
          <a:p>
            <a:pPr indent="-304111" lvl="0" marL="457200" rtl="0" algn="l">
              <a:spcBef>
                <a:spcPts val="0"/>
              </a:spcBef>
              <a:spcAft>
                <a:spcPts val="0"/>
              </a:spcAft>
              <a:buSzPct val="100000"/>
              <a:buChar char="●"/>
            </a:pPr>
            <a:r>
              <a:rPr lang="en" sz="1902"/>
              <a:t>Brooklyn sees the most rental occupancy with Manhattan following.</a:t>
            </a:r>
            <a:endParaRPr sz="1902"/>
          </a:p>
          <a:p>
            <a:pPr indent="0" lvl="0" marL="457200" rtl="0" algn="l">
              <a:spcBef>
                <a:spcPts val="1200"/>
              </a:spcBef>
              <a:spcAft>
                <a:spcPts val="0"/>
              </a:spcAft>
              <a:buNone/>
            </a:pPr>
            <a:r>
              <a:t/>
            </a:r>
            <a:endParaRPr sz="1902"/>
          </a:p>
          <a:p>
            <a:pPr indent="-304111" lvl="0" marL="457200" rtl="0" algn="l">
              <a:spcBef>
                <a:spcPts val="1200"/>
              </a:spcBef>
              <a:spcAft>
                <a:spcPts val="0"/>
              </a:spcAft>
              <a:buSzPct val="100000"/>
              <a:buChar char="●"/>
            </a:pPr>
            <a:r>
              <a:rPr lang="en" sz="1902"/>
              <a:t>Manhattan generates the most revenue (with a capacity of $2.8 million per night) closely followed by Brooklyn ($2.1 million/night).</a:t>
            </a:r>
            <a:endParaRPr sz="1902"/>
          </a:p>
          <a:p>
            <a:pPr indent="0" lvl="0" marL="457200" rtl="0" algn="l">
              <a:spcBef>
                <a:spcPts val="1200"/>
              </a:spcBef>
              <a:spcAft>
                <a:spcPts val="0"/>
              </a:spcAft>
              <a:buNone/>
            </a:pPr>
            <a:r>
              <a:t/>
            </a:r>
            <a:endParaRPr sz="1902"/>
          </a:p>
          <a:p>
            <a:pPr indent="-304111" lvl="0" marL="457200" rtl="0" algn="l">
              <a:spcBef>
                <a:spcPts val="1200"/>
              </a:spcBef>
              <a:spcAft>
                <a:spcPts val="0"/>
              </a:spcAft>
              <a:buSzPct val="100000"/>
              <a:buChar char="●"/>
            </a:pPr>
            <a:r>
              <a:rPr lang="en" sz="1902"/>
              <a:t>Most of commercial areas of New York City are concentrated to these two boroughs, thus making it ideal.</a:t>
            </a:r>
            <a:endParaRPr sz="1025"/>
          </a:p>
        </p:txBody>
      </p:sp>
      <p:pic>
        <p:nvPicPr>
          <p:cNvPr descr="Dashboard 6" id="84" name="Google Shape;84;p17"/>
          <p:cNvPicPr preferRelativeResize="0"/>
          <p:nvPr/>
        </p:nvPicPr>
        <p:blipFill rotWithShape="1">
          <a:blip r:embed="rId3">
            <a:alphaModFix/>
          </a:blip>
          <a:srcRect b="0" l="0" r="0" t="0"/>
          <a:stretch/>
        </p:blipFill>
        <p:spPr>
          <a:xfrm>
            <a:off x="3137875" y="1106525"/>
            <a:ext cx="5549483" cy="382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97900" y="539300"/>
            <a:ext cx="8520600" cy="76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920"/>
              <a:t>10 OF THE MOST EXPENSIVE NEIGHBOURHOODS HAVE AN AVERAGE PRICE PER NIGHT OF $200 AND UP</a:t>
            </a:r>
            <a:endParaRPr sz="1920"/>
          </a:p>
        </p:txBody>
      </p:sp>
      <p:sp>
        <p:nvSpPr>
          <p:cNvPr id="90" name="Google Shape;90;p18"/>
          <p:cNvSpPr txBox="1"/>
          <p:nvPr>
            <p:ph idx="1" type="body"/>
          </p:nvPr>
        </p:nvSpPr>
        <p:spPr>
          <a:xfrm>
            <a:off x="311700" y="1307900"/>
            <a:ext cx="2641200" cy="3672900"/>
          </a:xfrm>
          <a:prstGeom prst="rect">
            <a:avLst/>
          </a:prstGeom>
        </p:spPr>
        <p:txBody>
          <a:bodyPr anchorCtr="0" anchor="t" bIns="91425" lIns="91425" spcFirstLastPara="1" rIns="91425" wrap="square" tIns="91425">
            <a:normAutofit fontScale="85000" lnSpcReduction="10000"/>
          </a:bodyPr>
          <a:lstStyle/>
          <a:p>
            <a:pPr indent="-314522" lvl="0" marL="457200" rtl="0" algn="l">
              <a:spcBef>
                <a:spcPts val="0"/>
              </a:spcBef>
              <a:spcAft>
                <a:spcPts val="0"/>
              </a:spcAft>
              <a:buSzPct val="100000"/>
              <a:buChar char="●"/>
            </a:pPr>
            <a:r>
              <a:rPr lang="en" sz="1591"/>
              <a:t>The average prices of residential units vary anywhere from $50 in Staten Island to $280 in Tribeca.</a:t>
            </a:r>
            <a:endParaRPr sz="1591"/>
          </a:p>
          <a:p>
            <a:pPr indent="0" lvl="0" marL="457200" rtl="0" algn="l">
              <a:spcBef>
                <a:spcPts val="1200"/>
              </a:spcBef>
              <a:spcAft>
                <a:spcPts val="0"/>
              </a:spcAft>
              <a:buNone/>
            </a:pPr>
            <a:r>
              <a:t/>
            </a:r>
            <a:endParaRPr sz="1591"/>
          </a:p>
          <a:p>
            <a:pPr indent="-314522" lvl="0" marL="457200" rtl="0" algn="l">
              <a:spcBef>
                <a:spcPts val="1200"/>
              </a:spcBef>
              <a:spcAft>
                <a:spcPts val="0"/>
              </a:spcAft>
              <a:buSzPct val="100000"/>
              <a:buChar char="●"/>
            </a:pPr>
            <a:r>
              <a:rPr lang="en" sz="1591"/>
              <a:t>One of the main reasons of price inflation is the very small amount of </a:t>
            </a:r>
            <a:r>
              <a:rPr lang="en" sz="1591"/>
              <a:t>properties</a:t>
            </a:r>
            <a:r>
              <a:rPr lang="en" sz="1591"/>
              <a:t> that are shared. Most of the listing in New York City are </a:t>
            </a:r>
            <a:r>
              <a:rPr lang="en" sz="1591"/>
              <a:t>entire</a:t>
            </a:r>
            <a:r>
              <a:rPr lang="en" sz="1591"/>
              <a:t> homes, apartments  and private rooms.</a:t>
            </a:r>
            <a:endParaRPr sz="1591"/>
          </a:p>
        </p:txBody>
      </p:sp>
      <p:pic>
        <p:nvPicPr>
          <p:cNvPr descr="Dashboard 6" id="91" name="Google Shape;91;p18"/>
          <p:cNvPicPr preferRelativeResize="0"/>
          <p:nvPr/>
        </p:nvPicPr>
        <p:blipFill rotWithShape="1">
          <a:blip r:embed="rId3">
            <a:alphaModFix/>
          </a:blip>
          <a:srcRect b="0" l="0" r="0" t="0"/>
          <a:stretch/>
        </p:blipFill>
        <p:spPr>
          <a:xfrm>
            <a:off x="3638600" y="1307900"/>
            <a:ext cx="4998050" cy="349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22025"/>
            <a:ext cx="8520600" cy="79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120"/>
              <a:t>AVERAGE PRICES OF THE BOROUGHS ALONG WITH THE COMMON ROOM TYPES</a:t>
            </a:r>
            <a:endParaRPr sz="2120"/>
          </a:p>
        </p:txBody>
      </p:sp>
      <p:sp>
        <p:nvSpPr>
          <p:cNvPr id="97" name="Google Shape;97;p19"/>
          <p:cNvSpPr txBox="1"/>
          <p:nvPr>
            <p:ph idx="1" type="body"/>
          </p:nvPr>
        </p:nvSpPr>
        <p:spPr>
          <a:xfrm>
            <a:off x="311700" y="1152475"/>
            <a:ext cx="2833500" cy="36507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Variation of prices among the boroughs ranges from $75 to $165 on an average, with Manhattan being the most expensive.</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en"/>
              <a:t>The most common room type seems to be entire home/apartment listings</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en"/>
              <a:t>A traveller with paid-for </a:t>
            </a:r>
            <a:r>
              <a:rPr lang="en"/>
              <a:t>accommodation</a:t>
            </a:r>
            <a:r>
              <a:rPr lang="en"/>
              <a:t> would prefer entire home listings if they are travelling with family, or private rooms if alone.</a:t>
            </a:r>
            <a:endParaRPr/>
          </a:p>
        </p:txBody>
      </p:sp>
      <p:pic>
        <p:nvPicPr>
          <p:cNvPr descr="Dashboard 6" id="98" name="Google Shape;98;p19"/>
          <p:cNvPicPr preferRelativeResize="0"/>
          <p:nvPr/>
        </p:nvPicPr>
        <p:blipFill rotWithShape="1">
          <a:blip r:embed="rId3">
            <a:alphaModFix/>
          </a:blip>
          <a:srcRect b="0" l="0" r="0" t="0"/>
          <a:stretch/>
        </p:blipFill>
        <p:spPr>
          <a:xfrm>
            <a:off x="3285925" y="984300"/>
            <a:ext cx="5657400" cy="3945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4050"/>
            <a:ext cx="8520600" cy="57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120"/>
              <a:t>BROOKLYN HAS THE BIGGEST RESIDENTIAL HOUSING STOCK</a:t>
            </a:r>
            <a:endParaRPr sz="2120"/>
          </a:p>
        </p:txBody>
      </p:sp>
      <p:sp>
        <p:nvSpPr>
          <p:cNvPr id="104" name="Google Shape;104;p20"/>
          <p:cNvSpPr txBox="1"/>
          <p:nvPr>
            <p:ph idx="1" type="body"/>
          </p:nvPr>
        </p:nvSpPr>
        <p:spPr>
          <a:xfrm>
            <a:off x="311700" y="1152475"/>
            <a:ext cx="22785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Brooklyn with a total count of 19k properties, followed by Manhattan (17k) are the boroughs with the biggest residential housing stocks</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9 of the top 10 neighbourhoods by stock are in either of these boroughs.</a:t>
            </a:r>
            <a:endParaRPr/>
          </a:p>
        </p:txBody>
      </p:sp>
      <p:pic>
        <p:nvPicPr>
          <p:cNvPr descr="Dashboard 6" id="105" name="Google Shape;105;p20"/>
          <p:cNvPicPr preferRelativeResize="0"/>
          <p:nvPr/>
        </p:nvPicPr>
        <p:blipFill rotWithShape="1">
          <a:blip r:embed="rId3">
            <a:alphaModFix/>
          </a:blip>
          <a:srcRect b="0" l="0" r="0" t="0"/>
          <a:stretch/>
        </p:blipFill>
        <p:spPr>
          <a:xfrm>
            <a:off x="2677150" y="1017725"/>
            <a:ext cx="6466850" cy="5002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27275"/>
            <a:ext cx="8520600" cy="88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120"/>
              <a:t>MANHATTAN AND ITS NEIGHBORHOODS ARE THE MOST PROFITABLE</a:t>
            </a:r>
            <a:endParaRPr sz="2120"/>
          </a:p>
        </p:txBody>
      </p:sp>
      <p:sp>
        <p:nvSpPr>
          <p:cNvPr id="111" name="Google Shape;111;p21"/>
          <p:cNvSpPr txBox="1"/>
          <p:nvPr>
            <p:ph idx="1" type="body"/>
          </p:nvPr>
        </p:nvSpPr>
        <p:spPr>
          <a:xfrm>
            <a:off x="311700" y="1152475"/>
            <a:ext cx="28632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lnSpc>
                <a:spcPct val="200000"/>
              </a:lnSpc>
              <a:spcBef>
                <a:spcPts val="2300"/>
              </a:spcBef>
              <a:spcAft>
                <a:spcPts val="0"/>
              </a:spcAft>
              <a:buSzPct val="109090"/>
              <a:buChar char="●"/>
            </a:pPr>
            <a:r>
              <a:rPr lang="en" sz="1650">
                <a:solidFill>
                  <a:srgbClr val="091E42"/>
                </a:solidFill>
                <a:highlight>
                  <a:schemeClr val="lt1"/>
                </a:highlight>
                <a:latin typeface="Times New Roman"/>
                <a:ea typeface="Times New Roman"/>
                <a:cs typeface="Times New Roman"/>
                <a:sym typeface="Times New Roman"/>
              </a:rPr>
              <a:t>Manhattan and its </a:t>
            </a:r>
            <a:r>
              <a:rPr lang="en" sz="1650">
                <a:solidFill>
                  <a:srgbClr val="091E42"/>
                </a:solidFill>
                <a:highlight>
                  <a:schemeClr val="lt1"/>
                </a:highlight>
                <a:latin typeface="Times New Roman"/>
                <a:ea typeface="Times New Roman"/>
                <a:cs typeface="Times New Roman"/>
                <a:sym typeface="Times New Roman"/>
              </a:rPr>
              <a:t>neighborhoods</a:t>
            </a:r>
            <a:r>
              <a:rPr lang="en" sz="1650">
                <a:solidFill>
                  <a:srgbClr val="091E42"/>
                </a:solidFill>
                <a:highlight>
                  <a:schemeClr val="lt1"/>
                </a:highlight>
                <a:latin typeface="Times New Roman"/>
                <a:ea typeface="Times New Roman"/>
                <a:cs typeface="Times New Roman"/>
                <a:sym typeface="Times New Roman"/>
              </a:rPr>
              <a:t> generate the highest revenue as well as the highest revenue per unit. </a:t>
            </a:r>
            <a:endParaRPr sz="1650">
              <a:solidFill>
                <a:srgbClr val="091E42"/>
              </a:solidFill>
              <a:highlight>
                <a:schemeClr val="lt1"/>
              </a:highlight>
              <a:latin typeface="Times New Roman"/>
              <a:ea typeface="Times New Roman"/>
              <a:cs typeface="Times New Roman"/>
              <a:sym typeface="Times New Roman"/>
            </a:endParaRPr>
          </a:p>
          <a:p>
            <a:pPr indent="-309800" lvl="0" marL="457200" rtl="0" algn="l">
              <a:lnSpc>
                <a:spcPct val="200000"/>
              </a:lnSpc>
              <a:spcBef>
                <a:spcPts val="0"/>
              </a:spcBef>
              <a:spcAft>
                <a:spcPts val="0"/>
              </a:spcAft>
              <a:buClr>
                <a:srgbClr val="091E42"/>
              </a:buClr>
              <a:buSzPct val="100000"/>
              <a:buFont typeface="Times New Roman"/>
              <a:buChar char="●"/>
            </a:pPr>
            <a:r>
              <a:rPr lang="en" sz="1650">
                <a:solidFill>
                  <a:srgbClr val="091E42"/>
                </a:solidFill>
                <a:highlight>
                  <a:schemeClr val="lt1"/>
                </a:highlight>
                <a:latin typeface="Times New Roman"/>
                <a:ea typeface="Times New Roman"/>
                <a:cs typeface="Times New Roman"/>
                <a:sym typeface="Times New Roman"/>
              </a:rPr>
              <a:t>Two neighbourhoods outside Manhattan, namely Neponsit (Queens) and Willowbrook (Staten Island) also have exceptional revenue generation.</a:t>
            </a:r>
            <a:endParaRPr sz="1650">
              <a:solidFill>
                <a:srgbClr val="091E42"/>
              </a:solidFill>
              <a:highlight>
                <a:schemeClr val="lt1"/>
              </a:highlight>
              <a:latin typeface="Times New Roman"/>
              <a:ea typeface="Times New Roman"/>
              <a:cs typeface="Times New Roman"/>
              <a:sym typeface="Times New Roman"/>
            </a:endParaRPr>
          </a:p>
        </p:txBody>
      </p:sp>
      <p:pic>
        <p:nvPicPr>
          <p:cNvPr descr="Dashboard 6" id="112" name="Google Shape;112;p21"/>
          <p:cNvPicPr preferRelativeResize="0"/>
          <p:nvPr/>
        </p:nvPicPr>
        <p:blipFill rotWithShape="1">
          <a:blip r:embed="rId3">
            <a:alphaModFix/>
          </a:blip>
          <a:srcRect b="0" l="0" r="0" t="0"/>
          <a:stretch/>
        </p:blipFill>
        <p:spPr>
          <a:xfrm>
            <a:off x="3345125" y="931350"/>
            <a:ext cx="5683750" cy="4127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