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2" r:id="rId6"/>
    <p:sldId id="261" r:id="rId7"/>
    <p:sldId id="263" r:id="rId8"/>
    <p:sldId id="266" r:id="rId9"/>
    <p:sldId id="267" r:id="rId10"/>
    <p:sldId id="268" r:id="rId11"/>
    <p:sldId id="269" r:id="rId12"/>
    <p:sldId id="265" r:id="rId13"/>
    <p:sldId id="271" r:id="rId14"/>
    <p:sldId id="272" r:id="rId15"/>
    <p:sldId id="264" r:id="rId16"/>
    <p:sldId id="273"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3" userDrawn="1">
          <p15:clr>
            <a:srgbClr val="A4A3A4"/>
          </p15:clr>
        </p15:guide>
        <p15:guide id="2" pos="3727"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1" autoAdjust="0"/>
    <p:restoredTop sz="86342" autoAdjust="0"/>
  </p:normalViewPr>
  <p:slideViewPr>
    <p:cSldViewPr showGuides="1">
      <p:cViewPr varScale="1">
        <p:scale>
          <a:sx n="63" d="100"/>
          <a:sy n="63" d="100"/>
        </p:scale>
        <p:origin x="222" y="60"/>
      </p:cViewPr>
      <p:guideLst>
        <p:guide orient="horz" pos="1003"/>
        <p:guide pos="3727"/>
        <p:guide orient="horz" pos="2160"/>
      </p:guideLst>
    </p:cSldViewPr>
  </p:slideViewPr>
  <p:outlineViewPr>
    <p:cViewPr>
      <p:scale>
        <a:sx n="33" d="100"/>
        <a:sy n="33" d="100"/>
      </p:scale>
      <p:origin x="0" y="-10092"/>
    </p:cViewPr>
  </p:outlineViewPr>
  <p:notesTextViewPr>
    <p:cViewPr>
      <p:scale>
        <a:sx n="1" d="1"/>
        <a:sy n="1" d="1"/>
      </p:scale>
      <p:origin x="0" y="0"/>
    </p:cViewPr>
  </p:notesTextViewPr>
  <p:sorterViewPr>
    <p:cViewPr>
      <p:scale>
        <a:sx n="100" d="100"/>
        <a:sy n="100" d="100"/>
      </p:scale>
      <p:origin x="0" y="0"/>
    </p:cViewPr>
  </p:sorter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BAC61-25C0-4533-B11A-6B3110E83D07}" type="datetimeFigureOut">
              <a:rPr lang="en-IN" smtClean="0"/>
              <a:t>01-09-2023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1E001-3523-444A-8898-44B664FFF904}" type="slidenum">
              <a:rPr lang="en-IN" smtClean="0"/>
              <a:t>‹#›</a:t>
            </a:fld>
            <a:endParaRPr lang="en-IN"/>
          </a:p>
        </p:txBody>
      </p:sp>
    </p:spTree>
    <p:extLst>
      <p:ext uri="{BB962C8B-B14F-4D97-AF65-F5344CB8AC3E}">
        <p14:creationId xmlns:p14="http://schemas.microsoft.com/office/powerpoint/2010/main" val="155571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B1E001-3523-444A-8898-44B664FFF904}" type="slidenum">
              <a:rPr lang="en-IN" smtClean="0"/>
              <a:t>7</a:t>
            </a:fld>
            <a:endParaRPr lang="en-IN"/>
          </a:p>
        </p:txBody>
      </p:sp>
    </p:spTree>
    <p:extLst>
      <p:ext uri="{BB962C8B-B14F-4D97-AF65-F5344CB8AC3E}">
        <p14:creationId xmlns:p14="http://schemas.microsoft.com/office/powerpoint/2010/main" val="256374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B1E001-3523-444A-8898-44B664FFF904}" type="slidenum">
              <a:rPr lang="en-IN" smtClean="0"/>
              <a:t>9</a:t>
            </a:fld>
            <a:endParaRPr lang="en-IN"/>
          </a:p>
        </p:txBody>
      </p:sp>
    </p:spTree>
    <p:extLst>
      <p:ext uri="{BB962C8B-B14F-4D97-AF65-F5344CB8AC3E}">
        <p14:creationId xmlns:p14="http://schemas.microsoft.com/office/powerpoint/2010/main" val="309481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B1E001-3523-444A-8898-44B664FFF904}" type="slidenum">
              <a:rPr lang="en-IN" smtClean="0"/>
              <a:t>12</a:t>
            </a:fld>
            <a:endParaRPr lang="en-IN"/>
          </a:p>
        </p:txBody>
      </p:sp>
    </p:spTree>
    <p:extLst>
      <p:ext uri="{BB962C8B-B14F-4D97-AF65-F5344CB8AC3E}">
        <p14:creationId xmlns:p14="http://schemas.microsoft.com/office/powerpoint/2010/main" val="239728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B1E001-3523-444A-8898-44B664FFF904}" type="slidenum">
              <a:rPr lang="en-IN" smtClean="0"/>
              <a:t>14</a:t>
            </a:fld>
            <a:endParaRPr lang="en-IN"/>
          </a:p>
        </p:txBody>
      </p:sp>
    </p:spTree>
    <p:extLst>
      <p:ext uri="{BB962C8B-B14F-4D97-AF65-F5344CB8AC3E}">
        <p14:creationId xmlns:p14="http://schemas.microsoft.com/office/powerpoint/2010/main" val="237078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B1E001-3523-444A-8898-44B664FFF904}" type="slidenum">
              <a:rPr lang="en-IN" smtClean="0"/>
              <a:t>16</a:t>
            </a:fld>
            <a:endParaRPr lang="en-IN"/>
          </a:p>
        </p:txBody>
      </p:sp>
    </p:spTree>
    <p:extLst>
      <p:ext uri="{BB962C8B-B14F-4D97-AF65-F5344CB8AC3E}">
        <p14:creationId xmlns:p14="http://schemas.microsoft.com/office/powerpoint/2010/main" val="94229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245511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410187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651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421180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9234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391799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1007864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336078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140723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200135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6979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91916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426444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194654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407337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5691A-0045-4B5F-9323-87E4BFED7BC7}" type="datetimeFigureOut">
              <a:rPr lang="en-IN" smtClean="0"/>
              <a:t>31-08-2023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BDFBBB-2DB0-49B0-9EF5-E44B64F8A43E}" type="slidenum">
              <a:rPr lang="en-IN" smtClean="0"/>
              <a:t>‹#›</a:t>
            </a:fld>
            <a:endParaRPr lang="en-IN" dirty="0"/>
          </a:p>
        </p:txBody>
      </p:sp>
    </p:spTree>
    <p:extLst>
      <p:ext uri="{BB962C8B-B14F-4D97-AF65-F5344CB8AC3E}">
        <p14:creationId xmlns:p14="http://schemas.microsoft.com/office/powerpoint/2010/main" val="1890713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F5691A-0045-4B5F-9323-87E4BFED7BC7}" type="datetimeFigureOut">
              <a:rPr lang="en-IN" smtClean="0"/>
              <a:t>31-08-2023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BDFBBB-2DB0-49B0-9EF5-E44B64F8A43E}" type="slidenum">
              <a:rPr lang="en-IN" smtClean="0"/>
              <a:t>‹#›</a:t>
            </a:fld>
            <a:endParaRPr lang="en-IN" dirty="0"/>
          </a:p>
        </p:txBody>
      </p:sp>
    </p:spTree>
    <p:extLst>
      <p:ext uri="{BB962C8B-B14F-4D97-AF65-F5344CB8AC3E}">
        <p14:creationId xmlns:p14="http://schemas.microsoft.com/office/powerpoint/2010/main" val="373282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F856-FFED-4F7C-A0D6-3EB30DA4059A}"/>
              </a:ext>
            </a:extLst>
          </p:cNvPr>
          <p:cNvSpPr>
            <a:spLocks noGrp="1"/>
          </p:cNvSpPr>
          <p:nvPr>
            <p:ph type="ctrTitle"/>
          </p:nvPr>
        </p:nvSpPr>
        <p:spPr>
          <a:xfrm>
            <a:off x="2585155" y="2953936"/>
            <a:ext cx="6688847" cy="1096900"/>
          </a:xfrm>
        </p:spPr>
        <p:txBody>
          <a:bodyPr/>
          <a:lstStyle/>
          <a:p>
            <a:r>
              <a:rPr lang="en-US" b="1" spc="-65" dirty="0">
                <a:solidFill>
                  <a:srgbClr val="000005"/>
                </a:solidFill>
                <a:cs typeface="Trebuchet MS"/>
              </a:rPr>
              <a:t>Review </a:t>
            </a:r>
            <a:r>
              <a:rPr lang="en-US" b="1" spc="-65" dirty="0">
                <a:solidFill>
                  <a:srgbClr val="000005"/>
                </a:solidFill>
                <a:latin typeface="Trebuchet MS" panose="020B0603020202020204" pitchFamily="34" charset="0"/>
                <a:cs typeface="Trebuchet MS"/>
              </a:rPr>
              <a:t>of</a:t>
            </a:r>
            <a:r>
              <a:rPr lang="en-US" b="1" spc="-65" dirty="0">
                <a:solidFill>
                  <a:srgbClr val="000005"/>
                </a:solidFill>
                <a:cs typeface="Trebuchet MS"/>
              </a:rPr>
              <a:t> Snack Foods: </a:t>
            </a:r>
            <a:r>
              <a:rPr lang="en-US" b="1" i="1" spc="-65" dirty="0">
                <a:solidFill>
                  <a:srgbClr val="000005"/>
                </a:solidFill>
                <a:cs typeface="Trebuchet MS"/>
              </a:rPr>
              <a:t>Chips</a:t>
            </a:r>
            <a:r>
              <a:rPr lang="en-US" b="1" spc="-65" dirty="0">
                <a:solidFill>
                  <a:srgbClr val="000005"/>
                </a:solidFill>
                <a:cs typeface="Trebuchet MS"/>
              </a:rPr>
              <a:t> </a:t>
            </a:r>
            <a:br>
              <a:rPr lang="en-US" b="1" dirty="0">
                <a:cs typeface="Trebuchet MS"/>
              </a:rPr>
            </a:br>
            <a:endParaRPr lang="en-IN" dirty="0"/>
          </a:p>
        </p:txBody>
      </p:sp>
      <p:grpSp>
        <p:nvGrpSpPr>
          <p:cNvPr id="4" name="object 3">
            <a:extLst>
              <a:ext uri="{FF2B5EF4-FFF2-40B4-BE49-F238E27FC236}">
                <a16:creationId xmlns:a16="http://schemas.microsoft.com/office/drawing/2014/main" id="{7EB40A8A-4240-4351-9D54-3258BC6EE9C6}"/>
              </a:ext>
            </a:extLst>
          </p:cNvPr>
          <p:cNvGrpSpPr/>
          <p:nvPr/>
        </p:nvGrpSpPr>
        <p:grpSpPr>
          <a:xfrm>
            <a:off x="1632294" y="6289945"/>
            <a:ext cx="615315" cy="208915"/>
            <a:chOff x="1632294" y="6289945"/>
            <a:chExt cx="615315" cy="208915"/>
          </a:xfrm>
        </p:grpSpPr>
        <p:pic>
          <p:nvPicPr>
            <p:cNvPr id="5" name="object 4">
              <a:extLst>
                <a:ext uri="{FF2B5EF4-FFF2-40B4-BE49-F238E27FC236}">
                  <a16:creationId xmlns:a16="http://schemas.microsoft.com/office/drawing/2014/main" id="{53CD20D8-85B1-4A95-A951-EC66FDD8A59B}"/>
                </a:ext>
              </a:extLst>
            </p:cNvPr>
            <p:cNvPicPr/>
            <p:nvPr/>
          </p:nvPicPr>
          <p:blipFill>
            <a:blip r:embed="rId2" cstate="print"/>
            <a:stretch>
              <a:fillRect/>
            </a:stretch>
          </p:blipFill>
          <p:spPr>
            <a:xfrm>
              <a:off x="1632294" y="6323097"/>
              <a:ext cx="119644" cy="175392"/>
            </a:xfrm>
            <a:prstGeom prst="rect">
              <a:avLst/>
            </a:prstGeom>
          </p:spPr>
        </p:pic>
        <p:pic>
          <p:nvPicPr>
            <p:cNvPr id="6" name="object 5">
              <a:extLst>
                <a:ext uri="{FF2B5EF4-FFF2-40B4-BE49-F238E27FC236}">
                  <a16:creationId xmlns:a16="http://schemas.microsoft.com/office/drawing/2014/main" id="{1DBEBD8B-15A9-443B-9920-53F7C0B66796}"/>
                </a:ext>
              </a:extLst>
            </p:cNvPr>
            <p:cNvPicPr/>
            <p:nvPr/>
          </p:nvPicPr>
          <p:blipFill>
            <a:blip r:embed="rId3" cstate="print"/>
            <a:stretch>
              <a:fillRect/>
            </a:stretch>
          </p:blipFill>
          <p:spPr>
            <a:xfrm>
              <a:off x="1771014" y="6325505"/>
              <a:ext cx="112236" cy="126682"/>
            </a:xfrm>
            <a:prstGeom prst="rect">
              <a:avLst/>
            </a:prstGeom>
          </p:spPr>
        </p:pic>
        <p:pic>
          <p:nvPicPr>
            <p:cNvPr id="7" name="object 6">
              <a:extLst>
                <a:ext uri="{FF2B5EF4-FFF2-40B4-BE49-F238E27FC236}">
                  <a16:creationId xmlns:a16="http://schemas.microsoft.com/office/drawing/2014/main" id="{CA37D577-CA3E-4590-84AC-BDF41F9C9EAA}"/>
                </a:ext>
              </a:extLst>
            </p:cNvPr>
            <p:cNvPicPr/>
            <p:nvPr/>
          </p:nvPicPr>
          <p:blipFill>
            <a:blip r:embed="rId4" cstate="print"/>
            <a:stretch>
              <a:fillRect/>
            </a:stretch>
          </p:blipFill>
          <p:spPr>
            <a:xfrm>
              <a:off x="1902513" y="6289945"/>
              <a:ext cx="344857" cy="162057"/>
            </a:xfrm>
            <a:prstGeom prst="rect">
              <a:avLst/>
            </a:prstGeom>
          </p:spPr>
        </p:pic>
      </p:grpSp>
      <p:grpSp>
        <p:nvGrpSpPr>
          <p:cNvPr id="8" name="object 7">
            <a:extLst>
              <a:ext uri="{FF2B5EF4-FFF2-40B4-BE49-F238E27FC236}">
                <a16:creationId xmlns:a16="http://schemas.microsoft.com/office/drawing/2014/main" id="{1B0DCB68-C246-4C4B-82FE-CD335244A260}"/>
              </a:ext>
            </a:extLst>
          </p:cNvPr>
          <p:cNvGrpSpPr/>
          <p:nvPr/>
        </p:nvGrpSpPr>
        <p:grpSpPr>
          <a:xfrm>
            <a:off x="2266447" y="6277536"/>
            <a:ext cx="362585" cy="175260"/>
            <a:chOff x="2266447" y="6277536"/>
            <a:chExt cx="362585" cy="175260"/>
          </a:xfrm>
        </p:grpSpPr>
        <p:sp>
          <p:nvSpPr>
            <p:cNvPr id="9" name="object 8">
              <a:extLst>
                <a:ext uri="{FF2B5EF4-FFF2-40B4-BE49-F238E27FC236}">
                  <a16:creationId xmlns:a16="http://schemas.microsoft.com/office/drawing/2014/main" id="{32334944-A5AD-42D4-AB30-92DD55698211}"/>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0" name="object 9">
              <a:extLst>
                <a:ext uri="{FF2B5EF4-FFF2-40B4-BE49-F238E27FC236}">
                  <a16:creationId xmlns:a16="http://schemas.microsoft.com/office/drawing/2014/main" id="{A3AAF073-66E2-4315-BB23-F2E384903EDF}"/>
                </a:ext>
              </a:extLst>
            </p:cNvPr>
            <p:cNvPicPr/>
            <p:nvPr/>
          </p:nvPicPr>
          <p:blipFill>
            <a:blip r:embed="rId5" cstate="print"/>
            <a:stretch>
              <a:fillRect/>
            </a:stretch>
          </p:blipFill>
          <p:spPr>
            <a:xfrm>
              <a:off x="2450729" y="6323097"/>
              <a:ext cx="178170" cy="126682"/>
            </a:xfrm>
            <a:prstGeom prst="rect">
              <a:avLst/>
            </a:prstGeom>
          </p:spPr>
        </p:pic>
        <p:sp>
          <p:nvSpPr>
            <p:cNvPr id="11" name="object 10">
              <a:extLst>
                <a:ext uri="{FF2B5EF4-FFF2-40B4-BE49-F238E27FC236}">
                  <a16:creationId xmlns:a16="http://schemas.microsoft.com/office/drawing/2014/main" id="{3A1CF6E5-F269-4389-93AB-3533B116444F}"/>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2" name="object 11">
            <a:extLst>
              <a:ext uri="{FF2B5EF4-FFF2-40B4-BE49-F238E27FC236}">
                <a16:creationId xmlns:a16="http://schemas.microsoft.com/office/drawing/2014/main" id="{452DEF79-2655-4577-8891-25DF8D185E29}"/>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234186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9EEF-D718-4B0A-A93A-D2A4BFDD9285}"/>
              </a:ext>
            </a:extLst>
          </p:cNvPr>
          <p:cNvSpPr>
            <a:spLocks noGrp="1"/>
          </p:cNvSpPr>
          <p:nvPr>
            <p:ph type="title"/>
          </p:nvPr>
        </p:nvSpPr>
        <p:spPr>
          <a:xfrm>
            <a:off x="677334" y="609600"/>
            <a:ext cx="10098666" cy="1320800"/>
          </a:xfrm>
        </p:spPr>
        <p:txBody>
          <a:bodyPr/>
          <a:lstStyle/>
          <a:p>
            <a:r>
              <a:rPr lang="en-US" b="1" i="1" dirty="0">
                <a:solidFill>
                  <a:schemeClr val="tx1"/>
                </a:solidFill>
              </a:rPr>
              <a:t>Average Sales Quantity per customer by </a:t>
            </a:r>
            <a:r>
              <a:rPr lang="en-US" b="1" i="1" dirty="0" err="1">
                <a:solidFill>
                  <a:schemeClr val="tx1"/>
                </a:solidFill>
              </a:rPr>
              <a:t>Lifestage</a:t>
            </a:r>
            <a:r>
              <a:rPr lang="en-US" b="1" i="1" dirty="0">
                <a:solidFill>
                  <a:schemeClr val="tx1"/>
                </a:solidFill>
              </a:rPr>
              <a:t> and Customer Type</a:t>
            </a:r>
            <a:endParaRPr lang="en-IN" b="1" i="1" dirty="0">
              <a:solidFill>
                <a:schemeClr val="tx1"/>
              </a:solidFill>
            </a:endParaRPr>
          </a:p>
        </p:txBody>
      </p:sp>
      <p:pic>
        <p:nvPicPr>
          <p:cNvPr id="5" name="Content Placeholder 4">
            <a:extLst>
              <a:ext uri="{FF2B5EF4-FFF2-40B4-BE49-F238E27FC236}">
                <a16:creationId xmlns:a16="http://schemas.microsoft.com/office/drawing/2014/main" id="{D1EFFC13-6BAB-415F-870F-B15955B27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598" y="1855778"/>
            <a:ext cx="10308712" cy="3837373"/>
          </a:xfrm>
        </p:spPr>
      </p:pic>
      <p:sp>
        <p:nvSpPr>
          <p:cNvPr id="7" name="Rectangle 6">
            <a:extLst>
              <a:ext uri="{FF2B5EF4-FFF2-40B4-BE49-F238E27FC236}">
                <a16:creationId xmlns:a16="http://schemas.microsoft.com/office/drawing/2014/main" id="{A40A3DA5-C21B-4590-88BE-F4F1D2E1BD69}"/>
              </a:ext>
            </a:extLst>
          </p:cNvPr>
          <p:cNvSpPr/>
          <p:nvPr/>
        </p:nvSpPr>
        <p:spPr>
          <a:xfrm>
            <a:off x="677334" y="5231486"/>
            <a:ext cx="10169736" cy="923330"/>
          </a:xfrm>
          <a:prstGeom prst="rect">
            <a:avLst/>
          </a:prstGeom>
        </p:spPr>
        <p:txBody>
          <a:bodyPr wrap="square">
            <a:spAutoFit/>
          </a:bodyPr>
          <a:lstStyle/>
          <a:p>
            <a:br>
              <a:rPr lang="en-US" dirty="0">
                <a:latin typeface="+mj-lt"/>
              </a:rPr>
            </a:br>
            <a:r>
              <a:rPr lang="en-US" dirty="0">
                <a:solidFill>
                  <a:srgbClr val="374151"/>
                </a:solidFill>
                <a:latin typeface="+mj-lt"/>
              </a:rPr>
              <a:t>In general, both Older families and Young families tend to purchase a higher quantity of chips per customer</a:t>
            </a:r>
            <a:r>
              <a:rPr lang="en-US" dirty="0">
                <a:solidFill>
                  <a:srgbClr val="374151"/>
                </a:solidFill>
                <a:latin typeface="Söhne"/>
              </a:rPr>
              <a:t>.</a:t>
            </a:r>
            <a:endParaRPr lang="en-IN" dirty="0"/>
          </a:p>
        </p:txBody>
      </p:sp>
      <p:grpSp>
        <p:nvGrpSpPr>
          <p:cNvPr id="8" name="object 3">
            <a:extLst>
              <a:ext uri="{FF2B5EF4-FFF2-40B4-BE49-F238E27FC236}">
                <a16:creationId xmlns:a16="http://schemas.microsoft.com/office/drawing/2014/main" id="{6B1F63F8-6D33-496D-9C71-BAA49591A7A9}"/>
              </a:ext>
            </a:extLst>
          </p:cNvPr>
          <p:cNvGrpSpPr/>
          <p:nvPr/>
        </p:nvGrpSpPr>
        <p:grpSpPr>
          <a:xfrm>
            <a:off x="1632294" y="6289945"/>
            <a:ext cx="615315" cy="208915"/>
            <a:chOff x="1632294" y="6289945"/>
            <a:chExt cx="615315" cy="208915"/>
          </a:xfrm>
        </p:grpSpPr>
        <p:pic>
          <p:nvPicPr>
            <p:cNvPr id="9" name="object 4">
              <a:extLst>
                <a:ext uri="{FF2B5EF4-FFF2-40B4-BE49-F238E27FC236}">
                  <a16:creationId xmlns:a16="http://schemas.microsoft.com/office/drawing/2014/main" id="{308DC700-2C9A-4015-B7D0-6280D5C6D8E6}"/>
                </a:ext>
              </a:extLst>
            </p:cNvPr>
            <p:cNvPicPr/>
            <p:nvPr/>
          </p:nvPicPr>
          <p:blipFill>
            <a:blip r:embed="rId3" cstate="print"/>
            <a:stretch>
              <a:fillRect/>
            </a:stretch>
          </p:blipFill>
          <p:spPr>
            <a:xfrm>
              <a:off x="1632294" y="6323097"/>
              <a:ext cx="119644" cy="175392"/>
            </a:xfrm>
            <a:prstGeom prst="rect">
              <a:avLst/>
            </a:prstGeom>
          </p:spPr>
        </p:pic>
        <p:pic>
          <p:nvPicPr>
            <p:cNvPr id="10" name="object 5">
              <a:extLst>
                <a:ext uri="{FF2B5EF4-FFF2-40B4-BE49-F238E27FC236}">
                  <a16:creationId xmlns:a16="http://schemas.microsoft.com/office/drawing/2014/main" id="{0D7A4461-7319-48CF-BC5D-A1B9D030C051}"/>
                </a:ext>
              </a:extLst>
            </p:cNvPr>
            <p:cNvPicPr/>
            <p:nvPr/>
          </p:nvPicPr>
          <p:blipFill>
            <a:blip r:embed="rId4" cstate="print"/>
            <a:stretch>
              <a:fillRect/>
            </a:stretch>
          </p:blipFill>
          <p:spPr>
            <a:xfrm>
              <a:off x="1771014" y="6325505"/>
              <a:ext cx="112236" cy="126682"/>
            </a:xfrm>
            <a:prstGeom prst="rect">
              <a:avLst/>
            </a:prstGeom>
          </p:spPr>
        </p:pic>
        <p:pic>
          <p:nvPicPr>
            <p:cNvPr id="11" name="object 6">
              <a:extLst>
                <a:ext uri="{FF2B5EF4-FFF2-40B4-BE49-F238E27FC236}">
                  <a16:creationId xmlns:a16="http://schemas.microsoft.com/office/drawing/2014/main" id="{9185E511-67B8-4333-8E8E-F586FB5279FC}"/>
                </a:ext>
              </a:extLst>
            </p:cNvPr>
            <p:cNvPicPr/>
            <p:nvPr/>
          </p:nvPicPr>
          <p:blipFill>
            <a:blip r:embed="rId5" cstate="print"/>
            <a:stretch>
              <a:fillRect/>
            </a:stretch>
          </p:blipFill>
          <p:spPr>
            <a:xfrm>
              <a:off x="1902513" y="6289945"/>
              <a:ext cx="344857" cy="162057"/>
            </a:xfrm>
            <a:prstGeom prst="rect">
              <a:avLst/>
            </a:prstGeom>
          </p:spPr>
        </p:pic>
      </p:grpSp>
      <p:grpSp>
        <p:nvGrpSpPr>
          <p:cNvPr id="12" name="object 7">
            <a:extLst>
              <a:ext uri="{FF2B5EF4-FFF2-40B4-BE49-F238E27FC236}">
                <a16:creationId xmlns:a16="http://schemas.microsoft.com/office/drawing/2014/main" id="{FDD769AB-9F6A-47F7-B4AD-C8246544AA0E}"/>
              </a:ext>
            </a:extLst>
          </p:cNvPr>
          <p:cNvGrpSpPr/>
          <p:nvPr/>
        </p:nvGrpSpPr>
        <p:grpSpPr>
          <a:xfrm>
            <a:off x="2266447" y="6277536"/>
            <a:ext cx="362585" cy="175260"/>
            <a:chOff x="2266447" y="6277536"/>
            <a:chExt cx="362585" cy="175260"/>
          </a:xfrm>
        </p:grpSpPr>
        <p:sp>
          <p:nvSpPr>
            <p:cNvPr id="13" name="object 8">
              <a:extLst>
                <a:ext uri="{FF2B5EF4-FFF2-40B4-BE49-F238E27FC236}">
                  <a16:creationId xmlns:a16="http://schemas.microsoft.com/office/drawing/2014/main" id="{1AA1AB19-B7BA-4B57-B649-6A4AC44805D7}"/>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4" name="object 9">
              <a:extLst>
                <a:ext uri="{FF2B5EF4-FFF2-40B4-BE49-F238E27FC236}">
                  <a16:creationId xmlns:a16="http://schemas.microsoft.com/office/drawing/2014/main" id="{EC2A5463-C432-4B7F-A031-11560A766826}"/>
                </a:ext>
              </a:extLst>
            </p:cNvPr>
            <p:cNvPicPr/>
            <p:nvPr/>
          </p:nvPicPr>
          <p:blipFill>
            <a:blip r:embed="rId6" cstate="print"/>
            <a:stretch>
              <a:fillRect/>
            </a:stretch>
          </p:blipFill>
          <p:spPr>
            <a:xfrm>
              <a:off x="2450729" y="6323097"/>
              <a:ext cx="178170" cy="126682"/>
            </a:xfrm>
            <a:prstGeom prst="rect">
              <a:avLst/>
            </a:prstGeom>
          </p:spPr>
        </p:pic>
        <p:sp>
          <p:nvSpPr>
            <p:cNvPr id="15" name="object 10">
              <a:extLst>
                <a:ext uri="{FF2B5EF4-FFF2-40B4-BE49-F238E27FC236}">
                  <a16:creationId xmlns:a16="http://schemas.microsoft.com/office/drawing/2014/main" id="{4903132A-7631-4C03-842C-0D8D22356707}"/>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6" name="object 11">
            <a:extLst>
              <a:ext uri="{FF2B5EF4-FFF2-40B4-BE49-F238E27FC236}">
                <a16:creationId xmlns:a16="http://schemas.microsoft.com/office/drawing/2014/main" id="{60D3E7FF-C880-4200-8417-9EA9B5CB21CB}"/>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282559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3AB4-141F-4E76-9489-7F88576EF712}"/>
              </a:ext>
            </a:extLst>
          </p:cNvPr>
          <p:cNvSpPr>
            <a:spLocks noGrp="1"/>
          </p:cNvSpPr>
          <p:nvPr>
            <p:ph type="title"/>
          </p:nvPr>
        </p:nvSpPr>
        <p:spPr>
          <a:xfrm>
            <a:off x="677334" y="609600"/>
            <a:ext cx="10458666" cy="1320800"/>
          </a:xfrm>
        </p:spPr>
        <p:txBody>
          <a:bodyPr/>
          <a:lstStyle/>
          <a:p>
            <a:r>
              <a:rPr lang="en-US" b="1" i="1" dirty="0">
                <a:solidFill>
                  <a:schemeClr val="tx1"/>
                </a:solidFill>
              </a:rPr>
              <a:t>Average Sales Price per Customer by Life Stage and Customer Type</a:t>
            </a:r>
            <a:endParaRPr lang="en-IN" b="1" i="1" dirty="0">
              <a:solidFill>
                <a:schemeClr val="tx1"/>
              </a:solidFill>
            </a:endParaRPr>
          </a:p>
        </p:txBody>
      </p:sp>
      <p:pic>
        <p:nvPicPr>
          <p:cNvPr id="5" name="Content Placeholder 4">
            <a:extLst>
              <a:ext uri="{FF2B5EF4-FFF2-40B4-BE49-F238E27FC236}">
                <a16:creationId xmlns:a16="http://schemas.microsoft.com/office/drawing/2014/main" id="{86FFA947-CDAC-4799-923A-541228897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29" y="1774490"/>
            <a:ext cx="10249751" cy="3824349"/>
          </a:xfrm>
        </p:spPr>
      </p:pic>
      <p:sp>
        <p:nvSpPr>
          <p:cNvPr id="6" name="Rectangle 5">
            <a:extLst>
              <a:ext uri="{FF2B5EF4-FFF2-40B4-BE49-F238E27FC236}">
                <a16:creationId xmlns:a16="http://schemas.microsoft.com/office/drawing/2014/main" id="{C6F53231-35FA-4129-A56E-BD8D8DFE848F}"/>
              </a:ext>
            </a:extLst>
          </p:cNvPr>
          <p:cNvSpPr/>
          <p:nvPr/>
        </p:nvSpPr>
        <p:spPr>
          <a:xfrm>
            <a:off x="791279" y="5266403"/>
            <a:ext cx="10250667" cy="923330"/>
          </a:xfrm>
          <a:prstGeom prst="rect">
            <a:avLst/>
          </a:prstGeom>
        </p:spPr>
        <p:txBody>
          <a:bodyPr wrap="square">
            <a:spAutoFit/>
          </a:bodyPr>
          <a:lstStyle/>
          <a:p>
            <a:br>
              <a:rPr lang="en-US" dirty="0">
                <a:latin typeface="+mj-lt"/>
              </a:rPr>
            </a:br>
            <a:r>
              <a:rPr lang="en-US" dirty="0">
                <a:latin typeface="+mj-lt"/>
              </a:rPr>
              <a:t>Mainstream </a:t>
            </a:r>
            <a:r>
              <a:rPr lang="en-US" dirty="0" err="1">
                <a:latin typeface="+mj-lt"/>
              </a:rPr>
              <a:t>midage</a:t>
            </a:r>
            <a:r>
              <a:rPr lang="en-US" dirty="0">
                <a:latin typeface="+mj-lt"/>
              </a:rPr>
              <a:t> and young singles/couples demonstrate a higher willingness to pay more per packet of chips compared to their counterparts in both the budget and premium segments.</a:t>
            </a:r>
            <a:endParaRPr lang="en-IN" dirty="0">
              <a:latin typeface="+mj-lt"/>
            </a:endParaRPr>
          </a:p>
        </p:txBody>
      </p:sp>
      <p:grpSp>
        <p:nvGrpSpPr>
          <p:cNvPr id="7" name="object 3">
            <a:extLst>
              <a:ext uri="{FF2B5EF4-FFF2-40B4-BE49-F238E27FC236}">
                <a16:creationId xmlns:a16="http://schemas.microsoft.com/office/drawing/2014/main" id="{30016A35-3652-4ED9-B7CF-3A1850384498}"/>
              </a:ext>
            </a:extLst>
          </p:cNvPr>
          <p:cNvGrpSpPr/>
          <p:nvPr/>
        </p:nvGrpSpPr>
        <p:grpSpPr>
          <a:xfrm>
            <a:off x="1632294" y="6289945"/>
            <a:ext cx="615315" cy="208915"/>
            <a:chOff x="1632294" y="6289945"/>
            <a:chExt cx="615315" cy="208915"/>
          </a:xfrm>
        </p:grpSpPr>
        <p:pic>
          <p:nvPicPr>
            <p:cNvPr id="8" name="object 4">
              <a:extLst>
                <a:ext uri="{FF2B5EF4-FFF2-40B4-BE49-F238E27FC236}">
                  <a16:creationId xmlns:a16="http://schemas.microsoft.com/office/drawing/2014/main" id="{A2B81943-61C9-45EA-96CD-1BBD665841CE}"/>
                </a:ext>
              </a:extLst>
            </p:cNvPr>
            <p:cNvPicPr/>
            <p:nvPr/>
          </p:nvPicPr>
          <p:blipFill>
            <a:blip r:embed="rId3" cstate="print"/>
            <a:stretch>
              <a:fillRect/>
            </a:stretch>
          </p:blipFill>
          <p:spPr>
            <a:xfrm>
              <a:off x="1632294" y="6323097"/>
              <a:ext cx="119644" cy="175392"/>
            </a:xfrm>
            <a:prstGeom prst="rect">
              <a:avLst/>
            </a:prstGeom>
          </p:spPr>
        </p:pic>
        <p:pic>
          <p:nvPicPr>
            <p:cNvPr id="9" name="object 5">
              <a:extLst>
                <a:ext uri="{FF2B5EF4-FFF2-40B4-BE49-F238E27FC236}">
                  <a16:creationId xmlns:a16="http://schemas.microsoft.com/office/drawing/2014/main" id="{1F3FE8D2-D9DC-4BC0-BC63-24DD3553D583}"/>
                </a:ext>
              </a:extLst>
            </p:cNvPr>
            <p:cNvPicPr/>
            <p:nvPr/>
          </p:nvPicPr>
          <p:blipFill>
            <a:blip r:embed="rId4" cstate="print"/>
            <a:stretch>
              <a:fillRect/>
            </a:stretch>
          </p:blipFill>
          <p:spPr>
            <a:xfrm>
              <a:off x="1771014" y="6325505"/>
              <a:ext cx="112236" cy="126682"/>
            </a:xfrm>
            <a:prstGeom prst="rect">
              <a:avLst/>
            </a:prstGeom>
          </p:spPr>
        </p:pic>
        <p:pic>
          <p:nvPicPr>
            <p:cNvPr id="10" name="object 6">
              <a:extLst>
                <a:ext uri="{FF2B5EF4-FFF2-40B4-BE49-F238E27FC236}">
                  <a16:creationId xmlns:a16="http://schemas.microsoft.com/office/drawing/2014/main" id="{875485EA-C3FE-4B9F-9A06-D58ECA4DEF33}"/>
                </a:ext>
              </a:extLst>
            </p:cNvPr>
            <p:cNvPicPr/>
            <p:nvPr/>
          </p:nvPicPr>
          <p:blipFill>
            <a:blip r:embed="rId5" cstate="print"/>
            <a:stretch>
              <a:fillRect/>
            </a:stretch>
          </p:blipFill>
          <p:spPr>
            <a:xfrm>
              <a:off x="1902513" y="6289945"/>
              <a:ext cx="344857" cy="162057"/>
            </a:xfrm>
            <a:prstGeom prst="rect">
              <a:avLst/>
            </a:prstGeom>
          </p:spPr>
        </p:pic>
      </p:grpSp>
      <p:grpSp>
        <p:nvGrpSpPr>
          <p:cNvPr id="11" name="object 7">
            <a:extLst>
              <a:ext uri="{FF2B5EF4-FFF2-40B4-BE49-F238E27FC236}">
                <a16:creationId xmlns:a16="http://schemas.microsoft.com/office/drawing/2014/main" id="{82DE9E82-24F8-4A18-81A1-84D6554ACE97}"/>
              </a:ext>
            </a:extLst>
          </p:cNvPr>
          <p:cNvGrpSpPr/>
          <p:nvPr/>
        </p:nvGrpSpPr>
        <p:grpSpPr>
          <a:xfrm>
            <a:off x="2266447" y="6277536"/>
            <a:ext cx="362585" cy="175260"/>
            <a:chOff x="2266447" y="6277536"/>
            <a:chExt cx="362585" cy="175260"/>
          </a:xfrm>
        </p:grpSpPr>
        <p:sp>
          <p:nvSpPr>
            <p:cNvPr id="12" name="object 8">
              <a:extLst>
                <a:ext uri="{FF2B5EF4-FFF2-40B4-BE49-F238E27FC236}">
                  <a16:creationId xmlns:a16="http://schemas.microsoft.com/office/drawing/2014/main" id="{ECF455E2-0020-4B52-B9EE-8AA6A07D97E1}"/>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3" name="object 9">
              <a:extLst>
                <a:ext uri="{FF2B5EF4-FFF2-40B4-BE49-F238E27FC236}">
                  <a16:creationId xmlns:a16="http://schemas.microsoft.com/office/drawing/2014/main" id="{E5317D4F-F55E-4FBC-9C3C-58DCAF570CF2}"/>
                </a:ext>
              </a:extLst>
            </p:cNvPr>
            <p:cNvPicPr/>
            <p:nvPr/>
          </p:nvPicPr>
          <p:blipFill>
            <a:blip r:embed="rId6" cstate="print"/>
            <a:stretch>
              <a:fillRect/>
            </a:stretch>
          </p:blipFill>
          <p:spPr>
            <a:xfrm>
              <a:off x="2450729" y="6323097"/>
              <a:ext cx="178170" cy="126682"/>
            </a:xfrm>
            <a:prstGeom prst="rect">
              <a:avLst/>
            </a:prstGeom>
          </p:spPr>
        </p:pic>
        <p:sp>
          <p:nvSpPr>
            <p:cNvPr id="14" name="object 10">
              <a:extLst>
                <a:ext uri="{FF2B5EF4-FFF2-40B4-BE49-F238E27FC236}">
                  <a16:creationId xmlns:a16="http://schemas.microsoft.com/office/drawing/2014/main" id="{9CFA99C2-4C3A-46C6-A49F-66C58592C856}"/>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5" name="object 11">
            <a:extLst>
              <a:ext uri="{FF2B5EF4-FFF2-40B4-BE49-F238E27FC236}">
                <a16:creationId xmlns:a16="http://schemas.microsoft.com/office/drawing/2014/main" id="{11D2A828-8878-4288-8947-A15F2F076ACA}"/>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1797337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5F96-9A89-4D6B-89A3-809374C45F0F}"/>
              </a:ext>
            </a:extLst>
          </p:cNvPr>
          <p:cNvSpPr>
            <a:spLocks noGrp="1"/>
          </p:cNvSpPr>
          <p:nvPr>
            <p:ph type="title"/>
          </p:nvPr>
        </p:nvSpPr>
        <p:spPr/>
        <p:txBody>
          <a:bodyPr/>
          <a:lstStyle/>
          <a:p>
            <a:r>
              <a:rPr lang="en-US" dirty="0">
                <a:solidFill>
                  <a:schemeClr val="tx1"/>
                </a:solidFill>
              </a:rPr>
              <a:t>Control store Vs Other Store</a:t>
            </a:r>
            <a:endParaRPr lang="en-IN" dirty="0">
              <a:solidFill>
                <a:schemeClr val="tx1"/>
              </a:solidFill>
            </a:endParaRPr>
          </a:p>
        </p:txBody>
      </p:sp>
      <p:sp>
        <p:nvSpPr>
          <p:cNvPr id="3" name="Content Placeholder 2">
            <a:extLst>
              <a:ext uri="{FF2B5EF4-FFF2-40B4-BE49-F238E27FC236}">
                <a16:creationId xmlns:a16="http://schemas.microsoft.com/office/drawing/2014/main" id="{06231717-9014-4133-8ECC-690D1C6E4931}"/>
              </a:ext>
            </a:extLst>
          </p:cNvPr>
          <p:cNvSpPr>
            <a:spLocks noGrp="1"/>
          </p:cNvSpPr>
          <p:nvPr>
            <p:ph idx="1"/>
          </p:nvPr>
        </p:nvSpPr>
        <p:spPr>
          <a:xfrm>
            <a:off x="677334" y="4122057"/>
            <a:ext cx="8596668" cy="1919305"/>
          </a:xfrm>
        </p:spPr>
        <p:txBody>
          <a:bodyPr>
            <a:normAutofit fontScale="92500" lnSpcReduction="20000"/>
          </a:bodyPr>
          <a:lstStyle/>
          <a:p>
            <a:r>
              <a:rPr lang="en-US" sz="2000" b="1" i="1" dirty="0"/>
              <a:t>Selection process for control stores is grounded in evaluating the average score</a:t>
            </a:r>
          </a:p>
          <a:p>
            <a:pPr marL="0" indent="0">
              <a:buNone/>
            </a:pPr>
            <a:r>
              <a:rPr lang="en-US" dirty="0"/>
              <a:t>			Total Sales and the Number of Customer</a:t>
            </a:r>
          </a:p>
          <a:p>
            <a:pPr marL="0" indent="0">
              <a:buNone/>
            </a:pPr>
            <a:r>
              <a:rPr lang="en-US" dirty="0"/>
              <a:t>			Correlation and Absolute difference between the trial store’s 					performance and each control store's performance</a:t>
            </a:r>
            <a:endParaRPr lang="en-US" b="1" i="1" dirty="0"/>
          </a:p>
          <a:p>
            <a:pPr marL="0" indent="0">
              <a:buNone/>
            </a:pPr>
            <a:r>
              <a:rPr lang="en-US" b="1" i="1" dirty="0"/>
              <a:t>          </a:t>
            </a:r>
            <a:endParaRPr lang="en-IN" b="1" i="1" dirty="0"/>
          </a:p>
        </p:txBody>
      </p:sp>
      <p:grpSp>
        <p:nvGrpSpPr>
          <p:cNvPr id="7" name="object 3">
            <a:extLst>
              <a:ext uri="{FF2B5EF4-FFF2-40B4-BE49-F238E27FC236}">
                <a16:creationId xmlns:a16="http://schemas.microsoft.com/office/drawing/2014/main" id="{2B76F8E1-0723-42B8-94A1-511411688D86}"/>
              </a:ext>
            </a:extLst>
          </p:cNvPr>
          <p:cNvGrpSpPr/>
          <p:nvPr/>
        </p:nvGrpSpPr>
        <p:grpSpPr>
          <a:xfrm>
            <a:off x="1632294" y="6289945"/>
            <a:ext cx="615315" cy="208915"/>
            <a:chOff x="1632294" y="6289945"/>
            <a:chExt cx="615315" cy="208915"/>
          </a:xfrm>
        </p:grpSpPr>
        <p:pic>
          <p:nvPicPr>
            <p:cNvPr id="8" name="object 4">
              <a:extLst>
                <a:ext uri="{FF2B5EF4-FFF2-40B4-BE49-F238E27FC236}">
                  <a16:creationId xmlns:a16="http://schemas.microsoft.com/office/drawing/2014/main" id="{8549C9FB-C7D0-4317-B7EC-01BD7DD33F97}"/>
                </a:ext>
              </a:extLst>
            </p:cNvPr>
            <p:cNvPicPr/>
            <p:nvPr/>
          </p:nvPicPr>
          <p:blipFill>
            <a:blip r:embed="rId3" cstate="print"/>
            <a:stretch>
              <a:fillRect/>
            </a:stretch>
          </p:blipFill>
          <p:spPr>
            <a:xfrm>
              <a:off x="1632294" y="6323097"/>
              <a:ext cx="119644" cy="175392"/>
            </a:xfrm>
            <a:prstGeom prst="rect">
              <a:avLst/>
            </a:prstGeom>
          </p:spPr>
        </p:pic>
        <p:pic>
          <p:nvPicPr>
            <p:cNvPr id="9" name="object 5">
              <a:extLst>
                <a:ext uri="{FF2B5EF4-FFF2-40B4-BE49-F238E27FC236}">
                  <a16:creationId xmlns:a16="http://schemas.microsoft.com/office/drawing/2014/main" id="{6D05FB6F-A99F-424D-A3F3-087D14360D13}"/>
                </a:ext>
              </a:extLst>
            </p:cNvPr>
            <p:cNvPicPr/>
            <p:nvPr/>
          </p:nvPicPr>
          <p:blipFill>
            <a:blip r:embed="rId4" cstate="print"/>
            <a:stretch>
              <a:fillRect/>
            </a:stretch>
          </p:blipFill>
          <p:spPr>
            <a:xfrm>
              <a:off x="1771014" y="6325505"/>
              <a:ext cx="112236" cy="126682"/>
            </a:xfrm>
            <a:prstGeom prst="rect">
              <a:avLst/>
            </a:prstGeom>
          </p:spPr>
        </p:pic>
        <p:pic>
          <p:nvPicPr>
            <p:cNvPr id="10" name="object 6">
              <a:extLst>
                <a:ext uri="{FF2B5EF4-FFF2-40B4-BE49-F238E27FC236}">
                  <a16:creationId xmlns:a16="http://schemas.microsoft.com/office/drawing/2014/main" id="{494E3DE7-1D4C-4829-A0E8-18591C9D41BF}"/>
                </a:ext>
              </a:extLst>
            </p:cNvPr>
            <p:cNvPicPr/>
            <p:nvPr/>
          </p:nvPicPr>
          <p:blipFill>
            <a:blip r:embed="rId5" cstate="print"/>
            <a:stretch>
              <a:fillRect/>
            </a:stretch>
          </p:blipFill>
          <p:spPr>
            <a:xfrm>
              <a:off x="1902513" y="6289945"/>
              <a:ext cx="344857" cy="162057"/>
            </a:xfrm>
            <a:prstGeom prst="rect">
              <a:avLst/>
            </a:prstGeom>
          </p:spPr>
        </p:pic>
      </p:grpSp>
      <p:grpSp>
        <p:nvGrpSpPr>
          <p:cNvPr id="11" name="object 7">
            <a:extLst>
              <a:ext uri="{FF2B5EF4-FFF2-40B4-BE49-F238E27FC236}">
                <a16:creationId xmlns:a16="http://schemas.microsoft.com/office/drawing/2014/main" id="{316B0F68-A37F-4F59-88C1-A6C523736C9E}"/>
              </a:ext>
            </a:extLst>
          </p:cNvPr>
          <p:cNvGrpSpPr/>
          <p:nvPr/>
        </p:nvGrpSpPr>
        <p:grpSpPr>
          <a:xfrm>
            <a:off x="2266447" y="6277536"/>
            <a:ext cx="362585" cy="175260"/>
            <a:chOff x="2266447" y="6277536"/>
            <a:chExt cx="362585" cy="175260"/>
          </a:xfrm>
        </p:grpSpPr>
        <p:sp>
          <p:nvSpPr>
            <p:cNvPr id="12" name="object 8">
              <a:extLst>
                <a:ext uri="{FF2B5EF4-FFF2-40B4-BE49-F238E27FC236}">
                  <a16:creationId xmlns:a16="http://schemas.microsoft.com/office/drawing/2014/main" id="{BF964F1A-F9D5-4976-9DD6-C2E2BFA29B37}"/>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3" name="object 9">
              <a:extLst>
                <a:ext uri="{FF2B5EF4-FFF2-40B4-BE49-F238E27FC236}">
                  <a16:creationId xmlns:a16="http://schemas.microsoft.com/office/drawing/2014/main" id="{93F16997-CF63-41D5-BA48-95BA36EE2405}"/>
                </a:ext>
              </a:extLst>
            </p:cNvPr>
            <p:cNvPicPr/>
            <p:nvPr/>
          </p:nvPicPr>
          <p:blipFill>
            <a:blip r:embed="rId6" cstate="print"/>
            <a:stretch>
              <a:fillRect/>
            </a:stretch>
          </p:blipFill>
          <p:spPr>
            <a:xfrm>
              <a:off x="2450729" y="6323097"/>
              <a:ext cx="178170" cy="126682"/>
            </a:xfrm>
            <a:prstGeom prst="rect">
              <a:avLst/>
            </a:prstGeom>
          </p:spPr>
        </p:pic>
        <p:sp>
          <p:nvSpPr>
            <p:cNvPr id="14" name="object 10">
              <a:extLst>
                <a:ext uri="{FF2B5EF4-FFF2-40B4-BE49-F238E27FC236}">
                  <a16:creationId xmlns:a16="http://schemas.microsoft.com/office/drawing/2014/main" id="{12969304-8C18-4D67-838C-F1828EEF64E0}"/>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5" name="object 11">
            <a:extLst>
              <a:ext uri="{FF2B5EF4-FFF2-40B4-BE49-F238E27FC236}">
                <a16:creationId xmlns:a16="http://schemas.microsoft.com/office/drawing/2014/main" id="{8D8A0C6B-E786-43F8-A160-D70B0B3CA232}"/>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graphicFrame>
        <p:nvGraphicFramePr>
          <p:cNvPr id="18" name="Table 18">
            <a:extLst>
              <a:ext uri="{FF2B5EF4-FFF2-40B4-BE49-F238E27FC236}">
                <a16:creationId xmlns:a16="http://schemas.microsoft.com/office/drawing/2014/main" id="{C8A3FCF3-8692-44BB-A3E9-B059A9C4A70B}"/>
              </a:ext>
            </a:extLst>
          </p:cNvPr>
          <p:cNvGraphicFramePr>
            <a:graphicFrameLocks noGrp="1"/>
          </p:cNvGraphicFramePr>
          <p:nvPr>
            <p:extLst>
              <p:ext uri="{D42A27DB-BD31-4B8C-83A1-F6EECF244321}">
                <p14:modId xmlns:p14="http://schemas.microsoft.com/office/powerpoint/2010/main" val="4139656881"/>
              </p:ext>
            </p:extLst>
          </p:nvPr>
        </p:nvGraphicFramePr>
        <p:xfrm>
          <a:off x="2032000" y="1592261"/>
          <a:ext cx="8024000" cy="1469392"/>
        </p:xfrm>
        <a:graphic>
          <a:graphicData uri="http://schemas.openxmlformats.org/drawingml/2006/table">
            <a:tbl>
              <a:tblPr firstRow="1" bandRow="1">
                <a:tableStyleId>{5C22544A-7EE6-4342-B048-85BDC9FD1C3A}</a:tableStyleId>
              </a:tblPr>
              <a:tblGrid>
                <a:gridCol w="4012000">
                  <a:extLst>
                    <a:ext uri="{9D8B030D-6E8A-4147-A177-3AD203B41FA5}">
                      <a16:colId xmlns:a16="http://schemas.microsoft.com/office/drawing/2014/main" val="2305640747"/>
                    </a:ext>
                  </a:extLst>
                </a:gridCol>
                <a:gridCol w="4012000">
                  <a:extLst>
                    <a:ext uri="{9D8B030D-6E8A-4147-A177-3AD203B41FA5}">
                      <a16:colId xmlns:a16="http://schemas.microsoft.com/office/drawing/2014/main" val="2003831386"/>
                    </a:ext>
                  </a:extLst>
                </a:gridCol>
              </a:tblGrid>
              <a:tr h="367348">
                <a:tc>
                  <a:txBody>
                    <a:bodyPr/>
                    <a:lstStyle/>
                    <a:p>
                      <a:r>
                        <a:rPr lang="en-US" dirty="0">
                          <a:solidFill>
                            <a:schemeClr val="tx1"/>
                          </a:solidFill>
                        </a:rPr>
                        <a:t>Trial Stores</a:t>
                      </a:r>
                      <a:endParaRPr lang="en-IN" dirty="0">
                        <a:solidFill>
                          <a:schemeClr val="tx1"/>
                        </a:solidFill>
                      </a:endParaRPr>
                    </a:p>
                  </a:txBody>
                  <a:tcPr/>
                </a:tc>
                <a:tc>
                  <a:txBody>
                    <a:bodyPr/>
                    <a:lstStyle/>
                    <a:p>
                      <a:r>
                        <a:rPr lang="en-US" dirty="0">
                          <a:solidFill>
                            <a:schemeClr val="tx1"/>
                          </a:solidFill>
                        </a:rPr>
                        <a:t>Control Stores</a:t>
                      </a:r>
                      <a:endParaRPr lang="en-IN" dirty="0">
                        <a:solidFill>
                          <a:schemeClr val="tx1"/>
                        </a:solidFill>
                      </a:endParaRPr>
                    </a:p>
                  </a:txBody>
                  <a:tcPr/>
                </a:tc>
                <a:extLst>
                  <a:ext uri="{0D108BD9-81ED-4DB2-BD59-A6C34878D82A}">
                    <a16:rowId xmlns:a16="http://schemas.microsoft.com/office/drawing/2014/main" val="1060963631"/>
                  </a:ext>
                </a:extLst>
              </a:tr>
              <a:tr h="367348">
                <a:tc>
                  <a:txBody>
                    <a:bodyPr/>
                    <a:lstStyle/>
                    <a:p>
                      <a:r>
                        <a:rPr lang="en-US" dirty="0"/>
                        <a:t>77</a:t>
                      </a:r>
                      <a:endParaRPr lang="en-IN" dirty="0"/>
                    </a:p>
                  </a:txBody>
                  <a:tcPr/>
                </a:tc>
                <a:tc>
                  <a:txBody>
                    <a:bodyPr/>
                    <a:lstStyle/>
                    <a:p>
                      <a:r>
                        <a:rPr lang="en-US" dirty="0"/>
                        <a:t>233</a:t>
                      </a:r>
                      <a:endParaRPr lang="en-IN" dirty="0"/>
                    </a:p>
                  </a:txBody>
                  <a:tcPr/>
                </a:tc>
                <a:extLst>
                  <a:ext uri="{0D108BD9-81ED-4DB2-BD59-A6C34878D82A}">
                    <a16:rowId xmlns:a16="http://schemas.microsoft.com/office/drawing/2014/main" val="263191598"/>
                  </a:ext>
                </a:extLst>
              </a:tr>
              <a:tr h="367348">
                <a:tc>
                  <a:txBody>
                    <a:bodyPr/>
                    <a:lstStyle/>
                    <a:p>
                      <a:r>
                        <a:rPr lang="en-US" dirty="0"/>
                        <a:t>88</a:t>
                      </a:r>
                      <a:endParaRPr lang="en-IN" dirty="0"/>
                    </a:p>
                  </a:txBody>
                  <a:tcPr/>
                </a:tc>
                <a:tc>
                  <a:txBody>
                    <a:bodyPr/>
                    <a:lstStyle/>
                    <a:p>
                      <a:r>
                        <a:rPr lang="en-US" dirty="0"/>
                        <a:t>237</a:t>
                      </a:r>
                      <a:endParaRPr lang="en-IN" dirty="0"/>
                    </a:p>
                  </a:txBody>
                  <a:tcPr/>
                </a:tc>
                <a:extLst>
                  <a:ext uri="{0D108BD9-81ED-4DB2-BD59-A6C34878D82A}">
                    <a16:rowId xmlns:a16="http://schemas.microsoft.com/office/drawing/2014/main" val="1802447228"/>
                  </a:ext>
                </a:extLst>
              </a:tr>
              <a:tr h="367348">
                <a:tc>
                  <a:txBody>
                    <a:bodyPr/>
                    <a:lstStyle/>
                    <a:p>
                      <a:r>
                        <a:rPr lang="en-US" dirty="0"/>
                        <a:t>86</a:t>
                      </a:r>
                      <a:endParaRPr lang="en-IN" dirty="0"/>
                    </a:p>
                  </a:txBody>
                  <a:tcPr/>
                </a:tc>
                <a:tc>
                  <a:txBody>
                    <a:bodyPr/>
                    <a:lstStyle/>
                    <a:p>
                      <a:r>
                        <a:rPr lang="en-US" dirty="0"/>
                        <a:t>155</a:t>
                      </a:r>
                      <a:endParaRPr lang="en-IN" dirty="0"/>
                    </a:p>
                  </a:txBody>
                  <a:tcPr/>
                </a:tc>
                <a:extLst>
                  <a:ext uri="{0D108BD9-81ED-4DB2-BD59-A6C34878D82A}">
                    <a16:rowId xmlns:a16="http://schemas.microsoft.com/office/drawing/2014/main" val="586830241"/>
                  </a:ext>
                </a:extLst>
              </a:tr>
            </a:tbl>
          </a:graphicData>
        </a:graphic>
      </p:graphicFrame>
    </p:spTree>
    <p:extLst>
      <p:ext uri="{BB962C8B-B14F-4D97-AF65-F5344CB8AC3E}">
        <p14:creationId xmlns:p14="http://schemas.microsoft.com/office/powerpoint/2010/main" val="418537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1246-34F9-4E09-A2CA-9BB9D48FC6B3}"/>
              </a:ext>
            </a:extLst>
          </p:cNvPr>
          <p:cNvSpPr>
            <a:spLocks noGrp="1"/>
          </p:cNvSpPr>
          <p:nvPr>
            <p:ph type="title"/>
          </p:nvPr>
        </p:nvSpPr>
        <p:spPr>
          <a:xfrm>
            <a:off x="677334" y="609600"/>
            <a:ext cx="5958666" cy="1320800"/>
          </a:xfrm>
        </p:spPr>
        <p:txBody>
          <a:bodyPr/>
          <a:lstStyle/>
          <a:p>
            <a:r>
              <a:rPr lang="en-US" b="1" i="1" dirty="0">
                <a:solidFill>
                  <a:schemeClr val="tx1"/>
                </a:solidFill>
              </a:rPr>
              <a:t>Performance in Trial store (Total Sales)</a:t>
            </a:r>
            <a:endParaRPr lang="en-IN" b="1" i="1" dirty="0">
              <a:solidFill>
                <a:schemeClr val="tx1"/>
              </a:solidFill>
            </a:endParaRPr>
          </a:p>
        </p:txBody>
      </p:sp>
      <p:pic>
        <p:nvPicPr>
          <p:cNvPr id="6" name="Content Placeholder 5">
            <a:extLst>
              <a:ext uri="{FF2B5EF4-FFF2-40B4-BE49-F238E27FC236}">
                <a16:creationId xmlns:a16="http://schemas.microsoft.com/office/drawing/2014/main" id="{4B230611-97A1-4069-9454-1D6BD2E966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25106" y="2438235"/>
            <a:ext cx="4033956" cy="2766852"/>
          </a:xfrm>
        </p:spPr>
      </p:pic>
      <p:pic>
        <p:nvPicPr>
          <p:cNvPr id="8" name="Content Placeholder 7">
            <a:extLst>
              <a:ext uri="{FF2B5EF4-FFF2-40B4-BE49-F238E27FC236}">
                <a16:creationId xmlns:a16="http://schemas.microsoft.com/office/drawing/2014/main" id="{EE5102BB-A0A9-45EB-BE4A-76AB6ACB99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96000" y="4095069"/>
            <a:ext cx="4184650" cy="2748517"/>
          </a:xfrm>
        </p:spPr>
      </p:pic>
      <p:pic>
        <p:nvPicPr>
          <p:cNvPr id="12" name="Picture 11">
            <a:extLst>
              <a:ext uri="{FF2B5EF4-FFF2-40B4-BE49-F238E27FC236}">
                <a16:creationId xmlns:a16="http://schemas.microsoft.com/office/drawing/2014/main" id="{DB0A5401-F031-4919-B090-8EFD6E7A7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000" y="827429"/>
            <a:ext cx="4183062" cy="2776547"/>
          </a:xfrm>
          <a:prstGeom prst="rect">
            <a:avLst/>
          </a:prstGeom>
        </p:spPr>
      </p:pic>
      <p:sp>
        <p:nvSpPr>
          <p:cNvPr id="13" name="Rectangle 12">
            <a:extLst>
              <a:ext uri="{FF2B5EF4-FFF2-40B4-BE49-F238E27FC236}">
                <a16:creationId xmlns:a16="http://schemas.microsoft.com/office/drawing/2014/main" id="{25521FBF-036C-4B70-9C01-A183E61BE512}"/>
              </a:ext>
            </a:extLst>
          </p:cNvPr>
          <p:cNvSpPr/>
          <p:nvPr/>
        </p:nvSpPr>
        <p:spPr>
          <a:xfrm>
            <a:off x="677106" y="2529000"/>
            <a:ext cx="3048000" cy="3139321"/>
          </a:xfrm>
          <a:prstGeom prst="rect">
            <a:avLst/>
          </a:prstGeom>
        </p:spPr>
        <p:txBody>
          <a:bodyPr wrap="square">
            <a:spAutoFit/>
          </a:bodyPr>
          <a:lstStyle/>
          <a:p>
            <a:br>
              <a:rPr lang="en-US" dirty="0">
                <a:latin typeface="+mj-lt"/>
              </a:rPr>
            </a:br>
            <a:r>
              <a:rPr lang="en-US" dirty="0">
                <a:solidFill>
                  <a:srgbClr val="374151"/>
                </a:solidFill>
                <a:latin typeface="+mj-lt"/>
              </a:rPr>
              <a:t>The findings indicate that there is a significant difference between the trial and its control store in the case of stores 77 and 88. However, for store 86, the trial does not yield a significant difference compared to its control store.</a:t>
            </a:r>
            <a:endParaRPr lang="en-IN" dirty="0">
              <a:latin typeface="+mj-lt"/>
            </a:endParaRPr>
          </a:p>
        </p:txBody>
      </p:sp>
      <p:grpSp>
        <p:nvGrpSpPr>
          <p:cNvPr id="14" name="object 3">
            <a:extLst>
              <a:ext uri="{FF2B5EF4-FFF2-40B4-BE49-F238E27FC236}">
                <a16:creationId xmlns:a16="http://schemas.microsoft.com/office/drawing/2014/main" id="{3FC3CC07-A0D0-4D8E-B83E-A2031050F58C}"/>
              </a:ext>
            </a:extLst>
          </p:cNvPr>
          <p:cNvGrpSpPr/>
          <p:nvPr/>
        </p:nvGrpSpPr>
        <p:grpSpPr>
          <a:xfrm>
            <a:off x="1632294" y="6289945"/>
            <a:ext cx="615315" cy="208915"/>
            <a:chOff x="1632294" y="6289945"/>
            <a:chExt cx="615315" cy="208915"/>
          </a:xfrm>
        </p:grpSpPr>
        <p:pic>
          <p:nvPicPr>
            <p:cNvPr id="15" name="object 4">
              <a:extLst>
                <a:ext uri="{FF2B5EF4-FFF2-40B4-BE49-F238E27FC236}">
                  <a16:creationId xmlns:a16="http://schemas.microsoft.com/office/drawing/2014/main" id="{56DBFEF5-851D-4D86-93A8-3238AA7F927D}"/>
                </a:ext>
              </a:extLst>
            </p:cNvPr>
            <p:cNvPicPr/>
            <p:nvPr/>
          </p:nvPicPr>
          <p:blipFill>
            <a:blip r:embed="rId5" cstate="print"/>
            <a:stretch>
              <a:fillRect/>
            </a:stretch>
          </p:blipFill>
          <p:spPr>
            <a:xfrm>
              <a:off x="1632294" y="6323097"/>
              <a:ext cx="119644" cy="175392"/>
            </a:xfrm>
            <a:prstGeom prst="rect">
              <a:avLst/>
            </a:prstGeom>
          </p:spPr>
        </p:pic>
        <p:pic>
          <p:nvPicPr>
            <p:cNvPr id="16" name="object 5">
              <a:extLst>
                <a:ext uri="{FF2B5EF4-FFF2-40B4-BE49-F238E27FC236}">
                  <a16:creationId xmlns:a16="http://schemas.microsoft.com/office/drawing/2014/main" id="{B49B5F81-DBC0-4F89-8BAF-F95DA2949249}"/>
                </a:ext>
              </a:extLst>
            </p:cNvPr>
            <p:cNvPicPr/>
            <p:nvPr/>
          </p:nvPicPr>
          <p:blipFill>
            <a:blip r:embed="rId6" cstate="print"/>
            <a:stretch>
              <a:fillRect/>
            </a:stretch>
          </p:blipFill>
          <p:spPr>
            <a:xfrm>
              <a:off x="1771014" y="6325505"/>
              <a:ext cx="112236" cy="126682"/>
            </a:xfrm>
            <a:prstGeom prst="rect">
              <a:avLst/>
            </a:prstGeom>
          </p:spPr>
        </p:pic>
        <p:pic>
          <p:nvPicPr>
            <p:cNvPr id="17" name="object 6">
              <a:extLst>
                <a:ext uri="{FF2B5EF4-FFF2-40B4-BE49-F238E27FC236}">
                  <a16:creationId xmlns:a16="http://schemas.microsoft.com/office/drawing/2014/main" id="{24AD848D-A8FD-4C1A-99A0-7E58090A7296}"/>
                </a:ext>
              </a:extLst>
            </p:cNvPr>
            <p:cNvPicPr/>
            <p:nvPr/>
          </p:nvPicPr>
          <p:blipFill>
            <a:blip r:embed="rId7" cstate="print"/>
            <a:stretch>
              <a:fillRect/>
            </a:stretch>
          </p:blipFill>
          <p:spPr>
            <a:xfrm>
              <a:off x="1902513" y="6289945"/>
              <a:ext cx="344857" cy="162057"/>
            </a:xfrm>
            <a:prstGeom prst="rect">
              <a:avLst/>
            </a:prstGeom>
          </p:spPr>
        </p:pic>
      </p:grpSp>
      <p:grpSp>
        <p:nvGrpSpPr>
          <p:cNvPr id="18" name="object 7">
            <a:extLst>
              <a:ext uri="{FF2B5EF4-FFF2-40B4-BE49-F238E27FC236}">
                <a16:creationId xmlns:a16="http://schemas.microsoft.com/office/drawing/2014/main" id="{6CC3BEF8-2C81-4B86-9D3D-A57F2CDAC3D0}"/>
              </a:ext>
            </a:extLst>
          </p:cNvPr>
          <p:cNvGrpSpPr/>
          <p:nvPr/>
        </p:nvGrpSpPr>
        <p:grpSpPr>
          <a:xfrm>
            <a:off x="2266447" y="6277536"/>
            <a:ext cx="362585" cy="175260"/>
            <a:chOff x="2266447" y="6277536"/>
            <a:chExt cx="362585" cy="175260"/>
          </a:xfrm>
        </p:grpSpPr>
        <p:sp>
          <p:nvSpPr>
            <p:cNvPr id="19" name="object 8">
              <a:extLst>
                <a:ext uri="{FF2B5EF4-FFF2-40B4-BE49-F238E27FC236}">
                  <a16:creationId xmlns:a16="http://schemas.microsoft.com/office/drawing/2014/main" id="{80303277-EE79-45C7-9279-DD12F594136D}"/>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20" name="object 9">
              <a:extLst>
                <a:ext uri="{FF2B5EF4-FFF2-40B4-BE49-F238E27FC236}">
                  <a16:creationId xmlns:a16="http://schemas.microsoft.com/office/drawing/2014/main" id="{F755FD3F-E590-4E90-9FAE-E46E5109FD51}"/>
                </a:ext>
              </a:extLst>
            </p:cNvPr>
            <p:cNvPicPr/>
            <p:nvPr/>
          </p:nvPicPr>
          <p:blipFill>
            <a:blip r:embed="rId8" cstate="print"/>
            <a:stretch>
              <a:fillRect/>
            </a:stretch>
          </p:blipFill>
          <p:spPr>
            <a:xfrm>
              <a:off x="2450729" y="6323097"/>
              <a:ext cx="178170" cy="126682"/>
            </a:xfrm>
            <a:prstGeom prst="rect">
              <a:avLst/>
            </a:prstGeom>
          </p:spPr>
        </p:pic>
        <p:sp>
          <p:nvSpPr>
            <p:cNvPr id="21" name="object 10">
              <a:extLst>
                <a:ext uri="{FF2B5EF4-FFF2-40B4-BE49-F238E27FC236}">
                  <a16:creationId xmlns:a16="http://schemas.microsoft.com/office/drawing/2014/main" id="{4A68DD9E-F050-4F57-9D8F-726A42D3D500}"/>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22" name="object 11">
            <a:extLst>
              <a:ext uri="{FF2B5EF4-FFF2-40B4-BE49-F238E27FC236}">
                <a16:creationId xmlns:a16="http://schemas.microsoft.com/office/drawing/2014/main" id="{A906DF23-37D5-4A31-94D2-44F8DE6C94C5}"/>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332703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ADC0-7656-4D74-9EA7-60B80061E108}"/>
              </a:ext>
            </a:extLst>
          </p:cNvPr>
          <p:cNvSpPr>
            <a:spLocks noGrp="1"/>
          </p:cNvSpPr>
          <p:nvPr>
            <p:ph type="title"/>
          </p:nvPr>
        </p:nvSpPr>
        <p:spPr>
          <a:xfrm>
            <a:off x="677334" y="609600"/>
            <a:ext cx="5598666" cy="1320800"/>
          </a:xfrm>
        </p:spPr>
        <p:txBody>
          <a:bodyPr>
            <a:normAutofit fontScale="90000"/>
          </a:bodyPr>
          <a:lstStyle/>
          <a:p>
            <a:r>
              <a:rPr lang="en-US" b="1" i="1" dirty="0">
                <a:solidFill>
                  <a:schemeClr val="tx1"/>
                </a:solidFill>
              </a:rPr>
              <a:t>Performance in Trial Store</a:t>
            </a:r>
            <a:br>
              <a:rPr lang="en-US" b="1" i="1" dirty="0">
                <a:solidFill>
                  <a:schemeClr val="tx1"/>
                </a:solidFill>
              </a:rPr>
            </a:br>
            <a:r>
              <a:rPr lang="en-US" b="1" i="1" dirty="0">
                <a:solidFill>
                  <a:schemeClr val="tx1"/>
                </a:solidFill>
              </a:rPr>
              <a:t>(Customer Counts) </a:t>
            </a:r>
            <a:endParaRPr lang="en-IN" b="1" i="1" dirty="0">
              <a:solidFill>
                <a:schemeClr val="tx1"/>
              </a:solidFill>
            </a:endParaRPr>
          </a:p>
        </p:txBody>
      </p:sp>
      <p:pic>
        <p:nvPicPr>
          <p:cNvPr id="6" name="Content Placeholder 5">
            <a:extLst>
              <a:ext uri="{FF2B5EF4-FFF2-40B4-BE49-F238E27FC236}">
                <a16:creationId xmlns:a16="http://schemas.microsoft.com/office/drawing/2014/main" id="{BFBADAA4-281F-4BC8-BA6E-5BAADEDF06F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643698" y="2197135"/>
            <a:ext cx="4183062" cy="2786506"/>
          </a:xfrm>
        </p:spPr>
      </p:pic>
      <p:pic>
        <p:nvPicPr>
          <p:cNvPr id="8" name="Content Placeholder 7">
            <a:extLst>
              <a:ext uri="{FF2B5EF4-FFF2-40B4-BE49-F238E27FC236}">
                <a16:creationId xmlns:a16="http://schemas.microsoft.com/office/drawing/2014/main" id="{AC4BE228-39C6-4AD5-9749-9CF3CC6FEE1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896000" y="3969000"/>
            <a:ext cx="4184650" cy="2767903"/>
          </a:xfrm>
        </p:spPr>
      </p:pic>
      <p:pic>
        <p:nvPicPr>
          <p:cNvPr id="10" name="Picture 9">
            <a:extLst>
              <a:ext uri="{FF2B5EF4-FFF2-40B4-BE49-F238E27FC236}">
                <a16:creationId xmlns:a16="http://schemas.microsoft.com/office/drawing/2014/main" id="{0BFF9E8F-005D-4974-B777-2D6800FE20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6000" y="442155"/>
            <a:ext cx="4184650" cy="2767903"/>
          </a:xfrm>
          <a:prstGeom prst="rect">
            <a:avLst/>
          </a:prstGeom>
        </p:spPr>
      </p:pic>
      <p:sp>
        <p:nvSpPr>
          <p:cNvPr id="11" name="Rectangle 10">
            <a:extLst>
              <a:ext uri="{FF2B5EF4-FFF2-40B4-BE49-F238E27FC236}">
                <a16:creationId xmlns:a16="http://schemas.microsoft.com/office/drawing/2014/main" id="{DEF421B2-FFF5-4305-B7E3-06A0D1432D05}"/>
              </a:ext>
            </a:extLst>
          </p:cNvPr>
          <p:cNvSpPr/>
          <p:nvPr/>
        </p:nvSpPr>
        <p:spPr>
          <a:xfrm>
            <a:off x="892827" y="2413337"/>
            <a:ext cx="2508000" cy="2585323"/>
          </a:xfrm>
          <a:prstGeom prst="rect">
            <a:avLst/>
          </a:prstGeom>
        </p:spPr>
        <p:txBody>
          <a:bodyPr wrap="square">
            <a:spAutoFit/>
          </a:bodyPr>
          <a:lstStyle/>
          <a:p>
            <a:br>
              <a:rPr lang="en-US" dirty="0">
                <a:latin typeface="+mj-lt"/>
              </a:rPr>
            </a:br>
            <a:r>
              <a:rPr lang="en-US" dirty="0">
                <a:solidFill>
                  <a:srgbClr val="374151"/>
                </a:solidFill>
                <a:latin typeface="+mj-lt"/>
              </a:rPr>
              <a:t>The results reveal that during the trial period, there is a significant difference between each trial store and its respective control store.</a:t>
            </a:r>
            <a:endParaRPr lang="en-IN" dirty="0">
              <a:latin typeface="+mj-lt"/>
            </a:endParaRPr>
          </a:p>
        </p:txBody>
      </p:sp>
      <p:grpSp>
        <p:nvGrpSpPr>
          <p:cNvPr id="12" name="object 3">
            <a:extLst>
              <a:ext uri="{FF2B5EF4-FFF2-40B4-BE49-F238E27FC236}">
                <a16:creationId xmlns:a16="http://schemas.microsoft.com/office/drawing/2014/main" id="{D11C294D-7A97-4E8F-B27E-033860563A82}"/>
              </a:ext>
            </a:extLst>
          </p:cNvPr>
          <p:cNvGrpSpPr/>
          <p:nvPr/>
        </p:nvGrpSpPr>
        <p:grpSpPr>
          <a:xfrm>
            <a:off x="1632294" y="6289945"/>
            <a:ext cx="615315" cy="208915"/>
            <a:chOff x="1632294" y="6289945"/>
            <a:chExt cx="615315" cy="208915"/>
          </a:xfrm>
        </p:grpSpPr>
        <p:pic>
          <p:nvPicPr>
            <p:cNvPr id="13" name="object 4">
              <a:extLst>
                <a:ext uri="{FF2B5EF4-FFF2-40B4-BE49-F238E27FC236}">
                  <a16:creationId xmlns:a16="http://schemas.microsoft.com/office/drawing/2014/main" id="{0CDE6031-445F-4538-BB2E-4210873A60FD}"/>
                </a:ext>
              </a:extLst>
            </p:cNvPr>
            <p:cNvPicPr/>
            <p:nvPr/>
          </p:nvPicPr>
          <p:blipFill>
            <a:blip r:embed="rId6" cstate="print"/>
            <a:stretch>
              <a:fillRect/>
            </a:stretch>
          </p:blipFill>
          <p:spPr>
            <a:xfrm>
              <a:off x="1632294" y="6323097"/>
              <a:ext cx="119644" cy="175392"/>
            </a:xfrm>
            <a:prstGeom prst="rect">
              <a:avLst/>
            </a:prstGeom>
          </p:spPr>
        </p:pic>
        <p:pic>
          <p:nvPicPr>
            <p:cNvPr id="14" name="object 5">
              <a:extLst>
                <a:ext uri="{FF2B5EF4-FFF2-40B4-BE49-F238E27FC236}">
                  <a16:creationId xmlns:a16="http://schemas.microsoft.com/office/drawing/2014/main" id="{53A6051E-CD01-45B2-B5AF-AA86DDD447E4}"/>
                </a:ext>
              </a:extLst>
            </p:cNvPr>
            <p:cNvPicPr/>
            <p:nvPr/>
          </p:nvPicPr>
          <p:blipFill>
            <a:blip r:embed="rId7" cstate="print"/>
            <a:stretch>
              <a:fillRect/>
            </a:stretch>
          </p:blipFill>
          <p:spPr>
            <a:xfrm>
              <a:off x="1771014" y="6325505"/>
              <a:ext cx="112236" cy="126682"/>
            </a:xfrm>
            <a:prstGeom prst="rect">
              <a:avLst/>
            </a:prstGeom>
          </p:spPr>
        </p:pic>
        <p:pic>
          <p:nvPicPr>
            <p:cNvPr id="15" name="object 6">
              <a:extLst>
                <a:ext uri="{FF2B5EF4-FFF2-40B4-BE49-F238E27FC236}">
                  <a16:creationId xmlns:a16="http://schemas.microsoft.com/office/drawing/2014/main" id="{BFE797C9-7A76-49FF-9176-BB2A9E40E4CF}"/>
                </a:ext>
              </a:extLst>
            </p:cNvPr>
            <p:cNvPicPr/>
            <p:nvPr/>
          </p:nvPicPr>
          <p:blipFill>
            <a:blip r:embed="rId8" cstate="print"/>
            <a:stretch>
              <a:fillRect/>
            </a:stretch>
          </p:blipFill>
          <p:spPr>
            <a:xfrm>
              <a:off x="1902513" y="6289945"/>
              <a:ext cx="344857" cy="162057"/>
            </a:xfrm>
            <a:prstGeom prst="rect">
              <a:avLst/>
            </a:prstGeom>
          </p:spPr>
        </p:pic>
      </p:grpSp>
      <p:grpSp>
        <p:nvGrpSpPr>
          <p:cNvPr id="16" name="object 7">
            <a:extLst>
              <a:ext uri="{FF2B5EF4-FFF2-40B4-BE49-F238E27FC236}">
                <a16:creationId xmlns:a16="http://schemas.microsoft.com/office/drawing/2014/main" id="{55D45B61-9AAE-471A-945C-BF56369DCBFC}"/>
              </a:ext>
            </a:extLst>
          </p:cNvPr>
          <p:cNvGrpSpPr/>
          <p:nvPr/>
        </p:nvGrpSpPr>
        <p:grpSpPr>
          <a:xfrm>
            <a:off x="2266447" y="6277536"/>
            <a:ext cx="362585" cy="175260"/>
            <a:chOff x="2266447" y="6277536"/>
            <a:chExt cx="362585" cy="175260"/>
          </a:xfrm>
        </p:grpSpPr>
        <p:sp>
          <p:nvSpPr>
            <p:cNvPr id="17" name="object 8">
              <a:extLst>
                <a:ext uri="{FF2B5EF4-FFF2-40B4-BE49-F238E27FC236}">
                  <a16:creationId xmlns:a16="http://schemas.microsoft.com/office/drawing/2014/main" id="{7B306366-F9B3-488B-9CF4-AE3472653869}"/>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8" name="object 9">
              <a:extLst>
                <a:ext uri="{FF2B5EF4-FFF2-40B4-BE49-F238E27FC236}">
                  <a16:creationId xmlns:a16="http://schemas.microsoft.com/office/drawing/2014/main" id="{45C954A5-7EB5-45C8-8E5B-F1E9B26BE253}"/>
                </a:ext>
              </a:extLst>
            </p:cNvPr>
            <p:cNvPicPr/>
            <p:nvPr/>
          </p:nvPicPr>
          <p:blipFill>
            <a:blip r:embed="rId9" cstate="print"/>
            <a:stretch>
              <a:fillRect/>
            </a:stretch>
          </p:blipFill>
          <p:spPr>
            <a:xfrm>
              <a:off x="2450729" y="6323097"/>
              <a:ext cx="178170" cy="126682"/>
            </a:xfrm>
            <a:prstGeom prst="rect">
              <a:avLst/>
            </a:prstGeom>
          </p:spPr>
        </p:pic>
        <p:sp>
          <p:nvSpPr>
            <p:cNvPr id="19" name="object 10">
              <a:extLst>
                <a:ext uri="{FF2B5EF4-FFF2-40B4-BE49-F238E27FC236}">
                  <a16:creationId xmlns:a16="http://schemas.microsoft.com/office/drawing/2014/main" id="{789290DC-EDAA-4153-9434-AD4B251B38E2}"/>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20" name="object 11">
            <a:extLst>
              <a:ext uri="{FF2B5EF4-FFF2-40B4-BE49-F238E27FC236}">
                <a16:creationId xmlns:a16="http://schemas.microsoft.com/office/drawing/2014/main" id="{787104CC-0C96-4202-B943-358C4D375A28}"/>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330696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DB4F-96D2-4041-AAE3-00B5B4C6B836}"/>
              </a:ext>
            </a:extLst>
          </p:cNvPr>
          <p:cNvSpPr>
            <a:spLocks noGrp="1"/>
          </p:cNvSpPr>
          <p:nvPr>
            <p:ph type="title"/>
          </p:nvPr>
        </p:nvSpPr>
        <p:spPr>
          <a:xfrm>
            <a:off x="677334" y="203200"/>
            <a:ext cx="8596668" cy="899886"/>
          </a:xfrm>
        </p:spPr>
        <p:txBody>
          <a:bodyPr>
            <a:normAutofit/>
          </a:bodyPr>
          <a:lstStyle/>
          <a:p>
            <a:r>
              <a:rPr lang="en-US" b="1" i="1" dirty="0">
                <a:solidFill>
                  <a:schemeClr val="tx1"/>
                </a:solidFill>
              </a:rPr>
              <a:t>Recommendations</a:t>
            </a:r>
            <a:endParaRPr lang="en-IN" b="1" i="1" dirty="0">
              <a:solidFill>
                <a:schemeClr val="tx1"/>
              </a:solidFill>
            </a:endParaRPr>
          </a:p>
        </p:txBody>
      </p:sp>
      <p:sp>
        <p:nvSpPr>
          <p:cNvPr id="3" name="Content Placeholder 2">
            <a:extLst>
              <a:ext uri="{FF2B5EF4-FFF2-40B4-BE49-F238E27FC236}">
                <a16:creationId xmlns:a16="http://schemas.microsoft.com/office/drawing/2014/main" id="{418C83E0-EF4B-4D79-89C8-E19A093B8719}"/>
              </a:ext>
            </a:extLst>
          </p:cNvPr>
          <p:cNvSpPr>
            <a:spLocks noGrp="1"/>
          </p:cNvSpPr>
          <p:nvPr>
            <p:ph idx="1"/>
          </p:nvPr>
        </p:nvSpPr>
        <p:spPr>
          <a:xfrm>
            <a:off x="677334" y="1103087"/>
            <a:ext cx="8596668" cy="5754914"/>
          </a:xfrm>
        </p:spPr>
        <p:txBody>
          <a:bodyPr>
            <a:normAutofit fontScale="62500" lnSpcReduction="20000"/>
          </a:bodyPr>
          <a:lstStyle/>
          <a:p>
            <a:pPr marL="12700">
              <a:lnSpc>
                <a:spcPct val="100000"/>
              </a:lnSpc>
              <a:spcBef>
                <a:spcPts val="100"/>
              </a:spcBef>
            </a:pPr>
            <a:r>
              <a:rPr lang="en-US" sz="2600" b="1" dirty="0">
                <a:latin typeface="+mj-lt"/>
                <a:cs typeface="Calibri"/>
              </a:rPr>
              <a:t>General</a:t>
            </a:r>
            <a:r>
              <a:rPr lang="en-US" sz="2600" b="1" spc="-75" dirty="0">
                <a:latin typeface="+mj-lt"/>
                <a:cs typeface="Calibri"/>
              </a:rPr>
              <a:t> </a:t>
            </a:r>
            <a:r>
              <a:rPr lang="en-US" sz="2600" b="1" spc="-50" dirty="0">
                <a:latin typeface="+mj-lt"/>
                <a:cs typeface="Calibri"/>
              </a:rPr>
              <a:t>:</a:t>
            </a:r>
            <a:endParaRPr lang="en-US" sz="2600" dirty="0">
              <a:latin typeface="+mj-lt"/>
              <a:cs typeface="Calibri"/>
            </a:endParaRPr>
          </a:p>
          <a:p>
            <a:pPr>
              <a:lnSpc>
                <a:spcPct val="100000"/>
              </a:lnSpc>
              <a:spcBef>
                <a:spcPts val="40"/>
              </a:spcBef>
            </a:pPr>
            <a:endParaRPr lang="en-US" sz="2600" dirty="0">
              <a:latin typeface="+mj-lt"/>
              <a:cs typeface="Calibri"/>
            </a:endParaRPr>
          </a:p>
          <a:p>
            <a:pPr marL="598805" indent="-128905">
              <a:lnSpc>
                <a:spcPts val="1910"/>
              </a:lnSpc>
              <a:buChar char="•"/>
              <a:tabLst>
                <a:tab pos="598805" algn="l"/>
              </a:tabLst>
            </a:pPr>
            <a:r>
              <a:rPr lang="en-US" sz="2600" spc="-10" dirty="0">
                <a:latin typeface="+mj-lt"/>
                <a:cs typeface="Arial"/>
              </a:rPr>
              <a:t>Increase</a:t>
            </a:r>
            <a:r>
              <a:rPr lang="en-US" sz="2600" spc="25" dirty="0">
                <a:latin typeface="+mj-lt"/>
                <a:cs typeface="Arial"/>
              </a:rPr>
              <a:t> </a:t>
            </a:r>
            <a:r>
              <a:rPr lang="en-US" sz="2600" dirty="0">
                <a:latin typeface="+mj-lt"/>
                <a:cs typeface="Arial"/>
              </a:rPr>
              <a:t>inventory</a:t>
            </a:r>
            <a:r>
              <a:rPr lang="en-US" sz="2600" spc="25" dirty="0">
                <a:latin typeface="+mj-lt"/>
                <a:cs typeface="Arial"/>
              </a:rPr>
              <a:t> </a:t>
            </a:r>
            <a:r>
              <a:rPr lang="en-US" sz="2600" dirty="0">
                <a:latin typeface="+mj-lt"/>
                <a:cs typeface="Arial"/>
              </a:rPr>
              <a:t>and</a:t>
            </a:r>
            <a:r>
              <a:rPr lang="en-US" sz="2600" spc="25" dirty="0">
                <a:latin typeface="+mj-lt"/>
                <a:cs typeface="Arial"/>
              </a:rPr>
              <a:t> </a:t>
            </a:r>
            <a:r>
              <a:rPr lang="en-US" sz="2600" dirty="0">
                <a:latin typeface="+mj-lt"/>
                <a:cs typeface="Arial"/>
              </a:rPr>
              <a:t>promotions</a:t>
            </a:r>
            <a:r>
              <a:rPr lang="en-US" sz="2600" spc="25" dirty="0">
                <a:latin typeface="+mj-lt"/>
                <a:cs typeface="Arial"/>
              </a:rPr>
              <a:t> </a:t>
            </a:r>
            <a:r>
              <a:rPr lang="en-US" sz="2600" dirty="0">
                <a:latin typeface="+mj-lt"/>
                <a:cs typeface="Arial"/>
              </a:rPr>
              <a:t>in</a:t>
            </a:r>
            <a:r>
              <a:rPr lang="en-US" sz="2600" spc="20" dirty="0">
                <a:latin typeface="+mj-lt"/>
                <a:cs typeface="Arial"/>
              </a:rPr>
              <a:t> </a:t>
            </a:r>
            <a:r>
              <a:rPr lang="en-US" sz="2600" spc="-10" dirty="0">
                <a:latin typeface="+mj-lt"/>
                <a:cs typeface="Arial"/>
              </a:rPr>
              <a:t>December</a:t>
            </a:r>
            <a:endParaRPr lang="en-US" sz="2600" dirty="0">
              <a:latin typeface="+mj-lt"/>
              <a:cs typeface="Arial"/>
            </a:endParaRPr>
          </a:p>
          <a:p>
            <a:pPr marL="598805" indent="-128905">
              <a:lnSpc>
                <a:spcPts val="1910"/>
              </a:lnSpc>
              <a:buChar char="•"/>
              <a:tabLst>
                <a:tab pos="598805" algn="l"/>
              </a:tabLst>
            </a:pPr>
            <a:r>
              <a:rPr lang="en-US" sz="2600" spc="-10" dirty="0">
                <a:latin typeface="+mj-lt"/>
                <a:cs typeface="Arial"/>
              </a:rPr>
              <a:t>Increase</a:t>
            </a:r>
            <a:r>
              <a:rPr lang="en-US" sz="2600" spc="-20" dirty="0">
                <a:latin typeface="+mj-lt"/>
                <a:cs typeface="Arial"/>
              </a:rPr>
              <a:t> </a:t>
            </a:r>
            <a:r>
              <a:rPr lang="en-US" sz="2600" dirty="0">
                <a:latin typeface="+mj-lt"/>
                <a:cs typeface="Arial"/>
              </a:rPr>
              <a:t>sales</a:t>
            </a:r>
            <a:r>
              <a:rPr lang="en-US" sz="2600" spc="-15" dirty="0">
                <a:latin typeface="+mj-lt"/>
                <a:cs typeface="Arial"/>
              </a:rPr>
              <a:t> </a:t>
            </a:r>
            <a:r>
              <a:rPr lang="en-US" sz="2600" dirty="0">
                <a:latin typeface="+mj-lt"/>
                <a:cs typeface="Arial"/>
              </a:rPr>
              <a:t>promotion</a:t>
            </a:r>
            <a:r>
              <a:rPr lang="en-US" sz="2600" spc="-25" dirty="0">
                <a:latin typeface="+mj-lt"/>
                <a:cs typeface="Arial"/>
              </a:rPr>
              <a:t> </a:t>
            </a:r>
            <a:r>
              <a:rPr lang="en-US" sz="2600" dirty="0">
                <a:latin typeface="+mj-lt"/>
                <a:cs typeface="Arial"/>
              </a:rPr>
              <a:t>of</a:t>
            </a:r>
            <a:r>
              <a:rPr lang="en-US" sz="2600" spc="-15" dirty="0">
                <a:latin typeface="+mj-lt"/>
                <a:cs typeface="Arial"/>
              </a:rPr>
              <a:t> </a:t>
            </a:r>
            <a:r>
              <a:rPr lang="en-US" sz="2600" dirty="0">
                <a:latin typeface="+mj-lt"/>
                <a:cs typeface="Arial"/>
              </a:rPr>
              <a:t>Kettle</a:t>
            </a:r>
            <a:r>
              <a:rPr lang="en-US" sz="2600" spc="-15" dirty="0">
                <a:latin typeface="+mj-lt"/>
                <a:cs typeface="Arial"/>
              </a:rPr>
              <a:t> </a:t>
            </a:r>
            <a:r>
              <a:rPr lang="en-US" sz="2600" spc="-20" dirty="0">
                <a:latin typeface="+mj-lt"/>
                <a:cs typeface="Arial"/>
              </a:rPr>
              <a:t>(all</a:t>
            </a:r>
            <a:r>
              <a:rPr lang="en-US" sz="2600" spc="-25" dirty="0">
                <a:latin typeface="+mj-lt"/>
                <a:cs typeface="Arial"/>
              </a:rPr>
              <a:t> size)</a:t>
            </a:r>
            <a:r>
              <a:rPr lang="en-US" sz="2600" spc="-20" dirty="0">
                <a:latin typeface="+mj-lt"/>
                <a:cs typeface="Arial"/>
              </a:rPr>
              <a:t> </a:t>
            </a:r>
            <a:r>
              <a:rPr lang="en-US" sz="2600" dirty="0">
                <a:latin typeface="+mj-lt"/>
                <a:cs typeface="Arial"/>
              </a:rPr>
              <a:t>and</a:t>
            </a:r>
            <a:r>
              <a:rPr lang="en-US" sz="2600" spc="-15" dirty="0">
                <a:latin typeface="+mj-lt"/>
                <a:cs typeface="Arial"/>
              </a:rPr>
              <a:t> </a:t>
            </a:r>
            <a:r>
              <a:rPr lang="en-US" sz="2600" dirty="0">
                <a:latin typeface="+mj-lt"/>
                <a:cs typeface="Arial"/>
              </a:rPr>
              <a:t>175g</a:t>
            </a:r>
            <a:r>
              <a:rPr lang="en-US" sz="2600" spc="-30" dirty="0">
                <a:latin typeface="+mj-lt"/>
                <a:cs typeface="Arial"/>
              </a:rPr>
              <a:t> </a:t>
            </a:r>
            <a:r>
              <a:rPr lang="en-US" sz="2600" spc="-20" dirty="0">
                <a:latin typeface="+mj-lt"/>
                <a:cs typeface="Arial"/>
              </a:rPr>
              <a:t>(all </a:t>
            </a:r>
            <a:r>
              <a:rPr lang="en-US" sz="2600" dirty="0">
                <a:latin typeface="+mj-lt"/>
                <a:cs typeface="Arial"/>
              </a:rPr>
              <a:t>brands)</a:t>
            </a:r>
            <a:r>
              <a:rPr lang="en-US" sz="2600" spc="-20" dirty="0">
                <a:latin typeface="+mj-lt"/>
                <a:cs typeface="Arial"/>
              </a:rPr>
              <a:t> </a:t>
            </a:r>
            <a:r>
              <a:rPr lang="en-US" sz="2600" spc="-10" dirty="0">
                <a:latin typeface="+mj-lt"/>
                <a:cs typeface="Arial"/>
              </a:rPr>
              <a:t>chips</a:t>
            </a:r>
            <a:endParaRPr lang="en-US" sz="2600" dirty="0">
              <a:latin typeface="+mj-lt"/>
              <a:cs typeface="Arial"/>
            </a:endParaRPr>
          </a:p>
          <a:p>
            <a:pPr>
              <a:lnSpc>
                <a:spcPct val="100000"/>
              </a:lnSpc>
              <a:spcBef>
                <a:spcPts val="50"/>
              </a:spcBef>
              <a:buFont typeface="Arial"/>
              <a:buChar char="•"/>
            </a:pPr>
            <a:endParaRPr lang="en-US" sz="2600" dirty="0">
              <a:latin typeface="+mj-lt"/>
              <a:cs typeface="Arial"/>
            </a:endParaRPr>
          </a:p>
          <a:p>
            <a:pPr marL="12700">
              <a:lnSpc>
                <a:spcPct val="100000"/>
              </a:lnSpc>
            </a:pPr>
            <a:r>
              <a:rPr lang="en-US" sz="2600" b="1" spc="-25" dirty="0">
                <a:latin typeface="+mj-lt"/>
                <a:cs typeface="Calibri"/>
              </a:rPr>
              <a:t>Target</a:t>
            </a:r>
            <a:r>
              <a:rPr lang="en-US" sz="2600" b="1" spc="-65" dirty="0">
                <a:latin typeface="+mj-lt"/>
                <a:cs typeface="Calibri"/>
              </a:rPr>
              <a:t> </a:t>
            </a:r>
            <a:r>
              <a:rPr lang="en-US" sz="2600" b="1" dirty="0">
                <a:latin typeface="+mj-lt"/>
                <a:cs typeface="Calibri"/>
              </a:rPr>
              <a:t>segments</a:t>
            </a:r>
            <a:r>
              <a:rPr lang="en-US" sz="2600" b="1" spc="-80" dirty="0">
                <a:latin typeface="+mj-lt"/>
                <a:cs typeface="Calibri"/>
              </a:rPr>
              <a:t> </a:t>
            </a:r>
            <a:r>
              <a:rPr lang="en-US" sz="2600" b="1" spc="-50" dirty="0">
                <a:latin typeface="+mj-lt"/>
                <a:cs typeface="Calibri"/>
              </a:rPr>
              <a:t>:</a:t>
            </a:r>
            <a:endParaRPr lang="en-US" sz="2600" dirty="0">
              <a:latin typeface="+mj-lt"/>
              <a:cs typeface="Calibri"/>
            </a:endParaRPr>
          </a:p>
          <a:p>
            <a:pPr marL="196850">
              <a:lnSpc>
                <a:spcPct val="100000"/>
              </a:lnSpc>
              <a:spcBef>
                <a:spcPts val="1925"/>
              </a:spcBef>
            </a:pPr>
            <a:r>
              <a:rPr lang="en-US" sz="2600" b="1" i="1" dirty="0">
                <a:latin typeface="+mj-lt"/>
                <a:cs typeface="Calibri"/>
              </a:rPr>
              <a:t>Budget</a:t>
            </a:r>
            <a:r>
              <a:rPr lang="en-US" sz="2600" b="1" i="1" spc="-40" dirty="0">
                <a:latin typeface="+mj-lt"/>
                <a:cs typeface="Calibri"/>
              </a:rPr>
              <a:t> </a:t>
            </a:r>
            <a:r>
              <a:rPr lang="en-US" sz="2600" b="1" i="1" dirty="0">
                <a:latin typeface="+mj-lt"/>
                <a:cs typeface="Calibri"/>
              </a:rPr>
              <a:t>-</a:t>
            </a:r>
            <a:r>
              <a:rPr lang="en-US" sz="2600" b="1" i="1" spc="-40" dirty="0">
                <a:latin typeface="+mj-lt"/>
                <a:cs typeface="Calibri"/>
              </a:rPr>
              <a:t> </a:t>
            </a:r>
            <a:r>
              <a:rPr lang="en-US" sz="2600" b="1" i="1" dirty="0">
                <a:latin typeface="+mj-lt"/>
                <a:cs typeface="Calibri"/>
              </a:rPr>
              <a:t>Older</a:t>
            </a:r>
            <a:r>
              <a:rPr lang="en-US" sz="2600" b="1" i="1" spc="-35" dirty="0">
                <a:latin typeface="+mj-lt"/>
                <a:cs typeface="Calibri"/>
              </a:rPr>
              <a:t> </a:t>
            </a:r>
            <a:r>
              <a:rPr lang="en-US" sz="2600" b="1" i="1" dirty="0">
                <a:latin typeface="+mj-lt"/>
                <a:cs typeface="Calibri"/>
              </a:rPr>
              <a:t>Families</a:t>
            </a:r>
            <a:r>
              <a:rPr lang="en-US" sz="2600" b="1" i="1" spc="-35" dirty="0">
                <a:latin typeface="+mj-lt"/>
                <a:cs typeface="Calibri"/>
              </a:rPr>
              <a:t> </a:t>
            </a:r>
            <a:r>
              <a:rPr lang="en-US" sz="2600" b="1" i="1" spc="-50" dirty="0">
                <a:latin typeface="+mj-lt"/>
                <a:cs typeface="Calibri"/>
              </a:rPr>
              <a:t>:</a:t>
            </a:r>
            <a:endParaRPr lang="en-US" sz="2600" dirty="0">
              <a:latin typeface="+mj-lt"/>
              <a:cs typeface="Calibri"/>
            </a:endParaRPr>
          </a:p>
          <a:p>
            <a:pPr>
              <a:lnSpc>
                <a:spcPct val="100000"/>
              </a:lnSpc>
              <a:spcBef>
                <a:spcPts val="40"/>
              </a:spcBef>
            </a:pPr>
            <a:endParaRPr lang="en-US" sz="2600" dirty="0">
              <a:latin typeface="+mj-lt"/>
              <a:cs typeface="Calibri"/>
            </a:endParaRPr>
          </a:p>
          <a:p>
            <a:pPr marL="598805" indent="-128905">
              <a:lnSpc>
                <a:spcPct val="100000"/>
              </a:lnSpc>
              <a:buChar char="•"/>
              <a:tabLst>
                <a:tab pos="598805" algn="l"/>
              </a:tabLst>
            </a:pPr>
            <a:r>
              <a:rPr lang="en-US" sz="2600" dirty="0">
                <a:latin typeface="+mj-lt"/>
                <a:cs typeface="Arial"/>
              </a:rPr>
              <a:t>Promotion</a:t>
            </a:r>
            <a:r>
              <a:rPr lang="en-US" sz="2600" spc="5" dirty="0">
                <a:latin typeface="+mj-lt"/>
                <a:cs typeface="Arial"/>
              </a:rPr>
              <a:t> </a:t>
            </a:r>
            <a:r>
              <a:rPr lang="en-US" sz="2600" dirty="0">
                <a:latin typeface="+mj-lt"/>
                <a:cs typeface="Arial"/>
              </a:rPr>
              <a:t>like</a:t>
            </a:r>
            <a:r>
              <a:rPr lang="en-US" sz="2600" spc="10" dirty="0">
                <a:latin typeface="+mj-lt"/>
                <a:cs typeface="Arial"/>
              </a:rPr>
              <a:t> </a:t>
            </a:r>
            <a:r>
              <a:rPr lang="en-US" sz="2600" dirty="0">
                <a:latin typeface="+mj-lt"/>
                <a:cs typeface="Arial"/>
              </a:rPr>
              <a:t>'Buy</a:t>
            </a:r>
            <a:r>
              <a:rPr lang="en-US" sz="2600" spc="10" dirty="0">
                <a:latin typeface="+mj-lt"/>
                <a:cs typeface="Arial"/>
              </a:rPr>
              <a:t> </a:t>
            </a:r>
            <a:r>
              <a:rPr lang="en-US" sz="2600" spc="-35" dirty="0">
                <a:latin typeface="+mj-lt"/>
                <a:cs typeface="Arial"/>
              </a:rPr>
              <a:t>Two</a:t>
            </a:r>
            <a:r>
              <a:rPr lang="en-US" sz="2600" dirty="0">
                <a:latin typeface="+mj-lt"/>
                <a:cs typeface="Arial"/>
              </a:rPr>
              <a:t> Get</a:t>
            </a:r>
            <a:r>
              <a:rPr lang="en-US" sz="2600" spc="5" dirty="0">
                <a:latin typeface="+mj-lt"/>
                <a:cs typeface="Arial"/>
              </a:rPr>
              <a:t> </a:t>
            </a:r>
            <a:r>
              <a:rPr lang="en-US" sz="2600" dirty="0">
                <a:latin typeface="+mj-lt"/>
                <a:cs typeface="Arial"/>
              </a:rPr>
              <a:t>One</a:t>
            </a:r>
            <a:r>
              <a:rPr lang="en-US" sz="2600" spc="10" dirty="0">
                <a:latin typeface="+mj-lt"/>
                <a:cs typeface="Arial"/>
              </a:rPr>
              <a:t> </a:t>
            </a:r>
            <a:r>
              <a:rPr lang="en-US" sz="2600" spc="-10" dirty="0">
                <a:latin typeface="+mj-lt"/>
                <a:cs typeface="Arial"/>
              </a:rPr>
              <a:t>Free‘</a:t>
            </a:r>
            <a:endParaRPr lang="en-US" sz="2600" dirty="0">
              <a:latin typeface="+mj-lt"/>
              <a:cs typeface="Arial"/>
            </a:endParaRPr>
          </a:p>
          <a:p>
            <a:pPr marL="196850">
              <a:lnSpc>
                <a:spcPct val="100000"/>
              </a:lnSpc>
              <a:spcBef>
                <a:spcPts val="1775"/>
              </a:spcBef>
            </a:pPr>
            <a:r>
              <a:rPr lang="en-US" sz="2600" b="1" i="1" dirty="0">
                <a:latin typeface="+mj-lt"/>
                <a:cs typeface="Calibri"/>
              </a:rPr>
              <a:t>Mainstream</a:t>
            </a:r>
            <a:r>
              <a:rPr lang="en-US" sz="2600" b="1" i="1" spc="-55" dirty="0">
                <a:latin typeface="+mj-lt"/>
                <a:cs typeface="Calibri"/>
              </a:rPr>
              <a:t> </a:t>
            </a:r>
            <a:r>
              <a:rPr lang="en-US" sz="2600" b="1" i="1" dirty="0">
                <a:latin typeface="+mj-lt"/>
                <a:cs typeface="Calibri"/>
              </a:rPr>
              <a:t>-</a:t>
            </a:r>
            <a:r>
              <a:rPr lang="en-US" sz="2600" b="1" i="1" spc="-55" dirty="0">
                <a:latin typeface="+mj-lt"/>
                <a:cs typeface="Calibri"/>
              </a:rPr>
              <a:t> </a:t>
            </a:r>
            <a:r>
              <a:rPr lang="en-US" sz="2600" b="1" i="1" spc="-20" dirty="0">
                <a:latin typeface="+mj-lt"/>
                <a:cs typeface="Calibri"/>
              </a:rPr>
              <a:t>Young</a:t>
            </a:r>
            <a:r>
              <a:rPr lang="en-US" sz="2600" b="1" i="1" spc="-50" dirty="0">
                <a:latin typeface="+mj-lt"/>
                <a:cs typeface="Calibri"/>
              </a:rPr>
              <a:t> </a:t>
            </a:r>
            <a:r>
              <a:rPr lang="en-US" sz="2600" b="1" i="1" dirty="0">
                <a:latin typeface="+mj-lt"/>
                <a:cs typeface="Calibri"/>
              </a:rPr>
              <a:t>Singles/Couples</a:t>
            </a:r>
            <a:r>
              <a:rPr lang="en-US" sz="2600" b="1" i="1" spc="-50" dirty="0">
                <a:latin typeface="+mj-lt"/>
                <a:cs typeface="Calibri"/>
              </a:rPr>
              <a:t> :</a:t>
            </a:r>
            <a:endParaRPr lang="en-US" sz="2600" dirty="0">
              <a:latin typeface="+mj-lt"/>
              <a:cs typeface="Calibri"/>
            </a:endParaRPr>
          </a:p>
          <a:p>
            <a:pPr>
              <a:lnSpc>
                <a:spcPct val="100000"/>
              </a:lnSpc>
              <a:spcBef>
                <a:spcPts val="15"/>
              </a:spcBef>
            </a:pPr>
            <a:endParaRPr lang="en-US" sz="2600" dirty="0">
              <a:latin typeface="+mj-lt"/>
              <a:cs typeface="Calibri"/>
            </a:endParaRPr>
          </a:p>
          <a:p>
            <a:pPr marL="598805" indent="-128905">
              <a:lnSpc>
                <a:spcPct val="100000"/>
              </a:lnSpc>
              <a:buChar char="•"/>
              <a:tabLst>
                <a:tab pos="598805" algn="l"/>
              </a:tabLst>
            </a:pPr>
            <a:r>
              <a:rPr lang="en-US" sz="2600" spc="-40" dirty="0">
                <a:latin typeface="+mj-lt"/>
                <a:cs typeface="Arial"/>
              </a:rPr>
              <a:t>Target</a:t>
            </a:r>
            <a:r>
              <a:rPr lang="en-US" sz="2600" spc="-55" dirty="0">
                <a:latin typeface="+mj-lt"/>
                <a:cs typeface="Arial"/>
              </a:rPr>
              <a:t> </a:t>
            </a:r>
            <a:r>
              <a:rPr lang="en-US" sz="2600" spc="-10" dirty="0">
                <a:latin typeface="+mj-lt"/>
                <a:cs typeface="Arial"/>
              </a:rPr>
              <a:t>advertisements</a:t>
            </a:r>
            <a:endParaRPr lang="en-US" sz="2600" dirty="0">
              <a:latin typeface="+mj-lt"/>
              <a:cs typeface="Arial"/>
            </a:endParaRPr>
          </a:p>
          <a:p>
            <a:pPr marL="598805" indent="-128905">
              <a:lnSpc>
                <a:spcPts val="1910"/>
              </a:lnSpc>
              <a:spcBef>
                <a:spcPts val="100"/>
              </a:spcBef>
              <a:buChar char="•"/>
              <a:tabLst>
                <a:tab pos="598805" algn="l"/>
              </a:tabLst>
            </a:pPr>
            <a:r>
              <a:rPr lang="en-US" sz="2600" dirty="0">
                <a:latin typeface="+mj-lt"/>
                <a:cs typeface="Arial"/>
              </a:rPr>
              <a:t>Change the display </a:t>
            </a:r>
            <a:r>
              <a:rPr lang="en-US" sz="2600" spc="-20" dirty="0">
                <a:latin typeface="+mj-lt"/>
                <a:cs typeface="Arial"/>
              </a:rPr>
              <a:t>area</a:t>
            </a:r>
            <a:endParaRPr lang="en-US" sz="2600" dirty="0">
              <a:latin typeface="+mj-lt"/>
              <a:cs typeface="Arial"/>
            </a:endParaRPr>
          </a:p>
          <a:p>
            <a:pPr marL="598805" indent="-128905">
              <a:lnSpc>
                <a:spcPts val="1910"/>
              </a:lnSpc>
              <a:buChar char="•"/>
              <a:tabLst>
                <a:tab pos="598805" algn="l"/>
              </a:tabLst>
            </a:pPr>
            <a:r>
              <a:rPr lang="en-US" sz="2600" dirty="0">
                <a:latin typeface="+mj-lt"/>
                <a:cs typeface="Arial"/>
              </a:rPr>
              <a:t>Promotion</a:t>
            </a:r>
            <a:r>
              <a:rPr lang="en-US" sz="2600" spc="35" dirty="0">
                <a:latin typeface="+mj-lt"/>
                <a:cs typeface="Arial"/>
              </a:rPr>
              <a:t> </a:t>
            </a:r>
            <a:r>
              <a:rPr lang="en-US" sz="2600" dirty="0">
                <a:latin typeface="+mj-lt"/>
                <a:cs typeface="Arial"/>
              </a:rPr>
              <a:t>and</a:t>
            </a:r>
            <a:r>
              <a:rPr lang="en-US" sz="2600" spc="40" dirty="0">
                <a:latin typeface="+mj-lt"/>
                <a:cs typeface="Arial"/>
              </a:rPr>
              <a:t> </a:t>
            </a:r>
            <a:r>
              <a:rPr lang="en-US" sz="2600" dirty="0">
                <a:latin typeface="+mj-lt"/>
                <a:cs typeface="Arial"/>
              </a:rPr>
              <a:t>repackaging</a:t>
            </a:r>
            <a:r>
              <a:rPr lang="en-US" sz="2600" spc="30" dirty="0">
                <a:latin typeface="+mj-lt"/>
                <a:cs typeface="Arial"/>
              </a:rPr>
              <a:t> </a:t>
            </a:r>
            <a:r>
              <a:rPr lang="en-US" sz="2600" dirty="0">
                <a:latin typeface="+mj-lt"/>
                <a:cs typeface="Arial"/>
              </a:rPr>
              <a:t>on</a:t>
            </a:r>
            <a:r>
              <a:rPr lang="en-US" sz="2600" spc="35" dirty="0">
                <a:latin typeface="+mj-lt"/>
                <a:cs typeface="Arial"/>
              </a:rPr>
              <a:t> </a:t>
            </a:r>
            <a:r>
              <a:rPr lang="en-US" sz="2600" dirty="0">
                <a:latin typeface="+mj-lt"/>
                <a:cs typeface="Arial"/>
              </a:rPr>
              <a:t>popular</a:t>
            </a:r>
            <a:r>
              <a:rPr lang="en-US" sz="2600" spc="45" dirty="0">
                <a:latin typeface="+mj-lt"/>
                <a:cs typeface="Arial"/>
              </a:rPr>
              <a:t> </a:t>
            </a:r>
            <a:r>
              <a:rPr lang="en-US" sz="2600" dirty="0">
                <a:latin typeface="+mj-lt"/>
                <a:cs typeface="Arial"/>
              </a:rPr>
              <a:t>brands</a:t>
            </a:r>
            <a:r>
              <a:rPr lang="en-US" sz="2600" spc="40" dirty="0">
                <a:latin typeface="+mj-lt"/>
                <a:cs typeface="Arial"/>
              </a:rPr>
              <a:t> </a:t>
            </a:r>
            <a:r>
              <a:rPr lang="en-US" sz="2600" dirty="0">
                <a:latin typeface="+mj-lt"/>
                <a:cs typeface="Arial"/>
              </a:rPr>
              <a:t>and</a:t>
            </a:r>
            <a:r>
              <a:rPr lang="en-US" sz="2600" spc="40" dirty="0">
                <a:latin typeface="+mj-lt"/>
                <a:cs typeface="Arial"/>
              </a:rPr>
              <a:t> </a:t>
            </a:r>
            <a:r>
              <a:rPr lang="en-US" sz="2600" spc="-10" dirty="0">
                <a:latin typeface="+mj-lt"/>
                <a:cs typeface="Arial"/>
              </a:rPr>
              <a:t>sizes</a:t>
            </a:r>
            <a:endParaRPr lang="en-US" sz="2600" dirty="0">
              <a:latin typeface="+mj-lt"/>
              <a:cs typeface="Arial"/>
            </a:endParaRPr>
          </a:p>
          <a:p>
            <a:pPr>
              <a:lnSpc>
                <a:spcPct val="100000"/>
              </a:lnSpc>
              <a:spcBef>
                <a:spcPts val="30"/>
              </a:spcBef>
              <a:buFont typeface="Arial"/>
              <a:buChar char="•"/>
            </a:pPr>
            <a:endParaRPr lang="en-US" sz="2600" dirty="0">
              <a:latin typeface="+mj-lt"/>
              <a:cs typeface="Arial"/>
            </a:endParaRPr>
          </a:p>
          <a:p>
            <a:pPr marL="196850">
              <a:lnSpc>
                <a:spcPct val="100000"/>
              </a:lnSpc>
            </a:pPr>
            <a:r>
              <a:rPr lang="en-US" sz="2600" b="1" i="1" dirty="0">
                <a:latin typeface="+mj-lt"/>
                <a:cs typeface="Calibri"/>
              </a:rPr>
              <a:t>Mainstream</a:t>
            </a:r>
            <a:r>
              <a:rPr lang="en-US" sz="2600" b="1" i="1" spc="-60" dirty="0">
                <a:latin typeface="+mj-lt"/>
                <a:cs typeface="Calibri"/>
              </a:rPr>
              <a:t> </a:t>
            </a:r>
            <a:r>
              <a:rPr lang="en-US" sz="2600" b="1" i="1" dirty="0">
                <a:latin typeface="+mj-lt"/>
                <a:cs typeface="Calibri"/>
              </a:rPr>
              <a:t>-</a:t>
            </a:r>
            <a:r>
              <a:rPr lang="en-US" sz="2600" b="1" i="1" spc="-60" dirty="0">
                <a:latin typeface="+mj-lt"/>
                <a:cs typeface="Calibri"/>
              </a:rPr>
              <a:t> </a:t>
            </a:r>
            <a:r>
              <a:rPr lang="en-US" sz="2600" b="1" i="1" dirty="0">
                <a:latin typeface="+mj-lt"/>
                <a:cs typeface="Calibri"/>
              </a:rPr>
              <a:t>Retirees</a:t>
            </a:r>
            <a:r>
              <a:rPr lang="en-US" sz="2600" b="1" i="1" spc="-65" dirty="0">
                <a:latin typeface="+mj-lt"/>
                <a:cs typeface="Calibri"/>
              </a:rPr>
              <a:t> </a:t>
            </a:r>
            <a:r>
              <a:rPr lang="en-US" sz="2600" b="1" i="1" spc="-50" dirty="0">
                <a:latin typeface="+mj-lt"/>
                <a:cs typeface="Calibri"/>
              </a:rPr>
              <a:t>:</a:t>
            </a:r>
            <a:endParaRPr lang="en-US" sz="2600" dirty="0">
              <a:latin typeface="+mj-lt"/>
              <a:cs typeface="Calibri"/>
            </a:endParaRPr>
          </a:p>
          <a:p>
            <a:pPr>
              <a:lnSpc>
                <a:spcPct val="100000"/>
              </a:lnSpc>
              <a:spcBef>
                <a:spcPts val="40"/>
              </a:spcBef>
            </a:pPr>
            <a:endParaRPr lang="en-US" sz="2600" dirty="0">
              <a:latin typeface="+mj-lt"/>
              <a:cs typeface="Calibri"/>
            </a:endParaRPr>
          </a:p>
          <a:p>
            <a:pPr marL="598805" indent="-128905">
              <a:lnSpc>
                <a:spcPts val="1910"/>
              </a:lnSpc>
              <a:buChar char="•"/>
              <a:tabLst>
                <a:tab pos="598805" algn="l"/>
              </a:tabLst>
            </a:pPr>
            <a:r>
              <a:rPr lang="en-US" sz="2600" spc="-40" dirty="0">
                <a:latin typeface="+mj-lt"/>
                <a:cs typeface="Arial"/>
              </a:rPr>
              <a:t>Target</a:t>
            </a:r>
            <a:r>
              <a:rPr lang="en-US" sz="2600" spc="-55" dirty="0">
                <a:latin typeface="+mj-lt"/>
                <a:cs typeface="Arial"/>
              </a:rPr>
              <a:t> </a:t>
            </a:r>
            <a:r>
              <a:rPr lang="en-US" sz="2600" spc="-10" dirty="0">
                <a:latin typeface="+mj-lt"/>
                <a:cs typeface="Arial"/>
              </a:rPr>
              <a:t>advertisements</a:t>
            </a:r>
            <a:endParaRPr lang="en-US" sz="2600" dirty="0">
              <a:latin typeface="+mj-lt"/>
              <a:cs typeface="Arial"/>
            </a:endParaRPr>
          </a:p>
          <a:p>
            <a:pPr marL="598805" indent="-128905">
              <a:lnSpc>
                <a:spcPts val="1910"/>
              </a:lnSpc>
              <a:buChar char="•"/>
              <a:tabLst>
                <a:tab pos="598805" algn="l"/>
              </a:tabLst>
            </a:pPr>
            <a:r>
              <a:rPr lang="en-US" sz="2600" dirty="0">
                <a:latin typeface="+mj-lt"/>
                <a:cs typeface="Arial"/>
              </a:rPr>
              <a:t>Limited</a:t>
            </a:r>
            <a:r>
              <a:rPr lang="en-US" sz="2600" spc="40" dirty="0">
                <a:latin typeface="+mj-lt"/>
                <a:cs typeface="Arial"/>
              </a:rPr>
              <a:t> </a:t>
            </a:r>
            <a:r>
              <a:rPr lang="en-US" sz="2600" dirty="0">
                <a:latin typeface="+mj-lt"/>
                <a:cs typeface="Arial"/>
              </a:rPr>
              <a:t>time</a:t>
            </a:r>
            <a:r>
              <a:rPr lang="en-US" sz="2600" spc="45" dirty="0">
                <a:latin typeface="+mj-lt"/>
                <a:cs typeface="Arial"/>
              </a:rPr>
              <a:t> </a:t>
            </a:r>
            <a:r>
              <a:rPr lang="en-US" sz="2600" dirty="0">
                <a:latin typeface="+mj-lt"/>
                <a:cs typeface="Arial"/>
              </a:rPr>
              <a:t>sales</a:t>
            </a:r>
            <a:r>
              <a:rPr lang="en-US" sz="2600" spc="45" dirty="0">
                <a:latin typeface="+mj-lt"/>
                <a:cs typeface="Arial"/>
              </a:rPr>
              <a:t> </a:t>
            </a:r>
            <a:r>
              <a:rPr lang="en-US" sz="2600" dirty="0">
                <a:latin typeface="+mj-lt"/>
                <a:cs typeface="Arial"/>
              </a:rPr>
              <a:t>promotions</a:t>
            </a:r>
            <a:r>
              <a:rPr lang="en-US" sz="2600" spc="45" dirty="0">
                <a:latin typeface="+mj-lt"/>
                <a:cs typeface="Arial"/>
              </a:rPr>
              <a:t> </a:t>
            </a:r>
            <a:r>
              <a:rPr lang="en-US" sz="2600" dirty="0">
                <a:latin typeface="+mj-lt"/>
                <a:cs typeface="Arial"/>
              </a:rPr>
              <a:t>during</a:t>
            </a:r>
            <a:r>
              <a:rPr lang="en-US" sz="2600" spc="35" dirty="0">
                <a:latin typeface="+mj-lt"/>
                <a:cs typeface="Arial"/>
              </a:rPr>
              <a:t> </a:t>
            </a:r>
            <a:r>
              <a:rPr lang="en-US" sz="2600" spc="-10" dirty="0">
                <a:latin typeface="+mj-lt"/>
                <a:cs typeface="Arial"/>
              </a:rPr>
              <a:t>daytime</a:t>
            </a:r>
            <a:endParaRPr lang="en-US" sz="2600" dirty="0">
              <a:latin typeface="+mj-lt"/>
              <a:cs typeface="Arial"/>
            </a:endParaRPr>
          </a:p>
          <a:p>
            <a:endParaRPr lang="en-IN" dirty="0"/>
          </a:p>
        </p:txBody>
      </p:sp>
      <p:grpSp>
        <p:nvGrpSpPr>
          <p:cNvPr id="4" name="object 3">
            <a:extLst>
              <a:ext uri="{FF2B5EF4-FFF2-40B4-BE49-F238E27FC236}">
                <a16:creationId xmlns:a16="http://schemas.microsoft.com/office/drawing/2014/main" id="{42FF6877-9EE6-422D-8C12-E7641B3ACFEA}"/>
              </a:ext>
            </a:extLst>
          </p:cNvPr>
          <p:cNvGrpSpPr/>
          <p:nvPr/>
        </p:nvGrpSpPr>
        <p:grpSpPr>
          <a:xfrm>
            <a:off x="9959262" y="6389566"/>
            <a:ext cx="615315" cy="208915"/>
            <a:chOff x="1632294" y="6289945"/>
            <a:chExt cx="615315" cy="208915"/>
          </a:xfrm>
        </p:grpSpPr>
        <p:pic>
          <p:nvPicPr>
            <p:cNvPr id="5" name="object 4">
              <a:extLst>
                <a:ext uri="{FF2B5EF4-FFF2-40B4-BE49-F238E27FC236}">
                  <a16:creationId xmlns:a16="http://schemas.microsoft.com/office/drawing/2014/main" id="{766DBD3F-490F-4349-BEC3-7FF338F64BF2}"/>
                </a:ext>
              </a:extLst>
            </p:cNvPr>
            <p:cNvPicPr/>
            <p:nvPr/>
          </p:nvPicPr>
          <p:blipFill>
            <a:blip r:embed="rId2" cstate="print"/>
            <a:stretch>
              <a:fillRect/>
            </a:stretch>
          </p:blipFill>
          <p:spPr>
            <a:xfrm>
              <a:off x="1632294" y="6323097"/>
              <a:ext cx="119644" cy="175392"/>
            </a:xfrm>
            <a:prstGeom prst="rect">
              <a:avLst/>
            </a:prstGeom>
          </p:spPr>
        </p:pic>
        <p:pic>
          <p:nvPicPr>
            <p:cNvPr id="6" name="object 5">
              <a:extLst>
                <a:ext uri="{FF2B5EF4-FFF2-40B4-BE49-F238E27FC236}">
                  <a16:creationId xmlns:a16="http://schemas.microsoft.com/office/drawing/2014/main" id="{CFDC0059-165B-46AB-B0BB-057F97B1ABF1}"/>
                </a:ext>
              </a:extLst>
            </p:cNvPr>
            <p:cNvPicPr/>
            <p:nvPr/>
          </p:nvPicPr>
          <p:blipFill>
            <a:blip r:embed="rId3" cstate="print"/>
            <a:stretch>
              <a:fillRect/>
            </a:stretch>
          </p:blipFill>
          <p:spPr>
            <a:xfrm>
              <a:off x="1771014" y="6325505"/>
              <a:ext cx="112236" cy="126682"/>
            </a:xfrm>
            <a:prstGeom prst="rect">
              <a:avLst/>
            </a:prstGeom>
          </p:spPr>
        </p:pic>
        <p:pic>
          <p:nvPicPr>
            <p:cNvPr id="7" name="object 6">
              <a:extLst>
                <a:ext uri="{FF2B5EF4-FFF2-40B4-BE49-F238E27FC236}">
                  <a16:creationId xmlns:a16="http://schemas.microsoft.com/office/drawing/2014/main" id="{F76EBBFC-7A59-4203-9E19-1943089BFC40}"/>
                </a:ext>
              </a:extLst>
            </p:cNvPr>
            <p:cNvPicPr/>
            <p:nvPr/>
          </p:nvPicPr>
          <p:blipFill>
            <a:blip r:embed="rId4" cstate="print"/>
            <a:stretch>
              <a:fillRect/>
            </a:stretch>
          </p:blipFill>
          <p:spPr>
            <a:xfrm>
              <a:off x="1902513" y="6289945"/>
              <a:ext cx="344857" cy="162057"/>
            </a:xfrm>
            <a:prstGeom prst="rect">
              <a:avLst/>
            </a:prstGeom>
          </p:spPr>
        </p:pic>
      </p:grpSp>
      <p:grpSp>
        <p:nvGrpSpPr>
          <p:cNvPr id="8" name="object 7">
            <a:extLst>
              <a:ext uri="{FF2B5EF4-FFF2-40B4-BE49-F238E27FC236}">
                <a16:creationId xmlns:a16="http://schemas.microsoft.com/office/drawing/2014/main" id="{69368ECE-27D2-4B8E-BD6A-7FF3F536806B}"/>
              </a:ext>
            </a:extLst>
          </p:cNvPr>
          <p:cNvGrpSpPr/>
          <p:nvPr/>
        </p:nvGrpSpPr>
        <p:grpSpPr>
          <a:xfrm>
            <a:off x="10593415" y="6377157"/>
            <a:ext cx="362585" cy="175260"/>
            <a:chOff x="2266447" y="6277536"/>
            <a:chExt cx="362585" cy="175260"/>
          </a:xfrm>
        </p:grpSpPr>
        <p:sp>
          <p:nvSpPr>
            <p:cNvPr id="9" name="object 8">
              <a:extLst>
                <a:ext uri="{FF2B5EF4-FFF2-40B4-BE49-F238E27FC236}">
                  <a16:creationId xmlns:a16="http://schemas.microsoft.com/office/drawing/2014/main" id="{C118A607-D12D-44A9-9D6B-A04805DBBAAA}"/>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0" name="object 9">
              <a:extLst>
                <a:ext uri="{FF2B5EF4-FFF2-40B4-BE49-F238E27FC236}">
                  <a16:creationId xmlns:a16="http://schemas.microsoft.com/office/drawing/2014/main" id="{8643BFDF-FB0E-494B-86A0-5353B996F50E}"/>
                </a:ext>
              </a:extLst>
            </p:cNvPr>
            <p:cNvPicPr/>
            <p:nvPr/>
          </p:nvPicPr>
          <p:blipFill>
            <a:blip r:embed="rId5" cstate="print"/>
            <a:stretch>
              <a:fillRect/>
            </a:stretch>
          </p:blipFill>
          <p:spPr>
            <a:xfrm>
              <a:off x="2450729" y="6323097"/>
              <a:ext cx="178170" cy="126682"/>
            </a:xfrm>
            <a:prstGeom prst="rect">
              <a:avLst/>
            </a:prstGeom>
          </p:spPr>
        </p:pic>
        <p:sp>
          <p:nvSpPr>
            <p:cNvPr id="11" name="object 10">
              <a:extLst>
                <a:ext uri="{FF2B5EF4-FFF2-40B4-BE49-F238E27FC236}">
                  <a16:creationId xmlns:a16="http://schemas.microsoft.com/office/drawing/2014/main" id="{D230814C-BAF4-4518-B2F7-9B8C67059F8D}"/>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2" name="object 11">
            <a:extLst>
              <a:ext uri="{FF2B5EF4-FFF2-40B4-BE49-F238E27FC236}">
                <a16:creationId xmlns:a16="http://schemas.microsoft.com/office/drawing/2014/main" id="{51F91533-5187-4AE2-8828-2F5F0B8860FA}"/>
              </a:ext>
            </a:extLst>
          </p:cNvPr>
          <p:cNvSpPr/>
          <p:nvPr/>
        </p:nvSpPr>
        <p:spPr>
          <a:xfrm>
            <a:off x="9533468" y="6309000"/>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142738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6E03-D5FB-4BD5-966C-C19A0E40F8D8}"/>
              </a:ext>
            </a:extLst>
          </p:cNvPr>
          <p:cNvSpPr>
            <a:spLocks noGrp="1"/>
          </p:cNvSpPr>
          <p:nvPr>
            <p:ph type="ctrTitle"/>
          </p:nvPr>
        </p:nvSpPr>
        <p:spPr>
          <a:xfrm>
            <a:off x="516000" y="1809000"/>
            <a:ext cx="9493854" cy="2458573"/>
          </a:xfrm>
        </p:spPr>
        <p:txBody>
          <a:bodyPr/>
          <a:lstStyle/>
          <a:p>
            <a:pPr algn="ctr"/>
            <a:br>
              <a:rPr lang="en-US" sz="3200" b="1" i="1" dirty="0">
                <a:solidFill>
                  <a:schemeClr val="tx1"/>
                </a:solidFill>
              </a:rPr>
            </a:br>
            <a:r>
              <a:rPr lang="en-US" sz="3200" b="1" i="1" dirty="0">
                <a:solidFill>
                  <a:schemeClr val="tx1"/>
                </a:solidFill>
              </a:rPr>
              <a:t>Consult with the Category Manager to inquire about any special promotions or deals that might have been in place at the trial store, as these could potentially have influenced the outcomes by reducing prices.</a:t>
            </a:r>
            <a:endParaRPr lang="en-IN" sz="3200" b="1" i="1" dirty="0">
              <a:solidFill>
                <a:schemeClr val="tx1"/>
              </a:solidFill>
            </a:endParaRPr>
          </a:p>
        </p:txBody>
      </p:sp>
      <p:grpSp>
        <p:nvGrpSpPr>
          <p:cNvPr id="4" name="object 3">
            <a:extLst>
              <a:ext uri="{FF2B5EF4-FFF2-40B4-BE49-F238E27FC236}">
                <a16:creationId xmlns:a16="http://schemas.microsoft.com/office/drawing/2014/main" id="{74B25CB4-7DFE-46C2-8F19-59B518B8F3B6}"/>
              </a:ext>
            </a:extLst>
          </p:cNvPr>
          <p:cNvGrpSpPr/>
          <p:nvPr/>
        </p:nvGrpSpPr>
        <p:grpSpPr>
          <a:xfrm>
            <a:off x="1632294" y="6289945"/>
            <a:ext cx="615315" cy="208915"/>
            <a:chOff x="1632294" y="6289945"/>
            <a:chExt cx="615315" cy="208915"/>
          </a:xfrm>
        </p:grpSpPr>
        <p:pic>
          <p:nvPicPr>
            <p:cNvPr id="5" name="object 4">
              <a:extLst>
                <a:ext uri="{FF2B5EF4-FFF2-40B4-BE49-F238E27FC236}">
                  <a16:creationId xmlns:a16="http://schemas.microsoft.com/office/drawing/2014/main" id="{4A4014DD-DCF4-4672-AD73-0F26D7C62024}"/>
                </a:ext>
              </a:extLst>
            </p:cNvPr>
            <p:cNvPicPr/>
            <p:nvPr/>
          </p:nvPicPr>
          <p:blipFill>
            <a:blip r:embed="rId3" cstate="print"/>
            <a:stretch>
              <a:fillRect/>
            </a:stretch>
          </p:blipFill>
          <p:spPr>
            <a:xfrm>
              <a:off x="1632294" y="6323097"/>
              <a:ext cx="119644" cy="175392"/>
            </a:xfrm>
            <a:prstGeom prst="rect">
              <a:avLst/>
            </a:prstGeom>
          </p:spPr>
        </p:pic>
        <p:pic>
          <p:nvPicPr>
            <p:cNvPr id="6" name="object 5">
              <a:extLst>
                <a:ext uri="{FF2B5EF4-FFF2-40B4-BE49-F238E27FC236}">
                  <a16:creationId xmlns:a16="http://schemas.microsoft.com/office/drawing/2014/main" id="{4831D936-6176-409C-8D7E-5F1C802C4A64}"/>
                </a:ext>
              </a:extLst>
            </p:cNvPr>
            <p:cNvPicPr/>
            <p:nvPr/>
          </p:nvPicPr>
          <p:blipFill>
            <a:blip r:embed="rId4" cstate="print"/>
            <a:stretch>
              <a:fillRect/>
            </a:stretch>
          </p:blipFill>
          <p:spPr>
            <a:xfrm>
              <a:off x="1771014" y="6325505"/>
              <a:ext cx="112236" cy="126682"/>
            </a:xfrm>
            <a:prstGeom prst="rect">
              <a:avLst/>
            </a:prstGeom>
          </p:spPr>
        </p:pic>
        <p:pic>
          <p:nvPicPr>
            <p:cNvPr id="7" name="object 6">
              <a:extLst>
                <a:ext uri="{FF2B5EF4-FFF2-40B4-BE49-F238E27FC236}">
                  <a16:creationId xmlns:a16="http://schemas.microsoft.com/office/drawing/2014/main" id="{14DC42BD-DAEB-424A-890A-23DBC6C093DA}"/>
                </a:ext>
              </a:extLst>
            </p:cNvPr>
            <p:cNvPicPr/>
            <p:nvPr/>
          </p:nvPicPr>
          <p:blipFill>
            <a:blip r:embed="rId5" cstate="print"/>
            <a:stretch>
              <a:fillRect/>
            </a:stretch>
          </p:blipFill>
          <p:spPr>
            <a:xfrm>
              <a:off x="1902513" y="6289945"/>
              <a:ext cx="344857" cy="162057"/>
            </a:xfrm>
            <a:prstGeom prst="rect">
              <a:avLst/>
            </a:prstGeom>
          </p:spPr>
        </p:pic>
      </p:grpSp>
      <p:grpSp>
        <p:nvGrpSpPr>
          <p:cNvPr id="8" name="object 7">
            <a:extLst>
              <a:ext uri="{FF2B5EF4-FFF2-40B4-BE49-F238E27FC236}">
                <a16:creationId xmlns:a16="http://schemas.microsoft.com/office/drawing/2014/main" id="{F0EF55C7-E94F-4494-92F0-EE258933108C}"/>
              </a:ext>
            </a:extLst>
          </p:cNvPr>
          <p:cNvGrpSpPr/>
          <p:nvPr/>
        </p:nvGrpSpPr>
        <p:grpSpPr>
          <a:xfrm>
            <a:off x="2266447" y="6277536"/>
            <a:ext cx="362585" cy="175260"/>
            <a:chOff x="2266447" y="6277536"/>
            <a:chExt cx="362585" cy="175260"/>
          </a:xfrm>
        </p:grpSpPr>
        <p:sp>
          <p:nvSpPr>
            <p:cNvPr id="9" name="object 8">
              <a:extLst>
                <a:ext uri="{FF2B5EF4-FFF2-40B4-BE49-F238E27FC236}">
                  <a16:creationId xmlns:a16="http://schemas.microsoft.com/office/drawing/2014/main" id="{B95F908C-30AC-4FF5-AE7F-FA7D42936802}"/>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0" name="object 9">
              <a:extLst>
                <a:ext uri="{FF2B5EF4-FFF2-40B4-BE49-F238E27FC236}">
                  <a16:creationId xmlns:a16="http://schemas.microsoft.com/office/drawing/2014/main" id="{80051CC9-F9AE-4E0B-BBC6-A6D82128AEA3}"/>
                </a:ext>
              </a:extLst>
            </p:cNvPr>
            <p:cNvPicPr/>
            <p:nvPr/>
          </p:nvPicPr>
          <p:blipFill>
            <a:blip r:embed="rId6" cstate="print"/>
            <a:stretch>
              <a:fillRect/>
            </a:stretch>
          </p:blipFill>
          <p:spPr>
            <a:xfrm>
              <a:off x="2450729" y="6323097"/>
              <a:ext cx="178170" cy="126682"/>
            </a:xfrm>
            <a:prstGeom prst="rect">
              <a:avLst/>
            </a:prstGeom>
          </p:spPr>
        </p:pic>
        <p:sp>
          <p:nvSpPr>
            <p:cNvPr id="11" name="object 10">
              <a:extLst>
                <a:ext uri="{FF2B5EF4-FFF2-40B4-BE49-F238E27FC236}">
                  <a16:creationId xmlns:a16="http://schemas.microsoft.com/office/drawing/2014/main" id="{F86117D6-C337-4744-B844-39851083F326}"/>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2" name="object 11">
            <a:extLst>
              <a:ext uri="{FF2B5EF4-FFF2-40B4-BE49-F238E27FC236}">
                <a16:creationId xmlns:a16="http://schemas.microsoft.com/office/drawing/2014/main" id="{DED65069-6122-43DB-BAEB-6C6EE0CE9AED}"/>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235343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2020-BD1A-4A66-95F3-FE2603356B0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1BAC1C9-B26A-4584-927A-64CA24D1C6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521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665D-4AF2-4C20-9D0F-968541A86A53}"/>
              </a:ext>
            </a:extLst>
          </p:cNvPr>
          <p:cNvSpPr>
            <a:spLocks noGrp="1"/>
          </p:cNvSpPr>
          <p:nvPr>
            <p:ph type="title"/>
          </p:nvPr>
        </p:nvSpPr>
        <p:spPr/>
        <p:txBody>
          <a:bodyPr/>
          <a:lstStyle/>
          <a:p>
            <a:r>
              <a:rPr lang="en-US" b="1" dirty="0">
                <a:solidFill>
                  <a:schemeClr val="tx1"/>
                </a:solidFill>
              </a:rPr>
              <a:t>Executive Summary</a:t>
            </a:r>
            <a:endParaRPr lang="en-IN" b="1" dirty="0">
              <a:solidFill>
                <a:schemeClr val="tx1"/>
              </a:solidFill>
            </a:endParaRPr>
          </a:p>
        </p:txBody>
      </p:sp>
      <p:sp>
        <p:nvSpPr>
          <p:cNvPr id="3" name="Content Placeholder 2">
            <a:extLst>
              <a:ext uri="{FF2B5EF4-FFF2-40B4-BE49-F238E27FC236}">
                <a16:creationId xmlns:a16="http://schemas.microsoft.com/office/drawing/2014/main" id="{A79125FF-6B69-4688-BA90-12931EFCA4C7}"/>
              </a:ext>
            </a:extLst>
          </p:cNvPr>
          <p:cNvSpPr>
            <a:spLocks noGrp="1"/>
          </p:cNvSpPr>
          <p:nvPr>
            <p:ph idx="1"/>
          </p:nvPr>
        </p:nvSpPr>
        <p:spPr>
          <a:xfrm>
            <a:off x="677334" y="2500086"/>
            <a:ext cx="8596668" cy="1857828"/>
          </a:xfrm>
        </p:spPr>
        <p:txBody>
          <a:bodyPr>
            <a:normAutofit/>
          </a:bodyPr>
          <a:lstStyle/>
          <a:p>
            <a:r>
              <a:rPr lang="en-US" sz="2800" b="1" i="1" dirty="0"/>
              <a:t>Chip Analysis Review </a:t>
            </a:r>
          </a:p>
          <a:p>
            <a:pPr marL="0" indent="0">
              <a:buNone/>
            </a:pPr>
            <a:endParaRPr lang="en-US" sz="2800" b="1" i="1" dirty="0"/>
          </a:p>
          <a:p>
            <a:r>
              <a:rPr lang="en-US" sz="2800" b="1" i="1" dirty="0"/>
              <a:t>Trial Store Analysis</a:t>
            </a:r>
          </a:p>
        </p:txBody>
      </p:sp>
      <p:grpSp>
        <p:nvGrpSpPr>
          <p:cNvPr id="4" name="object 3">
            <a:extLst>
              <a:ext uri="{FF2B5EF4-FFF2-40B4-BE49-F238E27FC236}">
                <a16:creationId xmlns:a16="http://schemas.microsoft.com/office/drawing/2014/main" id="{8E031C2B-A4AC-4020-A6A6-D72918172B3B}"/>
              </a:ext>
            </a:extLst>
          </p:cNvPr>
          <p:cNvGrpSpPr/>
          <p:nvPr/>
        </p:nvGrpSpPr>
        <p:grpSpPr>
          <a:xfrm>
            <a:off x="1632294" y="6289945"/>
            <a:ext cx="615315" cy="208915"/>
            <a:chOff x="1632294" y="6289945"/>
            <a:chExt cx="615315" cy="208915"/>
          </a:xfrm>
        </p:grpSpPr>
        <p:pic>
          <p:nvPicPr>
            <p:cNvPr id="5" name="object 4">
              <a:extLst>
                <a:ext uri="{FF2B5EF4-FFF2-40B4-BE49-F238E27FC236}">
                  <a16:creationId xmlns:a16="http://schemas.microsoft.com/office/drawing/2014/main" id="{2FD705D8-B910-4E2C-ACEB-8231274935AD}"/>
                </a:ext>
              </a:extLst>
            </p:cNvPr>
            <p:cNvPicPr/>
            <p:nvPr/>
          </p:nvPicPr>
          <p:blipFill>
            <a:blip r:embed="rId2" cstate="print"/>
            <a:stretch>
              <a:fillRect/>
            </a:stretch>
          </p:blipFill>
          <p:spPr>
            <a:xfrm>
              <a:off x="1632294" y="6323097"/>
              <a:ext cx="119644" cy="175392"/>
            </a:xfrm>
            <a:prstGeom prst="rect">
              <a:avLst/>
            </a:prstGeom>
          </p:spPr>
        </p:pic>
        <p:pic>
          <p:nvPicPr>
            <p:cNvPr id="6" name="object 5">
              <a:extLst>
                <a:ext uri="{FF2B5EF4-FFF2-40B4-BE49-F238E27FC236}">
                  <a16:creationId xmlns:a16="http://schemas.microsoft.com/office/drawing/2014/main" id="{7B0E6382-2E03-494E-B251-4DFD5B51589A}"/>
                </a:ext>
              </a:extLst>
            </p:cNvPr>
            <p:cNvPicPr/>
            <p:nvPr/>
          </p:nvPicPr>
          <p:blipFill>
            <a:blip r:embed="rId3" cstate="print"/>
            <a:stretch>
              <a:fillRect/>
            </a:stretch>
          </p:blipFill>
          <p:spPr>
            <a:xfrm>
              <a:off x="1771014" y="6325505"/>
              <a:ext cx="112236" cy="126682"/>
            </a:xfrm>
            <a:prstGeom prst="rect">
              <a:avLst/>
            </a:prstGeom>
          </p:spPr>
        </p:pic>
        <p:pic>
          <p:nvPicPr>
            <p:cNvPr id="7" name="object 6">
              <a:extLst>
                <a:ext uri="{FF2B5EF4-FFF2-40B4-BE49-F238E27FC236}">
                  <a16:creationId xmlns:a16="http://schemas.microsoft.com/office/drawing/2014/main" id="{ED901ABF-1312-4403-960E-424783507EE3}"/>
                </a:ext>
              </a:extLst>
            </p:cNvPr>
            <p:cNvPicPr/>
            <p:nvPr/>
          </p:nvPicPr>
          <p:blipFill>
            <a:blip r:embed="rId4" cstate="print"/>
            <a:stretch>
              <a:fillRect/>
            </a:stretch>
          </p:blipFill>
          <p:spPr>
            <a:xfrm>
              <a:off x="1902513" y="6289945"/>
              <a:ext cx="344857" cy="162057"/>
            </a:xfrm>
            <a:prstGeom prst="rect">
              <a:avLst/>
            </a:prstGeom>
          </p:spPr>
        </p:pic>
      </p:grpSp>
      <p:grpSp>
        <p:nvGrpSpPr>
          <p:cNvPr id="8" name="object 7">
            <a:extLst>
              <a:ext uri="{FF2B5EF4-FFF2-40B4-BE49-F238E27FC236}">
                <a16:creationId xmlns:a16="http://schemas.microsoft.com/office/drawing/2014/main" id="{967AEF33-532D-4F79-BBEC-B49988BA0022}"/>
              </a:ext>
            </a:extLst>
          </p:cNvPr>
          <p:cNvGrpSpPr/>
          <p:nvPr/>
        </p:nvGrpSpPr>
        <p:grpSpPr>
          <a:xfrm>
            <a:off x="2266447" y="6277536"/>
            <a:ext cx="362585" cy="175260"/>
            <a:chOff x="2266447" y="6277536"/>
            <a:chExt cx="362585" cy="175260"/>
          </a:xfrm>
        </p:grpSpPr>
        <p:sp>
          <p:nvSpPr>
            <p:cNvPr id="9" name="object 8">
              <a:extLst>
                <a:ext uri="{FF2B5EF4-FFF2-40B4-BE49-F238E27FC236}">
                  <a16:creationId xmlns:a16="http://schemas.microsoft.com/office/drawing/2014/main" id="{34B1779C-9554-428E-B43E-9B2C34D2CEEC}"/>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0" name="object 9">
              <a:extLst>
                <a:ext uri="{FF2B5EF4-FFF2-40B4-BE49-F238E27FC236}">
                  <a16:creationId xmlns:a16="http://schemas.microsoft.com/office/drawing/2014/main" id="{CA97519F-BDB4-461A-BCEA-4B093504A0FE}"/>
                </a:ext>
              </a:extLst>
            </p:cNvPr>
            <p:cNvPicPr/>
            <p:nvPr/>
          </p:nvPicPr>
          <p:blipFill>
            <a:blip r:embed="rId5" cstate="print"/>
            <a:stretch>
              <a:fillRect/>
            </a:stretch>
          </p:blipFill>
          <p:spPr>
            <a:xfrm>
              <a:off x="2450729" y="6323097"/>
              <a:ext cx="178170" cy="126682"/>
            </a:xfrm>
            <a:prstGeom prst="rect">
              <a:avLst/>
            </a:prstGeom>
          </p:spPr>
        </p:pic>
        <p:sp>
          <p:nvSpPr>
            <p:cNvPr id="11" name="object 10">
              <a:extLst>
                <a:ext uri="{FF2B5EF4-FFF2-40B4-BE49-F238E27FC236}">
                  <a16:creationId xmlns:a16="http://schemas.microsoft.com/office/drawing/2014/main" id="{381C1918-181D-42EC-BCD2-197EF5795513}"/>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2" name="object 11">
            <a:extLst>
              <a:ext uri="{FF2B5EF4-FFF2-40B4-BE49-F238E27FC236}">
                <a16:creationId xmlns:a16="http://schemas.microsoft.com/office/drawing/2014/main" id="{58AF30E0-5F99-447E-B332-48005A1FFAFD}"/>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174698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4E35-16AF-434C-AB87-5183913FBD09}"/>
              </a:ext>
            </a:extLst>
          </p:cNvPr>
          <p:cNvSpPr>
            <a:spLocks noGrp="1"/>
          </p:cNvSpPr>
          <p:nvPr>
            <p:ph type="title"/>
          </p:nvPr>
        </p:nvSpPr>
        <p:spPr/>
        <p:txBody>
          <a:bodyPr/>
          <a:lstStyle/>
          <a:p>
            <a:r>
              <a:rPr lang="en-US" b="1" i="1" dirty="0">
                <a:solidFill>
                  <a:schemeClr val="tx1"/>
                </a:solidFill>
              </a:rPr>
              <a:t>Chip Analysis Review</a:t>
            </a:r>
            <a:endParaRPr lang="en-IN" b="1" i="1" dirty="0">
              <a:solidFill>
                <a:schemeClr val="tx1"/>
              </a:solidFill>
            </a:endParaRPr>
          </a:p>
        </p:txBody>
      </p:sp>
      <p:sp>
        <p:nvSpPr>
          <p:cNvPr id="3" name="Content Placeholder 2">
            <a:extLst>
              <a:ext uri="{FF2B5EF4-FFF2-40B4-BE49-F238E27FC236}">
                <a16:creationId xmlns:a16="http://schemas.microsoft.com/office/drawing/2014/main" id="{0CB61D40-DF44-4695-A6A6-DBCE45BEAD11}"/>
              </a:ext>
            </a:extLst>
          </p:cNvPr>
          <p:cNvSpPr>
            <a:spLocks noGrp="1"/>
          </p:cNvSpPr>
          <p:nvPr>
            <p:ph idx="1"/>
          </p:nvPr>
        </p:nvSpPr>
        <p:spPr/>
        <p:txBody>
          <a:bodyPr>
            <a:normAutofit fontScale="92500" lnSpcReduction="20000"/>
          </a:bodyPr>
          <a:lstStyle/>
          <a:p>
            <a:endParaRPr lang="en-US" dirty="0"/>
          </a:p>
          <a:p>
            <a:r>
              <a:rPr lang="en-US" dirty="0"/>
              <a:t>Every year, we notice that more people buy chips in the time before Christmas. This is a great time to have special sales to sell even more chips.</a:t>
            </a:r>
          </a:p>
          <a:p>
            <a:endParaRPr lang="en-US" dirty="0"/>
          </a:p>
          <a:p>
            <a:r>
              <a:rPr lang="en-US" dirty="0"/>
              <a:t>Kettle products the most popular chips, while 175g is the best-selling size.</a:t>
            </a:r>
          </a:p>
          <a:p>
            <a:endParaRPr lang="en-US" dirty="0"/>
          </a:p>
          <a:p>
            <a:r>
              <a:rPr lang="en-US" dirty="0"/>
              <a:t>Mainstream Young Singles &amp; Couples are the primary shopper of chips. </a:t>
            </a:r>
          </a:p>
          <a:p>
            <a:endParaRPr lang="en-US" dirty="0"/>
          </a:p>
          <a:p>
            <a:r>
              <a:rPr lang="en-US" dirty="0"/>
              <a:t>The strong sales performance can be attributed primarily to several key factors: the substantial customer base in the latter two segments, the elevated average purchase quantities seen among young and older families, and the notably high average purchase prices observed among Mainstream </a:t>
            </a:r>
            <a:r>
              <a:rPr lang="en-US" dirty="0" err="1"/>
              <a:t>midage</a:t>
            </a:r>
            <a:r>
              <a:rPr lang="en-US" dirty="0"/>
              <a:t> and young singles/couples.</a:t>
            </a:r>
            <a:endParaRPr lang="en-IN" dirty="0"/>
          </a:p>
        </p:txBody>
      </p:sp>
      <p:grpSp>
        <p:nvGrpSpPr>
          <p:cNvPr id="4" name="object 3">
            <a:extLst>
              <a:ext uri="{FF2B5EF4-FFF2-40B4-BE49-F238E27FC236}">
                <a16:creationId xmlns:a16="http://schemas.microsoft.com/office/drawing/2014/main" id="{790E3ED7-6CEF-4533-9BA2-6DF66882BFF4}"/>
              </a:ext>
            </a:extLst>
          </p:cNvPr>
          <p:cNvGrpSpPr/>
          <p:nvPr/>
        </p:nvGrpSpPr>
        <p:grpSpPr>
          <a:xfrm>
            <a:off x="1632294" y="6289945"/>
            <a:ext cx="615315" cy="208915"/>
            <a:chOff x="1632294" y="6289945"/>
            <a:chExt cx="615315" cy="208915"/>
          </a:xfrm>
        </p:grpSpPr>
        <p:pic>
          <p:nvPicPr>
            <p:cNvPr id="5" name="object 4">
              <a:extLst>
                <a:ext uri="{FF2B5EF4-FFF2-40B4-BE49-F238E27FC236}">
                  <a16:creationId xmlns:a16="http://schemas.microsoft.com/office/drawing/2014/main" id="{4A6B6D39-5182-42E6-BD19-FC3A1271EFF2}"/>
                </a:ext>
              </a:extLst>
            </p:cNvPr>
            <p:cNvPicPr/>
            <p:nvPr/>
          </p:nvPicPr>
          <p:blipFill>
            <a:blip r:embed="rId2" cstate="print"/>
            <a:stretch>
              <a:fillRect/>
            </a:stretch>
          </p:blipFill>
          <p:spPr>
            <a:xfrm>
              <a:off x="1632294" y="6323097"/>
              <a:ext cx="119644" cy="175392"/>
            </a:xfrm>
            <a:prstGeom prst="rect">
              <a:avLst/>
            </a:prstGeom>
          </p:spPr>
        </p:pic>
        <p:pic>
          <p:nvPicPr>
            <p:cNvPr id="6" name="object 5">
              <a:extLst>
                <a:ext uri="{FF2B5EF4-FFF2-40B4-BE49-F238E27FC236}">
                  <a16:creationId xmlns:a16="http://schemas.microsoft.com/office/drawing/2014/main" id="{E463E716-C2F7-411A-A304-4D937ED229ED}"/>
                </a:ext>
              </a:extLst>
            </p:cNvPr>
            <p:cNvPicPr/>
            <p:nvPr/>
          </p:nvPicPr>
          <p:blipFill>
            <a:blip r:embed="rId3" cstate="print"/>
            <a:stretch>
              <a:fillRect/>
            </a:stretch>
          </p:blipFill>
          <p:spPr>
            <a:xfrm>
              <a:off x="1771014" y="6325505"/>
              <a:ext cx="112236" cy="126682"/>
            </a:xfrm>
            <a:prstGeom prst="rect">
              <a:avLst/>
            </a:prstGeom>
          </p:spPr>
        </p:pic>
        <p:pic>
          <p:nvPicPr>
            <p:cNvPr id="7" name="object 6">
              <a:extLst>
                <a:ext uri="{FF2B5EF4-FFF2-40B4-BE49-F238E27FC236}">
                  <a16:creationId xmlns:a16="http://schemas.microsoft.com/office/drawing/2014/main" id="{CD741DDA-B8E5-4832-A938-C105139E46CD}"/>
                </a:ext>
              </a:extLst>
            </p:cNvPr>
            <p:cNvPicPr/>
            <p:nvPr/>
          </p:nvPicPr>
          <p:blipFill>
            <a:blip r:embed="rId4" cstate="print"/>
            <a:stretch>
              <a:fillRect/>
            </a:stretch>
          </p:blipFill>
          <p:spPr>
            <a:xfrm>
              <a:off x="1902513" y="6289945"/>
              <a:ext cx="344857" cy="162057"/>
            </a:xfrm>
            <a:prstGeom prst="rect">
              <a:avLst/>
            </a:prstGeom>
          </p:spPr>
        </p:pic>
      </p:grpSp>
      <p:grpSp>
        <p:nvGrpSpPr>
          <p:cNvPr id="8" name="object 7">
            <a:extLst>
              <a:ext uri="{FF2B5EF4-FFF2-40B4-BE49-F238E27FC236}">
                <a16:creationId xmlns:a16="http://schemas.microsoft.com/office/drawing/2014/main" id="{9019CBED-AF69-4853-B115-99D81721F2E1}"/>
              </a:ext>
            </a:extLst>
          </p:cNvPr>
          <p:cNvGrpSpPr/>
          <p:nvPr/>
        </p:nvGrpSpPr>
        <p:grpSpPr>
          <a:xfrm>
            <a:off x="2266447" y="6277536"/>
            <a:ext cx="362585" cy="175260"/>
            <a:chOff x="2266447" y="6277536"/>
            <a:chExt cx="362585" cy="175260"/>
          </a:xfrm>
        </p:grpSpPr>
        <p:sp>
          <p:nvSpPr>
            <p:cNvPr id="9" name="object 8">
              <a:extLst>
                <a:ext uri="{FF2B5EF4-FFF2-40B4-BE49-F238E27FC236}">
                  <a16:creationId xmlns:a16="http://schemas.microsoft.com/office/drawing/2014/main" id="{A954591B-BEBA-4780-A923-C972E8365132}"/>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0" name="object 9">
              <a:extLst>
                <a:ext uri="{FF2B5EF4-FFF2-40B4-BE49-F238E27FC236}">
                  <a16:creationId xmlns:a16="http://schemas.microsoft.com/office/drawing/2014/main" id="{D0C075BE-0313-4C9C-A587-A74C88213F8F}"/>
                </a:ext>
              </a:extLst>
            </p:cNvPr>
            <p:cNvPicPr/>
            <p:nvPr/>
          </p:nvPicPr>
          <p:blipFill>
            <a:blip r:embed="rId5" cstate="print"/>
            <a:stretch>
              <a:fillRect/>
            </a:stretch>
          </p:blipFill>
          <p:spPr>
            <a:xfrm>
              <a:off x="2450729" y="6323097"/>
              <a:ext cx="178170" cy="126682"/>
            </a:xfrm>
            <a:prstGeom prst="rect">
              <a:avLst/>
            </a:prstGeom>
          </p:spPr>
        </p:pic>
        <p:sp>
          <p:nvSpPr>
            <p:cNvPr id="11" name="object 10">
              <a:extLst>
                <a:ext uri="{FF2B5EF4-FFF2-40B4-BE49-F238E27FC236}">
                  <a16:creationId xmlns:a16="http://schemas.microsoft.com/office/drawing/2014/main" id="{A345AD8A-0BA7-4FCF-B347-D19399A21B99}"/>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2" name="object 11">
            <a:extLst>
              <a:ext uri="{FF2B5EF4-FFF2-40B4-BE49-F238E27FC236}">
                <a16:creationId xmlns:a16="http://schemas.microsoft.com/office/drawing/2014/main" id="{E88FAD0B-3BEE-4E4E-8D50-4412C0BC4191}"/>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79247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EBB3-6D08-45A7-A13D-37E4790FF19E}"/>
              </a:ext>
            </a:extLst>
          </p:cNvPr>
          <p:cNvSpPr>
            <a:spLocks noGrp="1"/>
          </p:cNvSpPr>
          <p:nvPr>
            <p:ph type="title"/>
          </p:nvPr>
        </p:nvSpPr>
        <p:spPr/>
        <p:txBody>
          <a:bodyPr/>
          <a:lstStyle/>
          <a:p>
            <a:r>
              <a:rPr lang="en-US" b="1" i="1" dirty="0">
                <a:solidFill>
                  <a:schemeClr val="tx1"/>
                </a:solidFill>
              </a:rPr>
              <a:t>Trial Store Analysis</a:t>
            </a:r>
            <a:endParaRPr lang="en-IN" dirty="0"/>
          </a:p>
        </p:txBody>
      </p:sp>
      <p:sp>
        <p:nvSpPr>
          <p:cNvPr id="4" name="Rectangle 1">
            <a:extLst>
              <a:ext uri="{FF2B5EF4-FFF2-40B4-BE49-F238E27FC236}">
                <a16:creationId xmlns:a16="http://schemas.microsoft.com/office/drawing/2014/main" id="{34882FB4-D73A-4CD8-8E80-210CFAF159B3}"/>
              </a:ext>
            </a:extLst>
          </p:cNvPr>
          <p:cNvSpPr>
            <a:spLocks noGrp="1" noChangeArrowheads="1"/>
          </p:cNvSpPr>
          <p:nvPr>
            <p:ph idx="1"/>
          </p:nvPr>
        </p:nvSpPr>
        <p:spPr bwMode="auto">
          <a:xfrm>
            <a:off x="677334" y="2177376"/>
            <a:ext cx="11180837"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Trebuchet MS" panose="020B0603020202020204" pitchFamily="34" charset="0"/>
              </a:rPr>
              <a:t>A control store was established to mirror the historical performance of the chosen trial store</a:t>
            </a:r>
            <a:r>
              <a:rPr kumimoji="0" lang="en-US" altLang="en-US" sz="1000" b="0" i="0" u="none" strike="noStrike" cap="none" normalizeH="0" baseline="0" dirty="0">
                <a:ln>
                  <a:noFill/>
                </a:ln>
                <a:solidFill>
                  <a:schemeClr val="tx1"/>
                </a:solidFill>
                <a:effectLst/>
                <a:latin typeface="Söhne"/>
              </a:rPr>
              <a:t>.</a:t>
            </a:r>
          </a:p>
          <a:p>
            <a:pPr defTabSz="914400" eaLnBrk="0" fontAlgn="base" hangingPunct="0">
              <a:spcBef>
                <a:spcPct val="0"/>
              </a:spcBef>
              <a:spcAft>
                <a:spcPct val="0"/>
              </a:spcAft>
              <a:buClrTx/>
              <a:buSzTx/>
            </a:pPr>
            <a:endParaRPr lang="en-US" altLang="en-US" sz="1000" dirty="0">
              <a:solidFill>
                <a:schemeClr val="tx1"/>
              </a:solidFill>
              <a:latin typeface="Söhne"/>
            </a:endParaRPr>
          </a:p>
          <a:p>
            <a:pPr defTabSz="914400" eaLnBrk="0" fontAlgn="base" hangingPunct="0">
              <a:spcBef>
                <a:spcPct val="0"/>
              </a:spcBef>
              <a:spcAft>
                <a:spcPct val="0"/>
              </a:spcAft>
              <a:buClrTx/>
              <a:buSzTx/>
            </a:pPr>
            <a:endParaRPr kumimoji="0" lang="en-US" altLang="en-US" b="0" i="0" u="none" strike="noStrike" cap="none" normalizeH="0" baseline="0" dirty="0">
              <a:ln>
                <a:noFill/>
              </a:ln>
              <a:solidFill>
                <a:schemeClr val="tx1"/>
              </a:solidFill>
              <a:effectLst/>
            </a:endParaRPr>
          </a:p>
          <a:p>
            <a:pPr defTabSz="914400" eaLnBrk="0" fontAlgn="base" hangingPunct="0">
              <a:spcBef>
                <a:spcPct val="0"/>
              </a:spcBef>
              <a:spcAft>
                <a:spcPct val="0"/>
              </a:spcAft>
              <a:buClrTx/>
              <a:buSzTx/>
            </a:pPr>
            <a:endParaRPr lang="en-US" altLang="en-US" dirty="0">
              <a:solidFill>
                <a:schemeClr val="tx1"/>
              </a:solidFill>
            </a:endParaRPr>
          </a:p>
          <a:p>
            <a:pPr defTabSz="914400" eaLnBrk="0" fontAlgn="base" hangingPunct="0">
              <a:spcBef>
                <a:spcPct val="0"/>
              </a:spcBef>
              <a:spcAft>
                <a:spcPct val="0"/>
              </a:spcAft>
              <a:buClrTx/>
              <a:buSzTx/>
            </a:pPr>
            <a:r>
              <a:rPr lang="en-US" dirty="0"/>
              <a:t>After implementing the new store layout the performance of the trial store and the control store were compared. The trial store saw significant uplift from the new store layout.</a:t>
            </a:r>
          </a:p>
          <a:p>
            <a:pPr defTabSz="914400" eaLnBrk="0" fontAlgn="base" hangingPunct="0">
              <a:spcBef>
                <a:spcPct val="0"/>
              </a:spcBef>
              <a:spcAft>
                <a:spcPct val="0"/>
              </a:spcAft>
              <a:buClrTx/>
              <a:buSzTx/>
            </a:pPr>
            <a:endParaRPr kumimoji="0" lang="en-US" altLang="en-US" b="0" i="0" u="none" strike="noStrike" cap="none" normalizeH="0" baseline="0" dirty="0">
              <a:ln>
                <a:noFill/>
              </a:ln>
              <a:solidFill>
                <a:schemeClr val="tx1"/>
              </a:solidFill>
              <a:effectLst/>
            </a:endParaRPr>
          </a:p>
          <a:p>
            <a:pPr defTabSz="914400" eaLnBrk="0" fontAlgn="base" hangingPunct="0">
              <a:spcBef>
                <a:spcPct val="0"/>
              </a:spcBef>
              <a:spcAft>
                <a:spcPct val="0"/>
              </a:spcAft>
              <a:buClrTx/>
              <a:buSzTx/>
            </a:pPr>
            <a:endParaRPr lang="en-US" altLang="en-US" dirty="0">
              <a:solidFill>
                <a:schemeClr val="tx1"/>
              </a:solidFill>
            </a:endParaRPr>
          </a:p>
          <a:p>
            <a:pPr defTabSz="914400" eaLnBrk="0" fontAlgn="base" hangingPunct="0">
              <a:spcBef>
                <a:spcPct val="0"/>
              </a:spcBef>
              <a:spcAft>
                <a:spcPct val="0"/>
              </a:spcAft>
              <a:buClrTx/>
              <a:buSzTx/>
            </a:pPr>
            <a:r>
              <a:rPr lang="en-US" dirty="0"/>
              <a:t>Trial stores 77 and 88 exhibited a noteworthy contrast in performance across a minimum of two out of the three trial months. In contrast, trial store 86 did not demonstrate such variations during the trial period.</a:t>
            </a: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endParaRPr lang="en-US" altLang="en-US" dirty="0">
              <a:solidFill>
                <a:schemeClr val="tx1"/>
              </a:solidFill>
              <a:latin typeface="Arial" panose="020B0604020202020204" pitchFamily="34" charset="0"/>
            </a:endParaRPr>
          </a:p>
          <a:p>
            <a:pPr defTabSz="914400" eaLnBrk="0" fontAlgn="base" hangingPunct="0">
              <a:spcBef>
                <a:spcPct val="0"/>
              </a:spcBef>
              <a:spcAft>
                <a:spcPct val="0"/>
              </a:spcAft>
              <a:buClrTx/>
              <a:buSzTx/>
            </a:pPr>
            <a:r>
              <a:rPr lang="en-US" dirty="0"/>
              <a:t>However, when viewed holistically, the trial indicates a substantial uptick in sales.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 name="object 3">
            <a:extLst>
              <a:ext uri="{FF2B5EF4-FFF2-40B4-BE49-F238E27FC236}">
                <a16:creationId xmlns:a16="http://schemas.microsoft.com/office/drawing/2014/main" id="{8D6C76AF-D370-4B15-BB41-B16B96A527EC}"/>
              </a:ext>
            </a:extLst>
          </p:cNvPr>
          <p:cNvGrpSpPr/>
          <p:nvPr/>
        </p:nvGrpSpPr>
        <p:grpSpPr>
          <a:xfrm>
            <a:off x="1632294" y="6289945"/>
            <a:ext cx="615315" cy="208915"/>
            <a:chOff x="1632294" y="6289945"/>
            <a:chExt cx="615315" cy="208915"/>
          </a:xfrm>
        </p:grpSpPr>
        <p:pic>
          <p:nvPicPr>
            <p:cNvPr id="6" name="object 4">
              <a:extLst>
                <a:ext uri="{FF2B5EF4-FFF2-40B4-BE49-F238E27FC236}">
                  <a16:creationId xmlns:a16="http://schemas.microsoft.com/office/drawing/2014/main" id="{896A319A-C32C-4D33-B772-F90ED90CF311}"/>
                </a:ext>
              </a:extLst>
            </p:cNvPr>
            <p:cNvPicPr/>
            <p:nvPr/>
          </p:nvPicPr>
          <p:blipFill>
            <a:blip r:embed="rId2" cstate="print"/>
            <a:stretch>
              <a:fillRect/>
            </a:stretch>
          </p:blipFill>
          <p:spPr>
            <a:xfrm>
              <a:off x="1632294" y="6323097"/>
              <a:ext cx="119644" cy="175392"/>
            </a:xfrm>
            <a:prstGeom prst="rect">
              <a:avLst/>
            </a:prstGeom>
          </p:spPr>
        </p:pic>
        <p:pic>
          <p:nvPicPr>
            <p:cNvPr id="7" name="object 5">
              <a:extLst>
                <a:ext uri="{FF2B5EF4-FFF2-40B4-BE49-F238E27FC236}">
                  <a16:creationId xmlns:a16="http://schemas.microsoft.com/office/drawing/2014/main" id="{EEF95F61-D5B4-45FB-86C5-4FF5827296F4}"/>
                </a:ext>
              </a:extLst>
            </p:cNvPr>
            <p:cNvPicPr/>
            <p:nvPr/>
          </p:nvPicPr>
          <p:blipFill>
            <a:blip r:embed="rId3" cstate="print"/>
            <a:stretch>
              <a:fillRect/>
            </a:stretch>
          </p:blipFill>
          <p:spPr>
            <a:xfrm>
              <a:off x="1771014" y="6325505"/>
              <a:ext cx="112236" cy="126682"/>
            </a:xfrm>
            <a:prstGeom prst="rect">
              <a:avLst/>
            </a:prstGeom>
          </p:spPr>
        </p:pic>
        <p:pic>
          <p:nvPicPr>
            <p:cNvPr id="8" name="object 6">
              <a:extLst>
                <a:ext uri="{FF2B5EF4-FFF2-40B4-BE49-F238E27FC236}">
                  <a16:creationId xmlns:a16="http://schemas.microsoft.com/office/drawing/2014/main" id="{AC147749-B45E-4CFB-BE1D-B46FE67499DC}"/>
                </a:ext>
              </a:extLst>
            </p:cNvPr>
            <p:cNvPicPr/>
            <p:nvPr/>
          </p:nvPicPr>
          <p:blipFill>
            <a:blip r:embed="rId4" cstate="print"/>
            <a:stretch>
              <a:fillRect/>
            </a:stretch>
          </p:blipFill>
          <p:spPr>
            <a:xfrm>
              <a:off x="1902513" y="6289945"/>
              <a:ext cx="344857" cy="162057"/>
            </a:xfrm>
            <a:prstGeom prst="rect">
              <a:avLst/>
            </a:prstGeom>
          </p:spPr>
        </p:pic>
      </p:grpSp>
      <p:grpSp>
        <p:nvGrpSpPr>
          <p:cNvPr id="9" name="object 7">
            <a:extLst>
              <a:ext uri="{FF2B5EF4-FFF2-40B4-BE49-F238E27FC236}">
                <a16:creationId xmlns:a16="http://schemas.microsoft.com/office/drawing/2014/main" id="{F1D4F1FD-51EF-4A39-B615-084B6B535241}"/>
              </a:ext>
            </a:extLst>
          </p:cNvPr>
          <p:cNvGrpSpPr/>
          <p:nvPr/>
        </p:nvGrpSpPr>
        <p:grpSpPr>
          <a:xfrm>
            <a:off x="2266447" y="6277536"/>
            <a:ext cx="362585" cy="175260"/>
            <a:chOff x="2266447" y="6277536"/>
            <a:chExt cx="362585" cy="175260"/>
          </a:xfrm>
        </p:grpSpPr>
        <p:sp>
          <p:nvSpPr>
            <p:cNvPr id="10" name="object 8">
              <a:extLst>
                <a:ext uri="{FF2B5EF4-FFF2-40B4-BE49-F238E27FC236}">
                  <a16:creationId xmlns:a16="http://schemas.microsoft.com/office/drawing/2014/main" id="{F80501A3-1E75-445F-84E4-C0D3A27114BD}"/>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1" name="object 9">
              <a:extLst>
                <a:ext uri="{FF2B5EF4-FFF2-40B4-BE49-F238E27FC236}">
                  <a16:creationId xmlns:a16="http://schemas.microsoft.com/office/drawing/2014/main" id="{CADE148C-0001-4E4C-94AB-90F4512B3F0A}"/>
                </a:ext>
              </a:extLst>
            </p:cNvPr>
            <p:cNvPicPr/>
            <p:nvPr/>
          </p:nvPicPr>
          <p:blipFill>
            <a:blip r:embed="rId5" cstate="print"/>
            <a:stretch>
              <a:fillRect/>
            </a:stretch>
          </p:blipFill>
          <p:spPr>
            <a:xfrm>
              <a:off x="2450729" y="6323097"/>
              <a:ext cx="178170" cy="126682"/>
            </a:xfrm>
            <a:prstGeom prst="rect">
              <a:avLst/>
            </a:prstGeom>
          </p:spPr>
        </p:pic>
        <p:sp>
          <p:nvSpPr>
            <p:cNvPr id="12" name="object 10">
              <a:extLst>
                <a:ext uri="{FF2B5EF4-FFF2-40B4-BE49-F238E27FC236}">
                  <a16:creationId xmlns:a16="http://schemas.microsoft.com/office/drawing/2014/main" id="{63C79605-F497-4C97-9679-619D3C0C255B}"/>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3" name="object 11">
            <a:extLst>
              <a:ext uri="{FF2B5EF4-FFF2-40B4-BE49-F238E27FC236}">
                <a16:creationId xmlns:a16="http://schemas.microsoft.com/office/drawing/2014/main" id="{F5B9127C-8FA7-44BB-B097-BA226FD4E05A}"/>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162646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33EE-95D1-49DB-99D8-F36DE50F3207}"/>
              </a:ext>
            </a:extLst>
          </p:cNvPr>
          <p:cNvSpPr>
            <a:spLocks noGrp="1"/>
          </p:cNvSpPr>
          <p:nvPr>
            <p:ph type="title"/>
          </p:nvPr>
        </p:nvSpPr>
        <p:spPr/>
        <p:txBody>
          <a:bodyPr/>
          <a:lstStyle/>
          <a:p>
            <a:r>
              <a:rPr lang="en-US" b="1" i="1" dirty="0">
                <a:solidFill>
                  <a:schemeClr val="tx1"/>
                </a:solidFill>
              </a:rPr>
              <a:t>Most Popular brand and Package size</a:t>
            </a:r>
            <a:endParaRPr lang="en-IN" b="1" i="1" dirty="0">
              <a:solidFill>
                <a:schemeClr val="tx1"/>
              </a:solidFill>
            </a:endParaRPr>
          </a:p>
        </p:txBody>
      </p:sp>
      <p:pic>
        <p:nvPicPr>
          <p:cNvPr id="6" name="Content Placeholder 5">
            <a:extLst>
              <a:ext uri="{FF2B5EF4-FFF2-40B4-BE49-F238E27FC236}">
                <a16:creationId xmlns:a16="http://schemas.microsoft.com/office/drawing/2014/main" id="{EEF5ACC7-3F7E-49D1-9700-8869799592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690" y="1592263"/>
            <a:ext cx="6529796" cy="4039280"/>
          </a:xfrm>
        </p:spPr>
      </p:pic>
      <p:pic>
        <p:nvPicPr>
          <p:cNvPr id="8" name="Content Placeholder 7">
            <a:extLst>
              <a:ext uri="{FF2B5EF4-FFF2-40B4-BE49-F238E27FC236}">
                <a16:creationId xmlns:a16="http://schemas.microsoft.com/office/drawing/2014/main" id="{4361EB27-3D93-4E93-9C5D-B2AFD9B2099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9486" y="1592263"/>
            <a:ext cx="5602514" cy="4039280"/>
          </a:xfrm>
        </p:spPr>
      </p:pic>
      <p:sp>
        <p:nvSpPr>
          <p:cNvPr id="9" name="Rectangle 8">
            <a:extLst>
              <a:ext uri="{FF2B5EF4-FFF2-40B4-BE49-F238E27FC236}">
                <a16:creationId xmlns:a16="http://schemas.microsoft.com/office/drawing/2014/main" id="{A186B7E5-7308-4CD0-96CA-8F22AB32AE11}"/>
              </a:ext>
            </a:extLst>
          </p:cNvPr>
          <p:cNvSpPr/>
          <p:nvPr/>
        </p:nvSpPr>
        <p:spPr>
          <a:xfrm>
            <a:off x="3829558" y="5747714"/>
            <a:ext cx="6096000" cy="923330"/>
          </a:xfrm>
          <a:prstGeom prst="rect">
            <a:avLst/>
          </a:prstGeom>
        </p:spPr>
        <p:txBody>
          <a:bodyPr>
            <a:spAutoFit/>
          </a:bodyPr>
          <a:lstStyle/>
          <a:p>
            <a:br>
              <a:rPr lang="en-US" dirty="0">
                <a:latin typeface="+mj-lt"/>
              </a:rPr>
            </a:br>
            <a:r>
              <a:rPr lang="en-US" dirty="0">
                <a:solidFill>
                  <a:srgbClr val="374151"/>
                </a:solidFill>
                <a:latin typeface="+mj-lt"/>
              </a:rPr>
              <a:t>Kettle stands out as the top-selling brand, with 175g being the favored package size.</a:t>
            </a:r>
            <a:endParaRPr lang="en-IN" dirty="0">
              <a:latin typeface="+mj-lt"/>
            </a:endParaRPr>
          </a:p>
        </p:txBody>
      </p:sp>
      <p:grpSp>
        <p:nvGrpSpPr>
          <p:cNvPr id="10" name="object 3">
            <a:extLst>
              <a:ext uri="{FF2B5EF4-FFF2-40B4-BE49-F238E27FC236}">
                <a16:creationId xmlns:a16="http://schemas.microsoft.com/office/drawing/2014/main" id="{0DB9B8B4-CF53-442C-A6C0-1B880DF50D11}"/>
              </a:ext>
            </a:extLst>
          </p:cNvPr>
          <p:cNvGrpSpPr/>
          <p:nvPr/>
        </p:nvGrpSpPr>
        <p:grpSpPr>
          <a:xfrm>
            <a:off x="1632294" y="6289945"/>
            <a:ext cx="615315" cy="208915"/>
            <a:chOff x="1632294" y="6289945"/>
            <a:chExt cx="615315" cy="208915"/>
          </a:xfrm>
        </p:grpSpPr>
        <p:pic>
          <p:nvPicPr>
            <p:cNvPr id="11" name="object 4">
              <a:extLst>
                <a:ext uri="{FF2B5EF4-FFF2-40B4-BE49-F238E27FC236}">
                  <a16:creationId xmlns:a16="http://schemas.microsoft.com/office/drawing/2014/main" id="{4D65C0C6-836B-4657-B8D6-867257D3C92C}"/>
                </a:ext>
              </a:extLst>
            </p:cNvPr>
            <p:cNvPicPr/>
            <p:nvPr/>
          </p:nvPicPr>
          <p:blipFill>
            <a:blip r:embed="rId4" cstate="print"/>
            <a:stretch>
              <a:fillRect/>
            </a:stretch>
          </p:blipFill>
          <p:spPr>
            <a:xfrm>
              <a:off x="1632294" y="6323097"/>
              <a:ext cx="119644" cy="175392"/>
            </a:xfrm>
            <a:prstGeom prst="rect">
              <a:avLst/>
            </a:prstGeom>
          </p:spPr>
        </p:pic>
        <p:pic>
          <p:nvPicPr>
            <p:cNvPr id="12" name="object 5">
              <a:extLst>
                <a:ext uri="{FF2B5EF4-FFF2-40B4-BE49-F238E27FC236}">
                  <a16:creationId xmlns:a16="http://schemas.microsoft.com/office/drawing/2014/main" id="{39BBA48E-033C-4CC8-9684-2085A6108F5A}"/>
                </a:ext>
              </a:extLst>
            </p:cNvPr>
            <p:cNvPicPr/>
            <p:nvPr/>
          </p:nvPicPr>
          <p:blipFill>
            <a:blip r:embed="rId5" cstate="print"/>
            <a:stretch>
              <a:fillRect/>
            </a:stretch>
          </p:blipFill>
          <p:spPr>
            <a:xfrm>
              <a:off x="1771014" y="6325505"/>
              <a:ext cx="112236" cy="126682"/>
            </a:xfrm>
            <a:prstGeom prst="rect">
              <a:avLst/>
            </a:prstGeom>
          </p:spPr>
        </p:pic>
        <p:pic>
          <p:nvPicPr>
            <p:cNvPr id="13" name="object 6">
              <a:extLst>
                <a:ext uri="{FF2B5EF4-FFF2-40B4-BE49-F238E27FC236}">
                  <a16:creationId xmlns:a16="http://schemas.microsoft.com/office/drawing/2014/main" id="{FAD431DA-2A57-4A9A-A549-B2CD761C5135}"/>
                </a:ext>
              </a:extLst>
            </p:cNvPr>
            <p:cNvPicPr/>
            <p:nvPr/>
          </p:nvPicPr>
          <p:blipFill>
            <a:blip r:embed="rId6" cstate="print"/>
            <a:stretch>
              <a:fillRect/>
            </a:stretch>
          </p:blipFill>
          <p:spPr>
            <a:xfrm>
              <a:off x="1902513" y="6289945"/>
              <a:ext cx="344857" cy="162057"/>
            </a:xfrm>
            <a:prstGeom prst="rect">
              <a:avLst/>
            </a:prstGeom>
          </p:spPr>
        </p:pic>
      </p:grpSp>
      <p:grpSp>
        <p:nvGrpSpPr>
          <p:cNvPr id="14" name="object 7">
            <a:extLst>
              <a:ext uri="{FF2B5EF4-FFF2-40B4-BE49-F238E27FC236}">
                <a16:creationId xmlns:a16="http://schemas.microsoft.com/office/drawing/2014/main" id="{1BCB3673-1CC8-4332-AE0C-52B214DBC096}"/>
              </a:ext>
            </a:extLst>
          </p:cNvPr>
          <p:cNvGrpSpPr/>
          <p:nvPr/>
        </p:nvGrpSpPr>
        <p:grpSpPr>
          <a:xfrm>
            <a:off x="2266447" y="6277536"/>
            <a:ext cx="362585" cy="175260"/>
            <a:chOff x="2266447" y="6277536"/>
            <a:chExt cx="362585" cy="175260"/>
          </a:xfrm>
        </p:grpSpPr>
        <p:sp>
          <p:nvSpPr>
            <p:cNvPr id="15" name="object 8">
              <a:extLst>
                <a:ext uri="{FF2B5EF4-FFF2-40B4-BE49-F238E27FC236}">
                  <a16:creationId xmlns:a16="http://schemas.microsoft.com/office/drawing/2014/main" id="{73F059B1-6F47-428B-B217-C14EEF8F777E}"/>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6" name="object 9">
              <a:extLst>
                <a:ext uri="{FF2B5EF4-FFF2-40B4-BE49-F238E27FC236}">
                  <a16:creationId xmlns:a16="http://schemas.microsoft.com/office/drawing/2014/main" id="{28274901-FD51-4036-8901-58F2AD907229}"/>
                </a:ext>
              </a:extLst>
            </p:cNvPr>
            <p:cNvPicPr/>
            <p:nvPr/>
          </p:nvPicPr>
          <p:blipFill>
            <a:blip r:embed="rId7" cstate="print"/>
            <a:stretch>
              <a:fillRect/>
            </a:stretch>
          </p:blipFill>
          <p:spPr>
            <a:xfrm>
              <a:off x="2450729" y="6323097"/>
              <a:ext cx="178170" cy="126682"/>
            </a:xfrm>
            <a:prstGeom prst="rect">
              <a:avLst/>
            </a:prstGeom>
          </p:spPr>
        </p:pic>
        <p:sp>
          <p:nvSpPr>
            <p:cNvPr id="17" name="object 10">
              <a:extLst>
                <a:ext uri="{FF2B5EF4-FFF2-40B4-BE49-F238E27FC236}">
                  <a16:creationId xmlns:a16="http://schemas.microsoft.com/office/drawing/2014/main" id="{AA322729-90E9-4C47-92AA-0C5AFF1B4BEA}"/>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8" name="object 11">
            <a:extLst>
              <a:ext uri="{FF2B5EF4-FFF2-40B4-BE49-F238E27FC236}">
                <a16:creationId xmlns:a16="http://schemas.microsoft.com/office/drawing/2014/main" id="{CC1FFA4C-0952-494D-A46D-07387AD6BE80}"/>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379145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10A5-52E9-4E7D-9F04-FE19377C0A18}"/>
              </a:ext>
            </a:extLst>
          </p:cNvPr>
          <p:cNvSpPr>
            <a:spLocks noGrp="1"/>
          </p:cNvSpPr>
          <p:nvPr>
            <p:ph type="title"/>
          </p:nvPr>
        </p:nvSpPr>
        <p:spPr/>
        <p:txBody>
          <a:bodyPr/>
          <a:lstStyle/>
          <a:p>
            <a:r>
              <a:rPr lang="en-US" b="1" i="1" dirty="0">
                <a:solidFill>
                  <a:schemeClr val="tx1"/>
                </a:solidFill>
              </a:rPr>
              <a:t>Transaction over time</a:t>
            </a:r>
            <a:endParaRPr lang="en-IN" b="1" i="1" dirty="0">
              <a:solidFill>
                <a:schemeClr val="tx1"/>
              </a:solidFill>
            </a:endParaRPr>
          </a:p>
        </p:txBody>
      </p:sp>
      <p:pic>
        <p:nvPicPr>
          <p:cNvPr id="5" name="Content Placeholder 4">
            <a:extLst>
              <a:ext uri="{FF2B5EF4-FFF2-40B4-BE49-F238E27FC236}">
                <a16:creationId xmlns:a16="http://schemas.microsoft.com/office/drawing/2014/main" id="{F889CA6A-FD4F-4BFC-A566-EFD643DD5C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7314" y="1378858"/>
            <a:ext cx="10014857" cy="2902856"/>
          </a:xfrm>
        </p:spPr>
      </p:pic>
      <p:sp>
        <p:nvSpPr>
          <p:cNvPr id="6" name="Content Placeholder 5">
            <a:extLst>
              <a:ext uri="{FF2B5EF4-FFF2-40B4-BE49-F238E27FC236}">
                <a16:creationId xmlns:a16="http://schemas.microsoft.com/office/drawing/2014/main" id="{A710DE73-E4C8-4E04-8EE5-A75F16C30A05}"/>
              </a:ext>
            </a:extLst>
          </p:cNvPr>
          <p:cNvSpPr>
            <a:spLocks noGrp="1"/>
          </p:cNvSpPr>
          <p:nvPr>
            <p:ph sz="half" idx="2"/>
          </p:nvPr>
        </p:nvSpPr>
        <p:spPr>
          <a:xfrm>
            <a:off x="1190171" y="4720562"/>
            <a:ext cx="9652000" cy="1320800"/>
          </a:xfrm>
        </p:spPr>
        <p:txBody>
          <a:bodyPr>
            <a:normAutofit fontScale="85000" lnSpcReduction="10000"/>
          </a:bodyPr>
          <a:lstStyle/>
          <a:p>
            <a:br>
              <a:rPr lang="en-US" dirty="0"/>
            </a:br>
            <a:r>
              <a:rPr lang="en-US" dirty="0"/>
              <a:t>Throughout the year, chip sales typically remain consistent, fluctuating within the range of 650 to 700 units. However, come December, there's a notable surge in sales, primarily attributed to the holiday season, with a noteworthy spike in activity. It's worth noting that the absence of sales on Christmas day itself can be attributed to the closure of shops during that time.</a:t>
            </a:r>
            <a:endParaRPr lang="en-IN" dirty="0"/>
          </a:p>
        </p:txBody>
      </p:sp>
      <p:grpSp>
        <p:nvGrpSpPr>
          <p:cNvPr id="7" name="object 3">
            <a:extLst>
              <a:ext uri="{FF2B5EF4-FFF2-40B4-BE49-F238E27FC236}">
                <a16:creationId xmlns:a16="http://schemas.microsoft.com/office/drawing/2014/main" id="{FCB0EF20-83AF-4FB5-985E-5066F7294626}"/>
              </a:ext>
            </a:extLst>
          </p:cNvPr>
          <p:cNvGrpSpPr/>
          <p:nvPr/>
        </p:nvGrpSpPr>
        <p:grpSpPr>
          <a:xfrm>
            <a:off x="1632294" y="6289945"/>
            <a:ext cx="615315" cy="208915"/>
            <a:chOff x="1632294" y="6289945"/>
            <a:chExt cx="615315" cy="208915"/>
          </a:xfrm>
        </p:grpSpPr>
        <p:pic>
          <p:nvPicPr>
            <p:cNvPr id="8" name="object 4">
              <a:extLst>
                <a:ext uri="{FF2B5EF4-FFF2-40B4-BE49-F238E27FC236}">
                  <a16:creationId xmlns:a16="http://schemas.microsoft.com/office/drawing/2014/main" id="{E9C05F9A-D6FC-477C-8EA0-D5D34270026C}"/>
                </a:ext>
              </a:extLst>
            </p:cNvPr>
            <p:cNvPicPr/>
            <p:nvPr/>
          </p:nvPicPr>
          <p:blipFill>
            <a:blip r:embed="rId3" cstate="print"/>
            <a:stretch>
              <a:fillRect/>
            </a:stretch>
          </p:blipFill>
          <p:spPr>
            <a:xfrm>
              <a:off x="1632294" y="6323097"/>
              <a:ext cx="119644" cy="175392"/>
            </a:xfrm>
            <a:prstGeom prst="rect">
              <a:avLst/>
            </a:prstGeom>
          </p:spPr>
        </p:pic>
        <p:pic>
          <p:nvPicPr>
            <p:cNvPr id="9" name="object 5">
              <a:extLst>
                <a:ext uri="{FF2B5EF4-FFF2-40B4-BE49-F238E27FC236}">
                  <a16:creationId xmlns:a16="http://schemas.microsoft.com/office/drawing/2014/main" id="{2958D1CD-7651-4776-AB5F-D04D0EFD01D5}"/>
                </a:ext>
              </a:extLst>
            </p:cNvPr>
            <p:cNvPicPr/>
            <p:nvPr/>
          </p:nvPicPr>
          <p:blipFill>
            <a:blip r:embed="rId4" cstate="print"/>
            <a:stretch>
              <a:fillRect/>
            </a:stretch>
          </p:blipFill>
          <p:spPr>
            <a:xfrm>
              <a:off x="1771014" y="6325505"/>
              <a:ext cx="112236" cy="126682"/>
            </a:xfrm>
            <a:prstGeom prst="rect">
              <a:avLst/>
            </a:prstGeom>
          </p:spPr>
        </p:pic>
        <p:pic>
          <p:nvPicPr>
            <p:cNvPr id="10" name="object 6">
              <a:extLst>
                <a:ext uri="{FF2B5EF4-FFF2-40B4-BE49-F238E27FC236}">
                  <a16:creationId xmlns:a16="http://schemas.microsoft.com/office/drawing/2014/main" id="{5324E07A-510E-4A54-B324-1548F89CD5B0}"/>
                </a:ext>
              </a:extLst>
            </p:cNvPr>
            <p:cNvPicPr/>
            <p:nvPr/>
          </p:nvPicPr>
          <p:blipFill>
            <a:blip r:embed="rId5" cstate="print"/>
            <a:stretch>
              <a:fillRect/>
            </a:stretch>
          </p:blipFill>
          <p:spPr>
            <a:xfrm>
              <a:off x="1902513" y="6289945"/>
              <a:ext cx="344857" cy="162057"/>
            </a:xfrm>
            <a:prstGeom prst="rect">
              <a:avLst/>
            </a:prstGeom>
          </p:spPr>
        </p:pic>
      </p:grpSp>
      <p:grpSp>
        <p:nvGrpSpPr>
          <p:cNvPr id="11" name="object 7">
            <a:extLst>
              <a:ext uri="{FF2B5EF4-FFF2-40B4-BE49-F238E27FC236}">
                <a16:creationId xmlns:a16="http://schemas.microsoft.com/office/drawing/2014/main" id="{868CC619-8601-4BB4-94CF-DAD42538E7AB}"/>
              </a:ext>
            </a:extLst>
          </p:cNvPr>
          <p:cNvGrpSpPr/>
          <p:nvPr/>
        </p:nvGrpSpPr>
        <p:grpSpPr>
          <a:xfrm>
            <a:off x="2266447" y="6277536"/>
            <a:ext cx="362585" cy="175260"/>
            <a:chOff x="2266447" y="6277536"/>
            <a:chExt cx="362585" cy="175260"/>
          </a:xfrm>
        </p:grpSpPr>
        <p:sp>
          <p:nvSpPr>
            <p:cNvPr id="12" name="object 8">
              <a:extLst>
                <a:ext uri="{FF2B5EF4-FFF2-40B4-BE49-F238E27FC236}">
                  <a16:creationId xmlns:a16="http://schemas.microsoft.com/office/drawing/2014/main" id="{53D0B673-765F-452F-89BD-E51314F40FF1}"/>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3" name="object 9">
              <a:extLst>
                <a:ext uri="{FF2B5EF4-FFF2-40B4-BE49-F238E27FC236}">
                  <a16:creationId xmlns:a16="http://schemas.microsoft.com/office/drawing/2014/main" id="{41F32B40-4A8E-42C7-AA84-F6B2D01B757D}"/>
                </a:ext>
              </a:extLst>
            </p:cNvPr>
            <p:cNvPicPr/>
            <p:nvPr/>
          </p:nvPicPr>
          <p:blipFill>
            <a:blip r:embed="rId6" cstate="print"/>
            <a:stretch>
              <a:fillRect/>
            </a:stretch>
          </p:blipFill>
          <p:spPr>
            <a:xfrm>
              <a:off x="2450729" y="6323097"/>
              <a:ext cx="178170" cy="126682"/>
            </a:xfrm>
            <a:prstGeom prst="rect">
              <a:avLst/>
            </a:prstGeom>
          </p:spPr>
        </p:pic>
        <p:sp>
          <p:nvSpPr>
            <p:cNvPr id="14" name="object 10">
              <a:extLst>
                <a:ext uri="{FF2B5EF4-FFF2-40B4-BE49-F238E27FC236}">
                  <a16:creationId xmlns:a16="http://schemas.microsoft.com/office/drawing/2014/main" id="{AB6804B3-0642-4761-96EC-1CDB49C9F93D}"/>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5" name="object 11">
            <a:extLst>
              <a:ext uri="{FF2B5EF4-FFF2-40B4-BE49-F238E27FC236}">
                <a16:creationId xmlns:a16="http://schemas.microsoft.com/office/drawing/2014/main" id="{E5014BCB-2708-404B-964A-46BDB1049FCF}"/>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22289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977A-4D1D-4725-BFEA-341EFA37A6B1}"/>
              </a:ext>
            </a:extLst>
          </p:cNvPr>
          <p:cNvSpPr>
            <a:spLocks noGrp="1"/>
          </p:cNvSpPr>
          <p:nvPr>
            <p:ph type="title"/>
          </p:nvPr>
        </p:nvSpPr>
        <p:spPr>
          <a:xfrm>
            <a:off x="677334" y="156238"/>
            <a:ext cx="8596668" cy="1320800"/>
          </a:xfrm>
        </p:spPr>
        <p:txBody>
          <a:bodyPr>
            <a:normAutofit fontScale="90000"/>
          </a:bodyPr>
          <a:lstStyle/>
          <a:p>
            <a:r>
              <a:rPr lang="en-US" b="1" i="1" dirty="0">
                <a:solidFill>
                  <a:schemeClr val="tx1"/>
                </a:solidFill>
              </a:rPr>
              <a:t>Factors influencing  consumer purchasing behavior within the chips category.</a:t>
            </a:r>
            <a:endParaRPr lang="en-IN" b="1" i="1" dirty="0">
              <a:solidFill>
                <a:schemeClr val="tx1"/>
              </a:solidFill>
            </a:endParaRPr>
          </a:p>
        </p:txBody>
      </p:sp>
      <p:sp>
        <p:nvSpPr>
          <p:cNvPr id="3" name="Content Placeholder 2">
            <a:extLst>
              <a:ext uri="{FF2B5EF4-FFF2-40B4-BE49-F238E27FC236}">
                <a16:creationId xmlns:a16="http://schemas.microsoft.com/office/drawing/2014/main" id="{24CE8E00-8D53-49B4-B8F3-B0E74D36180B}"/>
              </a:ext>
            </a:extLst>
          </p:cNvPr>
          <p:cNvSpPr>
            <a:spLocks noGrp="1"/>
          </p:cNvSpPr>
          <p:nvPr>
            <p:ph idx="1"/>
          </p:nvPr>
        </p:nvSpPr>
        <p:spPr>
          <a:xfrm>
            <a:off x="677334" y="1269000"/>
            <a:ext cx="10092266" cy="5588999"/>
          </a:xfrm>
        </p:spPr>
        <p:txBody>
          <a:bodyPr>
            <a:normAutofit fontScale="25000" lnSpcReduction="20000"/>
          </a:bodyPr>
          <a:lstStyle/>
          <a:p>
            <a:pPr marL="12700">
              <a:lnSpc>
                <a:spcPct val="100000"/>
              </a:lnSpc>
              <a:spcBef>
                <a:spcPts val="100"/>
              </a:spcBef>
            </a:pPr>
            <a:r>
              <a:rPr lang="en-US" sz="6400" b="1" spc="-25" dirty="0">
                <a:latin typeface="+mj-lt"/>
              </a:rPr>
              <a:t>Total</a:t>
            </a:r>
            <a:r>
              <a:rPr lang="en-US" sz="6400" b="1" spc="-70" dirty="0">
                <a:latin typeface="+mj-lt"/>
              </a:rPr>
              <a:t> </a:t>
            </a:r>
            <a:r>
              <a:rPr lang="en-US" sz="6400" b="1" dirty="0">
                <a:latin typeface="+mj-lt"/>
              </a:rPr>
              <a:t>Sales</a:t>
            </a:r>
            <a:r>
              <a:rPr lang="en-US" sz="6400" b="1" spc="-55" dirty="0">
                <a:latin typeface="+mj-lt"/>
              </a:rPr>
              <a:t> </a:t>
            </a:r>
            <a:r>
              <a:rPr lang="en-US" sz="6400" b="1" spc="110" dirty="0">
                <a:latin typeface="+mj-lt"/>
              </a:rPr>
              <a:t>-</a:t>
            </a:r>
            <a:r>
              <a:rPr lang="en-US" sz="6400" b="1" spc="-60" dirty="0">
                <a:latin typeface="+mj-lt"/>
              </a:rPr>
              <a:t> </a:t>
            </a:r>
            <a:r>
              <a:rPr lang="en-US" sz="6400" b="1" spc="-65" dirty="0">
                <a:latin typeface="+mj-lt"/>
              </a:rPr>
              <a:t>Top</a:t>
            </a:r>
            <a:r>
              <a:rPr lang="en-US" sz="6400" b="1" spc="-45" dirty="0">
                <a:latin typeface="+mj-lt"/>
              </a:rPr>
              <a:t> </a:t>
            </a:r>
            <a:r>
              <a:rPr lang="en-US" sz="6400" b="1" dirty="0">
                <a:latin typeface="+mj-lt"/>
              </a:rPr>
              <a:t>3</a:t>
            </a:r>
            <a:r>
              <a:rPr lang="en-US" sz="6400" b="1" spc="-60" dirty="0">
                <a:latin typeface="+mj-lt"/>
              </a:rPr>
              <a:t> </a:t>
            </a:r>
            <a:r>
              <a:rPr lang="en-US" sz="6400" b="1" spc="-10" dirty="0">
                <a:latin typeface="+mj-lt"/>
              </a:rPr>
              <a:t>sales</a:t>
            </a:r>
            <a:r>
              <a:rPr lang="en-US" sz="6400" b="1" spc="-60" dirty="0">
                <a:latin typeface="+mj-lt"/>
              </a:rPr>
              <a:t> </a:t>
            </a:r>
            <a:r>
              <a:rPr lang="en-US" sz="6400" b="1" dirty="0">
                <a:latin typeface="+mj-lt"/>
              </a:rPr>
              <a:t>driver</a:t>
            </a:r>
            <a:r>
              <a:rPr lang="en-US" sz="6400" b="1" spc="-50" dirty="0">
                <a:latin typeface="+mj-lt"/>
              </a:rPr>
              <a:t> </a:t>
            </a:r>
            <a:r>
              <a:rPr lang="en-US" sz="6400" b="1" dirty="0">
                <a:latin typeface="+mj-lt"/>
              </a:rPr>
              <a:t>segments</a:t>
            </a:r>
            <a:r>
              <a:rPr lang="en-US" sz="6400" b="1" spc="-65" dirty="0">
                <a:latin typeface="+mj-lt"/>
              </a:rPr>
              <a:t> </a:t>
            </a:r>
            <a:r>
              <a:rPr lang="en-US" sz="6400" b="1" spc="-50" dirty="0">
                <a:latin typeface="+mj-lt"/>
              </a:rPr>
              <a:t>:</a:t>
            </a:r>
          </a:p>
          <a:p>
            <a:pPr>
              <a:lnSpc>
                <a:spcPct val="100000"/>
              </a:lnSpc>
              <a:spcBef>
                <a:spcPts val="30"/>
              </a:spcBef>
            </a:pPr>
            <a:endParaRPr lang="en-US" sz="6400" spc="-50" dirty="0">
              <a:latin typeface="+mj-lt"/>
            </a:endParaRPr>
          </a:p>
          <a:p>
            <a:pPr marL="598805" indent="-128905">
              <a:lnSpc>
                <a:spcPct val="100000"/>
              </a:lnSpc>
              <a:buChar char="•"/>
              <a:tabLst>
                <a:tab pos="598805" algn="l"/>
              </a:tabLst>
            </a:pPr>
            <a:r>
              <a:rPr lang="en-US" sz="6400" dirty="0">
                <a:latin typeface="+mj-lt"/>
                <a:cs typeface="Arial"/>
              </a:rPr>
              <a:t>Budget</a:t>
            </a:r>
            <a:r>
              <a:rPr lang="en-US" sz="6400" spc="20" dirty="0">
                <a:latin typeface="+mj-lt"/>
                <a:cs typeface="Arial"/>
              </a:rPr>
              <a:t> </a:t>
            </a:r>
            <a:r>
              <a:rPr lang="en-US" sz="6400" spc="80" dirty="0">
                <a:latin typeface="+mj-lt"/>
                <a:cs typeface="Arial"/>
              </a:rPr>
              <a:t>-</a:t>
            </a:r>
            <a:r>
              <a:rPr lang="en-US" sz="6400" spc="25" dirty="0">
                <a:latin typeface="+mj-lt"/>
                <a:cs typeface="Arial"/>
              </a:rPr>
              <a:t> </a:t>
            </a:r>
            <a:r>
              <a:rPr lang="en-US" sz="6400" dirty="0">
                <a:latin typeface="+mj-lt"/>
                <a:cs typeface="Arial"/>
              </a:rPr>
              <a:t>Older</a:t>
            </a:r>
            <a:r>
              <a:rPr lang="en-US" sz="6400" spc="30" dirty="0">
                <a:latin typeface="+mj-lt"/>
                <a:cs typeface="Arial"/>
              </a:rPr>
              <a:t> </a:t>
            </a:r>
            <a:r>
              <a:rPr lang="en-US" sz="6400" spc="-10" dirty="0">
                <a:latin typeface="+mj-lt"/>
                <a:cs typeface="Arial"/>
              </a:rPr>
              <a:t>Families</a:t>
            </a:r>
          </a:p>
          <a:p>
            <a:pPr>
              <a:lnSpc>
                <a:spcPct val="100000"/>
              </a:lnSpc>
              <a:spcBef>
                <a:spcPts val="55"/>
              </a:spcBef>
              <a:buFont typeface="Arial"/>
              <a:buChar char="•"/>
            </a:pPr>
            <a:endParaRPr lang="en-US" sz="6400" spc="-10" dirty="0">
              <a:latin typeface="+mj-lt"/>
              <a:cs typeface="Arial"/>
            </a:endParaRPr>
          </a:p>
          <a:p>
            <a:pPr marL="598805" indent="-128905">
              <a:lnSpc>
                <a:spcPct val="100000"/>
              </a:lnSpc>
              <a:buChar char="•"/>
              <a:tabLst>
                <a:tab pos="598805" algn="l"/>
              </a:tabLst>
            </a:pPr>
            <a:r>
              <a:rPr lang="en-US" sz="6400" dirty="0">
                <a:latin typeface="+mj-lt"/>
                <a:cs typeface="Arial"/>
              </a:rPr>
              <a:t>Mainstream</a:t>
            </a:r>
            <a:r>
              <a:rPr lang="en-US" sz="6400" spc="-40" dirty="0">
                <a:latin typeface="+mj-lt"/>
                <a:cs typeface="Arial"/>
              </a:rPr>
              <a:t> </a:t>
            </a:r>
            <a:r>
              <a:rPr lang="en-US" sz="6400" spc="80" dirty="0">
                <a:latin typeface="+mj-lt"/>
                <a:cs typeface="Arial"/>
              </a:rPr>
              <a:t>-</a:t>
            </a:r>
            <a:r>
              <a:rPr lang="en-US" sz="6400" spc="-30" dirty="0">
                <a:latin typeface="+mj-lt"/>
                <a:cs typeface="Arial"/>
              </a:rPr>
              <a:t> </a:t>
            </a:r>
            <a:r>
              <a:rPr lang="en-US" sz="6400" spc="-20" dirty="0">
                <a:latin typeface="+mj-lt"/>
                <a:cs typeface="Arial"/>
              </a:rPr>
              <a:t>Young</a:t>
            </a:r>
            <a:r>
              <a:rPr lang="en-US" sz="6400" spc="-45" dirty="0">
                <a:latin typeface="+mj-lt"/>
                <a:cs typeface="Arial"/>
              </a:rPr>
              <a:t> </a:t>
            </a:r>
            <a:r>
              <a:rPr lang="en-US" sz="6400" spc="-10" dirty="0">
                <a:latin typeface="+mj-lt"/>
                <a:cs typeface="Arial"/>
              </a:rPr>
              <a:t>Singles/Couples</a:t>
            </a:r>
          </a:p>
          <a:p>
            <a:pPr>
              <a:lnSpc>
                <a:spcPct val="100000"/>
              </a:lnSpc>
              <a:spcBef>
                <a:spcPts val="130"/>
              </a:spcBef>
              <a:buFont typeface="Arial"/>
              <a:buChar char="•"/>
            </a:pPr>
            <a:endParaRPr lang="en-US" sz="6400" spc="-10" dirty="0">
              <a:latin typeface="+mj-lt"/>
              <a:cs typeface="Arial"/>
            </a:endParaRPr>
          </a:p>
          <a:p>
            <a:pPr marL="598805" indent="-128905">
              <a:lnSpc>
                <a:spcPct val="100000"/>
              </a:lnSpc>
              <a:buChar char="•"/>
              <a:tabLst>
                <a:tab pos="598805" algn="l"/>
              </a:tabLst>
            </a:pPr>
            <a:r>
              <a:rPr lang="en-US" sz="6400" dirty="0">
                <a:latin typeface="+mj-lt"/>
                <a:cs typeface="Arial"/>
              </a:rPr>
              <a:t>Mainstream</a:t>
            </a:r>
            <a:r>
              <a:rPr lang="en-US" sz="6400" spc="-20" dirty="0">
                <a:latin typeface="+mj-lt"/>
                <a:cs typeface="Arial"/>
              </a:rPr>
              <a:t> </a:t>
            </a:r>
            <a:r>
              <a:rPr lang="en-US" sz="6400" spc="80" dirty="0">
                <a:latin typeface="+mj-lt"/>
                <a:cs typeface="Arial"/>
              </a:rPr>
              <a:t>-</a:t>
            </a:r>
            <a:r>
              <a:rPr lang="en-US" sz="6400" spc="-10" dirty="0">
                <a:latin typeface="+mj-lt"/>
                <a:cs typeface="Arial"/>
              </a:rPr>
              <a:t> Retirees</a:t>
            </a:r>
          </a:p>
          <a:p>
            <a:pPr>
              <a:lnSpc>
                <a:spcPct val="100000"/>
              </a:lnSpc>
              <a:buFont typeface="Arial"/>
              <a:buChar char="•"/>
            </a:pPr>
            <a:endParaRPr lang="en-US" sz="6400" spc="-10" dirty="0">
              <a:latin typeface="+mj-lt"/>
              <a:cs typeface="Arial"/>
            </a:endParaRPr>
          </a:p>
          <a:p>
            <a:pPr>
              <a:lnSpc>
                <a:spcPct val="100000"/>
              </a:lnSpc>
              <a:spcBef>
                <a:spcPts val="204"/>
              </a:spcBef>
              <a:buFont typeface="Arial"/>
              <a:buChar char="•"/>
            </a:pPr>
            <a:endParaRPr lang="en-US" sz="6400" spc="-10" dirty="0">
              <a:latin typeface="+mj-lt"/>
              <a:cs typeface="Arial"/>
            </a:endParaRPr>
          </a:p>
          <a:p>
            <a:pPr marL="12700">
              <a:lnSpc>
                <a:spcPct val="100000"/>
              </a:lnSpc>
              <a:spcBef>
                <a:spcPts val="5"/>
              </a:spcBef>
            </a:pPr>
            <a:r>
              <a:rPr lang="en-US" sz="6400" b="1" dirty="0">
                <a:latin typeface="+mj-lt"/>
              </a:rPr>
              <a:t>Other</a:t>
            </a:r>
            <a:r>
              <a:rPr lang="en-US" sz="6400" b="1" spc="30" dirty="0">
                <a:latin typeface="+mj-lt"/>
              </a:rPr>
              <a:t> </a:t>
            </a:r>
            <a:r>
              <a:rPr lang="en-US" sz="6400" b="1" dirty="0">
                <a:latin typeface="+mj-lt"/>
              </a:rPr>
              <a:t>facts</a:t>
            </a:r>
            <a:r>
              <a:rPr lang="en-US" sz="6400" b="1" spc="25" dirty="0">
                <a:latin typeface="+mj-lt"/>
              </a:rPr>
              <a:t> </a:t>
            </a:r>
            <a:r>
              <a:rPr lang="en-US" sz="6400" b="1" spc="-50" dirty="0">
                <a:latin typeface="+mj-lt"/>
              </a:rPr>
              <a:t>:</a:t>
            </a:r>
          </a:p>
          <a:p>
            <a:pPr>
              <a:lnSpc>
                <a:spcPct val="100000"/>
              </a:lnSpc>
              <a:spcBef>
                <a:spcPts val="110"/>
              </a:spcBef>
            </a:pPr>
            <a:endParaRPr lang="en-US" sz="6400" spc="-50" dirty="0">
              <a:latin typeface="+mj-lt"/>
            </a:endParaRPr>
          </a:p>
          <a:p>
            <a:pPr marL="469900" marR="93345" indent="128905">
              <a:lnSpc>
                <a:spcPts val="1900"/>
              </a:lnSpc>
              <a:buFont typeface="Arial"/>
              <a:buChar char="•"/>
              <a:tabLst>
                <a:tab pos="598805" algn="l"/>
              </a:tabLst>
            </a:pPr>
            <a:r>
              <a:rPr lang="en-US" sz="6400" dirty="0">
                <a:latin typeface="+mj-lt"/>
                <a:cs typeface="Arial"/>
              </a:rPr>
              <a:t>Customer</a:t>
            </a:r>
            <a:r>
              <a:rPr lang="en-US" sz="6400" spc="-20" dirty="0">
                <a:latin typeface="+mj-lt"/>
                <a:cs typeface="Arial"/>
              </a:rPr>
              <a:t> </a:t>
            </a:r>
            <a:r>
              <a:rPr lang="en-US" sz="6400" dirty="0">
                <a:latin typeface="+mj-lt"/>
                <a:cs typeface="Arial"/>
              </a:rPr>
              <a:t>counts</a:t>
            </a:r>
            <a:r>
              <a:rPr lang="en-US" sz="6400" spc="-15" dirty="0">
                <a:latin typeface="+mj-lt"/>
                <a:cs typeface="Arial"/>
              </a:rPr>
              <a:t> </a:t>
            </a:r>
            <a:r>
              <a:rPr lang="en-US" sz="6400" dirty="0">
                <a:latin typeface="+mj-lt"/>
                <a:cs typeface="Arial"/>
              </a:rPr>
              <a:t>:</a:t>
            </a:r>
            <a:r>
              <a:rPr lang="en-US" sz="6400" spc="-15" dirty="0">
                <a:latin typeface="+mj-lt"/>
                <a:cs typeface="Arial"/>
              </a:rPr>
              <a:t> </a:t>
            </a:r>
            <a:r>
              <a:rPr lang="en-US" sz="6400" spc="-20" dirty="0">
                <a:latin typeface="+mj-lt"/>
                <a:cs typeface="Arial"/>
              </a:rPr>
              <a:t>There</a:t>
            </a:r>
            <a:r>
              <a:rPr lang="en-US" sz="6400" spc="-15" dirty="0">
                <a:latin typeface="+mj-lt"/>
                <a:cs typeface="Arial"/>
              </a:rPr>
              <a:t> </a:t>
            </a:r>
            <a:r>
              <a:rPr lang="en-US" sz="6400" dirty="0">
                <a:latin typeface="+mj-lt"/>
                <a:cs typeface="Arial"/>
              </a:rPr>
              <a:t>are</a:t>
            </a:r>
            <a:r>
              <a:rPr lang="en-US" sz="6400" spc="-15" dirty="0">
                <a:latin typeface="+mj-lt"/>
                <a:cs typeface="Arial"/>
              </a:rPr>
              <a:t> </a:t>
            </a:r>
            <a:r>
              <a:rPr lang="en-US" sz="6400" dirty="0">
                <a:latin typeface="+mj-lt"/>
                <a:cs typeface="Arial"/>
              </a:rPr>
              <a:t>more</a:t>
            </a:r>
            <a:r>
              <a:rPr lang="en-US" sz="6400" spc="-20" dirty="0">
                <a:latin typeface="+mj-lt"/>
                <a:cs typeface="Arial"/>
              </a:rPr>
              <a:t> </a:t>
            </a:r>
            <a:r>
              <a:rPr lang="en-US" sz="6400" dirty="0">
                <a:latin typeface="+mj-lt"/>
                <a:cs typeface="Arial"/>
              </a:rPr>
              <a:t>Mainstream</a:t>
            </a:r>
            <a:r>
              <a:rPr lang="en-US" sz="6400" spc="-20" dirty="0">
                <a:latin typeface="+mj-lt"/>
                <a:cs typeface="Arial"/>
              </a:rPr>
              <a:t> </a:t>
            </a:r>
            <a:r>
              <a:rPr lang="en-US" sz="6400" spc="80" dirty="0">
                <a:latin typeface="+mj-lt"/>
                <a:cs typeface="Arial"/>
              </a:rPr>
              <a:t>-</a:t>
            </a:r>
            <a:r>
              <a:rPr lang="en-US" sz="6400" spc="-15" dirty="0">
                <a:latin typeface="+mj-lt"/>
                <a:cs typeface="Arial"/>
              </a:rPr>
              <a:t> </a:t>
            </a:r>
            <a:r>
              <a:rPr lang="en-US" sz="6400" dirty="0">
                <a:latin typeface="+mj-lt"/>
                <a:cs typeface="Arial"/>
              </a:rPr>
              <a:t>young</a:t>
            </a:r>
            <a:r>
              <a:rPr lang="en-US" sz="6400" spc="-30" dirty="0">
                <a:latin typeface="+mj-lt"/>
                <a:cs typeface="Arial"/>
              </a:rPr>
              <a:t> </a:t>
            </a:r>
            <a:r>
              <a:rPr lang="en-US" sz="6400" dirty="0">
                <a:latin typeface="+mj-lt"/>
                <a:cs typeface="Arial"/>
              </a:rPr>
              <a:t>singles/couples</a:t>
            </a:r>
            <a:r>
              <a:rPr lang="en-US" sz="6400" spc="-15" dirty="0">
                <a:latin typeface="+mj-lt"/>
                <a:cs typeface="Arial"/>
              </a:rPr>
              <a:t> </a:t>
            </a:r>
            <a:r>
              <a:rPr lang="en-US" sz="6400" dirty="0">
                <a:latin typeface="+mj-lt"/>
                <a:cs typeface="Arial"/>
              </a:rPr>
              <a:t>and</a:t>
            </a:r>
            <a:r>
              <a:rPr lang="en-US" sz="6400" spc="-20" dirty="0">
                <a:latin typeface="+mj-lt"/>
                <a:cs typeface="Arial"/>
              </a:rPr>
              <a:t> </a:t>
            </a:r>
            <a:r>
              <a:rPr lang="en-US" sz="6400" dirty="0">
                <a:latin typeface="+mj-lt"/>
                <a:cs typeface="Arial"/>
              </a:rPr>
              <a:t>Mainstream</a:t>
            </a:r>
            <a:r>
              <a:rPr lang="en-US" sz="6400" spc="-20" dirty="0">
                <a:latin typeface="+mj-lt"/>
                <a:cs typeface="Arial"/>
              </a:rPr>
              <a:t> </a:t>
            </a:r>
            <a:r>
              <a:rPr lang="en-US" sz="6400" spc="80" dirty="0">
                <a:latin typeface="+mj-lt"/>
                <a:cs typeface="Arial"/>
              </a:rPr>
              <a:t>-</a:t>
            </a:r>
            <a:r>
              <a:rPr lang="en-US" sz="6400" spc="-15" dirty="0">
                <a:latin typeface="+mj-lt"/>
                <a:cs typeface="Arial"/>
              </a:rPr>
              <a:t> </a:t>
            </a:r>
            <a:r>
              <a:rPr lang="en-US" sz="6400" spc="-10" dirty="0">
                <a:latin typeface="+mj-lt"/>
                <a:cs typeface="Arial"/>
              </a:rPr>
              <a:t>retirees </a:t>
            </a:r>
            <a:r>
              <a:rPr lang="en-US" sz="6400" dirty="0">
                <a:latin typeface="+mj-lt"/>
                <a:cs typeface="Arial"/>
              </a:rPr>
              <a:t>who</a:t>
            </a:r>
            <a:r>
              <a:rPr lang="en-US" sz="6400" spc="55" dirty="0">
                <a:latin typeface="+mj-lt"/>
                <a:cs typeface="Arial"/>
              </a:rPr>
              <a:t> </a:t>
            </a:r>
            <a:r>
              <a:rPr lang="en-US" sz="6400" dirty="0">
                <a:latin typeface="+mj-lt"/>
                <a:cs typeface="Arial"/>
              </a:rPr>
              <a:t>buy</a:t>
            </a:r>
            <a:r>
              <a:rPr lang="en-US" sz="6400" spc="65" dirty="0">
                <a:latin typeface="+mj-lt"/>
                <a:cs typeface="Arial"/>
              </a:rPr>
              <a:t> </a:t>
            </a:r>
            <a:r>
              <a:rPr lang="en-US" sz="6400" spc="-10" dirty="0">
                <a:latin typeface="+mj-lt"/>
                <a:cs typeface="Arial"/>
              </a:rPr>
              <a:t>chips.</a:t>
            </a:r>
          </a:p>
          <a:p>
            <a:pPr marL="469900" marR="525145" indent="128905">
              <a:lnSpc>
                <a:spcPct val="103699"/>
              </a:lnSpc>
              <a:spcBef>
                <a:spcPts val="1760"/>
              </a:spcBef>
              <a:buFont typeface="Arial"/>
              <a:buChar char="•"/>
              <a:tabLst>
                <a:tab pos="598805" algn="l"/>
              </a:tabLst>
            </a:pPr>
            <a:r>
              <a:rPr lang="en-US" sz="6400" dirty="0">
                <a:latin typeface="+mj-lt"/>
                <a:cs typeface="Arial"/>
              </a:rPr>
              <a:t>Average</a:t>
            </a:r>
            <a:r>
              <a:rPr lang="en-US" sz="6400" spc="-35" dirty="0">
                <a:latin typeface="+mj-lt"/>
                <a:cs typeface="Arial"/>
              </a:rPr>
              <a:t> </a:t>
            </a:r>
            <a:r>
              <a:rPr lang="en-US" sz="6400" dirty="0">
                <a:latin typeface="+mj-lt"/>
                <a:cs typeface="Arial"/>
              </a:rPr>
              <a:t>purchase</a:t>
            </a:r>
            <a:r>
              <a:rPr lang="en-US" sz="6400" spc="-35" dirty="0">
                <a:latin typeface="+mj-lt"/>
                <a:cs typeface="Arial"/>
              </a:rPr>
              <a:t> </a:t>
            </a:r>
            <a:r>
              <a:rPr lang="en-US" sz="6400" spc="-10" dirty="0">
                <a:latin typeface="+mj-lt"/>
                <a:cs typeface="Arial"/>
              </a:rPr>
              <a:t>quantity</a:t>
            </a:r>
            <a:r>
              <a:rPr lang="en-US" sz="6400" spc="-35" dirty="0">
                <a:latin typeface="+mj-lt"/>
                <a:cs typeface="Arial"/>
              </a:rPr>
              <a:t> </a:t>
            </a:r>
            <a:r>
              <a:rPr lang="en-US" sz="6400" dirty="0">
                <a:latin typeface="+mj-lt"/>
                <a:cs typeface="Arial"/>
              </a:rPr>
              <a:t>:</a:t>
            </a:r>
            <a:r>
              <a:rPr lang="en-US" sz="6400" spc="-15" dirty="0">
                <a:latin typeface="+mj-lt"/>
                <a:cs typeface="Arial"/>
              </a:rPr>
              <a:t> </a:t>
            </a:r>
            <a:r>
              <a:rPr lang="en-US" sz="6400" dirty="0">
                <a:latin typeface="+mj-lt"/>
                <a:cs typeface="Arial"/>
              </a:rPr>
              <a:t>Older</a:t>
            </a:r>
            <a:r>
              <a:rPr lang="en-US" sz="6400" spc="-20" dirty="0">
                <a:latin typeface="+mj-lt"/>
                <a:cs typeface="Arial"/>
              </a:rPr>
              <a:t> </a:t>
            </a:r>
            <a:r>
              <a:rPr lang="en-US" sz="6400" dirty="0">
                <a:latin typeface="+mj-lt"/>
                <a:cs typeface="Arial"/>
              </a:rPr>
              <a:t>families</a:t>
            </a:r>
            <a:r>
              <a:rPr lang="en-US" sz="6400" spc="-25" dirty="0">
                <a:latin typeface="+mj-lt"/>
                <a:cs typeface="Arial"/>
              </a:rPr>
              <a:t> </a:t>
            </a:r>
            <a:r>
              <a:rPr lang="en-US" sz="6400" dirty="0">
                <a:latin typeface="+mj-lt"/>
                <a:cs typeface="Arial"/>
              </a:rPr>
              <a:t>and</a:t>
            </a:r>
            <a:r>
              <a:rPr lang="en-US" sz="6400" spc="-25" dirty="0">
                <a:latin typeface="+mj-lt"/>
                <a:cs typeface="Arial"/>
              </a:rPr>
              <a:t> </a:t>
            </a:r>
            <a:r>
              <a:rPr lang="en-US" sz="6400" dirty="0">
                <a:latin typeface="+mj-lt"/>
                <a:cs typeface="Arial"/>
              </a:rPr>
              <a:t>young</a:t>
            </a:r>
            <a:r>
              <a:rPr lang="en-US" sz="6400" spc="-35" dirty="0">
                <a:latin typeface="+mj-lt"/>
                <a:cs typeface="Arial"/>
              </a:rPr>
              <a:t> </a:t>
            </a:r>
            <a:r>
              <a:rPr lang="en-US" sz="6400" dirty="0">
                <a:latin typeface="+mj-lt"/>
                <a:cs typeface="Arial"/>
              </a:rPr>
              <a:t>families</a:t>
            </a:r>
            <a:r>
              <a:rPr lang="en-US" sz="6400" spc="-20" dirty="0">
                <a:latin typeface="+mj-lt"/>
                <a:cs typeface="Arial"/>
              </a:rPr>
              <a:t> </a:t>
            </a:r>
            <a:r>
              <a:rPr lang="en-US" sz="6400" dirty="0">
                <a:latin typeface="+mj-lt"/>
                <a:cs typeface="Arial"/>
              </a:rPr>
              <a:t>in</a:t>
            </a:r>
            <a:r>
              <a:rPr lang="en-US" sz="6400" spc="-30" dirty="0">
                <a:latin typeface="+mj-lt"/>
                <a:cs typeface="Arial"/>
              </a:rPr>
              <a:t> </a:t>
            </a:r>
            <a:r>
              <a:rPr lang="en-US" sz="6400" dirty="0">
                <a:latin typeface="+mj-lt"/>
                <a:cs typeface="Arial"/>
              </a:rPr>
              <a:t>general</a:t>
            </a:r>
            <a:r>
              <a:rPr lang="en-US" sz="6400" spc="-30" dirty="0">
                <a:latin typeface="+mj-lt"/>
                <a:cs typeface="Arial"/>
              </a:rPr>
              <a:t> </a:t>
            </a:r>
            <a:r>
              <a:rPr lang="en-US" sz="6400" dirty="0">
                <a:latin typeface="+mj-lt"/>
                <a:cs typeface="Arial"/>
              </a:rPr>
              <a:t>buy</a:t>
            </a:r>
            <a:r>
              <a:rPr lang="en-US" sz="6400" spc="-25" dirty="0">
                <a:latin typeface="+mj-lt"/>
                <a:cs typeface="Arial"/>
              </a:rPr>
              <a:t> </a:t>
            </a:r>
            <a:r>
              <a:rPr lang="en-US" sz="6400" dirty="0">
                <a:latin typeface="+mj-lt"/>
                <a:cs typeface="Arial"/>
              </a:rPr>
              <a:t>more</a:t>
            </a:r>
            <a:r>
              <a:rPr lang="en-US" sz="6400" spc="-25" dirty="0">
                <a:latin typeface="+mj-lt"/>
                <a:cs typeface="Arial"/>
              </a:rPr>
              <a:t> </a:t>
            </a:r>
            <a:r>
              <a:rPr lang="en-US" sz="6400" dirty="0">
                <a:latin typeface="+mj-lt"/>
                <a:cs typeface="Arial"/>
              </a:rPr>
              <a:t>chips</a:t>
            </a:r>
            <a:r>
              <a:rPr lang="en-US" sz="6400" spc="-20" dirty="0">
                <a:latin typeface="+mj-lt"/>
                <a:cs typeface="Arial"/>
              </a:rPr>
              <a:t> </a:t>
            </a:r>
            <a:r>
              <a:rPr lang="en-US" sz="6400" spc="-25" dirty="0">
                <a:latin typeface="+mj-lt"/>
                <a:cs typeface="Arial"/>
              </a:rPr>
              <a:t>per </a:t>
            </a:r>
            <a:r>
              <a:rPr lang="en-US" sz="6400" spc="-10" dirty="0">
                <a:latin typeface="+mj-lt"/>
                <a:cs typeface="Arial"/>
              </a:rPr>
              <a:t>customer.</a:t>
            </a:r>
          </a:p>
          <a:p>
            <a:pPr>
              <a:lnSpc>
                <a:spcPct val="100000"/>
              </a:lnSpc>
              <a:spcBef>
                <a:spcPts val="114"/>
              </a:spcBef>
              <a:buFont typeface="Arial"/>
              <a:buChar char="•"/>
            </a:pPr>
            <a:endParaRPr lang="en-US" sz="6400" spc="-10" dirty="0">
              <a:latin typeface="+mj-lt"/>
              <a:cs typeface="Arial"/>
            </a:endParaRPr>
          </a:p>
          <a:p>
            <a:pPr marL="469900" marR="5080" indent="128905">
              <a:lnSpc>
                <a:spcPts val="1900"/>
              </a:lnSpc>
              <a:buFont typeface="Arial"/>
              <a:buChar char="•"/>
              <a:tabLst>
                <a:tab pos="598805" algn="l"/>
              </a:tabLst>
            </a:pPr>
            <a:r>
              <a:rPr lang="en-US" sz="6400" dirty="0">
                <a:latin typeface="+mj-lt"/>
                <a:cs typeface="Arial"/>
              </a:rPr>
              <a:t>Average</a:t>
            </a:r>
            <a:r>
              <a:rPr lang="en-US" sz="6400" spc="-20" dirty="0">
                <a:latin typeface="+mj-lt"/>
                <a:cs typeface="Arial"/>
              </a:rPr>
              <a:t> </a:t>
            </a:r>
            <a:r>
              <a:rPr lang="en-US" sz="6400" dirty="0">
                <a:latin typeface="+mj-lt"/>
                <a:cs typeface="Arial"/>
              </a:rPr>
              <a:t>purchase</a:t>
            </a:r>
            <a:r>
              <a:rPr lang="en-US" sz="6400" spc="-20" dirty="0">
                <a:latin typeface="+mj-lt"/>
                <a:cs typeface="Arial"/>
              </a:rPr>
              <a:t> </a:t>
            </a:r>
            <a:r>
              <a:rPr lang="en-US" sz="6400" dirty="0">
                <a:latin typeface="+mj-lt"/>
                <a:cs typeface="Arial"/>
              </a:rPr>
              <a:t>price</a:t>
            </a:r>
            <a:r>
              <a:rPr lang="en-US" sz="6400" spc="-15" dirty="0">
                <a:latin typeface="+mj-lt"/>
                <a:cs typeface="Arial"/>
              </a:rPr>
              <a:t> </a:t>
            </a:r>
            <a:r>
              <a:rPr lang="en-US" sz="6400" dirty="0">
                <a:latin typeface="+mj-lt"/>
                <a:cs typeface="Arial"/>
              </a:rPr>
              <a:t>:</a:t>
            </a:r>
            <a:r>
              <a:rPr lang="en-US" sz="6400" spc="-5" dirty="0">
                <a:latin typeface="+mj-lt"/>
                <a:cs typeface="Arial"/>
              </a:rPr>
              <a:t> </a:t>
            </a:r>
            <a:r>
              <a:rPr lang="en-US" sz="6400" dirty="0">
                <a:latin typeface="+mj-lt"/>
                <a:cs typeface="Arial"/>
              </a:rPr>
              <a:t>Mainstream</a:t>
            </a:r>
            <a:r>
              <a:rPr lang="en-US" sz="6400" spc="-15" dirty="0">
                <a:latin typeface="+mj-lt"/>
                <a:cs typeface="Arial"/>
              </a:rPr>
              <a:t> </a:t>
            </a:r>
            <a:r>
              <a:rPr lang="en-US" sz="6400" dirty="0" err="1">
                <a:latin typeface="+mj-lt"/>
                <a:cs typeface="Arial"/>
              </a:rPr>
              <a:t>midage</a:t>
            </a:r>
            <a:r>
              <a:rPr lang="en-US" sz="6400" spc="-5" dirty="0">
                <a:latin typeface="+mj-lt"/>
                <a:cs typeface="Arial"/>
              </a:rPr>
              <a:t> </a:t>
            </a:r>
            <a:r>
              <a:rPr lang="en-US" sz="6400" dirty="0">
                <a:latin typeface="+mj-lt"/>
                <a:cs typeface="Arial"/>
              </a:rPr>
              <a:t>and</a:t>
            </a:r>
            <a:r>
              <a:rPr lang="en-US" sz="6400" spc="-10" dirty="0">
                <a:latin typeface="+mj-lt"/>
                <a:cs typeface="Arial"/>
              </a:rPr>
              <a:t> </a:t>
            </a:r>
            <a:r>
              <a:rPr lang="en-US" sz="6400" dirty="0">
                <a:latin typeface="+mj-lt"/>
                <a:cs typeface="Arial"/>
              </a:rPr>
              <a:t>young</a:t>
            </a:r>
            <a:r>
              <a:rPr lang="en-US" sz="6400" spc="-15" dirty="0">
                <a:latin typeface="+mj-lt"/>
                <a:cs typeface="Arial"/>
              </a:rPr>
              <a:t> </a:t>
            </a:r>
            <a:r>
              <a:rPr lang="en-US" sz="6400" dirty="0">
                <a:latin typeface="+mj-lt"/>
                <a:cs typeface="Arial"/>
              </a:rPr>
              <a:t>singles/couples</a:t>
            </a:r>
            <a:r>
              <a:rPr lang="en-US" sz="6400" spc="-10" dirty="0">
                <a:latin typeface="+mj-lt"/>
                <a:cs typeface="Arial"/>
              </a:rPr>
              <a:t> </a:t>
            </a:r>
            <a:r>
              <a:rPr lang="en-US" sz="6400" dirty="0">
                <a:latin typeface="+mj-lt"/>
                <a:cs typeface="Arial"/>
              </a:rPr>
              <a:t>are</a:t>
            </a:r>
            <a:r>
              <a:rPr lang="en-US" sz="6400" spc="-10" dirty="0">
                <a:latin typeface="+mj-lt"/>
                <a:cs typeface="Arial"/>
              </a:rPr>
              <a:t> </a:t>
            </a:r>
            <a:r>
              <a:rPr lang="en-US" sz="6400" dirty="0">
                <a:latin typeface="+mj-lt"/>
                <a:cs typeface="Arial"/>
              </a:rPr>
              <a:t>more</a:t>
            </a:r>
            <a:r>
              <a:rPr lang="en-US" sz="6400" spc="-5" dirty="0">
                <a:latin typeface="+mj-lt"/>
                <a:cs typeface="Arial"/>
              </a:rPr>
              <a:t> </a:t>
            </a:r>
            <a:r>
              <a:rPr lang="en-US" sz="6400" dirty="0">
                <a:latin typeface="+mj-lt"/>
                <a:cs typeface="Arial"/>
              </a:rPr>
              <a:t>willing</a:t>
            </a:r>
            <a:r>
              <a:rPr lang="en-US" sz="6400" spc="-20" dirty="0">
                <a:latin typeface="+mj-lt"/>
                <a:cs typeface="Arial"/>
              </a:rPr>
              <a:t> </a:t>
            </a:r>
            <a:r>
              <a:rPr lang="en-US" sz="6400" dirty="0">
                <a:latin typeface="+mj-lt"/>
                <a:cs typeface="Arial"/>
              </a:rPr>
              <a:t>to</a:t>
            </a:r>
            <a:r>
              <a:rPr lang="en-US" sz="6400" spc="-20" dirty="0">
                <a:latin typeface="+mj-lt"/>
                <a:cs typeface="Arial"/>
              </a:rPr>
              <a:t> </a:t>
            </a:r>
            <a:r>
              <a:rPr lang="en-US" sz="6400" spc="-25" dirty="0">
                <a:latin typeface="+mj-lt"/>
                <a:cs typeface="Arial"/>
              </a:rPr>
              <a:t>pay </a:t>
            </a:r>
            <a:r>
              <a:rPr lang="en-US" sz="6400" dirty="0">
                <a:latin typeface="+mj-lt"/>
                <a:cs typeface="Arial"/>
              </a:rPr>
              <a:t>more</a:t>
            </a:r>
            <a:r>
              <a:rPr lang="en-US" sz="6400" spc="60" dirty="0">
                <a:latin typeface="+mj-lt"/>
                <a:cs typeface="Arial"/>
              </a:rPr>
              <a:t> </a:t>
            </a:r>
            <a:r>
              <a:rPr lang="en-US" sz="6400" dirty="0">
                <a:latin typeface="+mj-lt"/>
                <a:cs typeface="Arial"/>
              </a:rPr>
              <a:t>per</a:t>
            </a:r>
            <a:r>
              <a:rPr lang="en-US" sz="6400" spc="65" dirty="0">
                <a:latin typeface="+mj-lt"/>
                <a:cs typeface="Arial"/>
              </a:rPr>
              <a:t> </a:t>
            </a:r>
            <a:r>
              <a:rPr lang="en-US" sz="6400" dirty="0">
                <a:latin typeface="+mj-lt"/>
                <a:cs typeface="Arial"/>
              </a:rPr>
              <a:t>packet</a:t>
            </a:r>
            <a:r>
              <a:rPr lang="en-US" sz="6400" spc="50" dirty="0">
                <a:latin typeface="+mj-lt"/>
                <a:cs typeface="Arial"/>
              </a:rPr>
              <a:t> </a:t>
            </a:r>
            <a:r>
              <a:rPr lang="en-US" sz="6400" dirty="0">
                <a:latin typeface="+mj-lt"/>
                <a:cs typeface="Arial"/>
              </a:rPr>
              <a:t>of</a:t>
            </a:r>
            <a:r>
              <a:rPr lang="en-US" sz="6400" spc="55" dirty="0">
                <a:latin typeface="+mj-lt"/>
                <a:cs typeface="Arial"/>
              </a:rPr>
              <a:t> </a:t>
            </a:r>
            <a:r>
              <a:rPr lang="en-US" sz="6400" dirty="0">
                <a:latin typeface="+mj-lt"/>
                <a:cs typeface="Arial"/>
              </a:rPr>
              <a:t>chips</a:t>
            </a:r>
            <a:r>
              <a:rPr lang="en-US" sz="6400" spc="55" dirty="0">
                <a:latin typeface="+mj-lt"/>
                <a:cs typeface="Arial"/>
              </a:rPr>
              <a:t> </a:t>
            </a:r>
            <a:r>
              <a:rPr lang="en-US" sz="6400" dirty="0">
                <a:latin typeface="+mj-lt"/>
                <a:cs typeface="Arial"/>
              </a:rPr>
              <a:t>compared</a:t>
            </a:r>
            <a:r>
              <a:rPr lang="en-US" sz="6400" spc="60" dirty="0">
                <a:latin typeface="+mj-lt"/>
                <a:cs typeface="Arial"/>
              </a:rPr>
              <a:t> </a:t>
            </a:r>
            <a:r>
              <a:rPr lang="en-US" sz="6400" dirty="0">
                <a:latin typeface="+mj-lt"/>
                <a:cs typeface="Arial"/>
              </a:rPr>
              <a:t>to</a:t>
            </a:r>
            <a:r>
              <a:rPr lang="en-US" sz="6400" spc="45" dirty="0">
                <a:latin typeface="+mj-lt"/>
                <a:cs typeface="Arial"/>
              </a:rPr>
              <a:t> </a:t>
            </a:r>
            <a:r>
              <a:rPr lang="en-US" sz="6400" dirty="0">
                <a:latin typeface="+mj-lt"/>
                <a:cs typeface="Arial"/>
              </a:rPr>
              <a:t>their</a:t>
            </a:r>
            <a:r>
              <a:rPr lang="en-US" sz="6400" spc="65" dirty="0">
                <a:latin typeface="+mj-lt"/>
                <a:cs typeface="Arial"/>
              </a:rPr>
              <a:t> </a:t>
            </a:r>
            <a:r>
              <a:rPr lang="en-US" sz="6400" dirty="0">
                <a:latin typeface="+mj-lt"/>
                <a:cs typeface="Arial"/>
              </a:rPr>
              <a:t>budget</a:t>
            </a:r>
            <a:r>
              <a:rPr lang="en-US" sz="6400" spc="50" dirty="0">
                <a:latin typeface="+mj-lt"/>
                <a:cs typeface="Arial"/>
              </a:rPr>
              <a:t> </a:t>
            </a:r>
            <a:r>
              <a:rPr lang="en-US" sz="6400" dirty="0">
                <a:latin typeface="+mj-lt"/>
                <a:cs typeface="Arial"/>
              </a:rPr>
              <a:t>and</a:t>
            </a:r>
            <a:r>
              <a:rPr lang="en-US" sz="6400" spc="60" dirty="0">
                <a:latin typeface="+mj-lt"/>
                <a:cs typeface="Arial"/>
              </a:rPr>
              <a:t> </a:t>
            </a:r>
            <a:r>
              <a:rPr lang="en-US" sz="6400" dirty="0">
                <a:latin typeface="+mj-lt"/>
                <a:cs typeface="Arial"/>
              </a:rPr>
              <a:t>premium</a:t>
            </a:r>
            <a:r>
              <a:rPr lang="en-US" sz="6400" spc="50" dirty="0">
                <a:latin typeface="+mj-lt"/>
                <a:cs typeface="Arial"/>
              </a:rPr>
              <a:t> </a:t>
            </a:r>
            <a:r>
              <a:rPr lang="en-US" sz="6400" dirty="0">
                <a:latin typeface="+mj-lt"/>
                <a:cs typeface="Arial"/>
              </a:rPr>
              <a:t>counterparts</a:t>
            </a:r>
            <a:r>
              <a:rPr lang="en-US" sz="6400" spc="60" dirty="0">
                <a:latin typeface="+mj-lt"/>
                <a:cs typeface="Arial"/>
              </a:rPr>
              <a:t> </a:t>
            </a:r>
            <a:r>
              <a:rPr lang="en-US" sz="6400" dirty="0">
                <a:latin typeface="+mj-lt"/>
                <a:cs typeface="Arial"/>
              </a:rPr>
              <a:t>(statistical</a:t>
            </a:r>
            <a:r>
              <a:rPr lang="en-US" sz="6400" spc="50" dirty="0">
                <a:latin typeface="+mj-lt"/>
                <a:cs typeface="Arial"/>
              </a:rPr>
              <a:t> </a:t>
            </a:r>
            <a:r>
              <a:rPr lang="en-US" sz="6400" spc="-10" dirty="0">
                <a:latin typeface="+mj-lt"/>
                <a:cs typeface="Arial"/>
              </a:rPr>
              <a:t>significant).</a:t>
            </a:r>
          </a:p>
          <a:p>
            <a:endParaRPr lang="en-IN" dirty="0"/>
          </a:p>
        </p:txBody>
      </p:sp>
      <p:grpSp>
        <p:nvGrpSpPr>
          <p:cNvPr id="4" name="object 3">
            <a:extLst>
              <a:ext uri="{FF2B5EF4-FFF2-40B4-BE49-F238E27FC236}">
                <a16:creationId xmlns:a16="http://schemas.microsoft.com/office/drawing/2014/main" id="{2831603A-32B3-44E5-9464-995CA90E54A4}"/>
              </a:ext>
            </a:extLst>
          </p:cNvPr>
          <p:cNvGrpSpPr/>
          <p:nvPr/>
        </p:nvGrpSpPr>
        <p:grpSpPr>
          <a:xfrm>
            <a:off x="1632294" y="6289945"/>
            <a:ext cx="615315" cy="208915"/>
            <a:chOff x="1632294" y="6289945"/>
            <a:chExt cx="615315" cy="208915"/>
          </a:xfrm>
        </p:grpSpPr>
        <p:pic>
          <p:nvPicPr>
            <p:cNvPr id="5" name="object 4">
              <a:extLst>
                <a:ext uri="{FF2B5EF4-FFF2-40B4-BE49-F238E27FC236}">
                  <a16:creationId xmlns:a16="http://schemas.microsoft.com/office/drawing/2014/main" id="{A7F0EFCC-6B41-418A-A0A1-F1459FFDFD0F}"/>
                </a:ext>
              </a:extLst>
            </p:cNvPr>
            <p:cNvPicPr/>
            <p:nvPr/>
          </p:nvPicPr>
          <p:blipFill>
            <a:blip r:embed="rId3" cstate="print"/>
            <a:stretch>
              <a:fillRect/>
            </a:stretch>
          </p:blipFill>
          <p:spPr>
            <a:xfrm>
              <a:off x="1632294" y="6323097"/>
              <a:ext cx="119644" cy="175392"/>
            </a:xfrm>
            <a:prstGeom prst="rect">
              <a:avLst/>
            </a:prstGeom>
          </p:spPr>
        </p:pic>
        <p:pic>
          <p:nvPicPr>
            <p:cNvPr id="6" name="object 5">
              <a:extLst>
                <a:ext uri="{FF2B5EF4-FFF2-40B4-BE49-F238E27FC236}">
                  <a16:creationId xmlns:a16="http://schemas.microsoft.com/office/drawing/2014/main" id="{D1AFC01D-E760-4C16-B0E9-E9CEDC62B834}"/>
                </a:ext>
              </a:extLst>
            </p:cNvPr>
            <p:cNvPicPr/>
            <p:nvPr/>
          </p:nvPicPr>
          <p:blipFill>
            <a:blip r:embed="rId4" cstate="print"/>
            <a:stretch>
              <a:fillRect/>
            </a:stretch>
          </p:blipFill>
          <p:spPr>
            <a:xfrm>
              <a:off x="1771014" y="6325505"/>
              <a:ext cx="112236" cy="126682"/>
            </a:xfrm>
            <a:prstGeom prst="rect">
              <a:avLst/>
            </a:prstGeom>
          </p:spPr>
        </p:pic>
        <p:pic>
          <p:nvPicPr>
            <p:cNvPr id="7" name="object 6">
              <a:extLst>
                <a:ext uri="{FF2B5EF4-FFF2-40B4-BE49-F238E27FC236}">
                  <a16:creationId xmlns:a16="http://schemas.microsoft.com/office/drawing/2014/main" id="{020E8D29-686D-4EED-9E8E-ECC7BF578F4B}"/>
                </a:ext>
              </a:extLst>
            </p:cNvPr>
            <p:cNvPicPr/>
            <p:nvPr/>
          </p:nvPicPr>
          <p:blipFill>
            <a:blip r:embed="rId5" cstate="print"/>
            <a:stretch>
              <a:fillRect/>
            </a:stretch>
          </p:blipFill>
          <p:spPr>
            <a:xfrm>
              <a:off x="1902513" y="6289945"/>
              <a:ext cx="344857" cy="162057"/>
            </a:xfrm>
            <a:prstGeom prst="rect">
              <a:avLst/>
            </a:prstGeom>
          </p:spPr>
        </p:pic>
      </p:grpSp>
      <p:grpSp>
        <p:nvGrpSpPr>
          <p:cNvPr id="8" name="object 7">
            <a:extLst>
              <a:ext uri="{FF2B5EF4-FFF2-40B4-BE49-F238E27FC236}">
                <a16:creationId xmlns:a16="http://schemas.microsoft.com/office/drawing/2014/main" id="{9BD1DE77-41B5-4177-B63F-75536635ADCF}"/>
              </a:ext>
            </a:extLst>
          </p:cNvPr>
          <p:cNvGrpSpPr/>
          <p:nvPr/>
        </p:nvGrpSpPr>
        <p:grpSpPr>
          <a:xfrm>
            <a:off x="2266447" y="6277536"/>
            <a:ext cx="362585" cy="175260"/>
            <a:chOff x="2266447" y="6277536"/>
            <a:chExt cx="362585" cy="175260"/>
          </a:xfrm>
        </p:grpSpPr>
        <p:sp>
          <p:nvSpPr>
            <p:cNvPr id="9" name="object 8">
              <a:extLst>
                <a:ext uri="{FF2B5EF4-FFF2-40B4-BE49-F238E27FC236}">
                  <a16:creationId xmlns:a16="http://schemas.microsoft.com/office/drawing/2014/main" id="{F7291B51-92B3-46FD-A6FF-9E13942A391A}"/>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0" name="object 9">
              <a:extLst>
                <a:ext uri="{FF2B5EF4-FFF2-40B4-BE49-F238E27FC236}">
                  <a16:creationId xmlns:a16="http://schemas.microsoft.com/office/drawing/2014/main" id="{BB531A04-DD3B-4DF0-877F-E3DAE1B9114D}"/>
                </a:ext>
              </a:extLst>
            </p:cNvPr>
            <p:cNvPicPr/>
            <p:nvPr/>
          </p:nvPicPr>
          <p:blipFill>
            <a:blip r:embed="rId6" cstate="print"/>
            <a:stretch>
              <a:fillRect/>
            </a:stretch>
          </p:blipFill>
          <p:spPr>
            <a:xfrm>
              <a:off x="2450729" y="6323097"/>
              <a:ext cx="178170" cy="126682"/>
            </a:xfrm>
            <a:prstGeom prst="rect">
              <a:avLst/>
            </a:prstGeom>
          </p:spPr>
        </p:pic>
        <p:sp>
          <p:nvSpPr>
            <p:cNvPr id="11" name="object 10">
              <a:extLst>
                <a:ext uri="{FF2B5EF4-FFF2-40B4-BE49-F238E27FC236}">
                  <a16:creationId xmlns:a16="http://schemas.microsoft.com/office/drawing/2014/main" id="{65A7698D-5976-4C83-8A22-150F8A8624C5}"/>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2" name="object 11">
            <a:extLst>
              <a:ext uri="{FF2B5EF4-FFF2-40B4-BE49-F238E27FC236}">
                <a16:creationId xmlns:a16="http://schemas.microsoft.com/office/drawing/2014/main" id="{6CF03DA0-BA2C-4E99-83BB-7D93D979309C}"/>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187663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8A17-F9E7-4E47-A5BD-42C9BE500307}"/>
              </a:ext>
            </a:extLst>
          </p:cNvPr>
          <p:cNvSpPr>
            <a:spLocks noGrp="1"/>
          </p:cNvSpPr>
          <p:nvPr>
            <p:ph type="title"/>
          </p:nvPr>
        </p:nvSpPr>
        <p:spPr/>
        <p:txBody>
          <a:bodyPr>
            <a:normAutofit fontScale="90000"/>
          </a:bodyPr>
          <a:lstStyle/>
          <a:p>
            <a:r>
              <a:rPr lang="en-US" b="1" i="1" dirty="0">
                <a:solidFill>
                  <a:schemeClr val="tx1"/>
                </a:solidFill>
              </a:rPr>
              <a:t>Visualizing the proportion of customers with respect to factor customer type and life stage(Total Sales)</a:t>
            </a:r>
            <a:endParaRPr lang="en-IN" b="1" i="1" dirty="0">
              <a:solidFill>
                <a:schemeClr val="tx1"/>
              </a:solidFill>
            </a:endParaRPr>
          </a:p>
        </p:txBody>
      </p:sp>
      <p:pic>
        <p:nvPicPr>
          <p:cNvPr id="5" name="Content Placeholder 4">
            <a:extLst>
              <a:ext uri="{FF2B5EF4-FFF2-40B4-BE49-F238E27FC236}">
                <a16:creationId xmlns:a16="http://schemas.microsoft.com/office/drawing/2014/main" id="{2FD6D3FB-CD8C-4609-94D0-8ECE451FF3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2" y="2169000"/>
            <a:ext cx="9918138" cy="3600000"/>
          </a:xfrm>
        </p:spPr>
      </p:pic>
      <p:grpSp>
        <p:nvGrpSpPr>
          <p:cNvPr id="6" name="object 3">
            <a:extLst>
              <a:ext uri="{FF2B5EF4-FFF2-40B4-BE49-F238E27FC236}">
                <a16:creationId xmlns:a16="http://schemas.microsoft.com/office/drawing/2014/main" id="{86316F52-7A75-42A3-ACEA-E1AED728DA5B}"/>
              </a:ext>
            </a:extLst>
          </p:cNvPr>
          <p:cNvGrpSpPr/>
          <p:nvPr/>
        </p:nvGrpSpPr>
        <p:grpSpPr>
          <a:xfrm>
            <a:off x="1632294" y="6289945"/>
            <a:ext cx="615315" cy="208915"/>
            <a:chOff x="1632294" y="6289945"/>
            <a:chExt cx="615315" cy="208915"/>
          </a:xfrm>
        </p:grpSpPr>
        <p:pic>
          <p:nvPicPr>
            <p:cNvPr id="7" name="object 4">
              <a:extLst>
                <a:ext uri="{FF2B5EF4-FFF2-40B4-BE49-F238E27FC236}">
                  <a16:creationId xmlns:a16="http://schemas.microsoft.com/office/drawing/2014/main" id="{75F5ECA7-39A5-4C94-8C05-911408E07875}"/>
                </a:ext>
              </a:extLst>
            </p:cNvPr>
            <p:cNvPicPr/>
            <p:nvPr/>
          </p:nvPicPr>
          <p:blipFill>
            <a:blip r:embed="rId3" cstate="print"/>
            <a:stretch>
              <a:fillRect/>
            </a:stretch>
          </p:blipFill>
          <p:spPr>
            <a:xfrm>
              <a:off x="1632294" y="6323097"/>
              <a:ext cx="119644" cy="175392"/>
            </a:xfrm>
            <a:prstGeom prst="rect">
              <a:avLst/>
            </a:prstGeom>
          </p:spPr>
        </p:pic>
        <p:pic>
          <p:nvPicPr>
            <p:cNvPr id="8" name="object 5">
              <a:extLst>
                <a:ext uri="{FF2B5EF4-FFF2-40B4-BE49-F238E27FC236}">
                  <a16:creationId xmlns:a16="http://schemas.microsoft.com/office/drawing/2014/main" id="{982E8A8E-D160-4607-B5F2-D3D9695638C8}"/>
                </a:ext>
              </a:extLst>
            </p:cNvPr>
            <p:cNvPicPr/>
            <p:nvPr/>
          </p:nvPicPr>
          <p:blipFill>
            <a:blip r:embed="rId4" cstate="print"/>
            <a:stretch>
              <a:fillRect/>
            </a:stretch>
          </p:blipFill>
          <p:spPr>
            <a:xfrm>
              <a:off x="1771014" y="6325505"/>
              <a:ext cx="112236" cy="126682"/>
            </a:xfrm>
            <a:prstGeom prst="rect">
              <a:avLst/>
            </a:prstGeom>
          </p:spPr>
        </p:pic>
        <p:pic>
          <p:nvPicPr>
            <p:cNvPr id="9" name="object 6">
              <a:extLst>
                <a:ext uri="{FF2B5EF4-FFF2-40B4-BE49-F238E27FC236}">
                  <a16:creationId xmlns:a16="http://schemas.microsoft.com/office/drawing/2014/main" id="{3C270400-27C9-4E89-A2C8-0B57915347B4}"/>
                </a:ext>
              </a:extLst>
            </p:cNvPr>
            <p:cNvPicPr/>
            <p:nvPr/>
          </p:nvPicPr>
          <p:blipFill>
            <a:blip r:embed="rId5" cstate="print"/>
            <a:stretch>
              <a:fillRect/>
            </a:stretch>
          </p:blipFill>
          <p:spPr>
            <a:xfrm>
              <a:off x="1902513" y="6289945"/>
              <a:ext cx="344857" cy="162057"/>
            </a:xfrm>
            <a:prstGeom prst="rect">
              <a:avLst/>
            </a:prstGeom>
          </p:spPr>
        </p:pic>
      </p:grpSp>
      <p:grpSp>
        <p:nvGrpSpPr>
          <p:cNvPr id="10" name="object 7">
            <a:extLst>
              <a:ext uri="{FF2B5EF4-FFF2-40B4-BE49-F238E27FC236}">
                <a16:creationId xmlns:a16="http://schemas.microsoft.com/office/drawing/2014/main" id="{BBF26275-C911-4987-A424-D0ADB39E8084}"/>
              </a:ext>
            </a:extLst>
          </p:cNvPr>
          <p:cNvGrpSpPr/>
          <p:nvPr/>
        </p:nvGrpSpPr>
        <p:grpSpPr>
          <a:xfrm>
            <a:off x="2266447" y="6277536"/>
            <a:ext cx="362585" cy="175260"/>
            <a:chOff x="2266447" y="6277536"/>
            <a:chExt cx="362585" cy="175260"/>
          </a:xfrm>
        </p:grpSpPr>
        <p:sp>
          <p:nvSpPr>
            <p:cNvPr id="11" name="object 8">
              <a:extLst>
                <a:ext uri="{FF2B5EF4-FFF2-40B4-BE49-F238E27FC236}">
                  <a16:creationId xmlns:a16="http://schemas.microsoft.com/office/drawing/2014/main" id="{73F156C5-A83C-4FEF-A051-0A38880CACC0}"/>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2" name="object 9">
              <a:extLst>
                <a:ext uri="{FF2B5EF4-FFF2-40B4-BE49-F238E27FC236}">
                  <a16:creationId xmlns:a16="http://schemas.microsoft.com/office/drawing/2014/main" id="{07D590C2-752B-4700-9B31-8662647AE520}"/>
                </a:ext>
              </a:extLst>
            </p:cNvPr>
            <p:cNvPicPr/>
            <p:nvPr/>
          </p:nvPicPr>
          <p:blipFill>
            <a:blip r:embed="rId6" cstate="print"/>
            <a:stretch>
              <a:fillRect/>
            </a:stretch>
          </p:blipFill>
          <p:spPr>
            <a:xfrm>
              <a:off x="2450729" y="6323097"/>
              <a:ext cx="178170" cy="126682"/>
            </a:xfrm>
            <a:prstGeom prst="rect">
              <a:avLst/>
            </a:prstGeom>
          </p:spPr>
        </p:pic>
        <p:sp>
          <p:nvSpPr>
            <p:cNvPr id="13" name="object 10">
              <a:extLst>
                <a:ext uri="{FF2B5EF4-FFF2-40B4-BE49-F238E27FC236}">
                  <a16:creationId xmlns:a16="http://schemas.microsoft.com/office/drawing/2014/main" id="{8CCB5F96-68FD-41D5-87BC-1C666D840DC1}"/>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4" name="object 11">
            <a:extLst>
              <a:ext uri="{FF2B5EF4-FFF2-40B4-BE49-F238E27FC236}">
                <a16:creationId xmlns:a16="http://schemas.microsoft.com/office/drawing/2014/main" id="{FD34793D-0C4A-46E4-A437-B4A0CB8C7DFA}"/>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288832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1E97-43DF-4537-B4E0-A494F0E948CF}"/>
              </a:ext>
            </a:extLst>
          </p:cNvPr>
          <p:cNvSpPr>
            <a:spLocks noGrp="1"/>
          </p:cNvSpPr>
          <p:nvPr>
            <p:ph type="title"/>
          </p:nvPr>
        </p:nvSpPr>
        <p:spPr/>
        <p:txBody>
          <a:bodyPr>
            <a:normAutofit fontScale="90000"/>
          </a:bodyPr>
          <a:lstStyle/>
          <a:p>
            <a:r>
              <a:rPr lang="en-US" b="1" i="1" dirty="0">
                <a:solidFill>
                  <a:schemeClr val="tx1"/>
                </a:solidFill>
              </a:rPr>
              <a:t>Visualizing the proportion of customers with respect to factor customer type and life stage (Customer Count)</a:t>
            </a:r>
            <a:endParaRPr lang="en-IN" b="1" i="1" dirty="0">
              <a:solidFill>
                <a:schemeClr val="tx1"/>
              </a:solidFill>
            </a:endParaRPr>
          </a:p>
        </p:txBody>
      </p:sp>
      <p:pic>
        <p:nvPicPr>
          <p:cNvPr id="5" name="Content Placeholder 4">
            <a:extLst>
              <a:ext uri="{FF2B5EF4-FFF2-40B4-BE49-F238E27FC236}">
                <a16:creationId xmlns:a16="http://schemas.microsoft.com/office/drawing/2014/main" id="{45507AFC-D3E5-4811-B282-AB1B7C4264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2" y="2235785"/>
            <a:ext cx="9558669" cy="3005607"/>
          </a:xfrm>
        </p:spPr>
      </p:pic>
      <p:sp>
        <p:nvSpPr>
          <p:cNvPr id="6" name="Rectangle 5">
            <a:extLst>
              <a:ext uri="{FF2B5EF4-FFF2-40B4-BE49-F238E27FC236}">
                <a16:creationId xmlns:a16="http://schemas.microsoft.com/office/drawing/2014/main" id="{C4EB32F6-AE12-4D41-805B-734D2ECB89DF}"/>
              </a:ext>
            </a:extLst>
          </p:cNvPr>
          <p:cNvSpPr/>
          <p:nvPr/>
        </p:nvSpPr>
        <p:spPr>
          <a:xfrm>
            <a:off x="624989" y="4833215"/>
            <a:ext cx="9738667" cy="1477328"/>
          </a:xfrm>
          <a:prstGeom prst="rect">
            <a:avLst/>
          </a:prstGeom>
        </p:spPr>
        <p:txBody>
          <a:bodyPr wrap="square">
            <a:spAutoFit/>
          </a:bodyPr>
          <a:lstStyle/>
          <a:p>
            <a:br>
              <a:rPr lang="en-US" dirty="0"/>
            </a:br>
            <a:r>
              <a:rPr lang="en-US" dirty="0">
                <a:solidFill>
                  <a:srgbClr val="374151"/>
                </a:solidFill>
                <a:latin typeface="Söhne"/>
              </a:rPr>
              <a:t>It's evident that Mainstream - young singles/couples and Mainstream - retirees are the predominant consumer groups purchasing chips. This prominence in these segments notably boosts sales. However, it's essential to note that this factor doesn't exert a substantial influence on the Budget - Older families segment.</a:t>
            </a:r>
            <a:endParaRPr lang="en-IN" dirty="0"/>
          </a:p>
        </p:txBody>
      </p:sp>
      <p:grpSp>
        <p:nvGrpSpPr>
          <p:cNvPr id="7" name="object 3">
            <a:extLst>
              <a:ext uri="{FF2B5EF4-FFF2-40B4-BE49-F238E27FC236}">
                <a16:creationId xmlns:a16="http://schemas.microsoft.com/office/drawing/2014/main" id="{3F2FD20A-B188-4F76-B3A0-B464F09B1EDA}"/>
              </a:ext>
            </a:extLst>
          </p:cNvPr>
          <p:cNvGrpSpPr/>
          <p:nvPr/>
        </p:nvGrpSpPr>
        <p:grpSpPr>
          <a:xfrm>
            <a:off x="1632294" y="6289945"/>
            <a:ext cx="615315" cy="208915"/>
            <a:chOff x="1632294" y="6289945"/>
            <a:chExt cx="615315" cy="208915"/>
          </a:xfrm>
        </p:grpSpPr>
        <p:pic>
          <p:nvPicPr>
            <p:cNvPr id="8" name="object 4">
              <a:extLst>
                <a:ext uri="{FF2B5EF4-FFF2-40B4-BE49-F238E27FC236}">
                  <a16:creationId xmlns:a16="http://schemas.microsoft.com/office/drawing/2014/main" id="{76CD161E-90A0-4FCB-8D02-4B8EB25D287F}"/>
                </a:ext>
              </a:extLst>
            </p:cNvPr>
            <p:cNvPicPr/>
            <p:nvPr/>
          </p:nvPicPr>
          <p:blipFill>
            <a:blip r:embed="rId4" cstate="print"/>
            <a:stretch>
              <a:fillRect/>
            </a:stretch>
          </p:blipFill>
          <p:spPr>
            <a:xfrm>
              <a:off x="1632294" y="6323097"/>
              <a:ext cx="119644" cy="175392"/>
            </a:xfrm>
            <a:prstGeom prst="rect">
              <a:avLst/>
            </a:prstGeom>
          </p:spPr>
        </p:pic>
        <p:pic>
          <p:nvPicPr>
            <p:cNvPr id="9" name="object 5">
              <a:extLst>
                <a:ext uri="{FF2B5EF4-FFF2-40B4-BE49-F238E27FC236}">
                  <a16:creationId xmlns:a16="http://schemas.microsoft.com/office/drawing/2014/main" id="{625BC360-F897-4B37-8758-9E82E5DC4A92}"/>
                </a:ext>
              </a:extLst>
            </p:cNvPr>
            <p:cNvPicPr/>
            <p:nvPr/>
          </p:nvPicPr>
          <p:blipFill>
            <a:blip r:embed="rId5" cstate="print"/>
            <a:stretch>
              <a:fillRect/>
            </a:stretch>
          </p:blipFill>
          <p:spPr>
            <a:xfrm>
              <a:off x="1771014" y="6325505"/>
              <a:ext cx="112236" cy="126682"/>
            </a:xfrm>
            <a:prstGeom prst="rect">
              <a:avLst/>
            </a:prstGeom>
          </p:spPr>
        </p:pic>
        <p:pic>
          <p:nvPicPr>
            <p:cNvPr id="10" name="object 6">
              <a:extLst>
                <a:ext uri="{FF2B5EF4-FFF2-40B4-BE49-F238E27FC236}">
                  <a16:creationId xmlns:a16="http://schemas.microsoft.com/office/drawing/2014/main" id="{24BC145F-A7F7-40F5-BA3F-0B797577F9A6}"/>
                </a:ext>
              </a:extLst>
            </p:cNvPr>
            <p:cNvPicPr/>
            <p:nvPr/>
          </p:nvPicPr>
          <p:blipFill>
            <a:blip r:embed="rId6" cstate="print"/>
            <a:stretch>
              <a:fillRect/>
            </a:stretch>
          </p:blipFill>
          <p:spPr>
            <a:xfrm>
              <a:off x="1902513" y="6289945"/>
              <a:ext cx="344857" cy="162057"/>
            </a:xfrm>
            <a:prstGeom prst="rect">
              <a:avLst/>
            </a:prstGeom>
          </p:spPr>
        </p:pic>
      </p:grpSp>
      <p:grpSp>
        <p:nvGrpSpPr>
          <p:cNvPr id="11" name="object 7">
            <a:extLst>
              <a:ext uri="{FF2B5EF4-FFF2-40B4-BE49-F238E27FC236}">
                <a16:creationId xmlns:a16="http://schemas.microsoft.com/office/drawing/2014/main" id="{5830BC68-088E-43DB-8434-1572440B24AB}"/>
              </a:ext>
            </a:extLst>
          </p:cNvPr>
          <p:cNvGrpSpPr/>
          <p:nvPr/>
        </p:nvGrpSpPr>
        <p:grpSpPr>
          <a:xfrm>
            <a:off x="2266447" y="6277536"/>
            <a:ext cx="362585" cy="175260"/>
            <a:chOff x="2266447" y="6277536"/>
            <a:chExt cx="362585" cy="175260"/>
          </a:xfrm>
        </p:grpSpPr>
        <p:sp>
          <p:nvSpPr>
            <p:cNvPr id="12" name="object 8">
              <a:extLst>
                <a:ext uri="{FF2B5EF4-FFF2-40B4-BE49-F238E27FC236}">
                  <a16:creationId xmlns:a16="http://schemas.microsoft.com/office/drawing/2014/main" id="{D8C3A13A-E3E5-495E-AF81-6F76CDB47855}"/>
                </a:ext>
              </a:extLst>
            </p:cNvPr>
            <p:cNvSpPr/>
            <p:nvPr/>
          </p:nvSpPr>
          <p:spPr>
            <a:xfrm>
              <a:off x="2314230" y="6325505"/>
              <a:ext cx="113030" cy="127000"/>
            </a:xfrm>
            <a:custGeom>
              <a:avLst/>
              <a:gdLst/>
              <a:ahLst/>
              <a:cxnLst/>
              <a:rect l="l" t="t" r="r" b="b"/>
              <a:pathLst>
                <a:path w="113030" h="127000">
                  <a:moveTo>
                    <a:pt x="111310" y="0"/>
                  </a:moveTo>
                  <a:lnTo>
                    <a:pt x="87417" y="0"/>
                  </a:lnTo>
                  <a:lnTo>
                    <a:pt x="86122" y="69823"/>
                  </a:lnTo>
                  <a:lnTo>
                    <a:pt x="83343" y="84825"/>
                  </a:lnTo>
                  <a:lnTo>
                    <a:pt x="72231" y="98345"/>
                  </a:lnTo>
                  <a:lnTo>
                    <a:pt x="56673" y="102605"/>
                  </a:lnTo>
                  <a:lnTo>
                    <a:pt x="42598" y="99642"/>
                  </a:lnTo>
                  <a:lnTo>
                    <a:pt x="30189" y="86677"/>
                  </a:lnTo>
                  <a:lnTo>
                    <a:pt x="26669" y="71675"/>
                  </a:lnTo>
                  <a:lnTo>
                    <a:pt x="26669" y="1111"/>
                  </a:lnTo>
                  <a:lnTo>
                    <a:pt x="1296" y="0"/>
                  </a:lnTo>
                  <a:lnTo>
                    <a:pt x="0" y="68527"/>
                  </a:lnTo>
                  <a:lnTo>
                    <a:pt x="20002" y="116495"/>
                  </a:lnTo>
                  <a:lnTo>
                    <a:pt x="52785" y="126682"/>
                  </a:lnTo>
                  <a:lnTo>
                    <a:pt x="67045" y="124274"/>
                  </a:lnTo>
                  <a:lnTo>
                    <a:pt x="81492" y="115940"/>
                  </a:lnTo>
                  <a:lnTo>
                    <a:pt x="111310" y="124274"/>
                  </a:lnTo>
                  <a:lnTo>
                    <a:pt x="112607" y="1111"/>
                  </a:lnTo>
                  <a:lnTo>
                    <a:pt x="111310" y="0"/>
                  </a:lnTo>
                  <a:close/>
                </a:path>
              </a:pathLst>
            </a:custGeom>
            <a:solidFill>
              <a:srgbClr val="000006"/>
            </a:solidFill>
          </p:spPr>
          <p:txBody>
            <a:bodyPr wrap="square" lIns="0" tIns="0" rIns="0" bIns="0" rtlCol="0"/>
            <a:lstStyle/>
            <a:p>
              <a:endParaRPr dirty="0"/>
            </a:p>
          </p:txBody>
        </p:sp>
        <p:pic>
          <p:nvPicPr>
            <p:cNvPr id="13" name="object 9">
              <a:extLst>
                <a:ext uri="{FF2B5EF4-FFF2-40B4-BE49-F238E27FC236}">
                  <a16:creationId xmlns:a16="http://schemas.microsoft.com/office/drawing/2014/main" id="{DD208B68-5488-4542-B814-599BB6DC95CA}"/>
                </a:ext>
              </a:extLst>
            </p:cNvPr>
            <p:cNvPicPr/>
            <p:nvPr/>
          </p:nvPicPr>
          <p:blipFill>
            <a:blip r:embed="rId7" cstate="print"/>
            <a:stretch>
              <a:fillRect/>
            </a:stretch>
          </p:blipFill>
          <p:spPr>
            <a:xfrm>
              <a:off x="2450729" y="6323097"/>
              <a:ext cx="178170" cy="126682"/>
            </a:xfrm>
            <a:prstGeom prst="rect">
              <a:avLst/>
            </a:prstGeom>
          </p:spPr>
        </p:pic>
        <p:sp>
          <p:nvSpPr>
            <p:cNvPr id="14" name="object 10">
              <a:extLst>
                <a:ext uri="{FF2B5EF4-FFF2-40B4-BE49-F238E27FC236}">
                  <a16:creationId xmlns:a16="http://schemas.microsoft.com/office/drawing/2014/main" id="{8C3C9084-D3A4-4683-B100-FED595B41B6B}"/>
                </a:ext>
              </a:extLst>
            </p:cNvPr>
            <p:cNvSpPr/>
            <p:nvPr/>
          </p:nvSpPr>
          <p:spPr>
            <a:xfrm>
              <a:off x="2266442" y="6277546"/>
              <a:ext cx="29845" cy="172720"/>
            </a:xfrm>
            <a:custGeom>
              <a:avLst/>
              <a:gdLst/>
              <a:ahLst/>
              <a:cxnLst/>
              <a:rect l="l" t="t" r="r" b="b"/>
              <a:pathLst>
                <a:path w="29844" h="172720">
                  <a:moveTo>
                    <a:pt x="27965" y="49072"/>
                  </a:moveTo>
                  <a:lnTo>
                    <a:pt x="26670" y="47967"/>
                  </a:lnTo>
                  <a:lnTo>
                    <a:pt x="2959" y="47967"/>
                  </a:lnTo>
                  <a:lnTo>
                    <a:pt x="1663" y="170942"/>
                  </a:lnTo>
                  <a:lnTo>
                    <a:pt x="26670" y="172237"/>
                  </a:lnTo>
                  <a:lnTo>
                    <a:pt x="27965" y="49072"/>
                  </a:lnTo>
                  <a:close/>
                </a:path>
                <a:path w="29844" h="172720">
                  <a:moveTo>
                    <a:pt x="29629" y="9436"/>
                  </a:moveTo>
                  <a:lnTo>
                    <a:pt x="14998" y="0"/>
                  </a:lnTo>
                  <a:lnTo>
                    <a:pt x="1663" y="7035"/>
                  </a:lnTo>
                  <a:lnTo>
                    <a:pt x="0" y="21856"/>
                  </a:lnTo>
                  <a:lnTo>
                    <a:pt x="14998" y="31851"/>
                  </a:lnTo>
                  <a:lnTo>
                    <a:pt x="27965" y="24815"/>
                  </a:lnTo>
                  <a:lnTo>
                    <a:pt x="29629" y="9436"/>
                  </a:lnTo>
                  <a:close/>
                </a:path>
              </a:pathLst>
            </a:custGeom>
            <a:solidFill>
              <a:srgbClr val="000006"/>
            </a:solidFill>
          </p:spPr>
          <p:txBody>
            <a:bodyPr wrap="square" lIns="0" tIns="0" rIns="0" bIns="0" rtlCol="0"/>
            <a:lstStyle/>
            <a:p>
              <a:endParaRPr dirty="0"/>
            </a:p>
          </p:txBody>
        </p:sp>
      </p:grpSp>
      <p:sp>
        <p:nvSpPr>
          <p:cNvPr id="15" name="object 11">
            <a:extLst>
              <a:ext uri="{FF2B5EF4-FFF2-40B4-BE49-F238E27FC236}">
                <a16:creationId xmlns:a16="http://schemas.microsoft.com/office/drawing/2014/main" id="{A58C943B-5FD7-4905-A00C-DA6DF936635A}"/>
              </a:ext>
            </a:extLst>
          </p:cNvPr>
          <p:cNvSpPr/>
          <p:nvPr/>
        </p:nvSpPr>
        <p:spPr>
          <a:xfrm>
            <a:off x="1206500" y="6209379"/>
            <a:ext cx="360045" cy="359410"/>
          </a:xfrm>
          <a:custGeom>
            <a:avLst/>
            <a:gdLst/>
            <a:ahLst/>
            <a:cxnLst/>
            <a:rect l="l" t="t" r="r" b="b"/>
            <a:pathLst>
              <a:path w="360044" h="359409">
                <a:moveTo>
                  <a:pt x="337634" y="315224"/>
                </a:moveTo>
                <a:lnTo>
                  <a:pt x="324855" y="318928"/>
                </a:lnTo>
                <a:lnTo>
                  <a:pt x="315594" y="333374"/>
                </a:lnTo>
                <a:lnTo>
                  <a:pt x="316891" y="346339"/>
                </a:lnTo>
                <a:lnTo>
                  <a:pt x="330967" y="359118"/>
                </a:lnTo>
                <a:lnTo>
                  <a:pt x="344302" y="359118"/>
                </a:lnTo>
                <a:lnTo>
                  <a:pt x="357266" y="348191"/>
                </a:lnTo>
                <a:lnTo>
                  <a:pt x="359488" y="333374"/>
                </a:lnTo>
                <a:lnTo>
                  <a:pt x="351895" y="320595"/>
                </a:lnTo>
                <a:lnTo>
                  <a:pt x="337634" y="315224"/>
                </a:lnTo>
                <a:close/>
              </a:path>
              <a:path w="360044" h="359409">
                <a:moveTo>
                  <a:pt x="188356" y="0"/>
                </a:moveTo>
                <a:lnTo>
                  <a:pt x="179096" y="0"/>
                </a:lnTo>
                <a:lnTo>
                  <a:pt x="160760" y="925"/>
                </a:lnTo>
                <a:lnTo>
                  <a:pt x="109458" y="14075"/>
                </a:lnTo>
                <a:lnTo>
                  <a:pt x="65192" y="40745"/>
                </a:lnTo>
                <a:lnTo>
                  <a:pt x="35559" y="71860"/>
                </a:lnTo>
                <a:lnTo>
                  <a:pt x="10742" y="117422"/>
                </a:lnTo>
                <a:lnTo>
                  <a:pt x="0" y="170021"/>
                </a:lnTo>
                <a:lnTo>
                  <a:pt x="0" y="188542"/>
                </a:lnTo>
                <a:lnTo>
                  <a:pt x="10742" y="240955"/>
                </a:lnTo>
                <a:lnTo>
                  <a:pt x="35559" y="286517"/>
                </a:lnTo>
                <a:lnTo>
                  <a:pt x="65192" y="317632"/>
                </a:lnTo>
                <a:lnTo>
                  <a:pt x="109458" y="344487"/>
                </a:lnTo>
                <a:lnTo>
                  <a:pt x="160760" y="357452"/>
                </a:lnTo>
                <a:lnTo>
                  <a:pt x="179096" y="358378"/>
                </a:lnTo>
                <a:lnTo>
                  <a:pt x="197617" y="357452"/>
                </a:lnTo>
                <a:lnTo>
                  <a:pt x="248919" y="344487"/>
                </a:lnTo>
                <a:lnTo>
                  <a:pt x="292999" y="317632"/>
                </a:lnTo>
                <a:lnTo>
                  <a:pt x="311447" y="299852"/>
                </a:lnTo>
                <a:lnTo>
                  <a:pt x="266329" y="299852"/>
                </a:lnTo>
                <a:lnTo>
                  <a:pt x="253365" y="297259"/>
                </a:lnTo>
                <a:lnTo>
                  <a:pt x="240215" y="287813"/>
                </a:lnTo>
                <a:lnTo>
                  <a:pt x="233177" y="273182"/>
                </a:lnTo>
                <a:lnTo>
                  <a:pt x="233177" y="259476"/>
                </a:lnTo>
                <a:lnTo>
                  <a:pt x="239758" y="246141"/>
                </a:lnTo>
                <a:lnTo>
                  <a:pt x="172798" y="246141"/>
                </a:lnTo>
                <a:lnTo>
                  <a:pt x="131683" y="226694"/>
                </a:lnTo>
                <a:lnTo>
                  <a:pt x="113347" y="191875"/>
                </a:lnTo>
                <a:lnTo>
                  <a:pt x="112236" y="172799"/>
                </a:lnTo>
                <a:lnTo>
                  <a:pt x="116866" y="153722"/>
                </a:lnTo>
                <a:lnTo>
                  <a:pt x="127053" y="136868"/>
                </a:lnTo>
                <a:lnTo>
                  <a:pt x="142240" y="123163"/>
                </a:lnTo>
                <a:lnTo>
                  <a:pt x="160019" y="114643"/>
                </a:lnTo>
                <a:lnTo>
                  <a:pt x="172798" y="112421"/>
                </a:lnTo>
                <a:lnTo>
                  <a:pt x="345413" y="112421"/>
                </a:lnTo>
                <a:lnTo>
                  <a:pt x="344302" y="109458"/>
                </a:lnTo>
                <a:lnTo>
                  <a:pt x="317632" y="65193"/>
                </a:lnTo>
                <a:lnTo>
                  <a:pt x="286331" y="35745"/>
                </a:lnTo>
                <a:lnTo>
                  <a:pt x="240955" y="10742"/>
                </a:lnTo>
                <a:lnTo>
                  <a:pt x="206507" y="1852"/>
                </a:lnTo>
                <a:lnTo>
                  <a:pt x="188356" y="0"/>
                </a:lnTo>
                <a:close/>
              </a:path>
              <a:path w="360044" h="359409">
                <a:moveTo>
                  <a:pt x="350345" y="232621"/>
                </a:moveTo>
                <a:lnTo>
                  <a:pt x="266329" y="232621"/>
                </a:lnTo>
                <a:lnTo>
                  <a:pt x="279478" y="235214"/>
                </a:lnTo>
                <a:lnTo>
                  <a:pt x="294110" y="247623"/>
                </a:lnTo>
                <a:lnTo>
                  <a:pt x="299666" y="262995"/>
                </a:lnTo>
                <a:lnTo>
                  <a:pt x="298555" y="276330"/>
                </a:lnTo>
                <a:lnTo>
                  <a:pt x="289850" y="290036"/>
                </a:lnTo>
                <a:lnTo>
                  <a:pt x="276144" y="298555"/>
                </a:lnTo>
                <a:lnTo>
                  <a:pt x="266329" y="299852"/>
                </a:lnTo>
                <a:lnTo>
                  <a:pt x="311447" y="299852"/>
                </a:lnTo>
                <a:lnTo>
                  <a:pt x="317632" y="293184"/>
                </a:lnTo>
                <a:lnTo>
                  <a:pt x="327818" y="279479"/>
                </a:lnTo>
                <a:lnTo>
                  <a:pt x="336708" y="264477"/>
                </a:lnTo>
                <a:lnTo>
                  <a:pt x="344302" y="248919"/>
                </a:lnTo>
                <a:lnTo>
                  <a:pt x="350345" y="232621"/>
                </a:lnTo>
                <a:close/>
              </a:path>
              <a:path w="360044" h="359409">
                <a:moveTo>
                  <a:pt x="345413" y="112421"/>
                </a:moveTo>
                <a:lnTo>
                  <a:pt x="185578" y="112421"/>
                </a:lnTo>
                <a:lnTo>
                  <a:pt x="204284" y="116866"/>
                </a:lnTo>
                <a:lnTo>
                  <a:pt x="221509" y="127052"/>
                </a:lnTo>
                <a:lnTo>
                  <a:pt x="235214" y="142239"/>
                </a:lnTo>
                <a:lnTo>
                  <a:pt x="243363" y="160205"/>
                </a:lnTo>
                <a:lnTo>
                  <a:pt x="246326" y="179281"/>
                </a:lnTo>
                <a:lnTo>
                  <a:pt x="243363" y="198358"/>
                </a:lnTo>
                <a:lnTo>
                  <a:pt x="235214" y="216138"/>
                </a:lnTo>
                <a:lnTo>
                  <a:pt x="221509" y="231510"/>
                </a:lnTo>
                <a:lnTo>
                  <a:pt x="204284" y="241696"/>
                </a:lnTo>
                <a:lnTo>
                  <a:pt x="185578" y="246141"/>
                </a:lnTo>
                <a:lnTo>
                  <a:pt x="239758" y="246141"/>
                </a:lnTo>
                <a:lnTo>
                  <a:pt x="240215" y="245215"/>
                </a:lnTo>
                <a:lnTo>
                  <a:pt x="253365" y="235214"/>
                </a:lnTo>
                <a:lnTo>
                  <a:pt x="266329" y="232621"/>
                </a:lnTo>
                <a:lnTo>
                  <a:pt x="350345" y="232621"/>
                </a:lnTo>
                <a:lnTo>
                  <a:pt x="350414" y="232436"/>
                </a:lnTo>
                <a:lnTo>
                  <a:pt x="354859" y="215212"/>
                </a:lnTo>
                <a:lnTo>
                  <a:pt x="357266" y="197617"/>
                </a:lnTo>
                <a:lnTo>
                  <a:pt x="358377" y="179281"/>
                </a:lnTo>
                <a:lnTo>
                  <a:pt x="357266" y="160760"/>
                </a:lnTo>
                <a:lnTo>
                  <a:pt x="354859" y="142980"/>
                </a:lnTo>
                <a:lnTo>
                  <a:pt x="350414" y="125756"/>
                </a:lnTo>
                <a:lnTo>
                  <a:pt x="345413" y="112421"/>
                </a:lnTo>
                <a:close/>
              </a:path>
            </a:pathLst>
          </a:custGeom>
          <a:solidFill>
            <a:srgbClr val="000006"/>
          </a:solidFill>
        </p:spPr>
        <p:txBody>
          <a:bodyPr wrap="square" lIns="0" tIns="0" rIns="0" bIns="0" rtlCol="0"/>
          <a:lstStyle/>
          <a:p>
            <a:endParaRPr dirty="0"/>
          </a:p>
        </p:txBody>
      </p:sp>
    </p:spTree>
    <p:extLst>
      <p:ext uri="{BB962C8B-B14F-4D97-AF65-F5344CB8AC3E}">
        <p14:creationId xmlns:p14="http://schemas.microsoft.com/office/powerpoint/2010/main" val="1001738448"/>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1375</TotalTime>
  <Words>518</Words>
  <Application>Microsoft Office PowerPoint</Application>
  <PresentationFormat>Widescreen</PresentationFormat>
  <Paragraphs>96</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Trebuchet MS</vt:lpstr>
      <vt:lpstr>Wingdings 3</vt:lpstr>
      <vt:lpstr>Facet</vt:lpstr>
      <vt:lpstr>Review of Snack Foods: Chips  </vt:lpstr>
      <vt:lpstr>Executive Summary</vt:lpstr>
      <vt:lpstr>Chip Analysis Review</vt:lpstr>
      <vt:lpstr>Trial Store Analysis</vt:lpstr>
      <vt:lpstr>Most Popular brand and Package size</vt:lpstr>
      <vt:lpstr>Transaction over time</vt:lpstr>
      <vt:lpstr>Factors influencing  consumer purchasing behavior within the chips category.</vt:lpstr>
      <vt:lpstr>Visualizing the proportion of customers with respect to factor customer type and life stage(Total Sales)</vt:lpstr>
      <vt:lpstr>Visualizing the proportion of customers with respect to factor customer type and life stage (Customer Count)</vt:lpstr>
      <vt:lpstr>Average Sales Quantity per customer by Lifestage and Customer Type</vt:lpstr>
      <vt:lpstr>Average Sales Price per Customer by Life Stage and Customer Type</vt:lpstr>
      <vt:lpstr>Control store Vs Other Store</vt:lpstr>
      <vt:lpstr>Performance in Trial store (Total Sales)</vt:lpstr>
      <vt:lpstr>Performance in Trial Store (Customer Counts) </vt:lpstr>
      <vt:lpstr>Recommendations</vt:lpstr>
      <vt:lpstr> Consult with the Category Manager to inquire about any special promotions or deals that might have been in place at the trial store, as these could potentially have influenced the outcomes by reducing prices.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16</cp:revision>
  <dcterms:created xsi:type="dcterms:W3CDTF">2023-08-31T08:08:01Z</dcterms:created>
  <dcterms:modified xsi:type="dcterms:W3CDTF">2023-09-01T07:03:34Z</dcterms:modified>
</cp:coreProperties>
</file>