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93" r:id="rId2"/>
    <p:sldId id="257" r:id="rId3"/>
    <p:sldId id="275" r:id="rId4"/>
    <p:sldId id="276" r:id="rId5"/>
    <p:sldId id="259" r:id="rId6"/>
    <p:sldId id="260" r:id="rId7"/>
    <p:sldId id="261" r:id="rId8"/>
    <p:sldId id="262" r:id="rId9"/>
    <p:sldId id="278" r:id="rId10"/>
    <p:sldId id="279" r:id="rId11"/>
    <p:sldId id="280" r:id="rId12"/>
    <p:sldId id="264" r:id="rId13"/>
    <p:sldId id="265" r:id="rId14"/>
    <p:sldId id="266" r:id="rId15"/>
    <p:sldId id="267" r:id="rId16"/>
    <p:sldId id="282" r:id="rId17"/>
    <p:sldId id="291" r:id="rId18"/>
    <p:sldId id="292" r:id="rId19"/>
    <p:sldId id="289" r:id="rId20"/>
    <p:sldId id="290" r:id="rId21"/>
    <p:sldId id="285" r:id="rId22"/>
    <p:sldId id="286" r:id="rId23"/>
    <p:sldId id="268" r:id="rId24"/>
    <p:sldId id="269" r:id="rId25"/>
    <p:sldId id="294" r:id="rId26"/>
    <p:sldId id="295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C66C-6792-47BB-99D9-76559C4420B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0B6E886-1AC2-4F15-9C55-C754C127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C66C-6792-47BB-99D9-76559C4420B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B6E886-1AC2-4F15-9C55-C754C127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2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C66C-6792-47BB-99D9-76559C4420B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B6E886-1AC2-4F15-9C55-C754C1271C0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481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C66C-6792-47BB-99D9-76559C4420B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B6E886-1AC2-4F15-9C55-C754C127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82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C66C-6792-47BB-99D9-76559C4420B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B6E886-1AC2-4F15-9C55-C754C1271C0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020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C66C-6792-47BB-99D9-76559C4420B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B6E886-1AC2-4F15-9C55-C754C127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C66C-6792-47BB-99D9-76559C4420B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E886-1AC2-4F15-9C55-C754C127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7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C66C-6792-47BB-99D9-76559C4420B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E886-1AC2-4F15-9C55-C754C127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C66C-6792-47BB-99D9-76559C4420B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E886-1AC2-4F15-9C55-C754C127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1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C66C-6792-47BB-99D9-76559C4420B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B6E886-1AC2-4F15-9C55-C754C127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8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C66C-6792-47BB-99D9-76559C4420B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B6E886-1AC2-4F15-9C55-C754C127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06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C66C-6792-47BB-99D9-76559C4420B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B6E886-1AC2-4F15-9C55-C754C127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133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C66C-6792-47BB-99D9-76559C4420B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E886-1AC2-4F15-9C55-C754C127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1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C66C-6792-47BB-99D9-76559C4420B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E886-1AC2-4F15-9C55-C754C127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C66C-6792-47BB-99D9-76559C4420B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E886-1AC2-4F15-9C55-C754C127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62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C66C-6792-47BB-99D9-76559C4420B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B6E886-1AC2-4F15-9C55-C754C127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2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3C66C-6792-47BB-99D9-76559C4420B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0B6E886-1AC2-4F15-9C55-C754C127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9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1667" y="1668438"/>
            <a:ext cx="8915399" cy="2262781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00B0F0"/>
                </a:solidFill>
                <a:latin typeface="Calibri" pitchFamily="34" charset="0"/>
              </a:rPr>
              <a:t>Power Management </a:t>
            </a:r>
            <a:br>
              <a:rPr lang="en-US" altLang="zh-CN" dirty="0">
                <a:solidFill>
                  <a:srgbClr val="00B0F0"/>
                </a:solidFill>
                <a:latin typeface="Calibri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73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314"/>
          </a:xfrm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rgbClr val="00B0F0"/>
                </a:solidFill>
                <a:latin typeface="Algerian" panose="04020705040A02060702" pitchFamily="82" charset="0"/>
                <a:ea typeface="宋体" panose="02010600030101010101" pitchFamily="2" charset="-122"/>
              </a:rPr>
              <a:t>Global System States</a:t>
            </a:r>
            <a:endParaRPr lang="en-IN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8424"/>
            <a:ext cx="8915400" cy="513155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000" dirty="0">
                <a:solidFill>
                  <a:schemeClr val="accent2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G-State</a:t>
            </a:r>
            <a:r>
              <a:rPr lang="en-US" sz="3000" dirty="0">
                <a:solidFill>
                  <a:schemeClr val="accent2"/>
                </a:solidFill>
                <a:latin typeface="Aharoni" panose="02010803020104030203" pitchFamily="2" charset="-79"/>
                <a:ea typeface="宋体" panose="02010600030101010101" pitchFamily="2" charset="-122"/>
                <a:cs typeface="Andalus" panose="02020603050405020304" pitchFamily="18" charset="-78"/>
              </a:rPr>
              <a:t>s</a:t>
            </a:r>
          </a:p>
          <a:p>
            <a:pPr marL="342900" lvl="1" indent="-342900"/>
            <a:r>
              <a:rPr lang="en-US" sz="1800" dirty="0"/>
              <a:t>G-states reflects the User’s perception of the machine.</a:t>
            </a:r>
          </a:p>
          <a:p>
            <a:pPr marL="342900" lvl="1" indent="-342900"/>
            <a:endParaRPr lang="en-IN" b="1" dirty="0"/>
          </a:p>
          <a:p>
            <a:pPr marL="0" indent="0">
              <a:buNone/>
            </a:pPr>
            <a:r>
              <a:rPr lang="en-IN" b="1" i="1" dirty="0"/>
              <a:t>G0 Working (S0) </a:t>
            </a:r>
            <a:endParaRPr lang="en-IN" dirty="0"/>
          </a:p>
          <a:p>
            <a:r>
              <a:rPr lang="en-IN" dirty="0"/>
              <a:t>A computer state where the system fully operational. </a:t>
            </a:r>
          </a:p>
          <a:p>
            <a:r>
              <a:rPr lang="en-IN" dirty="0"/>
              <a:t>It is not safe to disassemble the machine in this state.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i="1" dirty="0"/>
              <a:t>G1 Sleeping ( S1-S4) </a:t>
            </a:r>
            <a:endParaRPr lang="en-IN" dirty="0"/>
          </a:p>
          <a:p>
            <a:r>
              <a:rPr lang="en-IN" dirty="0"/>
              <a:t>Power consumption is small and the system “appears” to be off. </a:t>
            </a:r>
          </a:p>
          <a:p>
            <a:r>
              <a:rPr lang="en-IN" dirty="0"/>
              <a:t>Work can be resumed without rebooting the OS. </a:t>
            </a:r>
          </a:p>
          <a:p>
            <a:r>
              <a:rPr lang="en-IN" dirty="0"/>
              <a:t>Large elements of system context are saved by the hardware and the rest by system software.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84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242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Continue..</a:t>
            </a:r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6537"/>
            <a:ext cx="8915400" cy="4614685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/>
              <a:t>G2 Soft Off (S5) </a:t>
            </a:r>
            <a:endParaRPr lang="en-IN" dirty="0"/>
          </a:p>
          <a:p>
            <a:r>
              <a:rPr lang="en-IN" dirty="0"/>
              <a:t>The computer consumes a minimal amount of power. </a:t>
            </a:r>
          </a:p>
          <a:p>
            <a:r>
              <a:rPr lang="en-IN" dirty="0"/>
              <a:t>This state requires a large latency in order to return the Working state. </a:t>
            </a:r>
          </a:p>
          <a:p>
            <a:r>
              <a:rPr lang="en-IN" dirty="0"/>
              <a:t>The system’s context will not be saved. The system must be restarted.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i="1" dirty="0"/>
              <a:t>G3 Mechanical Off </a:t>
            </a:r>
            <a:endParaRPr lang="en-IN" dirty="0"/>
          </a:p>
          <a:p>
            <a:r>
              <a:rPr lang="en-IN" dirty="0"/>
              <a:t>This state that is entered by a mechanical means (i.e. power switch). </a:t>
            </a:r>
          </a:p>
          <a:p>
            <a:r>
              <a:rPr lang="en-IN" dirty="0"/>
              <a:t>The OS must be restarted and no hardware context is retained. </a:t>
            </a:r>
          </a:p>
          <a:p>
            <a:r>
              <a:rPr lang="en-IN" dirty="0"/>
              <a:t>Except for the real-time clock, power consumption is zero.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53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6813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00B0F0"/>
                </a:solidFill>
                <a:latin typeface="Algerian" panose="04020705040A02060702" pitchFamily="82" charset="0"/>
                <a:ea typeface="宋体" panose="02010600030101010101" pitchFamily="2" charset="-122"/>
              </a:rPr>
              <a:t>Power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0923"/>
            <a:ext cx="9602788" cy="562707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z="3000" dirty="0">
                <a:solidFill>
                  <a:schemeClr val="accent2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C-State</a:t>
            </a:r>
            <a:r>
              <a:rPr lang="en-US" sz="3000" dirty="0">
                <a:solidFill>
                  <a:schemeClr val="accent2"/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C-states are an idle processor state entered when a processor is halted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Depending on the architecture / product they range from C1 – C7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C-states save a significant amount of power; C6 is close to 0 W for core power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C-states exist at the thread, core, and package level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All threads per core must be in a Cn before the core enters core Cn (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ccn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)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All cores per system must be in a Cn before the packages can enter package Cn (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pcn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Latencies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Penalties associated with deep c-states – in exiting state we need to ramp frequency/voltage, restore core state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Can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result in performance degradation on some workloads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Can result in power increase if used inefficiently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A feature called auto-demotion detects scenarios with likely performance impact and reduces use of deep c-states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81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4494" y="368489"/>
            <a:ext cx="9807506" cy="625749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400" b="1" u="sng" dirty="0">
                <a:solidFill>
                  <a:srgbClr val="002060"/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C0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CPU fully turned 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This is the CPU's maximum working state where it is actively accepting  instructions and processing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Power saving is virtually zero.</a:t>
            </a:r>
          </a:p>
          <a:p>
            <a:pPr marL="457200" lvl="1" indent="0">
              <a:buNone/>
            </a:pPr>
            <a:r>
              <a:rPr lang="en-US" sz="2400" b="1" u="sng" dirty="0">
                <a:solidFill>
                  <a:srgbClr val="002060"/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C1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It is simply done by executing the assembly instruction “HLT” (Halt).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This will stop the instruction pipeline within the CPU from executing any instructions.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Stops CPU main clock via software but Bus Interface unit and APIC(Interrupt Controller) keep running.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Wake-up time is ultra fast (only about 10 Nano seconds).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The CPU is able to save up to 70% of its maximum power consumption.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All modern processors support this power state.</a:t>
            </a:r>
          </a:p>
          <a:p>
            <a:pPr marL="457200" lvl="1" indent="0">
              <a:buNone/>
            </a:pPr>
            <a:r>
              <a:rPr lang="en-US" sz="2400" b="1" u="sng" dirty="0">
                <a:solidFill>
                  <a:srgbClr val="002060"/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C2 State(Stop Grant)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The processor core clock and platform I/O buffers are gated.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The transition time from C2 to C0 is 10 times more then that of C1(~100 Nano seconds).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b="1" u="sng" dirty="0">
              <a:solidFill>
                <a:srgbClr val="002060"/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US" sz="16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b="1" u="sng" dirty="0">
              <a:solidFill>
                <a:srgbClr val="002060"/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 marL="457200" lvl="1" indent="0">
              <a:buNone/>
            </a:pPr>
            <a:endParaRPr lang="en-US" sz="2400" b="1" u="sng" dirty="0">
              <a:solidFill>
                <a:srgbClr val="002060"/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5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7453" y="638353"/>
            <a:ext cx="8915400" cy="56071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2060"/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C3 State(Deep Sleep)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The bus clock and PLLs are gated.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In a multi-processor system, the processors no longer handle FSB(Front Side Bus) snoops to maintain cache coherency. Cache contents are invalidated that means cache is no longer accessible. 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CPU still saves around 70% power.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Wake up time is 500 times longer than C2 (about 50 micro seconds).</a:t>
            </a:r>
          </a:p>
          <a:p>
            <a:pPr marL="0" lvl="3" indent="0">
              <a:buNone/>
            </a:pPr>
            <a:r>
              <a:rPr lang="en-US" sz="2400" b="1" u="sng" dirty="0">
                <a:solidFill>
                  <a:srgbClr val="002060"/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C4 State(deeper Sleep)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It is similar to the C3 state, but with two main differences.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First, the core voltage is reduced to a very low level (less than 1.0V) to decrease current leakage.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Second, data stored in the L2 cache will be reduced bit by bit over time.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The CPU can save around 98% of its maximum power.</a:t>
            </a:r>
          </a:p>
          <a:p>
            <a:pPr marL="0" lvl="3" indent="0">
              <a:buNone/>
            </a:pPr>
            <a:r>
              <a:rPr lang="en-US" sz="2400" b="1" u="sng" dirty="0">
                <a:solidFill>
                  <a:srgbClr val="002060"/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C5 State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When the data in the L2 cache is reduced to zero.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Wake-up time is more than 200 micro seconds.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 marL="342900" lvl="3" indent="-342900">
              <a:buFont typeface="Arial" panose="020B0604020202020204" pitchFamily="34" charset="0"/>
              <a:buChar char="•"/>
            </a:pPr>
            <a:endParaRPr lang="en-US" sz="2400" b="1" u="sng" dirty="0">
              <a:solidFill>
                <a:srgbClr val="002060"/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 marL="581343" lvl="2" indent="0">
              <a:buNone/>
            </a:pPr>
            <a:endParaRPr lang="en-US" sz="16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 marL="342900" lvl="3" indent="-342900">
              <a:buFont typeface="Arial" panose="020B0604020202020204" pitchFamily="34" charset="0"/>
              <a:buChar char="•"/>
            </a:pPr>
            <a:endParaRPr lang="en-US" sz="2400" b="1" u="sng" dirty="0">
              <a:solidFill>
                <a:srgbClr val="002060"/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 marL="1554480" lvl="5" indent="0">
              <a:buNone/>
            </a:pPr>
            <a:endParaRPr lang="en-US" sz="2400" dirty="0"/>
          </a:p>
          <a:p>
            <a:pPr marL="342900" lvl="3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38586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72860"/>
            <a:ext cx="8915400" cy="6055486"/>
          </a:xfrm>
        </p:spPr>
        <p:txBody>
          <a:bodyPr>
            <a:normAutofit/>
          </a:bodyPr>
          <a:lstStyle/>
          <a:p>
            <a:pPr marL="0" lvl="3" indent="0">
              <a:buNone/>
            </a:pPr>
            <a:r>
              <a:rPr lang="en-US" sz="2400" b="1" u="sng" dirty="0">
                <a:solidFill>
                  <a:srgbClr val="002060"/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C6/C7 State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New power management feature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When the L2 cache contents are shrunk to zero, the CPU will go into an even lower core voltage.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CPU context is no longer preserved.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Power consumption is virtually near zero.</a:t>
            </a:r>
          </a:p>
          <a:p>
            <a:pPr marL="0" lvl="3" indent="0"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 marL="0" lvl="3" indent="0">
              <a:buNone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Intel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Haswell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onwards Intel’s Processors weighted new and improved features which help them to maintain a low power draw without sacrificing much of their performance.</a:t>
            </a:r>
          </a:p>
          <a:p>
            <a:pPr marL="0" lvl="3" indent="0">
              <a:buNone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New C-States have been Introduced i.e. C-8, C-9, C-10</a:t>
            </a:r>
          </a:p>
          <a:p>
            <a:pPr marL="0" lvl="3" indent="0">
              <a:buNone/>
            </a:pPr>
            <a:endParaRPr lang="en-US" sz="16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0105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431" y="2133600"/>
            <a:ext cx="5012963" cy="3778250"/>
          </a:xfrm>
        </p:spPr>
      </p:pic>
    </p:spTree>
    <p:extLst>
      <p:ext uri="{BB962C8B-B14F-4D97-AF65-F5344CB8AC3E}">
        <p14:creationId xmlns:p14="http://schemas.microsoft.com/office/powerpoint/2010/main" val="267112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113" y="290769"/>
            <a:ext cx="8911687" cy="39380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S-State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2113" y="995770"/>
            <a:ext cx="9337515" cy="55278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002060"/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S1 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The system consumes less power than S0 state. All Hardware &amp; Processor context is maintained.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rgbClr val="002060"/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S2 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The system consumes less power than S1 state. Processor loses power and processor context and contents of the cache are lost.	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rgbClr val="002060"/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S3 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The system consumes less power than S2 state.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 In this state, RAM is still powered, although it is almost the only component that is.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Since the state of the operating system and all applications, open documents, etc. lies all in main memory, the users can resume work exactly where they left.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The computer is faster to resume than to reboot, secondly if any running applications have information this will not be written to the disk.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This state is comparatively more common.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1" u="sng" dirty="0">
              <a:solidFill>
                <a:srgbClr val="002060"/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US" sz="16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1" u="sng" dirty="0">
              <a:solidFill>
                <a:srgbClr val="002060"/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5890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577970"/>
            <a:ext cx="9366227" cy="5945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2060"/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S4 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The system consumes the least power compared to all other sleep states.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In this state, all content of main memory is saved to non-volatile memory such as a hard drive, preserving the state of the operating system, all applications, open documents etc.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That means that after coming back from S4, the user can resume work where it was left off in much the same way as with S3.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The difference between S4 and S3, apart from the added time of moving the main memory content to disk and back, is that a power loss of a computer in S3 makes it lose all data in main memory.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rgbClr val="002060"/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S5 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The system is in a shutdown state and the system retains no context.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Note that in power state S4 the system can restart from the context data stored on the disk But in S5 the system requires a reboot.</a:t>
            </a:r>
          </a:p>
          <a:p>
            <a:pPr marL="0" indent="0">
              <a:buNone/>
            </a:pPr>
            <a:endParaRPr lang="en-US" sz="17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1655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28325"/>
            <a:ext cx="8911687" cy="488698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chemeClr val="accent2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D-states (device states)</a:t>
            </a:r>
            <a:br>
              <a:rPr lang="en-US" sz="2800" dirty="0">
                <a:solidFill>
                  <a:schemeClr val="accent2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</a:br>
            <a:br>
              <a:rPr lang="en-US" sz="2800" dirty="0">
                <a:solidFill>
                  <a:schemeClr val="accent2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</a:br>
            <a:br>
              <a:rPr lang="en-US" sz="2800" dirty="0">
                <a:solidFill>
                  <a:schemeClr val="accent2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</a:br>
            <a:endParaRPr lang="en-US" sz="2800" dirty="0">
              <a:solidFill>
                <a:schemeClr val="accent2"/>
              </a:solidFill>
              <a:latin typeface="Aharoni" panose="02010803020104030203" pitchFamily="2" charset="-79"/>
              <a:ea typeface="宋体" panose="0201060003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908219"/>
            <a:ext cx="9356292" cy="5949781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Low power device states for a device or subsystem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Combination of software initiated and controlled autonomously in hardware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rgbClr val="002060"/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D0 (full on)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Device is on and running.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It is receiving full power from the system and is delivering full functionality to the user.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rgbClr val="002060"/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D1(Low on)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Power consumption is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lower than the D0 state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, as some working units in the device will shut down.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Example : After idling for some time, the laser in the Optical Mouse will automatically turn off/Dim, but the drive controller will still be active.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rgbClr val="002060"/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D2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It is similar to D1, but the bus is free to some power management, like lower the current and voltage.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Not Applicable/Defined to all Devices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1" u="sng" dirty="0">
              <a:solidFill>
                <a:srgbClr val="002060"/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US" sz="16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1" u="sng" dirty="0">
              <a:solidFill>
                <a:srgbClr val="002060"/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1" u="sng" dirty="0">
              <a:solidFill>
                <a:srgbClr val="002060"/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0051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585" y="624110"/>
            <a:ext cx="9280027" cy="937271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accent1"/>
                </a:solidFill>
                <a:latin typeface="Algerian" panose="04020705040A02060702" pitchFamily="82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584" y="1561381"/>
            <a:ext cx="9280027" cy="4944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400" i="1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ea typeface="宋体" panose="02010600030101010101" pitchFamily="2" charset="-122"/>
              </a:rPr>
              <a:t>Power Management Introduction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ea typeface="宋体" panose="02010600030101010101" pitchFamily="2" charset="-122"/>
              </a:rPr>
              <a:t>Hardware / Software Interaction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Test function coverage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System Hierarchy of Power Management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G-States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C-states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S-states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D-states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L-State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P-State</a:t>
            </a:r>
          </a:p>
          <a:p>
            <a:pPr marL="0" indent="0">
              <a:buNone/>
            </a:pPr>
            <a:endParaRPr lang="zh-CN" alt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9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03849"/>
            <a:ext cx="8915400" cy="60153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2060"/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D3 State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The device in this state can be completely turned off.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Maximum power saving is achieved.</a:t>
            </a:r>
          </a:p>
          <a:p>
            <a:pPr marL="0" lvl="2" indent="0"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 marL="0" lvl="2" indent="0">
              <a:buNone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D3 Cold</a:t>
            </a:r>
          </a:p>
          <a:p>
            <a:pPr marL="285750" lvl="2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D3 cold is the lowest-powered sub state of D3.</a:t>
            </a:r>
          </a:p>
          <a:p>
            <a:pPr marL="285750" lvl="2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Moving idle devices to the D3 cold sub state can reduce power consumption  and  extend the time that a mobile hardware platform can run on a battery .</a:t>
            </a:r>
          </a:p>
          <a:p>
            <a:pPr marL="285750" lvl="2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D3 cold, the main power source is removed from the device.</a:t>
            </a:r>
          </a:p>
          <a:p>
            <a:pPr marL="0" lvl="2" indent="0"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 marL="0" lvl="2" indent="0">
              <a:buNone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D3 Hot</a:t>
            </a:r>
          </a:p>
          <a:p>
            <a:pPr marL="285750" lvl="2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D3 hot, the device is almost turned off.</a:t>
            </a:r>
          </a:p>
          <a:p>
            <a:pPr marL="285750" lvl="2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However, the device is not disconnected from its main power source.</a:t>
            </a:r>
          </a:p>
          <a:p>
            <a:pPr marL="285750" lvl="2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The parent bus controller can detect the presence of the device on the bus.</a:t>
            </a:r>
          </a:p>
          <a:p>
            <a:pPr marL="0" lvl="2" indent="0">
              <a:buNone/>
            </a:pPr>
            <a:endParaRPr lang="en-US" sz="16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 marL="285750" lvl="2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 marL="0" lvl="2" indent="0">
              <a:buNone/>
            </a:pPr>
            <a:endParaRPr lang="en-US" sz="16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US" sz="16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5828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689"/>
            <a:ext cx="8911687" cy="549597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rgbClr val="00B0F0"/>
                </a:solidFill>
                <a:latin typeface="Algerian" panose="04020705040A02060702" pitchFamily="82" charset="0"/>
                <a:ea typeface="宋体" panose="02010600030101010101" pitchFamily="2" charset="-122"/>
              </a:rPr>
              <a:t>Link power States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1128"/>
            <a:ext cx="8915400" cy="5322627"/>
          </a:xfrm>
        </p:spPr>
        <p:txBody>
          <a:bodyPr>
            <a:normAutofit fontScale="92500" lnSpcReduction="10000"/>
          </a:bodyPr>
          <a:lstStyle/>
          <a:p>
            <a:r>
              <a:rPr lang="en-IN" sz="2100" b="1" dirty="0"/>
              <a:t>PCI Express Link Power States</a:t>
            </a:r>
          </a:p>
          <a:p>
            <a:r>
              <a:rPr lang="en-IN" b="1" i="1" dirty="0"/>
              <a:t>L0 –Fully Active</a:t>
            </a:r>
            <a:endParaRPr lang="en-IN" b="1" dirty="0"/>
          </a:p>
          <a:p>
            <a:r>
              <a:rPr lang="en-IN" b="1" i="1" dirty="0"/>
              <a:t>L0s –Electrical Idle (Autonomous)</a:t>
            </a:r>
            <a:endParaRPr lang="en-IN" b="1" dirty="0"/>
          </a:p>
          <a:p>
            <a:pPr marL="914400">
              <a:buFont typeface="Wingdings" panose="05000000000000000000" pitchFamily="2" charset="2"/>
              <a:buChar char="q"/>
            </a:pPr>
            <a:r>
              <a:rPr lang="en-IN" dirty="0"/>
              <a:t>Low exit latency (&lt;1 </a:t>
            </a:r>
            <a:r>
              <a:rPr lang="en-IN" dirty="0" err="1"/>
              <a:t>μs</a:t>
            </a:r>
            <a:r>
              <a:rPr lang="en-IN" dirty="0"/>
              <a:t>).</a:t>
            </a:r>
          </a:p>
          <a:p>
            <a:pPr marL="914400">
              <a:buFont typeface="Wingdings" panose="05000000000000000000" pitchFamily="2" charset="2"/>
              <a:buChar char="q"/>
            </a:pPr>
            <a:r>
              <a:rPr lang="en-IN" dirty="0"/>
              <a:t>Reduces power during short intervals of idle.</a:t>
            </a:r>
          </a:p>
          <a:p>
            <a:pPr marL="914400">
              <a:buFont typeface="Wingdings" panose="05000000000000000000" pitchFamily="2" charset="2"/>
              <a:buChar char="q"/>
            </a:pPr>
            <a:r>
              <a:rPr lang="en-IN" dirty="0"/>
              <a:t>Devices must be in transition to L0s independently on each direction of the link. </a:t>
            </a:r>
          </a:p>
          <a:p>
            <a:endParaRPr lang="en-IN" dirty="0"/>
          </a:p>
          <a:p>
            <a:r>
              <a:rPr lang="en-IN" b="1" i="1" dirty="0"/>
              <a:t>L1 –Electrical Idle (Directed from higher layer)</a:t>
            </a:r>
            <a:endParaRPr lang="en-IN" b="1" dirty="0"/>
          </a:p>
          <a:p>
            <a:pPr marL="914400">
              <a:buFont typeface="Wingdings" panose="05000000000000000000" pitchFamily="2" charset="2"/>
              <a:buChar char="q"/>
            </a:pPr>
            <a:r>
              <a:rPr lang="en-IN" dirty="0"/>
              <a:t>Lower exit latency (~2 -4 </a:t>
            </a:r>
            <a:r>
              <a:rPr lang="en-IN" dirty="0" err="1"/>
              <a:t>μs</a:t>
            </a:r>
            <a:r>
              <a:rPr lang="en-IN" dirty="0"/>
              <a:t>).</a:t>
            </a:r>
          </a:p>
          <a:p>
            <a:pPr marL="914400">
              <a:buFont typeface="Wingdings" panose="05000000000000000000" pitchFamily="2" charset="2"/>
              <a:buChar char="q"/>
            </a:pPr>
            <a:r>
              <a:rPr lang="en-IN" dirty="0"/>
              <a:t>Reduces power when the device becomes aware of a lack of outstanding requests or pending transactions.</a:t>
            </a:r>
          </a:p>
          <a:p>
            <a:pPr marL="914400">
              <a:buFont typeface="Wingdings" panose="05000000000000000000" pitchFamily="2" charset="2"/>
              <a:buChar char="q"/>
            </a:pPr>
            <a:r>
              <a:rPr lang="en-IN" dirty="0"/>
              <a:t>The power-saving opportunities include, but are not limited to:</a:t>
            </a:r>
          </a:p>
          <a:p>
            <a:pPr marL="1828800">
              <a:buFont typeface="Wingdings" panose="05000000000000000000" pitchFamily="2" charset="2"/>
              <a:buChar char="ü"/>
            </a:pPr>
            <a:r>
              <a:rPr lang="en-IN" dirty="0"/>
              <a:t>Shutdown of almost all the transceiver circuitry.</a:t>
            </a:r>
          </a:p>
          <a:p>
            <a:pPr marL="1828800">
              <a:buFont typeface="Wingdings" panose="05000000000000000000" pitchFamily="2" charset="2"/>
              <a:buChar char="ü"/>
            </a:pPr>
            <a:r>
              <a:rPr lang="en-IN" dirty="0"/>
              <a:t>Shutdown of the PLL.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443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13120"/>
          </a:xfrm>
        </p:spPr>
        <p:txBody>
          <a:bodyPr>
            <a:noAutofit/>
          </a:bodyPr>
          <a:lstStyle/>
          <a:p>
            <a:r>
              <a:rPr lang="en-US" sz="2800" u="sng" dirty="0">
                <a:solidFill>
                  <a:srgbClr val="00B0F0"/>
                </a:solidFill>
                <a:latin typeface="Algerian" panose="04020705040A02060702" pitchFamily="82" charset="0"/>
                <a:ea typeface="宋体" panose="02010600030101010101" pitchFamily="2" charset="-122"/>
              </a:rPr>
              <a:t>Continue…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5719"/>
            <a:ext cx="8915400" cy="5117911"/>
          </a:xfrm>
        </p:spPr>
        <p:txBody>
          <a:bodyPr>
            <a:normAutofit fontScale="92500" lnSpcReduction="10000"/>
          </a:bodyPr>
          <a:lstStyle/>
          <a:p>
            <a:r>
              <a:rPr lang="en-IN" sz="1900" b="1" i="1" dirty="0"/>
              <a:t>L2/L3 Ready</a:t>
            </a:r>
            <a:endParaRPr lang="en-IN" sz="1900" b="1" dirty="0"/>
          </a:p>
          <a:p>
            <a:pPr marL="914400">
              <a:buFont typeface="Wingdings" panose="05000000000000000000" pitchFamily="2" charset="2"/>
              <a:buChar char="q"/>
              <a:tabLst>
                <a:tab pos="109538" algn="l"/>
              </a:tabLst>
            </a:pPr>
            <a:r>
              <a:rPr lang="en-IN" sz="1900" dirty="0"/>
              <a:t>Prepares the PCI Express link for the removal of power and clock.</a:t>
            </a:r>
          </a:p>
          <a:p>
            <a:pPr marL="914400">
              <a:buFont typeface="Wingdings" panose="05000000000000000000" pitchFamily="2" charset="2"/>
              <a:buChar char="q"/>
              <a:tabLst>
                <a:tab pos="109538" algn="l"/>
              </a:tabLst>
            </a:pPr>
            <a:r>
              <a:rPr lang="en-IN" sz="1900" dirty="0"/>
              <a:t>The device is in the D3hot state and is preparing to enter D3cold. </a:t>
            </a:r>
          </a:p>
          <a:p>
            <a:endParaRPr lang="en-IN" sz="1900" dirty="0"/>
          </a:p>
          <a:p>
            <a:r>
              <a:rPr lang="en-IN" sz="1900" b="1" i="1" dirty="0"/>
              <a:t>L2</a:t>
            </a:r>
            <a:endParaRPr lang="en-IN" sz="1900" b="1" dirty="0"/>
          </a:p>
          <a:p>
            <a:pPr marL="914400">
              <a:buFont typeface="Wingdings" panose="05000000000000000000" pitchFamily="2" charset="2"/>
              <a:buChar char="q"/>
            </a:pPr>
            <a:r>
              <a:rPr lang="en-IN" sz="1900" dirty="0"/>
              <a:t>This link state is intended to comprehend D3cold with Aux power support.</a:t>
            </a:r>
          </a:p>
          <a:p>
            <a:pPr marL="914400">
              <a:buFont typeface="Wingdings" panose="05000000000000000000" pitchFamily="2" charset="2"/>
              <a:buChar char="q"/>
            </a:pPr>
            <a:r>
              <a:rPr lang="en-IN" sz="1900" dirty="0"/>
              <a:t>WAKE# signal used for wake-capable devices to exit this state.</a:t>
            </a:r>
          </a:p>
          <a:p>
            <a:endParaRPr lang="en-IN" sz="1900" dirty="0"/>
          </a:p>
          <a:p>
            <a:r>
              <a:rPr lang="en-IN" sz="1900" b="1" i="1" dirty="0"/>
              <a:t>L3 (link off)</a:t>
            </a:r>
            <a:endParaRPr lang="en-IN" sz="1900" b="1" dirty="0"/>
          </a:p>
          <a:p>
            <a:pPr marL="914400">
              <a:buFont typeface="Wingdings" panose="05000000000000000000" pitchFamily="2" charset="2"/>
              <a:buChar char="q"/>
            </a:pPr>
            <a:r>
              <a:rPr lang="en-IN" sz="1900" dirty="0"/>
              <a:t>Power and clock are removed in this link state.</a:t>
            </a:r>
          </a:p>
          <a:p>
            <a:pPr marL="914400">
              <a:buFont typeface="Wingdings" panose="05000000000000000000" pitchFamily="2" charset="2"/>
              <a:buChar char="q"/>
            </a:pPr>
            <a:r>
              <a:rPr lang="en-IN" sz="1900" dirty="0"/>
              <a:t>No Aux power available.</a:t>
            </a:r>
          </a:p>
          <a:p>
            <a:pPr marL="914400">
              <a:buFont typeface="Wingdings" panose="05000000000000000000" pitchFamily="2" charset="2"/>
              <a:buChar char="q"/>
            </a:pPr>
            <a:r>
              <a:rPr lang="en-IN" sz="1900" dirty="0"/>
              <a:t>To exit this state, the platform must go through a boot sequence where power, clock, and reset are reapplied.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72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564" y="0"/>
            <a:ext cx="9616436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>
              <a:solidFill>
                <a:schemeClr val="accent2"/>
              </a:solidFill>
              <a:latin typeface="Aharoni" panose="02010803020104030203" pitchFamily="2" charset="-79"/>
              <a:ea typeface="宋体" panose="02010600030101010101" pitchFamily="2" charset="-122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accent2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P-state</a:t>
            </a:r>
          </a:p>
          <a:p>
            <a:pPr marL="0" indent="0">
              <a:buNone/>
            </a:pPr>
            <a:endParaRPr lang="en-US" sz="900" dirty="0">
              <a:solidFill>
                <a:schemeClr val="accent2"/>
              </a:solidFill>
              <a:latin typeface="Aharoni" panose="02010803020104030203" pitchFamily="2" charset="-79"/>
              <a:ea typeface="宋体" panose="02010600030101010101" pitchFamily="2" charset="-122"/>
              <a:cs typeface="Aharoni" panose="02010803020104030203" pitchFamily="2" charset="-79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An core operating point specified by a specific frequency and voltage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Processor switches between these states dynamically to save power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P in P-States stands for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performance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a.k.a. EIST(Enhanced Intel Speed Step Technology, GV3, DBS(Demand Base Switching).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/>
              <a:t>Running a processor at high clock speeds allows for better performance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OS initiates transitions between p-states based on processor utilization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OS thread level p-state requests may be coordinated by the CPU; selecting a single p-state for all active cores in the package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Range of p-states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P0 – turbo frequency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P1 – highest frequency Mode (HFM) – this the marked frequency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P2 ... Pn+1</a:t>
            </a:r>
          </a:p>
          <a:p>
            <a:pPr lvl="3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Several steps of p-states small frequency increments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Pn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 – lowest frequency Mode (LFM)</a:t>
            </a:r>
          </a:p>
          <a:p>
            <a:pPr marL="0" indent="0">
              <a:buNone/>
            </a:pPr>
            <a:endParaRPr lang="en-US" sz="17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06904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42224"/>
            <a:ext cx="8911687" cy="44556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800" dirty="0">
                <a:solidFill>
                  <a:schemeClr val="accent2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P-state(turbo)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110618"/>
            <a:ext cx="9448113" cy="5508546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Turbo mode converts power or thermal headroom into higher frequencies.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Boosts processor frequency when a processor operates below a set of constraints.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Frequency is limited to stay below temperature, power, and current limitations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It’s possible for turbo to exceed these limits for a limited amount of 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Turbo upside is limited by the number of ‘active’ cores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Idle cores, particularly cores in C6 provide more power budget for active cores to run faster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Increasing the number of idle cores (cores in C3/C6) saves a great deal of power) and gives you additional turbo upside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Power budget can also be used to increase frequency of integrated </a:t>
            </a:r>
            <a:b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</a:b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subsystems (graphics, ...)</a:t>
            </a:r>
          </a:p>
        </p:txBody>
      </p:sp>
    </p:spTree>
    <p:extLst>
      <p:ext uri="{BB962C8B-B14F-4D97-AF65-F5344CB8AC3E}">
        <p14:creationId xmlns:p14="http://schemas.microsoft.com/office/powerpoint/2010/main" val="3666021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7836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 Between S-state and L- state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695761"/>
            <a:ext cx="8915400" cy="2653928"/>
          </a:xfrm>
        </p:spPr>
      </p:pic>
    </p:spTree>
    <p:extLst>
      <p:ext uri="{BB962C8B-B14F-4D97-AF65-F5344CB8AC3E}">
        <p14:creationId xmlns:p14="http://schemas.microsoft.com/office/powerpoint/2010/main" val="362124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63148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 Between D-state and L- state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565313"/>
            <a:ext cx="8915400" cy="2914823"/>
          </a:xfrm>
        </p:spPr>
      </p:pic>
    </p:spTree>
    <p:extLst>
      <p:ext uri="{BB962C8B-B14F-4D97-AF65-F5344CB8AC3E}">
        <p14:creationId xmlns:p14="http://schemas.microsoft.com/office/powerpoint/2010/main" val="2023158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605" y="3006494"/>
            <a:ext cx="3046615" cy="2032462"/>
          </a:xfrm>
        </p:spPr>
      </p:pic>
    </p:spTree>
    <p:extLst>
      <p:ext uri="{BB962C8B-B14F-4D97-AF65-F5344CB8AC3E}">
        <p14:creationId xmlns:p14="http://schemas.microsoft.com/office/powerpoint/2010/main" val="35000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5867"/>
          </a:xfrm>
        </p:spPr>
        <p:txBody>
          <a:bodyPr>
            <a:normAutofit fontScale="90000"/>
          </a:bodyPr>
          <a:lstStyle/>
          <a:p>
            <a:r>
              <a:rPr lang="en-US" altLang="zh-CN" u="sng" dirty="0">
                <a:solidFill>
                  <a:srgbClr val="00B0F0"/>
                </a:solidFill>
                <a:latin typeface="Algerian" panose="04020705040A02060702" pitchFamily="82" charset="0"/>
                <a:ea typeface="宋体" panose="02010600030101010101" pitchFamily="2" charset="-122"/>
              </a:rPr>
              <a:t>So What’s Power Management 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9977"/>
            <a:ext cx="9218612" cy="52239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Mechanisms via software or hardware to minimize system power consumption.</a:t>
            </a:r>
          </a:p>
          <a:p>
            <a:pPr>
              <a:lnSpc>
                <a:spcPct val="150000"/>
              </a:lnSpc>
            </a:pPr>
            <a:r>
              <a:rPr lang="en-IN" dirty="0"/>
              <a:t>Manage system thermal limits</a:t>
            </a:r>
          </a:p>
          <a:p>
            <a:pPr>
              <a:lnSpc>
                <a:spcPct val="150000"/>
              </a:lnSpc>
            </a:pPr>
            <a:r>
              <a:rPr lang="en-IN" dirty="0"/>
              <a:t>Maximize system battery life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IN" dirty="0"/>
              <a:t>Power management involves </a:t>
            </a:r>
            <a:r>
              <a:rPr lang="en-IN" b="1" dirty="0"/>
              <a:t>trade-offs </a:t>
            </a:r>
          </a:p>
          <a:p>
            <a:pPr marL="9144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system speed</a:t>
            </a:r>
          </a:p>
          <a:p>
            <a:pPr marL="9144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processing speed</a:t>
            </a:r>
          </a:p>
          <a:p>
            <a:pPr marL="9144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battery life</a:t>
            </a:r>
          </a:p>
          <a:p>
            <a:pPr marL="9144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Alternating current (AC)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55829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1"/>
            <a:ext cx="7619854" cy="64655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u="sng" dirty="0">
                <a:solidFill>
                  <a:srgbClr val="00B0F0"/>
                </a:solidFill>
                <a:latin typeface="Algerian" panose="04020705040A02060702" pitchFamily="82" charset="0"/>
                <a:ea typeface="宋体" panose="02010600030101010101" pitchFamily="2" charset="-122"/>
              </a:rPr>
              <a:t>Introduction</a:t>
            </a:r>
            <a:endParaRPr lang="en-US" sz="3200" u="sng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813" y="1380226"/>
            <a:ext cx="9583387" cy="532933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What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is CPU Power Management?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Save power when the processor is idle –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Sleep States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Not executing any instruction or doing any work</a:t>
            </a:r>
          </a:p>
          <a:p>
            <a:endParaRPr lang="en-US" altLang="zh-CN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Save power when the processor is executing –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Performance States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Has less load than it can handle in active state</a:t>
            </a:r>
          </a:p>
          <a:p>
            <a:endParaRPr lang="en-US" altLang="zh-CN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Perform effective thermal management –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Thermal Monitor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Protect CPU against extreme thermal conditions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Get optimal performance when CPU is running hot</a:t>
            </a:r>
          </a:p>
          <a:p>
            <a:endParaRPr lang="en-US" altLang="zh-CN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Focus is now towards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performance per watt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, i.e. getting the most work out of the CPU within a specific power and thermal envelop.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57856"/>
            <a:ext cx="8911687" cy="56633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Continue..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30061"/>
            <a:ext cx="8915400" cy="5408762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altLang="zh-CN" sz="2600" b="1" dirty="0">
                <a:ea typeface="宋体" charset="-122"/>
              </a:rPr>
              <a:t>Why is Power Management important?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Notebook Computers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Power usage of notebook computers determine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battery life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Higher power use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increase weight for larger batteries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, heat sinks and shielding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Battery replacement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can be a significant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expens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e 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Server Farms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Large server farms are like heavy duty factories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Operating expense depends on electrical power consumption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Fans, thermal heat sinks, shielding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increase the total cost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of systems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Embedded Processors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Always very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cost sensitive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, and often weight sensitive; don't want to pay for heat sinks, and thermal shielding.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Often battery powered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and cannot be actively cooled by fans: cell phones, portable media devices, handheld devices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0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1" y="434104"/>
            <a:ext cx="7362311" cy="471445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Algerian" panose="04020705040A02060702" pitchFamily="82" charset="0"/>
              </a:rPr>
              <a:t>ACPI Standard</a:t>
            </a:r>
            <a:endParaRPr lang="en-US" sz="3200" b="1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164137"/>
            <a:ext cx="8739849" cy="557511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7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ACPI Specifications</a:t>
            </a:r>
          </a:p>
          <a:p>
            <a:pPr lvl="1"/>
            <a:r>
              <a:rPr lang="en-US" altLang="zh-CN" sz="17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ACPI - Advanced Configuration &amp; Power Interface</a:t>
            </a:r>
          </a:p>
          <a:p>
            <a:pPr lvl="1"/>
            <a:r>
              <a:rPr lang="en-US" altLang="zh-CN" sz="17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Industry standard created by </a:t>
            </a:r>
            <a:r>
              <a:rPr lang="en-US" altLang="zh-CN" sz="17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Intel, Microsoft, Phoenix, Toshiba and Compaq</a:t>
            </a:r>
          </a:p>
          <a:p>
            <a:pPr lvl="2"/>
            <a:r>
              <a:rPr lang="en-US" altLang="zh-CN" sz="17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http://www.acpi.info/spec.htm</a:t>
            </a:r>
          </a:p>
          <a:p>
            <a:pPr lvl="1"/>
            <a:r>
              <a:rPr lang="en-US" altLang="zh-CN" sz="17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Conserve energy by </a:t>
            </a:r>
            <a:r>
              <a:rPr lang="en-US" altLang="zh-CN" sz="17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transitioning unused devices</a:t>
            </a:r>
            <a:r>
              <a:rPr lang="en-US" altLang="zh-CN" sz="17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 into lower power states.</a:t>
            </a:r>
          </a:p>
          <a:p>
            <a:pPr lvl="1"/>
            <a:r>
              <a:rPr lang="en-US" altLang="zh-CN" sz="17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Includes placing the entire system in a low-power state when possible.</a:t>
            </a:r>
          </a:p>
          <a:p>
            <a:pPr lvl="1"/>
            <a:r>
              <a:rPr lang="en-US" altLang="zh-CN" sz="17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Combination of OS, BIOS, and Hardware to support low power.</a:t>
            </a:r>
          </a:p>
          <a:p>
            <a:pPr lvl="1"/>
            <a:r>
              <a:rPr lang="en-US" altLang="zh-CN" sz="17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ACPI low power states are:</a:t>
            </a:r>
          </a:p>
          <a:p>
            <a:pPr lvl="2">
              <a:buFontTx/>
              <a:buChar char="o"/>
            </a:pPr>
            <a:r>
              <a:rPr lang="en-US" altLang="zh-CN" sz="17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G-States </a:t>
            </a:r>
            <a:r>
              <a:rPr lang="en-US" altLang="zh-CN" sz="17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– Global system states:</a:t>
            </a:r>
          </a:p>
          <a:p>
            <a:pPr lvl="3">
              <a:buFont typeface="Wingdings" pitchFamily="2" charset="2"/>
              <a:buChar char="§"/>
            </a:pPr>
            <a:r>
              <a:rPr lang="en-US" altLang="zh-CN" sz="17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G0-active, G1-sleep, G2-soft off, G3-mech off </a:t>
            </a:r>
          </a:p>
          <a:p>
            <a:pPr lvl="2">
              <a:buFontTx/>
              <a:buChar char="o"/>
            </a:pPr>
            <a:r>
              <a:rPr lang="en-US" altLang="zh-CN" sz="17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S-States </a:t>
            </a:r>
            <a:r>
              <a:rPr lang="en-US" altLang="zh-CN" sz="17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– Global Sleeping states:</a:t>
            </a:r>
          </a:p>
          <a:p>
            <a:pPr lvl="3">
              <a:buFontTx/>
              <a:buChar char="o"/>
            </a:pPr>
            <a:r>
              <a:rPr lang="en-US" altLang="zh-CN" sz="17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S1, S2, S3, S4, S5  (</a:t>
            </a:r>
            <a:r>
              <a:rPr lang="en-US" altLang="zh-CN" sz="17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within G1</a:t>
            </a:r>
            <a:r>
              <a:rPr lang="en-US" altLang="zh-CN" sz="17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) </a:t>
            </a:r>
          </a:p>
          <a:p>
            <a:pPr lvl="2">
              <a:buFontTx/>
              <a:buChar char="o"/>
            </a:pPr>
            <a:r>
              <a:rPr lang="en-US" altLang="zh-CN" sz="17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D-States </a:t>
            </a:r>
            <a:r>
              <a:rPr lang="en-US" altLang="zh-CN" sz="17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– Device states (i.e. Monitor, Modem, Drives) </a:t>
            </a:r>
          </a:p>
          <a:p>
            <a:pPr lvl="2">
              <a:buFontTx/>
              <a:buChar char="o"/>
            </a:pPr>
            <a:r>
              <a:rPr lang="en-US" altLang="zh-CN" sz="17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C-States</a:t>
            </a:r>
            <a:r>
              <a:rPr lang="en-US" altLang="zh-CN" sz="17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 – CPU Sleep States – Reduces Idle Power (</a:t>
            </a:r>
            <a:r>
              <a:rPr lang="en-US" altLang="zh-CN" sz="17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within G0</a:t>
            </a:r>
            <a:r>
              <a:rPr lang="en-US" altLang="zh-CN" sz="17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)</a:t>
            </a:r>
          </a:p>
          <a:p>
            <a:pPr lvl="2">
              <a:buFontTx/>
              <a:buChar char="o"/>
            </a:pPr>
            <a:r>
              <a:rPr lang="en-US" altLang="zh-CN" sz="17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L-States</a:t>
            </a:r>
            <a:r>
              <a:rPr lang="en-US" altLang="zh-CN" sz="17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 – Link States -- Reduces power of the Bus</a:t>
            </a:r>
          </a:p>
          <a:p>
            <a:pPr lvl="2">
              <a:buFontTx/>
              <a:buChar char="o"/>
            </a:pPr>
            <a:r>
              <a:rPr lang="en-US" altLang="zh-CN" sz="17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P-States </a:t>
            </a:r>
            <a:r>
              <a:rPr lang="en-US" altLang="zh-CN" sz="17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– CPU Performance States – Reduces Active Power (</a:t>
            </a:r>
            <a:r>
              <a:rPr lang="en-US" altLang="zh-CN" sz="17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within C0</a:t>
            </a:r>
            <a:r>
              <a:rPr lang="en-US" altLang="zh-CN" sz="17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3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6017" y="315351"/>
            <a:ext cx="8474878" cy="773369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>
                <a:solidFill>
                  <a:srgbClr val="00B0F0"/>
                </a:solidFill>
                <a:latin typeface="Algerian" panose="04020705040A02060702" pitchFamily="82" charset="0"/>
                <a:ea typeface="宋体" panose="02010600030101010101" pitchFamily="2" charset="-122"/>
              </a:rPr>
              <a:t>Hardware / Software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1775" y="1231225"/>
            <a:ext cx="9229749" cy="5460521"/>
          </a:xfrm>
        </p:spPr>
        <p:txBody>
          <a:bodyPr>
            <a:noAutofit/>
          </a:bodyPr>
          <a:lstStyle/>
          <a:p>
            <a:pPr marL="411480" lvl="1" indent="0">
              <a:lnSpc>
                <a:spcPct val="90000"/>
              </a:lnSpc>
              <a:buNone/>
              <a:defRPr/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ACPI, software, and hardware all play a role here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ACPI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Describes power management capabilities of the system.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Describes what interfaces to use to utilize these power management capabilities.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ACPI is abstract so that software (OS) can evolve separately from the hardware and likewise, the hardware from software.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The interface Interacts to hardware and OS with the help of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ACPI tables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that get generated by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BIOS/Firmware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every time it gets loaded.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Software (OS)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Reads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ACPI tables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during initialization to discover power management capabilities.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Requests different power management states using the ACPI defined interfaces.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Software utilizes general activity based policies (utilization, bandwidth, ...) to make decisions.</a:t>
            </a:r>
          </a:p>
          <a:p>
            <a:pPr lvl="3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PPM engine(Platform Power Management), Linux governors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Software utilizes activity based policies in some cases too (audio playback, ...).</a:t>
            </a: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Andalus" panose="02020603050405020304" pitchFamily="18" charset="-78"/>
              <a:ea typeface="宋体" panose="02010600030101010101" pitchFamily="2" charset="-122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1616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242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Continue…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92924" y="1665026"/>
            <a:ext cx="8911687" cy="4246195"/>
          </a:xfrm>
        </p:spPr>
        <p:txBody>
          <a:bodyPr/>
          <a:lstStyle/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Hardware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Hardware responds to software (OS) requests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Hardware may not always honor what the software requests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May choose a different state for performance, energy efficiency, or thermal reasons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Many power management features are controlled autonomously in hardware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ea typeface="宋体" panose="02010600030101010101" pitchFamily="2" charset="-122"/>
                <a:cs typeface="Andalus" panose="02020603050405020304" pitchFamily="18" charset="-78"/>
              </a:rPr>
              <a:t>These are not exposed to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4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9" y="624110"/>
            <a:ext cx="9728063" cy="995684"/>
          </a:xfrm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rgbClr val="00B0F0"/>
                </a:solidFill>
                <a:latin typeface="Algerian" panose="04020705040A02060702" pitchFamily="82" charset="0"/>
                <a:ea typeface="宋体" panose="02010600030101010101" pitchFamily="2" charset="-122"/>
              </a:rPr>
              <a:t>System Hierarchy of Power Management under </a:t>
            </a:r>
            <a:r>
              <a:rPr lang="en-US" sz="2400" u="sng" dirty="0" err="1">
                <a:solidFill>
                  <a:srgbClr val="00B0F0"/>
                </a:solidFill>
                <a:latin typeface="Algerian" panose="04020705040A02060702" pitchFamily="82" charset="0"/>
                <a:ea typeface="宋体" panose="02010600030101010101" pitchFamily="2" charset="-122"/>
              </a:rPr>
              <a:t>ACPi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549" y="1371599"/>
            <a:ext cx="9728064" cy="5206622"/>
          </a:xfrm>
        </p:spPr>
        <p:txBody>
          <a:bodyPr>
            <a:normAutofit fontScale="92500" lnSpcReduction="10000"/>
          </a:bodyPr>
          <a:lstStyle/>
          <a:p>
            <a:r>
              <a:rPr lang="en-IN" sz="1900" dirty="0"/>
              <a:t>Power Management states and required functionality are defined for multiple levels of the system </a:t>
            </a:r>
          </a:p>
          <a:p>
            <a:pPr marL="914400" indent="-450850">
              <a:buFont typeface="Wingdings" panose="05000000000000000000" pitchFamily="2" charset="2"/>
              <a:buChar char="q"/>
            </a:pPr>
            <a:r>
              <a:rPr lang="en-IN" sz="1900" dirty="0"/>
              <a:t>– Global view: 		</a:t>
            </a:r>
            <a:r>
              <a:rPr lang="en-IN" sz="1900" dirty="0" err="1"/>
              <a:t>Gx</a:t>
            </a:r>
            <a:r>
              <a:rPr lang="en-IN" sz="1900" dirty="0"/>
              <a:t> states (User View )</a:t>
            </a:r>
          </a:p>
          <a:p>
            <a:pPr marL="914400" indent="-450850">
              <a:buFont typeface="Wingdings" panose="05000000000000000000" pitchFamily="2" charset="2"/>
              <a:buChar char="q"/>
            </a:pPr>
            <a:r>
              <a:rPr lang="en-IN" sz="1900" dirty="0"/>
              <a:t>– System: 			</a:t>
            </a:r>
            <a:r>
              <a:rPr lang="en-IN" sz="1900" dirty="0" err="1"/>
              <a:t>Sx</a:t>
            </a:r>
            <a:r>
              <a:rPr lang="en-IN" sz="1900" dirty="0"/>
              <a:t> states </a:t>
            </a:r>
          </a:p>
          <a:p>
            <a:pPr marL="914400" indent="-450850">
              <a:buFont typeface="Wingdings" panose="05000000000000000000" pitchFamily="2" charset="2"/>
              <a:buChar char="q"/>
            </a:pPr>
            <a:r>
              <a:rPr lang="en-IN" sz="1900" dirty="0"/>
              <a:t>– Processor: 			</a:t>
            </a:r>
            <a:r>
              <a:rPr lang="en-IN" sz="1900" dirty="0" err="1"/>
              <a:t>Cx</a:t>
            </a:r>
            <a:r>
              <a:rPr lang="en-IN" sz="1900" dirty="0"/>
              <a:t> states </a:t>
            </a:r>
          </a:p>
          <a:p>
            <a:pPr marL="914400" indent="-450850">
              <a:buFont typeface="Wingdings" panose="05000000000000000000" pitchFamily="2" charset="2"/>
              <a:buChar char="q"/>
            </a:pPr>
            <a:r>
              <a:rPr lang="en-IN" sz="1900" dirty="0"/>
              <a:t>– PCI Express Links: 	Lx states </a:t>
            </a:r>
          </a:p>
          <a:p>
            <a:pPr marL="914400" indent="-450850">
              <a:buFont typeface="Wingdings" panose="05000000000000000000" pitchFamily="2" charset="2"/>
              <a:buChar char="q"/>
            </a:pPr>
            <a:r>
              <a:rPr lang="en-IN" sz="1900" dirty="0"/>
              <a:t>– Devices: 			</a:t>
            </a:r>
            <a:r>
              <a:rPr lang="en-IN" sz="1900" dirty="0" err="1"/>
              <a:t>Dx</a:t>
            </a:r>
            <a:r>
              <a:rPr lang="en-IN" sz="1900" dirty="0"/>
              <a:t> states </a:t>
            </a:r>
          </a:p>
          <a:p>
            <a:endParaRPr lang="en-IN" sz="1900" dirty="0"/>
          </a:p>
          <a:p>
            <a:r>
              <a:rPr lang="en-IN" sz="1900" dirty="0"/>
              <a:t>General Trend of the state numbers </a:t>
            </a:r>
          </a:p>
          <a:p>
            <a:pPr marL="914400" indent="-450850">
              <a:buFont typeface="Wingdings" panose="05000000000000000000" pitchFamily="2" charset="2"/>
              <a:buChar char="Ø"/>
            </a:pPr>
            <a:r>
              <a:rPr lang="en-IN" sz="1900" b="1" dirty="0"/>
              <a:t>0 </a:t>
            </a:r>
            <a:r>
              <a:rPr lang="en-IN" sz="1900" dirty="0"/>
              <a:t>is the Active state - G0, S0, D0 </a:t>
            </a:r>
          </a:p>
          <a:p>
            <a:pPr marL="914400" indent="-450850">
              <a:buFont typeface="Wingdings" panose="05000000000000000000" pitchFamily="2" charset="2"/>
              <a:buChar char="Ø"/>
            </a:pPr>
            <a:r>
              <a:rPr lang="en-IN" sz="1900" dirty="0"/>
              <a:t>System is available to User </a:t>
            </a:r>
          </a:p>
          <a:p>
            <a:r>
              <a:rPr lang="en-IN" sz="1900" b="1" dirty="0"/>
              <a:t>1-n </a:t>
            </a:r>
            <a:r>
              <a:rPr lang="en-IN" sz="1900" dirty="0"/>
              <a:t>are sleep states </a:t>
            </a:r>
          </a:p>
          <a:p>
            <a:pPr marL="914400" indent="-450850">
              <a:buFont typeface="Wingdings" panose="05000000000000000000" pitchFamily="2" charset="2"/>
              <a:buChar char="Ø"/>
            </a:pPr>
            <a:r>
              <a:rPr lang="en-IN" sz="1900" i="1" dirty="0"/>
              <a:t>higher </a:t>
            </a:r>
            <a:r>
              <a:rPr lang="en-IN" sz="1900" dirty="0"/>
              <a:t>number corresponds to </a:t>
            </a:r>
            <a:r>
              <a:rPr lang="en-IN" sz="1900" i="1" dirty="0"/>
              <a:t>lower </a:t>
            </a:r>
            <a:r>
              <a:rPr lang="en-IN" sz="1900" dirty="0"/>
              <a:t>power. </a:t>
            </a:r>
          </a:p>
          <a:p>
            <a:pPr marL="914400" indent="-450850">
              <a:buFont typeface="Wingdings" panose="05000000000000000000" pitchFamily="2" charset="2"/>
              <a:buChar char="Ø"/>
            </a:pPr>
            <a:r>
              <a:rPr lang="en-IN" sz="1900" dirty="0"/>
              <a:t>User perception is OFF for all of these sleep states.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1503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90FB82A14E4E4CB9FAE6E57E17B882" ma:contentTypeVersion="2" ma:contentTypeDescription="Create a new document." ma:contentTypeScope="" ma:versionID="3f847319983d64923eb9de8409eee9d1">
  <xsd:schema xmlns:xsd="http://www.w3.org/2001/XMLSchema" xmlns:xs="http://www.w3.org/2001/XMLSchema" xmlns:p="http://schemas.microsoft.com/office/2006/metadata/properties" xmlns:ns2="878d6968-30db-4e8f-9c5f-3c59e66c10d0" targetNamespace="http://schemas.microsoft.com/office/2006/metadata/properties" ma:root="true" ma:fieldsID="fede2d49ddfd3305e50468490693559d" ns2:_="">
    <xsd:import namespace="878d6968-30db-4e8f-9c5f-3c59e66c10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8d6968-30db-4e8f-9c5f-3c59e66c10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9FAAA4-4E8B-4FBA-A89E-40E01906B645}"/>
</file>

<file path=customXml/itemProps2.xml><?xml version="1.0" encoding="utf-8"?>
<ds:datastoreItem xmlns:ds="http://schemas.openxmlformats.org/officeDocument/2006/customXml" ds:itemID="{13A1045B-B9E6-4AD8-A543-B515E0ACFFBE}"/>
</file>

<file path=customXml/itemProps3.xml><?xml version="1.0" encoding="utf-8"?>
<ds:datastoreItem xmlns:ds="http://schemas.openxmlformats.org/officeDocument/2006/customXml" ds:itemID="{A860B0FE-6488-45EA-AFAD-473199B87DE0}"/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610</TotalTime>
  <Words>2317</Words>
  <Application>Microsoft Office PowerPoint</Application>
  <PresentationFormat>Widescreen</PresentationFormat>
  <Paragraphs>292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Aharoni</vt:lpstr>
      <vt:lpstr>Algerian</vt:lpstr>
      <vt:lpstr>Andalus</vt:lpstr>
      <vt:lpstr>Arial</vt:lpstr>
      <vt:lpstr>Calibri</vt:lpstr>
      <vt:lpstr>Century Gothic</vt:lpstr>
      <vt:lpstr>Wingdings</vt:lpstr>
      <vt:lpstr>Wingdings 3</vt:lpstr>
      <vt:lpstr>Wisp</vt:lpstr>
      <vt:lpstr>Power Management  </vt:lpstr>
      <vt:lpstr>Contents</vt:lpstr>
      <vt:lpstr>So What’s Power Management ? </vt:lpstr>
      <vt:lpstr>Introduction</vt:lpstr>
      <vt:lpstr>Continue..</vt:lpstr>
      <vt:lpstr>ACPI Standard</vt:lpstr>
      <vt:lpstr>Hardware / Software Interaction</vt:lpstr>
      <vt:lpstr>Continue…</vt:lpstr>
      <vt:lpstr>System Hierarchy of Power Management under ACPi</vt:lpstr>
      <vt:lpstr>Global System States</vt:lpstr>
      <vt:lpstr>Continue..</vt:lpstr>
      <vt:lpstr>Power States</vt:lpstr>
      <vt:lpstr>PowerPoint Presentation</vt:lpstr>
      <vt:lpstr>PowerPoint Presentation</vt:lpstr>
      <vt:lpstr>PowerPoint Presentation</vt:lpstr>
      <vt:lpstr>PowerPoint Presentation</vt:lpstr>
      <vt:lpstr>S-State</vt:lpstr>
      <vt:lpstr>PowerPoint Presentation</vt:lpstr>
      <vt:lpstr>D-states (device states)   </vt:lpstr>
      <vt:lpstr>PowerPoint Presentation</vt:lpstr>
      <vt:lpstr>Link power States</vt:lpstr>
      <vt:lpstr>Continue…</vt:lpstr>
      <vt:lpstr>PowerPoint Presentation</vt:lpstr>
      <vt:lpstr>P-state(turbo)</vt:lpstr>
      <vt:lpstr>Relation Between S-state and L- state</vt:lpstr>
      <vt:lpstr>Relation Between D-state and L- state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Management Introduction</dc:title>
  <dc:creator>Irappa Munavalli, ShridharX</dc:creator>
  <cp:keywords>CTPClassification=CTP_NT</cp:keywords>
  <cp:lastModifiedBy>Raghavendra </cp:lastModifiedBy>
  <cp:revision>187</cp:revision>
  <dcterms:created xsi:type="dcterms:W3CDTF">2016-04-25T07:29:23Z</dcterms:created>
  <dcterms:modified xsi:type="dcterms:W3CDTF">2020-07-21T18:14:32Z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9a161ec0-9635-4f2d-b8b8-de0c200444b4</vt:lpwstr>
  </property>
  <property fmtid="{D5CDD505-2E9C-101B-9397-08002B2CF9AE}" pid="3" name="CTP_TimeStamp">
    <vt:lpwstr>2020-07-21 18:14:21Z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0x0101002F90FB82A14E4E4CB9FAE6E57E17B882</vt:lpwstr>
  </property>
</Properties>
</file>