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1" r:id="rId5"/>
    <p:sldId id="258" r:id="rId6"/>
    <p:sldId id="265" r:id="rId7"/>
    <p:sldId id="266" r:id="rId8"/>
    <p:sldId id="267" r:id="rId9"/>
    <p:sldId id="268" r:id="rId10"/>
    <p:sldId id="269" r:id="rId11"/>
    <p:sldId id="272" r:id="rId12"/>
    <p:sldId id="273" r:id="rId13"/>
    <p:sldId id="274" r:id="rId14"/>
    <p:sldId id="275" r:id="rId15"/>
    <p:sldId id="276" r:id="rId16"/>
    <p:sldId id="277" r:id="rId17"/>
    <p:sldId id="279" r:id="rId18"/>
    <p:sldId id="280" r:id="rId19"/>
    <p:sldId id="281" r:id="rId20"/>
    <p:sldId id="270"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www.howtogeek.com/175641/how-to-boot-and-install-linux-on-a-uefi-pc-with-secure-boot/"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BIO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2060"/>
                </a:solidFill>
              </a:rPr>
              <a:t>UEFI</a:t>
            </a:r>
          </a:p>
        </p:txBody>
      </p:sp>
      <p:sp>
        <p:nvSpPr>
          <p:cNvPr id="3" name="Subtitle 2"/>
          <p:cNvSpPr>
            <a:spLocks noGrp="1"/>
          </p:cNvSpPr>
          <p:nvPr>
            <p:ph type="subTitle" idx="1"/>
          </p:nvPr>
        </p:nvSpPr>
        <p:spPr>
          <a:xfrm>
            <a:off x="1536698" y="3657597"/>
            <a:ext cx="9359902" cy="3200403"/>
          </a:xfrm>
        </p:spPr>
        <p:txBody>
          <a:bodyPr>
            <a:normAutofit/>
          </a:bodyPr>
          <a:lstStyle/>
          <a:p>
            <a:r>
              <a:rPr lang="en-US" sz="2800" b="1" dirty="0">
                <a:solidFill>
                  <a:srgbClr val="002060"/>
                </a:solidFill>
              </a:rPr>
              <a:t>Unified Extensible Firmware Interface</a:t>
            </a:r>
          </a:p>
          <a:p>
            <a:endParaRPr lang="en-US" sz="2800" b="1" dirty="0">
              <a:solidFill>
                <a:srgbClr val="002060"/>
              </a:solidFill>
            </a:endParaRPr>
          </a:p>
          <a:p>
            <a:endParaRPr lang="en-US" sz="2800" b="1" dirty="0">
              <a:solidFill>
                <a:srgbClr val="002060"/>
              </a:solidFill>
            </a:endParaRPr>
          </a:p>
          <a:p>
            <a:endParaRPr lang="en-US" sz="2800" b="1" dirty="0">
              <a:solidFill>
                <a:srgbClr val="002060"/>
              </a:solidFill>
            </a:endParaRPr>
          </a:p>
          <a:p>
            <a:r>
              <a:rPr lang="en-US" sz="2800" b="1">
                <a:solidFill>
                  <a:srgbClr val="002060"/>
                </a:solidFill>
              </a:rPr>
              <a:t>                                                                                     </a:t>
            </a:r>
            <a:endParaRPr lang="en-US" sz="2200" b="1" dirty="0">
              <a:solidFill>
                <a:srgbClr val="002060"/>
              </a:solidFill>
            </a:endParaRPr>
          </a:p>
        </p:txBody>
      </p:sp>
      <p:pic>
        <p:nvPicPr>
          <p:cNvPr id="4"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355" y="1600198"/>
            <a:ext cx="841662" cy="77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48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1273" y="800100"/>
            <a:ext cx="4208318" cy="5309177"/>
          </a:xfrm>
        </p:spPr>
        <p:txBody>
          <a:bodyPr>
            <a:normAutofit/>
          </a:bodyPr>
          <a:lstStyle/>
          <a:p>
            <a:endParaRPr lang="en-US" b="1" dirty="0"/>
          </a:p>
          <a:p>
            <a:r>
              <a:rPr lang="en-US" b="1" u="sng" dirty="0"/>
              <a:t>How to enter in BIOS configuration in UEFI enabled systems.</a:t>
            </a:r>
          </a:p>
          <a:p>
            <a:pPr algn="just"/>
            <a:r>
              <a:rPr lang="en-US" dirty="0"/>
              <a:t>The days of pressing a function key or Esc to interrupt the boot process and get into the BIOS configuration (in UEFI enabled systems) are gone. There are </a:t>
            </a:r>
            <a:r>
              <a:rPr lang="en-US" b="1" dirty="0"/>
              <a:t>three</a:t>
            </a:r>
            <a:r>
              <a:rPr lang="en-US" dirty="0"/>
              <a:t> ways of accessing the new boot options menu in Windows 8 or 10 and we’ll show you how.</a:t>
            </a:r>
          </a:p>
          <a:p>
            <a:pPr algn="just"/>
            <a:r>
              <a:rPr lang="en-US" b="1" dirty="0"/>
              <a:t>Simply find the Shut down / Restart menu and hold down the SHIFT key while clicking on Restart.</a:t>
            </a:r>
          </a:p>
          <a:p>
            <a:pPr algn="just"/>
            <a:r>
              <a:rPr lang="en-US" dirty="0"/>
              <a:t>This even works if you haven’t logged into Windows at all, as long as you’re on the login screen and can access the restart menu.</a:t>
            </a:r>
          </a:p>
          <a:p>
            <a:pPr algn="just"/>
            <a:endParaRPr lang="en-US" dirty="0"/>
          </a:p>
          <a:p>
            <a:endParaRPr lang="en-US" dirty="0"/>
          </a:p>
          <a:p>
            <a:endParaRPr lang="en-US" dirty="0"/>
          </a:p>
        </p:txBody>
      </p:sp>
      <p:pic>
        <p:nvPicPr>
          <p:cNvPr id="5"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09_selecting_shift_restart"/>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7445" b="7445"/>
          <a:stretch>
            <a:fillRect/>
          </a:stretch>
        </p:blipFill>
        <p:spPr bwMode="auto">
          <a:xfrm>
            <a:off x="5257800" y="1600633"/>
            <a:ext cx="5848350" cy="422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70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72836" y="1579418"/>
            <a:ext cx="3636819" cy="3504814"/>
          </a:xfrm>
        </p:spPr>
        <p:txBody>
          <a:bodyPr>
            <a:normAutofit/>
          </a:bodyPr>
          <a:lstStyle/>
          <a:p>
            <a:pPr algn="just"/>
            <a:r>
              <a:rPr lang="en-US" dirty="0"/>
              <a:t>Once you’ve done this, instead of fully rebooting, the blue boot options menu displays. To access the options for refreshing or resetting your PC or to use the advanced tools, click Troubleshoot.</a:t>
            </a:r>
          </a:p>
        </p:txBody>
      </p:sp>
      <p:pic>
        <p:nvPicPr>
          <p:cNvPr id="6" name="Picture 5"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Placeholder 12"/>
          <p:cNvPicPr>
            <a:picLocks noGrp="1" noChangeAspect="1"/>
          </p:cNvPicPr>
          <p:nvPr>
            <p:ph type="pic" idx="1"/>
          </p:nvPr>
        </p:nvPicPr>
        <p:blipFill>
          <a:blip r:embed="rId3"/>
          <a:srcRect t="2254" b="2254"/>
          <a:stretch>
            <a:fillRect/>
          </a:stretch>
        </p:blipFill>
        <p:spPr>
          <a:xfrm>
            <a:off x="4842164" y="1579418"/>
            <a:ext cx="6316374" cy="4437207"/>
          </a:xfrm>
          <a:prstGeom prst="rect">
            <a:avLst/>
          </a:prstGeom>
        </p:spPr>
      </p:pic>
    </p:spTree>
    <p:extLst>
      <p:ext uri="{BB962C8B-B14F-4D97-AF65-F5344CB8AC3E}">
        <p14:creationId xmlns:p14="http://schemas.microsoft.com/office/powerpoint/2010/main" val="233346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95398" y="1444334"/>
            <a:ext cx="3089565" cy="3639898"/>
          </a:xfrm>
        </p:spPr>
        <p:txBody>
          <a:bodyPr>
            <a:normAutofit/>
          </a:bodyPr>
          <a:lstStyle/>
          <a:p>
            <a:pPr algn="just"/>
            <a:r>
              <a:rPr lang="en-US" dirty="0"/>
              <a:t>You can choose to Refresh your PC, Reset your PC, or access Advanced options.</a:t>
            </a:r>
          </a:p>
        </p:txBody>
      </p:sp>
      <p:pic>
        <p:nvPicPr>
          <p:cNvPr id="5"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Placeholder 8"/>
          <p:cNvPicPr>
            <a:picLocks noGrp="1" noChangeAspect="1"/>
          </p:cNvPicPr>
          <p:nvPr>
            <p:ph type="pic" idx="1"/>
          </p:nvPr>
        </p:nvPicPr>
        <p:blipFill>
          <a:blip r:embed="rId3"/>
          <a:srcRect t="4865" b="4865"/>
          <a:stretch>
            <a:fillRect/>
          </a:stretch>
        </p:blipFill>
        <p:spPr>
          <a:xfrm>
            <a:off x="4926014" y="1527464"/>
            <a:ext cx="6192260" cy="4289136"/>
          </a:xfrm>
          <a:prstGeom prst="rect">
            <a:avLst/>
          </a:prstGeom>
        </p:spPr>
      </p:pic>
    </p:spTree>
    <p:extLst>
      <p:ext uri="{BB962C8B-B14F-4D97-AF65-F5344CB8AC3E}">
        <p14:creationId xmlns:p14="http://schemas.microsoft.com/office/powerpoint/2010/main" val="228589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srcRect l="2740" r="2740"/>
          <a:stretch>
            <a:fillRect/>
          </a:stretch>
        </p:blipFill>
        <p:spPr>
          <a:xfrm>
            <a:off x="5070764" y="1620838"/>
            <a:ext cx="6087774" cy="4195762"/>
          </a:xfrm>
          <a:prstGeom prst="rect">
            <a:avLst/>
          </a:prstGeom>
        </p:spPr>
      </p:pic>
      <p:sp>
        <p:nvSpPr>
          <p:cNvPr id="4" name="Text Placeholder 3"/>
          <p:cNvSpPr>
            <a:spLocks noGrp="1"/>
          </p:cNvSpPr>
          <p:nvPr>
            <p:ph type="body" sz="half" idx="2"/>
          </p:nvPr>
        </p:nvSpPr>
        <p:spPr>
          <a:xfrm>
            <a:off x="1295398" y="1620838"/>
            <a:ext cx="3525983" cy="3463394"/>
          </a:xfrm>
        </p:spPr>
        <p:txBody>
          <a:bodyPr>
            <a:normAutofit/>
          </a:bodyPr>
          <a:lstStyle/>
          <a:p>
            <a:pPr algn="just"/>
            <a:r>
              <a:rPr lang="en-US" dirty="0"/>
              <a:t>The options pictured  are available on the Advanced options menu. To change how Windows starts up, such as booting into safe mode, click Startup Settings.</a:t>
            </a:r>
          </a:p>
        </p:txBody>
      </p:sp>
      <p:pic>
        <p:nvPicPr>
          <p:cNvPr id="6" name="Picture 5" descr="https://upload.wikimedia.org/wikipedia/commons/thumb/d/df/Uefi_logo.svg/368px-Uefi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78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95399" y="1537854"/>
            <a:ext cx="3370119" cy="3546378"/>
          </a:xfrm>
        </p:spPr>
        <p:txBody>
          <a:bodyPr>
            <a:normAutofit/>
          </a:bodyPr>
          <a:lstStyle/>
          <a:p>
            <a:pPr algn="just"/>
            <a:r>
              <a:rPr lang="en-US" dirty="0"/>
              <a:t>A list displays, showing you the options available when Windows restarts next time. Click Restart to restart Windows and gain access to these options.</a:t>
            </a:r>
          </a:p>
        </p:txBody>
      </p:sp>
      <p:pic>
        <p:nvPicPr>
          <p:cNvPr id="5"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Placeholder 11"/>
          <p:cNvPicPr>
            <a:picLocks noGrp="1" noChangeAspect="1"/>
          </p:cNvPicPr>
          <p:nvPr>
            <p:ph type="pic" idx="1"/>
          </p:nvPr>
        </p:nvPicPr>
        <p:blipFill>
          <a:blip r:embed="rId3"/>
          <a:srcRect l="3498" r="3498"/>
          <a:stretch>
            <a:fillRect/>
          </a:stretch>
        </p:blipFill>
        <p:spPr>
          <a:xfrm>
            <a:off x="4894118" y="1537854"/>
            <a:ext cx="6212030" cy="4278746"/>
          </a:xfrm>
          <a:prstGeom prst="rect">
            <a:avLst/>
          </a:prstGeom>
        </p:spPr>
      </p:pic>
    </p:spTree>
    <p:extLst>
      <p:ext uri="{BB962C8B-B14F-4D97-AF65-F5344CB8AC3E}">
        <p14:creationId xmlns:p14="http://schemas.microsoft.com/office/powerpoint/2010/main" val="207347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95399" y="1174173"/>
            <a:ext cx="3401292" cy="3910059"/>
          </a:xfrm>
        </p:spPr>
        <p:txBody>
          <a:bodyPr>
            <a:normAutofit/>
          </a:bodyPr>
          <a:lstStyle/>
          <a:p>
            <a:pPr algn="just"/>
            <a:endParaRPr lang="en-US" dirty="0"/>
          </a:p>
          <a:p>
            <a:pPr algn="just"/>
            <a:r>
              <a:rPr lang="en-US" dirty="0"/>
              <a:t>When your PC restarts, the Startup Settings menu displays. Select an option using the number keys or the function keys F1-F9. There is one additional option accessible by pressing F10.</a:t>
            </a:r>
          </a:p>
          <a:p>
            <a:pPr algn="just"/>
            <a:r>
              <a:rPr lang="en-US" dirty="0"/>
              <a:t>If you decided you don’t want to use any of these options, you can boot normally by pressing Enter.</a:t>
            </a:r>
          </a:p>
          <a:p>
            <a:endParaRPr lang="en-US" dirty="0"/>
          </a:p>
        </p:txBody>
      </p:sp>
      <p:pic>
        <p:nvPicPr>
          <p:cNvPr id="5"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07_startup_settings_screen"/>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93" r="5993"/>
          <a:stretch>
            <a:fillRect/>
          </a:stretch>
        </p:blipFill>
        <p:spPr bwMode="auto">
          <a:xfrm>
            <a:off x="4998028" y="1527463"/>
            <a:ext cx="5984298" cy="428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7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95399" y="1552575"/>
            <a:ext cx="3193474" cy="3531657"/>
          </a:xfrm>
        </p:spPr>
        <p:txBody>
          <a:bodyPr/>
          <a:lstStyle/>
          <a:p>
            <a:pPr algn="just"/>
            <a:r>
              <a:rPr lang="en-US" dirty="0"/>
              <a:t>Launch recovery environment is the extra option accessed by pressing F10. To return to the other options, press F10 again.</a:t>
            </a:r>
          </a:p>
        </p:txBody>
      </p:sp>
      <p:pic>
        <p:nvPicPr>
          <p:cNvPr id="7174" name="Picture 6" descr="08_launch_recovery_environment"/>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352" r="5352"/>
          <a:stretch>
            <a:fillRect/>
          </a:stretch>
        </p:blipFill>
        <p:spPr bwMode="auto">
          <a:xfrm>
            <a:off x="4905375" y="1552575"/>
            <a:ext cx="6062663" cy="43116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upload.wikimedia.org/wikipedia/commons/thumb/d/df/Uefi_logo.svg/368px-Uefi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11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52501" y="1533525"/>
            <a:ext cx="4133850" cy="4454525"/>
          </a:xfrm>
        </p:spPr>
        <p:txBody>
          <a:bodyPr>
            <a:normAutofit/>
          </a:bodyPr>
          <a:lstStyle/>
          <a:p>
            <a:pPr algn="just"/>
            <a:r>
              <a:rPr lang="en-US" b="1" dirty="0"/>
              <a:t>Access Low-Level UEFI Settings</a:t>
            </a:r>
          </a:p>
          <a:p>
            <a:pPr algn="just"/>
            <a:r>
              <a:rPr lang="en-US" dirty="0"/>
              <a:t>To access the UEFI Firmware Settings, which are the closest thing available to the typical BIOS setup screen, click the Troubleshoot tile, select Advanced Options, and select UEFI Firmware Settings. Click the Restart option afterwards and your computer will reboot into its UEFI firmware settings screen.</a:t>
            </a:r>
          </a:p>
          <a:p>
            <a:pPr algn="just"/>
            <a:endParaRPr lang="en-US" dirty="0"/>
          </a:p>
        </p:txBody>
      </p:sp>
      <p:pic>
        <p:nvPicPr>
          <p:cNvPr id="8196" name="Picture 4" descr="access-uefi-firmware-setting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432" r="7432"/>
          <a:stretch>
            <a:fillRect/>
          </a:stretch>
        </p:blipFill>
        <p:spPr bwMode="auto">
          <a:xfrm>
            <a:off x="5210175" y="1600200"/>
            <a:ext cx="5815013" cy="438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upload.wikimedia.org/wikipedia/commons/thumb/d/df/Uefi_logo.svg/368px-Uefi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95399" y="1619250"/>
            <a:ext cx="3648076" cy="4019550"/>
          </a:xfrm>
        </p:spPr>
        <p:txBody>
          <a:bodyPr>
            <a:normAutofit lnSpcReduction="10000"/>
          </a:bodyPr>
          <a:lstStyle/>
          <a:p>
            <a:r>
              <a:rPr lang="en-US" b="1" dirty="0"/>
              <a:t>Secure Boot</a:t>
            </a:r>
          </a:p>
          <a:p>
            <a:pPr algn="just"/>
            <a:r>
              <a:rPr lang="en-US" dirty="0"/>
              <a:t>The UEFI settings screen allows you to </a:t>
            </a:r>
            <a:r>
              <a:rPr lang="en-US" u="sng" dirty="0">
                <a:hlinkClick r:id="rId2"/>
              </a:rPr>
              <a:t>disable Secure Boot</a:t>
            </a:r>
            <a:r>
              <a:rPr lang="en-US" dirty="0"/>
              <a:t>, a useful security feature that prevents malware from hijacking Windows or another installed operating system</a:t>
            </a:r>
          </a:p>
          <a:p>
            <a:r>
              <a:rPr lang="en-US" b="1" dirty="0"/>
              <a:t>Legacy BIOS Mode</a:t>
            </a:r>
          </a:p>
          <a:p>
            <a:pPr algn="just"/>
            <a:r>
              <a:rPr lang="en-US" dirty="0"/>
              <a:t>Many computers with UEFI firmware will allow you to enable a legacy BIOS compatibility mode. In this mode, the UEFI firmware functions as a standard BIOS instead of UEFI firmware.</a:t>
            </a:r>
            <a:endParaRPr lang="en-US" b="1" dirty="0"/>
          </a:p>
          <a:p>
            <a:endParaRPr lang="en-US" b="1" dirty="0"/>
          </a:p>
          <a:p>
            <a:pPr algn="just"/>
            <a:endParaRPr lang="en-US" dirty="0"/>
          </a:p>
        </p:txBody>
      </p:sp>
      <p:pic>
        <p:nvPicPr>
          <p:cNvPr id="9220" name="Picture 4" descr="secure-boot-violation-invalid-signature-detected"/>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2421" r="12421"/>
          <a:stretch>
            <a:fillRect/>
          </a:stretch>
        </p:blipFill>
        <p:spPr bwMode="auto">
          <a:xfrm>
            <a:off x="5476875" y="1619250"/>
            <a:ext cx="5681663" cy="4197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upload.wikimedia.org/wikipedia/commons/thumb/d/df/Uefi_logo.svg/368px-Uefi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27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95398" y="1619250"/>
            <a:ext cx="9791701" cy="3464982"/>
          </a:xfrm>
        </p:spPr>
        <p:txBody>
          <a:bodyPr/>
          <a:lstStyle/>
          <a:p>
            <a:r>
              <a:rPr lang="en-US" b="1" dirty="0"/>
              <a:t>Windows compatibility?</a:t>
            </a:r>
          </a:p>
          <a:p>
            <a:endParaRPr lang="en-US" b="1" dirty="0"/>
          </a:p>
          <a:p>
            <a:pPr algn="just"/>
            <a:r>
              <a:rPr lang="en-US" dirty="0"/>
              <a:t>Windows Vista, 7, 8 and 10 can all read and write to GPT drives. But you can only boot from a GPT drive if you’re using a UEFI-based computer running a 64-bit version of Windows.</a:t>
            </a:r>
          </a:p>
          <a:p>
            <a:pPr algn="just"/>
            <a:r>
              <a:rPr lang="en-US" dirty="0"/>
              <a:t>You will need an installation media that is UEFI ready and reconfigure you drive to GPT during a fresh install.</a:t>
            </a:r>
          </a:p>
          <a:p>
            <a:pPr algn="just"/>
            <a:endParaRPr lang="en-US" b="1" dirty="0"/>
          </a:p>
        </p:txBody>
      </p:sp>
      <p:pic>
        <p:nvPicPr>
          <p:cNvPr id="7" name="Picture 6"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94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05104"/>
          </a:xfrm>
        </p:spPr>
        <p:txBody>
          <a:bodyPr/>
          <a:lstStyle/>
          <a:p>
            <a:r>
              <a:rPr lang="en-US" dirty="0"/>
              <a:t>What is UEFI?</a:t>
            </a:r>
          </a:p>
        </p:txBody>
      </p:sp>
      <p:sp>
        <p:nvSpPr>
          <p:cNvPr id="3" name="Content Placeholder 2"/>
          <p:cNvSpPr>
            <a:spLocks noGrp="1"/>
          </p:cNvSpPr>
          <p:nvPr>
            <p:ph idx="1"/>
          </p:nvPr>
        </p:nvSpPr>
        <p:spPr>
          <a:xfrm>
            <a:off x="1295401" y="2628900"/>
            <a:ext cx="9601196" cy="3246968"/>
          </a:xfrm>
        </p:spPr>
        <p:txBody>
          <a:bodyPr>
            <a:normAutofit/>
          </a:bodyPr>
          <a:lstStyle/>
          <a:p>
            <a:pPr algn="just"/>
            <a:r>
              <a:rPr lang="en-US" dirty="0"/>
              <a:t>The Unified Extensible Firmware Interface, also known as UEFI (pronounced “</a:t>
            </a:r>
            <a:r>
              <a:rPr lang="en-US" dirty="0" err="1"/>
              <a:t>oofy</a:t>
            </a:r>
            <a:r>
              <a:rPr lang="en-US" dirty="0"/>
              <a:t>” or “U </a:t>
            </a:r>
            <a:r>
              <a:rPr lang="en-US" dirty="0" err="1"/>
              <a:t>effy</a:t>
            </a:r>
            <a:r>
              <a:rPr lang="en-US" dirty="0"/>
              <a:t>”) was originally developed by Intel.</a:t>
            </a:r>
            <a:r>
              <a:rPr lang="en-US" b="1" dirty="0"/>
              <a:t> UEFI</a:t>
            </a:r>
            <a:r>
              <a:rPr lang="en-US" dirty="0"/>
              <a:t> is a specification that defines a software interface between an operating system and platform firmware. UEFI replaces the Basic </a:t>
            </a:r>
            <a:r>
              <a:rPr lang="en-US" dirty="0" err="1"/>
              <a:t>Input/Output</a:t>
            </a:r>
            <a:r>
              <a:rPr lang="en-US" dirty="0"/>
              <a:t> System (</a:t>
            </a:r>
            <a:r>
              <a:rPr lang="en-US" dirty="0">
                <a:hlinkClick r:id="rId2" tooltip="BIOS"/>
              </a:rPr>
              <a:t>BIOS</a:t>
            </a:r>
            <a:r>
              <a:rPr lang="en-US" dirty="0"/>
              <a:t>) firmware interface originally present in all standard firmware interface for PCs. </a:t>
            </a:r>
          </a:p>
          <a:p>
            <a:pPr marL="0" indent="0">
              <a:buNone/>
            </a:pPr>
            <a:endParaRPr lang="en-US" dirty="0"/>
          </a:p>
        </p:txBody>
      </p:sp>
      <p:pic>
        <p:nvPicPr>
          <p:cNvPr id="4" name="Picture 4" descr="https://upload.wikimedia.org/wikipedia/commons/thumb/d/df/Uefi_logo.svg/368px-Uefi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96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000" b="1" dirty="0">
                <a:solidFill>
                  <a:srgbClr val="002060"/>
                </a:solidFill>
              </a:rPr>
            </a:br>
            <a:r>
              <a:rPr lang="en-US" sz="4000" dirty="0">
                <a:solidFill>
                  <a:schemeClr val="tx1"/>
                </a:solidFill>
              </a:rPr>
              <a:t>Advantages of UEFI firmware.</a:t>
            </a:r>
            <a:br>
              <a:rPr lang="en-US" sz="4000" dirty="0">
                <a:solidFill>
                  <a:srgbClr val="002060"/>
                </a:solidFill>
              </a:rPr>
            </a:br>
            <a:endParaRPr lang="en-US" sz="4000" dirty="0">
              <a:solidFill>
                <a:srgbClr val="002060"/>
              </a:solidFill>
            </a:endParaRPr>
          </a:p>
        </p:txBody>
      </p:sp>
      <p:sp>
        <p:nvSpPr>
          <p:cNvPr id="3" name="Rectangle 2"/>
          <p:cNvSpPr/>
          <p:nvPr/>
        </p:nvSpPr>
        <p:spPr>
          <a:xfrm>
            <a:off x="1392382" y="2545773"/>
            <a:ext cx="9504216" cy="3693319"/>
          </a:xfrm>
          <a:prstGeom prst="rect">
            <a:avLst/>
          </a:prstGeom>
        </p:spPr>
        <p:txBody>
          <a:bodyPr wrap="square">
            <a:spAutoFit/>
          </a:bodyPr>
          <a:lstStyle/>
          <a:p>
            <a:endParaRPr lang="en-US" dirty="0">
              <a:solidFill>
                <a:srgbClr val="505050"/>
              </a:solidFill>
              <a:latin typeface="WOL_Reg"/>
            </a:endParaRPr>
          </a:p>
          <a:p>
            <a:pPr marL="285750" indent="-285750">
              <a:buFont typeface="Wingdings" panose="05000000000000000000" pitchFamily="2" charset="2"/>
              <a:buChar char="Ø"/>
            </a:pPr>
            <a:r>
              <a:rPr lang="en-US" dirty="0"/>
              <a:t>Better security by helping to protect the pre-startup—or pre-boot—process against </a:t>
            </a:r>
            <a:r>
              <a:rPr lang="en-US" b="1" dirty="0"/>
              <a:t>Rootkit</a:t>
            </a:r>
            <a:r>
              <a:rPr lang="en-US" dirty="0"/>
              <a:t> attacks.</a:t>
            </a:r>
          </a:p>
          <a:p>
            <a:pPr marL="285750" indent="-285750">
              <a:buFont typeface="Wingdings" panose="05000000000000000000" pitchFamily="2" charset="2"/>
              <a:buChar char="Ø"/>
            </a:pPr>
            <a:r>
              <a:rPr lang="en-US" dirty="0"/>
              <a:t>Faster startup times and resuming from hibernation.</a:t>
            </a:r>
          </a:p>
          <a:p>
            <a:pPr marL="285750" indent="-285750">
              <a:buFont typeface="Wingdings" panose="05000000000000000000" pitchFamily="2" charset="2"/>
              <a:buChar char="Ø"/>
            </a:pPr>
            <a:r>
              <a:rPr lang="en-US" dirty="0"/>
              <a:t>Support for drives larger than 2.2 terabytes (TB).</a:t>
            </a:r>
          </a:p>
          <a:p>
            <a:pPr marL="285750" indent="-285750">
              <a:buFont typeface="Wingdings" panose="05000000000000000000" pitchFamily="2" charset="2"/>
              <a:buChar char="Ø"/>
            </a:pPr>
            <a:r>
              <a:rPr lang="en-US" dirty="0"/>
              <a:t>Support for modern, 64-bit firmware device drivers that the system can use to address more than 17.2 billion gigabytes (GB) of memory during startup.</a:t>
            </a:r>
          </a:p>
          <a:p>
            <a:pPr marL="285750" indent="-285750">
              <a:buFont typeface="Wingdings" panose="05000000000000000000" pitchFamily="2" charset="2"/>
              <a:buChar char="Ø"/>
            </a:pPr>
            <a:r>
              <a:rPr lang="en-US" dirty="0"/>
              <a:t>Capability to use BIOS with UEFI hardware.</a:t>
            </a:r>
          </a:p>
          <a:p>
            <a:pPr marL="285750" indent="-285750">
              <a:buFont typeface="Wingdings" panose="05000000000000000000" pitchFamily="2" charset="2"/>
              <a:buChar char="Ø"/>
            </a:pPr>
            <a:r>
              <a:rPr lang="en-US" dirty="0"/>
              <a:t>UEFI can support remote diagnostics and repair of computers, even with no operating system installed.</a:t>
            </a:r>
          </a:p>
          <a:p>
            <a:pPr marL="285750" indent="-285750">
              <a:buFont typeface="Wingdings" panose="05000000000000000000" pitchFamily="2" charset="2"/>
              <a:buChar char="Ø"/>
            </a:pPr>
            <a:r>
              <a:rPr lang="en-US" dirty="0"/>
              <a:t>GPT allows for a nearly unlimited amount of partitions, and the limit here will be your operating system — Windows allows up to 128 partitions on a GPT drive, and you don’t have to create an extended partition.</a:t>
            </a:r>
          </a:p>
          <a:p>
            <a:endParaRPr lang="en-US" dirty="0"/>
          </a:p>
        </p:txBody>
      </p:sp>
      <p:pic>
        <p:nvPicPr>
          <p:cNvPr id="5"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491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51191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UEFI?</a:t>
            </a:r>
          </a:p>
        </p:txBody>
      </p:sp>
      <p:sp>
        <p:nvSpPr>
          <p:cNvPr id="7" name="Content Placeholder 6"/>
          <p:cNvSpPr>
            <a:spLocks noGrp="1"/>
          </p:cNvSpPr>
          <p:nvPr>
            <p:ph idx="1"/>
          </p:nvPr>
        </p:nvSpPr>
        <p:spPr/>
        <p:txBody>
          <a:bodyPr>
            <a:normAutofit lnSpcReduction="10000"/>
          </a:bodyPr>
          <a:lstStyle/>
          <a:p>
            <a:pPr marL="0" indent="0" algn="just">
              <a:buNone/>
            </a:pPr>
            <a:r>
              <a:rPr lang="en-US" b="1" dirty="0"/>
              <a:t>UEFI is the replacement for BIOS</a:t>
            </a:r>
          </a:p>
          <a:p>
            <a:pPr algn="just"/>
            <a:r>
              <a:rPr lang="en-US" dirty="0"/>
              <a:t>The BIOS (basic input/output system) has been at the heart of the PC design for well over 30 years now. It is the piece of firmware that provides the operating system with a standard interface to the functionality of the computer. Unfortunately, its design is quite outdated, carrying a number of limitations that are not acceptable in the current age of computing. UEFI is brings with it a host of modern functionality to carry PCs through the next few decades.</a:t>
            </a:r>
            <a:r>
              <a:rPr lang="en-US" dirty="0">
                <a:solidFill>
                  <a:srgbClr val="505050"/>
                </a:solidFill>
              </a:rPr>
              <a:t> It's designed to improve software interoperability and address limitations of BIOS.</a:t>
            </a:r>
            <a:endParaRPr lang="en-US" dirty="0"/>
          </a:p>
          <a:p>
            <a:endParaRPr lang="en-US" dirty="0"/>
          </a:p>
        </p:txBody>
      </p:sp>
      <p:pic>
        <p:nvPicPr>
          <p:cNvPr id="8"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48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a:t>
            </a:r>
            <a:r>
              <a:rPr lang="en-US" b="1" dirty="0"/>
              <a:t>History</a:t>
            </a:r>
            <a:r>
              <a:rPr lang="en-US" dirty="0"/>
              <a:t> of </a:t>
            </a:r>
            <a:r>
              <a:rPr lang="en-US" b="1" dirty="0"/>
              <a:t>UEFI</a:t>
            </a:r>
            <a:endParaRPr lang="en-US" dirty="0"/>
          </a:p>
        </p:txBody>
      </p:sp>
      <p:sp>
        <p:nvSpPr>
          <p:cNvPr id="3" name="Content Placeholder 2"/>
          <p:cNvSpPr>
            <a:spLocks noGrp="1"/>
          </p:cNvSpPr>
          <p:nvPr>
            <p:ph idx="1"/>
          </p:nvPr>
        </p:nvSpPr>
        <p:spPr/>
        <p:txBody>
          <a:bodyPr>
            <a:normAutofit fontScale="92500"/>
          </a:bodyPr>
          <a:lstStyle/>
          <a:p>
            <a:r>
              <a:rPr lang="en-US" dirty="0"/>
              <a:t>There was a need to address  limited storage and pre-boot manageability with traditional BIOS. Back in 1998, Intel initiated the “Intel Boot Initiative” (IBI) for their enterprise-class Intel IA-32 and -64 processors for overcome this issue. Later rebranded the initiative to EFI. Later Intel  handed over the entire EFI initiative and all its specifications to the newly founded UEFI forum, which is consists of some of the leaders of our industry: AMD, American Megatrends </a:t>
            </a:r>
            <a:r>
              <a:rPr lang="en-US" dirty="0" err="1"/>
              <a:t>Inc</a:t>
            </a:r>
            <a:r>
              <a:rPr lang="en-US" dirty="0"/>
              <a:t>, Apple, Dell, HP, IBM, Intel, Lenovo, Microsoft, and Phoenix Technologies and 170 members and growing.. The UEFI was born and forum members are responsible for keeping the UEFI specifications up to date.</a:t>
            </a:r>
          </a:p>
          <a:p>
            <a:endParaRPr lang="en-US" dirty="0"/>
          </a:p>
        </p:txBody>
      </p:sp>
      <p:pic>
        <p:nvPicPr>
          <p:cNvPr id="4"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83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810492"/>
            <a:ext cx="9601196" cy="872836"/>
          </a:xfrm>
        </p:spPr>
        <p:txBody>
          <a:bodyPr>
            <a:normAutofit fontScale="90000"/>
          </a:bodyPr>
          <a:lstStyle/>
          <a:p>
            <a:pPr algn="l"/>
            <a:r>
              <a:rPr lang="en-US" sz="3100" dirty="0">
                <a:solidFill>
                  <a:srgbClr val="002060"/>
                </a:solidFill>
              </a:rPr>
              <a:t>                   </a:t>
            </a:r>
            <a:br>
              <a:rPr lang="en-US" sz="3100" dirty="0">
                <a:solidFill>
                  <a:srgbClr val="002060"/>
                </a:solidFill>
              </a:rPr>
            </a:br>
            <a:br>
              <a:rPr lang="en-US" sz="3100" dirty="0">
                <a:solidFill>
                  <a:srgbClr val="002060"/>
                </a:solidFill>
              </a:rPr>
            </a:br>
            <a:r>
              <a:rPr lang="en-US" sz="3100" dirty="0">
                <a:solidFill>
                  <a:srgbClr val="002060"/>
                </a:solidFill>
              </a:rPr>
              <a:t>                 </a:t>
            </a:r>
            <a:r>
              <a:rPr lang="en-US" sz="3100" b="1" dirty="0">
                <a:solidFill>
                  <a:srgbClr val="002060"/>
                </a:solidFill>
              </a:rPr>
              <a:t>Unified Extensible Firmware Interface</a:t>
            </a:r>
            <a:br>
              <a:rPr lang="en-US" dirty="0"/>
            </a:br>
            <a:endParaRPr lang="en-US" dirty="0"/>
          </a:p>
        </p:txBody>
      </p:sp>
      <p:sp>
        <p:nvSpPr>
          <p:cNvPr id="5" name="Text Placeholder 4"/>
          <p:cNvSpPr>
            <a:spLocks noGrp="1"/>
          </p:cNvSpPr>
          <p:nvPr>
            <p:ph type="body" idx="1"/>
          </p:nvPr>
        </p:nvSpPr>
        <p:spPr/>
        <p:txBody>
          <a:bodyPr/>
          <a:lstStyle/>
          <a:p>
            <a:r>
              <a:rPr lang="en-US" sz="2000" b="1" dirty="0">
                <a:solidFill>
                  <a:srgbClr val="002060"/>
                </a:solidFill>
              </a:rPr>
              <a:t>EFI's position in the software stack</a:t>
            </a:r>
          </a:p>
        </p:txBody>
      </p:sp>
      <p:sp>
        <p:nvSpPr>
          <p:cNvPr id="7" name="Text Placeholder 6"/>
          <p:cNvSpPr>
            <a:spLocks noGrp="1"/>
          </p:cNvSpPr>
          <p:nvPr>
            <p:ph type="body" sz="quarter" idx="3"/>
          </p:nvPr>
        </p:nvSpPr>
        <p:spPr/>
        <p:txBody>
          <a:bodyPr/>
          <a:lstStyle/>
          <a:p>
            <a:r>
              <a:rPr lang="en-US" dirty="0"/>
              <a:t>                  </a:t>
            </a:r>
            <a:r>
              <a:rPr lang="en-US" sz="2000" b="1" dirty="0">
                <a:solidFill>
                  <a:srgbClr val="002060"/>
                </a:solidFill>
              </a:rPr>
              <a:t>UEFI logo</a:t>
            </a:r>
          </a:p>
        </p:txBody>
      </p:sp>
      <p:pic>
        <p:nvPicPr>
          <p:cNvPr id="1030" name="Picture 6" descr="https://upload.wikimedia.org/wikipedia/commons/thumb/4/4e/Efi-simple.svg/310px-Efi-simple.sv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54727" y="3243262"/>
            <a:ext cx="3676073" cy="26326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d/df/Uefi_logo.svg/180px-Uefi_logo.svg.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399826" y="3243261"/>
            <a:ext cx="2278216" cy="26326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upload.wikimedia.org/wikipedia/commons/thumb/d/df/Uefi_logo.svg/368px-Uefi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8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965200" y="1444335"/>
            <a:ext cx="4762500" cy="4473864"/>
          </a:xfrm>
        </p:spPr>
        <p:txBody>
          <a:bodyPr>
            <a:normAutofit/>
          </a:bodyPr>
          <a:lstStyle/>
          <a:p>
            <a:r>
              <a:rPr lang="en-US" b="1" dirty="0"/>
              <a:t>What’s Wrong with </a:t>
            </a:r>
            <a:r>
              <a:rPr lang="en-US" b="1" i="1" dirty="0"/>
              <a:t>BIOS </a:t>
            </a:r>
            <a:r>
              <a:rPr lang="en-US" b="1" dirty="0"/>
              <a:t>?</a:t>
            </a:r>
          </a:p>
          <a:p>
            <a:pPr algn="just"/>
            <a:r>
              <a:rPr lang="en-US" dirty="0"/>
              <a:t>Servicing a fleet of company desktop PCs or laptops that are in a non-bootable state (i.e. the OS is “broken”) is tough.</a:t>
            </a:r>
          </a:p>
          <a:p>
            <a:pPr algn="just"/>
            <a:r>
              <a:rPr lang="en-US" dirty="0"/>
              <a:t>BIOS used in Intel 8088 processor which was 16-bit, and so the BIOS itself is 16-bit and is allowed 1MB of address space and has limited number of addressable devices.  Your IT systems need to handle an increasing amount of devices. BIOS will fail you at some point  it will simply deny handling the device or may even cause problems in an OS environment.</a:t>
            </a:r>
          </a:p>
          <a:p>
            <a:pPr algn="just"/>
            <a:r>
              <a:rPr lang="en-US" dirty="0"/>
              <a:t> </a:t>
            </a:r>
          </a:p>
        </p:txBody>
      </p:sp>
      <p:pic>
        <p:nvPicPr>
          <p:cNvPr id="4" name="Picture 4" descr="https://upload.wikimedia.org/wikipedia/commons/thumb/d/df/Uefi_logo.svg/368px-Uefi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xbitlabs.com/images/mainboards/foxconn-x38a/bios-main.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608" r="3608"/>
          <a:stretch>
            <a:fillRect/>
          </a:stretch>
        </p:blipFill>
        <p:spPr bwMode="auto">
          <a:xfrm>
            <a:off x="5905500" y="1546225"/>
            <a:ext cx="520065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07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8200" y="1219200"/>
            <a:ext cx="4495800" cy="4800599"/>
          </a:xfrm>
        </p:spPr>
        <p:txBody>
          <a:bodyPr>
            <a:normAutofit lnSpcReduction="10000"/>
          </a:bodyPr>
          <a:lstStyle/>
          <a:p>
            <a:endParaRPr lang="en-US" b="1" dirty="0"/>
          </a:p>
          <a:p>
            <a:r>
              <a:rPr lang="en-US" b="1" dirty="0"/>
              <a:t>What’s Wrong with </a:t>
            </a:r>
            <a:r>
              <a:rPr lang="en-US" b="1" i="1" dirty="0"/>
              <a:t>BIOS </a:t>
            </a:r>
            <a:r>
              <a:rPr lang="en-US" b="1" dirty="0"/>
              <a:t>?</a:t>
            </a:r>
          </a:p>
          <a:p>
            <a:pPr algn="just"/>
            <a:r>
              <a:rPr lang="en-US" dirty="0"/>
              <a:t>Today’s vast number of USB ports, PCI devices, or built-in controllers (none of which existed 20-30 years ago), BIOS struggles with initializing them one-by-one. This struggle results in delays of up to 30 seconds </a:t>
            </a:r>
            <a:r>
              <a:rPr lang="en-US" i="1" dirty="0"/>
              <a:t>before</a:t>
            </a:r>
            <a:r>
              <a:rPr lang="en-US" dirty="0"/>
              <a:t> the actual operating system start its first boot sequence! </a:t>
            </a:r>
          </a:p>
          <a:p>
            <a:pPr algn="just"/>
            <a:r>
              <a:rPr lang="en-US" dirty="0"/>
              <a:t> BIOS is physically unable to boot from hard disks with more than 2.1 TB. This problem lies within the old MBR system used by most </a:t>
            </a:r>
            <a:r>
              <a:rPr lang="en-US" dirty="0" err="1"/>
              <a:t>BIOSes</a:t>
            </a:r>
            <a:r>
              <a:rPr lang="en-US" dirty="0"/>
              <a:t>. The partition table is limited to 2.1 TB.</a:t>
            </a:r>
          </a:p>
          <a:p>
            <a:pPr algn="just"/>
            <a:r>
              <a:rPr lang="en-US" dirty="0"/>
              <a:t>MBR also only supports up to four primary partitions.</a:t>
            </a:r>
          </a:p>
          <a:p>
            <a:pPr algn="just"/>
            <a:endParaRPr lang="en-US" dirty="0"/>
          </a:p>
          <a:p>
            <a:pPr algn="just"/>
            <a:endParaRPr lang="en-US" dirty="0"/>
          </a:p>
        </p:txBody>
      </p:sp>
      <p:pic>
        <p:nvPicPr>
          <p:cNvPr id="2050" name="Picture 2" descr="http://cdn3.howtogeek.com/wp-content/uploads/2011/03/bios.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512" r="7512"/>
          <a:stretch>
            <a:fillRect/>
          </a:stretch>
        </p:blipFill>
        <p:spPr bwMode="auto">
          <a:xfrm>
            <a:off x="5549900" y="1558635"/>
            <a:ext cx="5283200" cy="43690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d/df/Uefi_logo.svg/368px-Uefi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0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14400" y="1028700"/>
            <a:ext cx="3581400" cy="4864099"/>
          </a:xfrm>
        </p:spPr>
        <p:txBody>
          <a:bodyPr>
            <a:normAutofit lnSpcReduction="10000"/>
          </a:bodyPr>
          <a:lstStyle/>
          <a:p>
            <a:pPr algn="just"/>
            <a:r>
              <a:rPr lang="en-US" sz="2600" b="1" dirty="0"/>
              <a:t>The Successor: UEFI</a:t>
            </a:r>
          </a:p>
          <a:p>
            <a:pPr algn="just"/>
            <a:r>
              <a:rPr lang="en-US" sz="1900" dirty="0"/>
              <a:t>UEFI addresses all of the </a:t>
            </a:r>
            <a:r>
              <a:rPr lang="en-US" sz="2000" dirty="0"/>
              <a:t>abovementioned </a:t>
            </a:r>
            <a:r>
              <a:rPr lang="en-US" sz="1900" dirty="0"/>
              <a:t> issues in BIOS.</a:t>
            </a:r>
            <a:endParaRPr lang="en-US" sz="1900" b="1" dirty="0"/>
          </a:p>
          <a:p>
            <a:pPr algn="just"/>
            <a:r>
              <a:rPr lang="en-US" dirty="0"/>
              <a:t>UEFI brought some major changes to the pre-boot environment.</a:t>
            </a:r>
          </a:p>
          <a:p>
            <a:pPr algn="just"/>
            <a:r>
              <a:rPr lang="en-US" b="1" dirty="0"/>
              <a:t>Visuals</a:t>
            </a:r>
            <a:endParaRPr lang="en-US" dirty="0"/>
          </a:p>
          <a:p>
            <a:pPr algn="just"/>
            <a:r>
              <a:rPr lang="en-US" dirty="0"/>
              <a:t>Many implementations of EFI just look like the traditional BIOS, but others customize the visual layout fundamentally. While pretty pictures aren’t really necessary, they can be really helpful for things like overclocking. Take a look at the differences: As you can see, it’s easy to use, mouse-capable, and has a lot of potential.</a:t>
            </a:r>
          </a:p>
          <a:p>
            <a:endParaRPr lang="en-US" dirty="0"/>
          </a:p>
        </p:txBody>
      </p:sp>
      <p:pic>
        <p:nvPicPr>
          <p:cNvPr id="4098" name="Picture 2" descr="ASUS-EFI-01"/>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124" b="4124"/>
          <a:stretch>
            <a:fillRect/>
          </a:stretch>
        </p:blipFill>
        <p:spPr bwMode="auto">
          <a:xfrm>
            <a:off x="4737100" y="1444335"/>
            <a:ext cx="5934364" cy="47085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upload.wikimedia.org/wikipedia/commons/thumb/d/df/Uefi_logo.svg/368px-Uefi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93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95350" y="838200"/>
            <a:ext cx="4235450" cy="5045074"/>
          </a:xfrm>
        </p:spPr>
        <p:txBody>
          <a:bodyPr>
            <a:normAutofit lnSpcReduction="10000"/>
          </a:bodyPr>
          <a:lstStyle/>
          <a:p>
            <a:pPr algn="just"/>
            <a:endParaRPr lang="en-US" b="1" dirty="0"/>
          </a:p>
          <a:p>
            <a:pPr algn="just"/>
            <a:r>
              <a:rPr lang="en-US" b="1" dirty="0"/>
              <a:t>16-bit vs 32- and 64-bit</a:t>
            </a:r>
            <a:endParaRPr lang="en-US" dirty="0"/>
          </a:p>
          <a:p>
            <a:pPr algn="just"/>
            <a:r>
              <a:rPr lang="en-US" dirty="0"/>
              <a:t>It can function in 32-bit and 64-bit modes, allowing much more RAM to be addressed by more complex processes. It also can be architecture independent and provide drivers for components that are also independent of what kind of CPU you have.</a:t>
            </a:r>
          </a:p>
          <a:p>
            <a:pPr algn="just"/>
            <a:r>
              <a:rPr lang="en-US" b="1" dirty="0"/>
              <a:t>Booting</a:t>
            </a:r>
            <a:endParaRPr lang="en-US" dirty="0"/>
          </a:p>
          <a:p>
            <a:pPr algn="just"/>
            <a:r>
              <a:rPr lang="en-US" dirty="0"/>
              <a:t>The MBR is limited to 4 primary partitions per disk and bootable disks are limited in size to 2.2 TB. UEFI uses the GUID Partition Table(GPT), which utilizes Globally Unique IDs to address partitions and allows booting from hard disks as large as 9.4 ZB. UEFI has excellent network booting abilities.</a:t>
            </a:r>
          </a:p>
          <a:p>
            <a:pPr algn="just"/>
            <a:endParaRPr lang="en-US" dirty="0"/>
          </a:p>
        </p:txBody>
      </p:sp>
      <p:pic>
        <p:nvPicPr>
          <p:cNvPr id="5122" name="Picture 2" descr="msi click bio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368" r="3368"/>
          <a:stretch>
            <a:fillRect/>
          </a:stretch>
        </p:blipFill>
        <p:spPr bwMode="auto">
          <a:xfrm>
            <a:off x="5321300" y="1523999"/>
            <a:ext cx="5303838" cy="4359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upload.wikimedia.org/wikipedia/commons/thumb/d/df/Uefi_logo.svg/368px-Uefi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464" y="621142"/>
            <a:ext cx="869368" cy="82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3675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90FB82A14E4E4CB9FAE6E57E17B882" ma:contentTypeVersion="2" ma:contentTypeDescription="Create a new document." ma:contentTypeScope="" ma:versionID="3f847319983d64923eb9de8409eee9d1">
  <xsd:schema xmlns:xsd="http://www.w3.org/2001/XMLSchema" xmlns:xs="http://www.w3.org/2001/XMLSchema" xmlns:p="http://schemas.microsoft.com/office/2006/metadata/properties" xmlns:ns2="878d6968-30db-4e8f-9c5f-3c59e66c10d0" targetNamespace="http://schemas.microsoft.com/office/2006/metadata/properties" ma:root="true" ma:fieldsID="fede2d49ddfd3305e50468490693559d" ns2:_="">
    <xsd:import namespace="878d6968-30db-4e8f-9c5f-3c59e66c10d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8d6968-30db-4e8f-9c5f-3c59e66c10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138104-6279-482E-B990-3D758DA50668}"/>
</file>

<file path=customXml/itemProps2.xml><?xml version="1.0" encoding="utf-8"?>
<ds:datastoreItem xmlns:ds="http://schemas.openxmlformats.org/officeDocument/2006/customXml" ds:itemID="{61D6229E-4A15-4B16-92D8-F376AFB2098F}"/>
</file>

<file path=customXml/itemProps3.xml><?xml version="1.0" encoding="utf-8"?>
<ds:datastoreItem xmlns:ds="http://schemas.openxmlformats.org/officeDocument/2006/customXml" ds:itemID="{27BDC1EC-976A-4278-8B1F-BFBA06BD0A3C}"/>
</file>

<file path=docProps/app.xml><?xml version="1.0" encoding="utf-8"?>
<Properties xmlns="http://schemas.openxmlformats.org/officeDocument/2006/extended-properties" xmlns:vt="http://schemas.openxmlformats.org/officeDocument/2006/docPropsVTypes">
  <Template>Organic</Template>
  <TotalTime>1419</TotalTime>
  <Words>883</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Garamond</vt:lpstr>
      <vt:lpstr>Wingdings</vt:lpstr>
      <vt:lpstr>WOL_Reg</vt:lpstr>
      <vt:lpstr>Organic</vt:lpstr>
      <vt:lpstr>UEFI</vt:lpstr>
      <vt:lpstr>What is UEFI?</vt:lpstr>
      <vt:lpstr>Why UEFI?</vt:lpstr>
      <vt:lpstr>A Quick History of UEFI</vt:lpstr>
      <vt:lpstr>                                      Unified Extensible Firmware 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 of UEFI firmware. </vt:lpstr>
      <vt:lpstr>THANK YOU</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UEFI</dc:title>
  <dc:creator>Chandran Kappukattil, SijumonX</dc:creator>
  <cp:keywords>CTPClassification=CTP_NT</cp:keywords>
  <cp:lastModifiedBy>Raghavendra </cp:lastModifiedBy>
  <cp:revision>99</cp:revision>
  <dcterms:created xsi:type="dcterms:W3CDTF">2015-09-07T09:06:41Z</dcterms:created>
  <dcterms:modified xsi:type="dcterms:W3CDTF">2020-07-21T18:19:28Z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b145bce7-3680-45ce-92e5-7c8937e0fe72</vt:lpwstr>
  </property>
  <property fmtid="{D5CDD505-2E9C-101B-9397-08002B2CF9AE}" pid="3" name="CTP_TimeStamp">
    <vt:lpwstr>2020-07-21 18:19:22Z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0x0101002F90FB82A14E4E4CB9FAE6E57E17B882</vt:lpwstr>
  </property>
</Properties>
</file>