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6"/>
  </p:notesMasterIdLst>
  <p:sldIdLst>
    <p:sldId id="259" r:id="rId2"/>
    <p:sldId id="258" r:id="rId3"/>
    <p:sldId id="257" r:id="rId4"/>
    <p:sldId id="265" r:id="rId5"/>
    <p:sldId id="270" r:id="rId6"/>
    <p:sldId id="260" r:id="rId7"/>
    <p:sldId id="261" r:id="rId8"/>
    <p:sldId id="262" r:id="rId9"/>
    <p:sldId id="263" r:id="rId10"/>
    <p:sldId id="267" r:id="rId11"/>
    <p:sldId id="264" r:id="rId12"/>
    <p:sldId id="269"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90CA6C-4B80-0644-B701-8898BC9BF271}" v="963" dt="2022-12-19T21:11:14.990"/>
    <p1510:client id="{E4C38BB3-5BFA-D51B-5A92-B0FA76451990}" v="1400" dt="2022-12-19T23:42:13.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9946F-4510-4192-AB23-DE214B669CC4}" type="datetimeFigureOut">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9CA3A-B3AB-4D1F-806E-C6481694EE71}" type="slidenum">
              <a:t>‹#›</a:t>
            </a:fld>
            <a:endParaRPr lang="en-US"/>
          </a:p>
        </p:txBody>
      </p:sp>
    </p:spTree>
    <p:extLst>
      <p:ext uri="{BB962C8B-B14F-4D97-AF65-F5344CB8AC3E}">
        <p14:creationId xmlns:p14="http://schemas.microsoft.com/office/powerpoint/2010/main" val="109309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we are team 12 consist of me, Mohammad, and Sanjeev.  And I want to present you our research project on </a:t>
            </a:r>
            <a:r>
              <a:rPr lang="en-US"/>
              <a:t>Personalized Text Normalization of Clinical Notes.</a:t>
            </a:r>
          </a:p>
        </p:txBody>
      </p:sp>
      <p:sp>
        <p:nvSpPr>
          <p:cNvPr id="4" name="Slide Number Placeholder 3"/>
          <p:cNvSpPr>
            <a:spLocks noGrp="1"/>
          </p:cNvSpPr>
          <p:nvPr>
            <p:ph type="sldNum" sz="quarter" idx="5"/>
          </p:nvPr>
        </p:nvSpPr>
        <p:spPr/>
        <p:txBody>
          <a:bodyPr/>
          <a:lstStyle/>
          <a:p>
            <a:fld id="{8989CA3A-B3AB-4D1F-806E-C6481694EE71}" type="slidenum">
              <a:t>1</a:t>
            </a:fld>
            <a:endParaRPr lang="en-US"/>
          </a:p>
        </p:txBody>
      </p:sp>
    </p:spTree>
    <p:extLst>
      <p:ext uri="{BB962C8B-B14F-4D97-AF65-F5344CB8AC3E}">
        <p14:creationId xmlns:p14="http://schemas.microsoft.com/office/powerpoint/2010/main" val="31158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lets see what is text normalization? </a:t>
            </a:r>
          </a:p>
          <a:p>
            <a:r>
              <a:rPr lang="en-US"/>
              <a:t>Text normalization is the process of standardizing the text by replacing non-standard words with standard words and removing irrelevant components. This process reduces randomness in the information and improves efficiency of downstream applications such as information retrieval, text to speech and machine translation.</a:t>
            </a:r>
          </a:p>
          <a:p>
            <a:r>
              <a:rPr lang="en-US">
                <a:cs typeface="Calibri"/>
              </a:rPr>
              <a:t>In the table you can see some example of our targeted challenge. The left side entries are clinical notes including medical abbreviations and the right side entries are the notes with expanded abbreviations.</a:t>
            </a:r>
          </a:p>
        </p:txBody>
      </p:sp>
      <p:sp>
        <p:nvSpPr>
          <p:cNvPr id="4" name="Slide Number Placeholder 3"/>
          <p:cNvSpPr>
            <a:spLocks noGrp="1"/>
          </p:cNvSpPr>
          <p:nvPr>
            <p:ph type="sldNum" sz="quarter" idx="5"/>
          </p:nvPr>
        </p:nvSpPr>
        <p:spPr/>
        <p:txBody>
          <a:bodyPr/>
          <a:lstStyle/>
          <a:p>
            <a:fld id="{8989CA3A-B3AB-4D1F-806E-C6481694EE71}" type="slidenum">
              <a:t>2</a:t>
            </a:fld>
            <a:endParaRPr lang="en-US"/>
          </a:p>
        </p:txBody>
      </p:sp>
    </p:spTree>
    <p:extLst>
      <p:ext uri="{BB962C8B-B14F-4D97-AF65-F5344CB8AC3E}">
        <p14:creationId xmlns:p14="http://schemas.microsoft.com/office/powerpoint/2010/main" val="1824763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proposed scheme for text normalization which you give input of clinical note including medical abbreviation to a transformer based model and it outputs the note containing expanded abbreviations.</a:t>
            </a:r>
          </a:p>
        </p:txBody>
      </p:sp>
      <p:sp>
        <p:nvSpPr>
          <p:cNvPr id="4" name="Slide Number Placeholder 3"/>
          <p:cNvSpPr>
            <a:spLocks noGrp="1"/>
          </p:cNvSpPr>
          <p:nvPr>
            <p:ph type="sldNum" sz="quarter" idx="5"/>
          </p:nvPr>
        </p:nvSpPr>
        <p:spPr/>
        <p:txBody>
          <a:bodyPr/>
          <a:lstStyle/>
          <a:p>
            <a:fld id="{8989CA3A-B3AB-4D1F-806E-C6481694EE71}" type="slidenum">
              <a:t>3</a:t>
            </a:fld>
            <a:endParaRPr lang="en-US"/>
          </a:p>
        </p:txBody>
      </p:sp>
    </p:spTree>
    <p:extLst>
      <p:ext uri="{BB962C8B-B14F-4D97-AF65-F5344CB8AC3E}">
        <p14:creationId xmlns:p14="http://schemas.microsoft.com/office/powerpoint/2010/main" val="264697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But in this project we wanted to do personalized text normalization for different users such as non-medical people, nurses and doctors.</a:t>
            </a:r>
            <a:endParaRPr lang="en-US"/>
          </a:p>
          <a:p>
            <a:pPr>
              <a:lnSpc>
                <a:spcPct val="110000"/>
              </a:lnSpc>
              <a:spcBef>
                <a:spcPts val="1000"/>
              </a:spcBef>
            </a:pPr>
            <a:r>
              <a:rPr lang="en-US"/>
              <a:t>For example, if the user is a non-medical person we decide to replace all the acronyms understand their health records but for nurses only some of the acronyms need to be replace because they have substantial medical knowledge to understand them. And doctors may even need much fewer replacements.</a:t>
            </a:r>
            <a:endParaRPr lang="en-US">
              <a:cs typeface="Calibri"/>
            </a:endParaRPr>
          </a:p>
          <a:p>
            <a:r>
              <a:rPr lang="en-US">
                <a:cs typeface="Calibri"/>
              </a:rPr>
              <a:t> </a:t>
            </a:r>
          </a:p>
        </p:txBody>
      </p:sp>
      <p:sp>
        <p:nvSpPr>
          <p:cNvPr id="4" name="Slide Number Placeholder 3"/>
          <p:cNvSpPr>
            <a:spLocks noGrp="1"/>
          </p:cNvSpPr>
          <p:nvPr>
            <p:ph type="sldNum" sz="quarter" idx="5"/>
          </p:nvPr>
        </p:nvSpPr>
        <p:spPr/>
        <p:txBody>
          <a:bodyPr/>
          <a:lstStyle/>
          <a:p>
            <a:fld id="{8989CA3A-B3AB-4D1F-806E-C6481694EE71}" type="slidenum">
              <a:rPr lang="en-US"/>
              <a:t>4</a:t>
            </a:fld>
            <a:endParaRPr lang="en-US"/>
          </a:p>
        </p:txBody>
      </p:sp>
    </p:spTree>
    <p:extLst>
      <p:ext uri="{BB962C8B-B14F-4D97-AF65-F5344CB8AC3E}">
        <p14:creationId xmlns:p14="http://schemas.microsoft.com/office/powerpoint/2010/main" val="824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MIMIC dataset contains different categories of notes such as notes by nurses, notes about lab test results, scanning reports, and discharge notes etc. Combined different category of notes there are approximately 2.5 million notes in the dataset. Due to constraints of resources and time, we have preprocessed discharge summary notes and prepared label sentences in which medical terminology abbreviations are expanded.</a:t>
            </a:r>
          </a:p>
        </p:txBody>
      </p:sp>
      <p:sp>
        <p:nvSpPr>
          <p:cNvPr id="4" name="Slide Number Placeholder 3"/>
          <p:cNvSpPr>
            <a:spLocks noGrp="1"/>
          </p:cNvSpPr>
          <p:nvPr>
            <p:ph type="sldNum" sz="quarter" idx="5"/>
          </p:nvPr>
        </p:nvSpPr>
        <p:spPr/>
        <p:txBody>
          <a:bodyPr/>
          <a:lstStyle/>
          <a:p>
            <a:fld id="{8989CA3A-B3AB-4D1F-806E-C6481694EE71}" type="slidenum">
              <a:rPr lang="en-US"/>
              <a:t>6</a:t>
            </a:fld>
            <a:endParaRPr lang="en-US"/>
          </a:p>
        </p:txBody>
      </p:sp>
    </p:spTree>
    <p:extLst>
      <p:ext uri="{BB962C8B-B14F-4D97-AF65-F5344CB8AC3E}">
        <p14:creationId xmlns:p14="http://schemas.microsoft.com/office/powerpoint/2010/main" val="346733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 data preprocessing is performed on the texts extracted from MIMIC dataset. First, we removed unnecessary information inside the texts including dates, repetitive titles, hospital ids, new lines, numbering, uninformative symbols and punctuation. This along with replacing meaningful words make the text easier and more readable for the model to not get deviated from capturing targeted insight from input text. The text is collection of many notes assigned to patients so we extracted sentences from them.</a:t>
            </a:r>
          </a:p>
          <a:p>
            <a:endParaRPr lang="en-US"/>
          </a:p>
          <a:p>
            <a:r>
              <a:rPr lang="en-US"/>
              <a:t>We combined two dictionaries of medical terminology abbreviations with their meaning to prepare labeled input data by replacing abbreviations in the sentences. Whole dictionary is used to replace abbreviations for non-medical users, while 60% and 36% of it used for nurses and </a:t>
            </a:r>
            <a:r>
              <a:rPr lang="en-US" err="1"/>
              <a:t>and</a:t>
            </a:r>
            <a:r>
              <a:rPr lang="en-US"/>
              <a:t> doctors, respectively which the latter is a subset of the former. Each row of prepared input data consists of around 500 words long sequence of sentences in two columns, without and with replacement of abbreviations. Each of these records have three replicates to show replacements for the three personalized categories by including the name of category at the </a:t>
            </a:r>
            <a:r>
              <a:rPr lang="en-US" err="1"/>
              <a:t>begining</a:t>
            </a:r>
            <a:r>
              <a:rPr lang="en-US"/>
              <a:t> of sequence in double quotation marks. So the final preprocessed input file is consist of about 60 thousends records.</a:t>
            </a:r>
          </a:p>
        </p:txBody>
      </p:sp>
      <p:sp>
        <p:nvSpPr>
          <p:cNvPr id="4" name="Slide Number Placeholder 3"/>
          <p:cNvSpPr>
            <a:spLocks noGrp="1"/>
          </p:cNvSpPr>
          <p:nvPr>
            <p:ph type="sldNum" sz="quarter" idx="5"/>
          </p:nvPr>
        </p:nvSpPr>
        <p:spPr/>
        <p:txBody>
          <a:bodyPr/>
          <a:lstStyle/>
          <a:p>
            <a:fld id="{8989CA3A-B3AB-4D1F-806E-C6481694EE71}" type="slidenum">
              <a:rPr lang="en-US"/>
              <a:t>7</a:t>
            </a:fld>
            <a:endParaRPr lang="en-US"/>
          </a:p>
        </p:txBody>
      </p:sp>
    </p:spTree>
    <p:extLst>
      <p:ext uri="{BB962C8B-B14F-4D97-AF65-F5344CB8AC3E}">
        <p14:creationId xmlns:p14="http://schemas.microsoft.com/office/powerpoint/2010/main" val="123525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12/19/2022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4950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12/19/2022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74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12/19/2022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92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12/19/2022</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038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12/19/2022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55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12/19/2022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481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12/19/2022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876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12/19/2022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562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12/19/2022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01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12/19/2022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13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12/19/2022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571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12/19/2022</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85188873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4" r:id="rId7"/>
    <p:sldLayoutId id="2147483715" r:id="rId8"/>
    <p:sldLayoutId id="2147483716" r:id="rId9"/>
    <p:sldLayoutId id="2147483717" r:id="rId10"/>
    <p:sldLayoutId id="214748372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8" name="Picture 4" descr="Pink desk with doctor items">
            <a:extLst>
              <a:ext uri="{FF2B5EF4-FFF2-40B4-BE49-F238E27FC236}">
                <a16:creationId xmlns:a16="http://schemas.microsoft.com/office/drawing/2014/main" id="{985BE8EC-2A25-AAFD-56C8-A80F4FA26197}"/>
              </a:ext>
            </a:extLst>
          </p:cNvPr>
          <p:cNvPicPr>
            <a:picLocks noChangeAspect="1"/>
          </p:cNvPicPr>
          <p:nvPr/>
        </p:nvPicPr>
        <p:blipFill rotWithShape="1">
          <a:blip r:embed="rId3">
            <a:alphaModFix amt="60000"/>
          </a:blip>
          <a:srcRect t="15747"/>
          <a:stretch/>
        </p:blipFill>
        <p:spPr>
          <a:xfrm>
            <a:off x="20" y="10"/>
            <a:ext cx="12191980" cy="6856614"/>
          </a:xfrm>
          <a:prstGeom prst="rect">
            <a:avLst/>
          </a:prstGeom>
        </p:spPr>
      </p:pic>
      <p:grpSp>
        <p:nvGrpSpPr>
          <p:cNvPr id="19"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80CA274-743E-BAE1-D25E-BFBEA1AD9B5B}"/>
              </a:ext>
            </a:extLst>
          </p:cNvPr>
          <p:cNvSpPr>
            <a:spLocks noGrp="1"/>
          </p:cNvSpPr>
          <p:nvPr>
            <p:ph type="ctrTitle"/>
          </p:nvPr>
        </p:nvSpPr>
        <p:spPr>
          <a:xfrm>
            <a:off x="838200" y="740211"/>
            <a:ext cx="7530685" cy="3163864"/>
          </a:xfrm>
        </p:spPr>
        <p:txBody>
          <a:bodyPr>
            <a:normAutofit/>
          </a:bodyPr>
          <a:lstStyle/>
          <a:p>
            <a:pPr algn="l"/>
            <a:r>
              <a:rPr lang="en-US" sz="5200">
                <a:solidFill>
                  <a:srgbClr val="FFFFFF"/>
                </a:solidFill>
              </a:rPr>
              <a:t>Personalized Text Normalization of </a:t>
            </a:r>
            <a:br>
              <a:rPr lang="en-US" sz="5200">
                <a:solidFill>
                  <a:srgbClr val="FFFFFF"/>
                </a:solidFill>
              </a:rPr>
            </a:br>
            <a:r>
              <a:rPr lang="en-US" sz="5200">
                <a:solidFill>
                  <a:srgbClr val="FFFFFF"/>
                </a:solidFill>
              </a:rPr>
              <a:t>Clinical Notes</a:t>
            </a:r>
          </a:p>
        </p:txBody>
      </p:sp>
      <p:sp>
        <p:nvSpPr>
          <p:cNvPr id="3" name="Subtitle 2">
            <a:extLst>
              <a:ext uri="{FF2B5EF4-FFF2-40B4-BE49-F238E27FC236}">
                <a16:creationId xmlns:a16="http://schemas.microsoft.com/office/drawing/2014/main" id="{79720683-E208-A18A-0A5D-3386ACFA1042}"/>
              </a:ext>
            </a:extLst>
          </p:cNvPr>
          <p:cNvSpPr>
            <a:spLocks noGrp="1"/>
          </p:cNvSpPr>
          <p:nvPr>
            <p:ph type="subTitle" idx="1"/>
          </p:nvPr>
        </p:nvSpPr>
        <p:spPr>
          <a:xfrm>
            <a:off x="838200" y="4074515"/>
            <a:ext cx="7583133" cy="1279124"/>
          </a:xfrm>
        </p:spPr>
        <p:txBody>
          <a:bodyPr>
            <a:normAutofit fontScale="92500" lnSpcReduction="10000"/>
          </a:bodyPr>
          <a:lstStyle/>
          <a:p>
            <a:pPr algn="l"/>
            <a:r>
              <a:rPr lang="en-US" sz="2200">
                <a:solidFill>
                  <a:srgbClr val="FFFFFF"/>
                </a:solidFill>
              </a:rPr>
              <a:t>CS733: Team 12</a:t>
            </a:r>
          </a:p>
          <a:p>
            <a:pPr algn="l"/>
            <a:r>
              <a:rPr lang="en-US" sz="2200">
                <a:solidFill>
                  <a:srgbClr val="FFFFFF"/>
                </a:solidFill>
              </a:rPr>
              <a:t>Sanjeeva Reddy Dodlapati</a:t>
            </a:r>
          </a:p>
          <a:p>
            <a:pPr algn="l"/>
            <a:r>
              <a:rPr lang="en-US" sz="2200">
                <a:solidFill>
                  <a:srgbClr val="FFFFFF"/>
                </a:solidFill>
              </a:rPr>
              <a:t>Mohammad Shiri</a:t>
            </a:r>
          </a:p>
        </p:txBody>
      </p:sp>
    </p:spTree>
    <p:extLst>
      <p:ext uri="{BB962C8B-B14F-4D97-AF65-F5344CB8AC3E}">
        <p14:creationId xmlns:p14="http://schemas.microsoft.com/office/powerpoint/2010/main" val="209988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A5FF-12A2-A684-2F93-DB8155AEE4F5}"/>
              </a:ext>
            </a:extLst>
          </p:cNvPr>
          <p:cNvSpPr>
            <a:spLocks noGrp="1"/>
          </p:cNvSpPr>
          <p:nvPr>
            <p:ph idx="1"/>
          </p:nvPr>
        </p:nvSpPr>
        <p:spPr>
          <a:xfrm>
            <a:off x="603577" y="1368264"/>
            <a:ext cx="11274612" cy="1522169"/>
          </a:xfrm>
        </p:spPr>
        <p:txBody>
          <a:bodyPr vert="horz" lIns="91440" tIns="45720" rIns="91440" bIns="45720" rtlCol="0" anchor="t">
            <a:normAutofit/>
          </a:bodyPr>
          <a:lstStyle/>
          <a:p>
            <a:pPr>
              <a:buFont typeface="Wingdings" pitchFamily="2" charset="2"/>
              <a:buChar char="Ø"/>
            </a:pPr>
            <a:r>
              <a:rPr lang="en-US" sz="2000">
                <a:ea typeface="+mn-lt"/>
                <a:cs typeface="+mn-lt"/>
              </a:rPr>
              <a:t>Model is paying more attention to punctuation and special</a:t>
            </a:r>
            <a:br>
              <a:rPr lang="en-US" sz="2000">
                <a:ea typeface="+mn-lt"/>
                <a:cs typeface="+mn-lt"/>
              </a:rPr>
            </a:br>
            <a:r>
              <a:rPr lang="en-US" sz="2000">
                <a:ea typeface="+mn-lt"/>
                <a:cs typeface="+mn-lt"/>
              </a:rPr>
              <a:t>characters like backslash, parenthesis, star symbol</a:t>
            </a:r>
          </a:p>
          <a:p>
            <a:pPr>
              <a:buFont typeface="Wingdings" pitchFamily="2" charset="2"/>
              <a:buChar char="Ø"/>
            </a:pPr>
            <a:r>
              <a:rPr lang="en-US" sz="2000">
                <a:ea typeface="+mn-lt"/>
                <a:cs typeface="+mn-lt"/>
              </a:rPr>
              <a:t>Higher length penalty  encourages model to generate longer sentences</a:t>
            </a:r>
            <a:endParaRPr lang="en-US" sz="2000"/>
          </a:p>
        </p:txBody>
      </p:sp>
      <p:pic>
        <p:nvPicPr>
          <p:cNvPr id="4" name="Picture 4" descr="Text&#10;&#10;Description automatically generated">
            <a:extLst>
              <a:ext uri="{FF2B5EF4-FFF2-40B4-BE49-F238E27FC236}">
                <a16:creationId xmlns:a16="http://schemas.microsoft.com/office/drawing/2014/main" id="{4F545C67-CC03-17E1-8F0C-2EB63585A33A}"/>
              </a:ext>
            </a:extLst>
          </p:cNvPr>
          <p:cNvPicPr>
            <a:picLocks noChangeAspect="1"/>
          </p:cNvPicPr>
          <p:nvPr/>
        </p:nvPicPr>
        <p:blipFill>
          <a:blip r:embed="rId2"/>
          <a:stretch>
            <a:fillRect/>
          </a:stretch>
        </p:blipFill>
        <p:spPr>
          <a:xfrm>
            <a:off x="567182" y="3142237"/>
            <a:ext cx="10914322" cy="2901373"/>
          </a:xfrm>
          <a:prstGeom prst="rect">
            <a:avLst/>
          </a:prstGeom>
        </p:spPr>
      </p:pic>
      <p:sp>
        <p:nvSpPr>
          <p:cNvPr id="7" name="Title 1">
            <a:extLst>
              <a:ext uri="{FF2B5EF4-FFF2-40B4-BE49-F238E27FC236}">
                <a16:creationId xmlns:a16="http://schemas.microsoft.com/office/drawing/2014/main" id="{208C9245-94CD-B7A7-A407-2154771CFA92}"/>
              </a:ext>
            </a:extLst>
          </p:cNvPr>
          <p:cNvSpPr txBox="1">
            <a:spLocks/>
          </p:cNvSpPr>
          <p:nvPr/>
        </p:nvSpPr>
        <p:spPr>
          <a:xfrm>
            <a:off x="839078" y="216977"/>
            <a:ext cx="10312831" cy="13716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sz="4000">
                <a:cs typeface="Sabon Next LT"/>
              </a:rPr>
              <a:t>Model Training &amp; Evaluation </a:t>
            </a:r>
            <a:r>
              <a:rPr lang="en-US" sz="1800">
                <a:cs typeface="Sabon Next LT"/>
              </a:rPr>
              <a:t>continued…</a:t>
            </a:r>
            <a:endParaRPr lang="en-US" sz="1800"/>
          </a:p>
        </p:txBody>
      </p:sp>
      <p:sp>
        <p:nvSpPr>
          <p:cNvPr id="9" name="TextBox 8">
            <a:extLst>
              <a:ext uri="{FF2B5EF4-FFF2-40B4-BE49-F238E27FC236}">
                <a16:creationId xmlns:a16="http://schemas.microsoft.com/office/drawing/2014/main" id="{4EBCAA70-CA09-753F-E3AF-A6ADD3EC2B8E}"/>
              </a:ext>
            </a:extLst>
          </p:cNvPr>
          <p:cNvSpPr txBox="1"/>
          <p:nvPr/>
        </p:nvSpPr>
        <p:spPr>
          <a:xfrm>
            <a:off x="603577" y="6119810"/>
            <a:ext cx="10643281" cy="369332"/>
          </a:xfrm>
          <a:prstGeom prst="rect">
            <a:avLst/>
          </a:prstGeom>
          <a:noFill/>
        </p:spPr>
        <p:txBody>
          <a:bodyPr wrap="square">
            <a:spAutoFit/>
          </a:bodyPr>
          <a:lstStyle/>
          <a:p>
            <a:pPr marL="0" indent="0" algn="ctr">
              <a:buNone/>
            </a:pPr>
            <a:r>
              <a:rPr lang="en-US" sz="1800" b="1">
                <a:ea typeface="+mn-lt"/>
                <a:cs typeface="+mn-lt"/>
              </a:rPr>
              <a:t>Screenshot of input sentences to the model and predicted sentences generated by the model</a:t>
            </a:r>
            <a:endParaRPr lang="en-US" sz="1800" b="1"/>
          </a:p>
        </p:txBody>
      </p:sp>
    </p:spTree>
    <p:extLst>
      <p:ext uri="{BB962C8B-B14F-4D97-AF65-F5344CB8AC3E}">
        <p14:creationId xmlns:p14="http://schemas.microsoft.com/office/powerpoint/2010/main" val="60956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 name="Group 22">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4" name="Picture 23">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 name="Picture 24">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A0BA15E7-7B5A-1222-0D37-85A1D03EB75B}"/>
              </a:ext>
            </a:extLst>
          </p:cNvPr>
          <p:cNvSpPr>
            <a:spLocks noGrp="1"/>
          </p:cNvSpPr>
          <p:nvPr>
            <p:ph type="title"/>
          </p:nvPr>
        </p:nvSpPr>
        <p:spPr>
          <a:xfrm>
            <a:off x="838199" y="586993"/>
            <a:ext cx="10686861" cy="1241808"/>
          </a:xfrm>
        </p:spPr>
        <p:txBody>
          <a:bodyPr>
            <a:normAutofit fontScale="90000"/>
          </a:bodyPr>
          <a:lstStyle/>
          <a:p>
            <a:pPr algn="ctr"/>
            <a:r>
              <a:rPr lang="en-US">
                <a:cs typeface="Sabon Next LT"/>
              </a:rPr>
              <a:t>Discussion </a:t>
            </a:r>
            <a:br>
              <a:rPr lang="en-US">
                <a:cs typeface="Sabon Next LT"/>
              </a:rPr>
            </a:br>
            <a:endParaRPr lang="en-US"/>
          </a:p>
        </p:txBody>
      </p:sp>
      <p:sp>
        <p:nvSpPr>
          <p:cNvPr id="3" name="Content Placeholder 2">
            <a:extLst>
              <a:ext uri="{FF2B5EF4-FFF2-40B4-BE49-F238E27FC236}">
                <a16:creationId xmlns:a16="http://schemas.microsoft.com/office/drawing/2014/main" id="{D4C983C3-4494-81C2-0176-FC81EB2F8C06}"/>
              </a:ext>
            </a:extLst>
          </p:cNvPr>
          <p:cNvSpPr>
            <a:spLocks noGrp="1"/>
          </p:cNvSpPr>
          <p:nvPr>
            <p:ph idx="1"/>
          </p:nvPr>
        </p:nvSpPr>
        <p:spPr>
          <a:xfrm>
            <a:off x="915691" y="2070690"/>
            <a:ext cx="10072607" cy="3728613"/>
          </a:xfrm>
        </p:spPr>
        <p:txBody>
          <a:bodyPr vert="horz" lIns="91440" tIns="45720" rIns="91440" bIns="45720" rtlCol="0">
            <a:normAutofit/>
          </a:bodyPr>
          <a:lstStyle/>
          <a:p>
            <a:pPr>
              <a:lnSpc>
                <a:spcPct val="150000"/>
              </a:lnSpc>
              <a:buFont typeface="Wingdings" pitchFamily="2" charset="2"/>
              <a:buChar char="Ø"/>
            </a:pPr>
            <a:r>
              <a:rPr lang="en-US" sz="1800">
                <a:ea typeface="+mn-lt"/>
                <a:cs typeface="+mn-lt"/>
              </a:rPr>
              <a:t>Model performance is not up to our satisfaction. Much needs to be improved</a:t>
            </a:r>
          </a:p>
          <a:p>
            <a:pPr>
              <a:lnSpc>
                <a:spcPct val="150000"/>
              </a:lnSpc>
              <a:buFont typeface="Wingdings" pitchFamily="2" charset="2"/>
              <a:buChar char="Ø"/>
            </a:pPr>
            <a:r>
              <a:rPr lang="en-US" sz="1800">
                <a:ea typeface="+mn-lt"/>
                <a:cs typeface="+mn-lt"/>
              </a:rPr>
              <a:t>The probable reasons for the model unable to  learn quickly:</a:t>
            </a:r>
          </a:p>
          <a:p>
            <a:pPr lvl="1">
              <a:lnSpc>
                <a:spcPct val="150000"/>
              </a:lnSpc>
              <a:buFont typeface="Courier New" panose="02070309020205020404" pitchFamily="49" charset="0"/>
              <a:buChar char="o"/>
            </a:pPr>
            <a:r>
              <a:rPr lang="en-US" sz="1800">
                <a:ea typeface="+mn-lt"/>
                <a:cs typeface="+mn-lt"/>
              </a:rPr>
              <a:t>Due to time and resource constrains model trained on just 5% of the data available</a:t>
            </a:r>
          </a:p>
          <a:p>
            <a:pPr lvl="1">
              <a:lnSpc>
                <a:spcPct val="150000"/>
              </a:lnSpc>
              <a:buFont typeface="Courier New" panose="02070309020205020404" pitchFamily="49" charset="0"/>
              <a:buChar char="o"/>
            </a:pPr>
            <a:r>
              <a:rPr lang="en-US" sz="1800">
                <a:ea typeface="+mn-lt"/>
                <a:cs typeface="+mn-lt"/>
              </a:rPr>
              <a:t>Data preprocessing was a very challenging task and further cleanup needed.</a:t>
            </a:r>
          </a:p>
          <a:p>
            <a:pPr lvl="1">
              <a:lnSpc>
                <a:spcPct val="150000"/>
              </a:lnSpc>
              <a:buFont typeface="Courier New" panose="02070309020205020404" pitchFamily="49" charset="0"/>
              <a:buChar char="o"/>
            </a:pPr>
            <a:r>
              <a:rPr lang="en-US" sz="1800">
                <a:ea typeface="+mn-lt"/>
                <a:cs typeface="+mn-lt"/>
              </a:rPr>
              <a:t>Predicting whole sentence instead of just abbreviation expansion.</a:t>
            </a:r>
          </a:p>
          <a:p>
            <a:pPr lvl="1">
              <a:lnSpc>
                <a:spcPct val="150000"/>
              </a:lnSpc>
              <a:buFont typeface="Courier New" panose="02070309020205020404" pitchFamily="49" charset="0"/>
              <a:buChar char="o"/>
            </a:pPr>
            <a:r>
              <a:rPr lang="en-US" sz="1800">
                <a:ea typeface="+mn-lt"/>
                <a:cs typeface="+mn-lt"/>
              </a:rPr>
              <a:t>Hyperparameters like learning rate and weight decay used are default setting. Needs to find optimal settings. </a:t>
            </a:r>
          </a:p>
        </p:txBody>
      </p:sp>
    </p:spTree>
    <p:extLst>
      <p:ext uri="{BB962C8B-B14F-4D97-AF65-F5344CB8AC3E}">
        <p14:creationId xmlns:p14="http://schemas.microsoft.com/office/powerpoint/2010/main" val="178383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15E7-7B5A-1222-0D37-85A1D03EB75B}"/>
              </a:ext>
            </a:extLst>
          </p:cNvPr>
          <p:cNvSpPr>
            <a:spLocks noGrp="1"/>
          </p:cNvSpPr>
          <p:nvPr>
            <p:ph type="title"/>
          </p:nvPr>
        </p:nvSpPr>
        <p:spPr>
          <a:xfrm>
            <a:off x="609601" y="559813"/>
            <a:ext cx="11355091" cy="1067509"/>
          </a:xfrm>
        </p:spPr>
        <p:txBody>
          <a:bodyPr anchor="ctr">
            <a:normAutofit/>
          </a:bodyPr>
          <a:lstStyle/>
          <a:p>
            <a:pPr algn="ctr"/>
            <a:r>
              <a:rPr lang="en-US">
                <a:cs typeface="Sabon Next LT"/>
              </a:rPr>
              <a:t>Future work</a:t>
            </a:r>
            <a:endParaRPr lang="en-US"/>
          </a:p>
        </p:txBody>
      </p:sp>
      <p:sp>
        <p:nvSpPr>
          <p:cNvPr id="3" name="Content Placeholder 2">
            <a:extLst>
              <a:ext uri="{FF2B5EF4-FFF2-40B4-BE49-F238E27FC236}">
                <a16:creationId xmlns:a16="http://schemas.microsoft.com/office/drawing/2014/main" id="{D4C983C3-4494-81C2-0176-FC81EB2F8C06}"/>
              </a:ext>
            </a:extLst>
          </p:cNvPr>
          <p:cNvSpPr>
            <a:spLocks noGrp="1"/>
          </p:cNvSpPr>
          <p:nvPr>
            <p:ph idx="1"/>
          </p:nvPr>
        </p:nvSpPr>
        <p:spPr>
          <a:xfrm>
            <a:off x="764583" y="1627322"/>
            <a:ext cx="10662833" cy="3580108"/>
          </a:xfrm>
        </p:spPr>
        <p:txBody>
          <a:bodyPr vert="horz" lIns="91440" tIns="45720" rIns="91440" bIns="45720" rtlCol="0" anchor="ctr">
            <a:normAutofit/>
          </a:bodyPr>
          <a:lstStyle/>
          <a:p>
            <a:pPr lvl="1">
              <a:lnSpc>
                <a:spcPct val="150000"/>
              </a:lnSpc>
              <a:buFont typeface="Wingdings" pitchFamily="2" charset="2"/>
              <a:buChar char="Ø"/>
            </a:pPr>
            <a:r>
              <a:rPr lang="en-US" sz="1800">
                <a:ea typeface="+mn-lt"/>
                <a:cs typeface="+mn-lt"/>
              </a:rPr>
              <a:t>Further clean up of the input data is required to remove leftover special characters</a:t>
            </a:r>
          </a:p>
          <a:p>
            <a:pPr lvl="1">
              <a:lnSpc>
                <a:spcPct val="150000"/>
              </a:lnSpc>
              <a:buFont typeface="Wingdings" pitchFamily="2" charset="2"/>
              <a:buChar char="Ø"/>
            </a:pPr>
            <a:r>
              <a:rPr lang="en-US" sz="1800">
                <a:ea typeface="+mn-lt"/>
                <a:cs typeface="+mn-lt"/>
              </a:rPr>
              <a:t>Training model on larger dataset. May take several days to train on cluster with </a:t>
            </a:r>
            <a:r>
              <a:rPr lang="en-US" sz="1800" err="1">
                <a:ea typeface="+mn-lt"/>
                <a:cs typeface="+mn-lt"/>
              </a:rPr>
              <a:t>gpu</a:t>
            </a:r>
            <a:r>
              <a:rPr lang="en-US" sz="1800">
                <a:ea typeface="+mn-lt"/>
                <a:cs typeface="+mn-lt"/>
              </a:rPr>
              <a:t> resources.</a:t>
            </a:r>
          </a:p>
          <a:p>
            <a:pPr lvl="1">
              <a:lnSpc>
                <a:spcPct val="150000"/>
              </a:lnSpc>
              <a:buFont typeface="Wingdings" pitchFamily="2" charset="2"/>
              <a:buChar char="Ø"/>
            </a:pPr>
            <a:r>
              <a:rPr lang="en-US" sz="1800">
                <a:ea typeface="+mn-lt"/>
                <a:cs typeface="+mn-lt"/>
              </a:rPr>
              <a:t>Normalizing all the terms including fractions, numbers, medical codes, and acronyms</a:t>
            </a:r>
          </a:p>
          <a:p>
            <a:pPr lvl="1">
              <a:lnSpc>
                <a:spcPct val="150000"/>
              </a:lnSpc>
              <a:buFont typeface="Wingdings" pitchFamily="2" charset="2"/>
              <a:buChar char="Ø"/>
            </a:pPr>
            <a:r>
              <a:rPr lang="en-US" sz="1800">
                <a:ea typeface="+mn-lt"/>
                <a:cs typeface="+mn-lt"/>
              </a:rPr>
              <a:t>Finding optimal hyper-parameters</a:t>
            </a:r>
          </a:p>
          <a:p>
            <a:pPr lvl="1">
              <a:lnSpc>
                <a:spcPct val="150000"/>
              </a:lnSpc>
            </a:pPr>
            <a:endParaRPr lang="en-US" sz="1800">
              <a:ea typeface="+mn-lt"/>
              <a:cs typeface="+mn-lt"/>
            </a:endParaRPr>
          </a:p>
        </p:txBody>
      </p:sp>
    </p:spTree>
    <p:extLst>
      <p:ext uri="{BB962C8B-B14F-4D97-AF65-F5344CB8AC3E}">
        <p14:creationId xmlns:p14="http://schemas.microsoft.com/office/powerpoint/2010/main" val="210243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993C-F843-7A82-B4F0-2A732C18A6C9}"/>
              </a:ext>
            </a:extLst>
          </p:cNvPr>
          <p:cNvSpPr>
            <a:spLocks noGrp="1"/>
          </p:cNvSpPr>
          <p:nvPr>
            <p:ph type="title"/>
          </p:nvPr>
        </p:nvSpPr>
        <p:spPr/>
        <p:txBody>
          <a:bodyPr/>
          <a:lstStyle/>
          <a:p>
            <a:pPr algn="ctr"/>
            <a:r>
              <a:rPr lang="en-US"/>
              <a:t>Conclusion</a:t>
            </a:r>
          </a:p>
        </p:txBody>
      </p:sp>
      <p:sp>
        <p:nvSpPr>
          <p:cNvPr id="3" name="Content Placeholder 2">
            <a:extLst>
              <a:ext uri="{FF2B5EF4-FFF2-40B4-BE49-F238E27FC236}">
                <a16:creationId xmlns:a16="http://schemas.microsoft.com/office/drawing/2014/main" id="{63733ADF-0B2D-30D0-481A-AD96ED3C50A4}"/>
              </a:ext>
            </a:extLst>
          </p:cNvPr>
          <p:cNvSpPr>
            <a:spLocks noGrp="1"/>
          </p:cNvSpPr>
          <p:nvPr>
            <p:ph idx="1"/>
          </p:nvPr>
        </p:nvSpPr>
        <p:spPr>
          <a:xfrm>
            <a:off x="520686" y="1596325"/>
            <a:ext cx="11274612" cy="4153546"/>
          </a:xfrm>
        </p:spPr>
        <p:txBody>
          <a:bodyPr>
            <a:normAutofit/>
          </a:bodyPr>
          <a:lstStyle/>
          <a:p>
            <a:pPr>
              <a:buFont typeface="Wingdings" pitchFamily="2" charset="2"/>
              <a:buChar char="Ø"/>
            </a:pPr>
            <a:r>
              <a:rPr lang="en-US" sz="2000"/>
              <a:t>For the first time, we have attempted to implement personalized text normalization on electronic health records.</a:t>
            </a:r>
          </a:p>
          <a:p>
            <a:pPr>
              <a:buFont typeface="Wingdings" pitchFamily="2" charset="2"/>
              <a:buChar char="Ø"/>
            </a:pPr>
            <a:r>
              <a:rPr lang="en-US" sz="2000"/>
              <a:t>We have collected the clinical notes from two different databases and annotated with labels for personalized text normalization.</a:t>
            </a:r>
          </a:p>
          <a:p>
            <a:pPr>
              <a:buFont typeface="Wingdings" pitchFamily="2" charset="2"/>
              <a:buChar char="Ø"/>
            </a:pPr>
            <a:r>
              <a:rPr lang="en-US" sz="2000"/>
              <a:t>We have built encoder-decoder architecture initialized from </a:t>
            </a:r>
            <a:r>
              <a:rPr lang="en-US" sz="2000" err="1"/>
              <a:t>ClinicalBERT</a:t>
            </a:r>
            <a:r>
              <a:rPr lang="en-US" sz="2000"/>
              <a:t> model. </a:t>
            </a:r>
          </a:p>
          <a:p>
            <a:pPr>
              <a:buFont typeface="Wingdings" pitchFamily="2" charset="2"/>
              <a:buChar char="Ø"/>
            </a:pPr>
            <a:r>
              <a:rPr lang="en-US" sz="2000"/>
              <a:t>Trained the proposed model on 5% of the 2.5 million notes to achieve 30% of ROUGE-1 precision.</a:t>
            </a:r>
          </a:p>
          <a:p>
            <a:pPr>
              <a:buFont typeface="Wingdings" pitchFamily="2" charset="2"/>
              <a:buChar char="Ø"/>
            </a:pPr>
            <a:r>
              <a:rPr lang="en-US" sz="2000"/>
              <a:t>Further experiments to improve model training are underway and the results will be updated in the near future. </a:t>
            </a:r>
          </a:p>
        </p:txBody>
      </p:sp>
    </p:spTree>
    <p:extLst>
      <p:ext uri="{BB962C8B-B14F-4D97-AF65-F5344CB8AC3E}">
        <p14:creationId xmlns:p14="http://schemas.microsoft.com/office/powerpoint/2010/main" val="68444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17C6EF0-7DC4-CA29-3C66-E92CD9775A50}"/>
              </a:ext>
            </a:extLst>
          </p:cNvPr>
          <p:cNvSpPr>
            <a:spLocks noGrp="1"/>
          </p:cNvSpPr>
          <p:nvPr>
            <p:ph type="title"/>
          </p:nvPr>
        </p:nvSpPr>
        <p:spPr>
          <a:xfrm>
            <a:off x="6400800" y="461339"/>
            <a:ext cx="5332506" cy="2831136"/>
          </a:xfrm>
        </p:spPr>
        <p:txBody>
          <a:bodyPr>
            <a:normAutofit/>
          </a:bodyPr>
          <a:lstStyle/>
          <a:p>
            <a:r>
              <a:rPr lang="en-US">
                <a:solidFill>
                  <a:srgbClr val="FFFFFF"/>
                </a:solidFill>
                <a:cs typeface="Sabon Next LT"/>
              </a:rPr>
              <a:t>Thank you for your kind attention!</a:t>
            </a:r>
          </a:p>
        </p:txBody>
      </p:sp>
      <p:pic>
        <p:nvPicPr>
          <p:cNvPr id="5" name="Picture 4" descr="Question mark on green pastel background">
            <a:extLst>
              <a:ext uri="{FF2B5EF4-FFF2-40B4-BE49-F238E27FC236}">
                <a16:creationId xmlns:a16="http://schemas.microsoft.com/office/drawing/2014/main" id="{0A141A17-2ACB-C6A4-F4CC-F6B2BEB9A77B}"/>
              </a:ext>
            </a:extLst>
          </p:cNvPr>
          <p:cNvPicPr>
            <a:picLocks noChangeAspect="1"/>
          </p:cNvPicPr>
          <p:nvPr/>
        </p:nvPicPr>
        <p:blipFill rotWithShape="1">
          <a:blip r:embed="rId2"/>
          <a:srcRect l="34535" r="4" b="4"/>
          <a:stretch/>
        </p:blipFill>
        <p:spPr>
          <a:xfrm>
            <a:off x="-1" y="10"/>
            <a:ext cx="5985983" cy="6857990"/>
          </a:xfrm>
          <a:prstGeom prst="rect">
            <a:avLst/>
          </a:prstGeom>
        </p:spPr>
      </p:pic>
      <p:grpSp>
        <p:nvGrpSpPr>
          <p:cNvPr id="15" name="Group 14">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6" name="Picture 15">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5836D1BD-8F92-D3F7-DFE2-344A0695BE3F}"/>
              </a:ext>
            </a:extLst>
          </p:cNvPr>
          <p:cNvSpPr>
            <a:spLocks noGrp="1"/>
          </p:cNvSpPr>
          <p:nvPr>
            <p:ph idx="1"/>
          </p:nvPr>
        </p:nvSpPr>
        <p:spPr>
          <a:xfrm>
            <a:off x="6400812" y="3429000"/>
            <a:ext cx="5332164" cy="2585613"/>
          </a:xfrm>
        </p:spPr>
        <p:txBody>
          <a:bodyPr vert="horz" lIns="91440" tIns="45720" rIns="91440" bIns="45720" rtlCol="0">
            <a:normAutofit fontScale="92500" lnSpcReduction="20000"/>
          </a:bodyPr>
          <a:lstStyle/>
          <a:p>
            <a:pPr marL="0" indent="0">
              <a:buNone/>
            </a:pPr>
            <a:r>
              <a:rPr lang="en-US" sz="1800">
                <a:solidFill>
                  <a:srgbClr val="FFFFFF"/>
                </a:solidFill>
              </a:rPr>
              <a:t>If you have any questions or comments, we would be happy to receive them by:</a:t>
            </a:r>
          </a:p>
          <a:p>
            <a:pPr marL="0" indent="0">
              <a:buNone/>
            </a:pPr>
            <a:r>
              <a:rPr lang="en-US" sz="1800">
                <a:solidFill>
                  <a:srgbClr val="FFFFFF"/>
                </a:solidFill>
                <a:latin typeface="Courier New"/>
                <a:cs typeface="Courier New"/>
              </a:rPr>
              <a:t>mshir001@odu.edu</a:t>
            </a:r>
          </a:p>
          <a:p>
            <a:pPr marL="0" indent="0">
              <a:buNone/>
            </a:pPr>
            <a:r>
              <a:rPr lang="en-US" sz="1800" dirty="0">
                <a:solidFill>
                  <a:srgbClr val="FFFFFF"/>
                </a:solidFill>
                <a:latin typeface="Courier New"/>
                <a:cs typeface="Courier New"/>
              </a:rPr>
              <a:t>sdodlapa</a:t>
            </a:r>
            <a:r>
              <a:rPr lang="en-US" sz="1800" dirty="0">
                <a:solidFill>
                  <a:srgbClr val="FFFFFF"/>
                </a:solidFill>
                <a:latin typeface="Courier New"/>
                <a:ea typeface="+mn-lt"/>
                <a:cs typeface="+mn-lt"/>
              </a:rPr>
              <a:t>@odu.edu </a:t>
            </a:r>
          </a:p>
          <a:p>
            <a:pPr marL="0" indent="0">
              <a:buNone/>
            </a:pPr>
            <a:endParaRPr lang="en-US" sz="1800">
              <a:solidFill>
                <a:srgbClr val="FFFFFF"/>
              </a:solidFill>
              <a:latin typeface="Courier New"/>
              <a:ea typeface="+mn-lt"/>
              <a:cs typeface="+mn-lt"/>
            </a:endParaRPr>
          </a:p>
          <a:p>
            <a:pPr marL="0" indent="0">
              <a:buNone/>
            </a:pPr>
            <a:r>
              <a:rPr lang="en-US" sz="1800">
                <a:solidFill>
                  <a:srgbClr val="FFFFFF"/>
                </a:solidFill>
                <a:latin typeface="Courier New"/>
                <a:ea typeface="+mn-lt"/>
                <a:cs typeface="+mn-lt"/>
              </a:rPr>
              <a:t>Code is made available at: https://</a:t>
            </a:r>
            <a:r>
              <a:rPr lang="en-US" sz="1800" err="1">
                <a:solidFill>
                  <a:srgbClr val="FFFFFF"/>
                </a:solidFill>
                <a:latin typeface="Courier New"/>
                <a:ea typeface="+mn-lt"/>
                <a:cs typeface="+mn-lt"/>
              </a:rPr>
              <a:t>github.com</a:t>
            </a:r>
            <a:r>
              <a:rPr lang="en-US" sz="1800">
                <a:solidFill>
                  <a:srgbClr val="FFFFFF"/>
                </a:solidFill>
                <a:latin typeface="Courier New"/>
                <a:ea typeface="+mn-lt"/>
                <a:cs typeface="+mn-lt"/>
              </a:rPr>
              <a:t>/</a:t>
            </a:r>
            <a:r>
              <a:rPr lang="en-US" sz="1800" err="1">
                <a:solidFill>
                  <a:srgbClr val="FFFFFF"/>
                </a:solidFill>
                <a:latin typeface="Courier New"/>
                <a:ea typeface="+mn-lt"/>
                <a:cs typeface="+mn-lt"/>
              </a:rPr>
              <a:t>SanjeevaRDodlapati</a:t>
            </a:r>
            <a:r>
              <a:rPr lang="en-US" sz="1800">
                <a:solidFill>
                  <a:srgbClr val="FFFFFF"/>
                </a:solidFill>
                <a:latin typeface="Courier New"/>
                <a:ea typeface="+mn-lt"/>
                <a:cs typeface="+mn-lt"/>
              </a:rPr>
              <a:t>/Clinical-Text-Norm-BERT</a:t>
            </a:r>
            <a:endParaRPr lang="en-US" sz="1800">
              <a:solidFill>
                <a:srgbClr val="FFFFFF"/>
              </a:solidFill>
              <a:latin typeface="Courier New"/>
            </a:endParaRPr>
          </a:p>
          <a:p>
            <a:pPr marL="0" indent="0">
              <a:buNone/>
            </a:pPr>
            <a:endParaRPr lang="en-US" sz="1800">
              <a:solidFill>
                <a:srgbClr val="FFFFFF"/>
              </a:solidFill>
            </a:endParaRPr>
          </a:p>
          <a:p>
            <a:endParaRPr lang="en-US" sz="1800">
              <a:solidFill>
                <a:srgbClr val="FFFFFF"/>
              </a:solidFill>
            </a:endParaRPr>
          </a:p>
        </p:txBody>
      </p:sp>
    </p:spTree>
    <p:extLst>
      <p:ext uri="{BB962C8B-B14F-4D97-AF65-F5344CB8AC3E}">
        <p14:creationId xmlns:p14="http://schemas.microsoft.com/office/powerpoint/2010/main" val="51402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4767-6140-3CFD-92EF-486182E82E57}"/>
              </a:ext>
            </a:extLst>
          </p:cNvPr>
          <p:cNvSpPr>
            <a:spLocks noGrp="1"/>
          </p:cNvSpPr>
          <p:nvPr>
            <p:ph type="title"/>
          </p:nvPr>
        </p:nvSpPr>
        <p:spPr>
          <a:xfrm>
            <a:off x="458694" y="157357"/>
            <a:ext cx="10895106" cy="1021962"/>
          </a:xfrm>
        </p:spPr>
        <p:txBody>
          <a:bodyPr/>
          <a:lstStyle/>
          <a:p>
            <a:pPr algn="ctr"/>
            <a:r>
              <a:rPr lang="en-US"/>
              <a:t>Text Normalization</a:t>
            </a:r>
          </a:p>
        </p:txBody>
      </p:sp>
      <p:sp>
        <p:nvSpPr>
          <p:cNvPr id="5" name="Content Placeholder 2">
            <a:extLst>
              <a:ext uri="{FF2B5EF4-FFF2-40B4-BE49-F238E27FC236}">
                <a16:creationId xmlns:a16="http://schemas.microsoft.com/office/drawing/2014/main" id="{ED7FB1D7-96C9-3F46-5E8E-8D0DB57EB36B}"/>
              </a:ext>
            </a:extLst>
          </p:cNvPr>
          <p:cNvSpPr>
            <a:spLocks noGrp="1"/>
          </p:cNvSpPr>
          <p:nvPr>
            <p:ph idx="1"/>
          </p:nvPr>
        </p:nvSpPr>
        <p:spPr>
          <a:xfrm>
            <a:off x="458694" y="1331118"/>
            <a:ext cx="11274612" cy="4195763"/>
          </a:xfrm>
        </p:spPr>
        <p:txBody>
          <a:bodyPr vert="horz" lIns="91440" tIns="45720" rIns="91440" bIns="45720" rtlCol="0" anchor="t">
            <a:normAutofit/>
          </a:bodyPr>
          <a:lstStyle/>
          <a:p>
            <a:pPr marL="0" indent="0">
              <a:buNone/>
            </a:pPr>
            <a:r>
              <a:rPr lang="en-US" dirty="0"/>
              <a:t>Text normalization is a process of standardizing the text by replacing non-standard words or removing irrelevant components.</a:t>
            </a:r>
          </a:p>
        </p:txBody>
      </p:sp>
      <p:graphicFrame>
        <p:nvGraphicFramePr>
          <p:cNvPr id="7" name="Table 7">
            <a:extLst>
              <a:ext uri="{FF2B5EF4-FFF2-40B4-BE49-F238E27FC236}">
                <a16:creationId xmlns:a16="http://schemas.microsoft.com/office/drawing/2014/main" id="{73D90E29-1C96-6F47-B7BF-28FF1211F31E}"/>
              </a:ext>
            </a:extLst>
          </p:cNvPr>
          <p:cNvGraphicFramePr>
            <a:graphicFrameLocks noGrp="1"/>
          </p:cNvGraphicFramePr>
          <p:nvPr>
            <p:extLst>
              <p:ext uri="{D42A27DB-BD31-4B8C-83A1-F6EECF244321}">
                <p14:modId xmlns:p14="http://schemas.microsoft.com/office/powerpoint/2010/main" val="2592375976"/>
              </p:ext>
            </p:extLst>
          </p:nvPr>
        </p:nvGraphicFramePr>
        <p:xfrm>
          <a:off x="573510" y="2760977"/>
          <a:ext cx="11274612" cy="2763520"/>
        </p:xfrm>
        <a:graphic>
          <a:graphicData uri="http://schemas.openxmlformats.org/drawingml/2006/table">
            <a:tbl>
              <a:tblPr firstRow="1" bandRow="1">
                <a:tableStyleId>{93296810-A885-4BE3-A3E7-6D5BEEA58F35}</a:tableStyleId>
              </a:tblPr>
              <a:tblGrid>
                <a:gridCol w="5718648">
                  <a:extLst>
                    <a:ext uri="{9D8B030D-6E8A-4147-A177-3AD203B41FA5}">
                      <a16:colId xmlns:a16="http://schemas.microsoft.com/office/drawing/2014/main" val="2108224497"/>
                    </a:ext>
                  </a:extLst>
                </a:gridCol>
                <a:gridCol w="5555964">
                  <a:extLst>
                    <a:ext uri="{9D8B030D-6E8A-4147-A177-3AD203B41FA5}">
                      <a16:colId xmlns:a16="http://schemas.microsoft.com/office/drawing/2014/main" val="1099832068"/>
                    </a:ext>
                  </a:extLst>
                </a:gridCol>
              </a:tblGrid>
              <a:tr h="370840">
                <a:tc>
                  <a:txBody>
                    <a:bodyPr/>
                    <a:lstStyle/>
                    <a:p>
                      <a:pPr algn="ctr"/>
                      <a:r>
                        <a:rPr lang="en-US"/>
                        <a:t>Before</a:t>
                      </a:r>
                    </a:p>
                  </a:txBody>
                  <a:tcPr/>
                </a:tc>
                <a:tc>
                  <a:txBody>
                    <a:bodyPr/>
                    <a:lstStyle/>
                    <a:p>
                      <a:pPr algn="ctr"/>
                      <a:r>
                        <a:rPr lang="en-US"/>
                        <a:t>After</a:t>
                      </a:r>
                    </a:p>
                  </a:txBody>
                  <a:tcPr/>
                </a:tc>
                <a:extLst>
                  <a:ext uri="{0D108BD9-81ED-4DB2-BD59-A6C34878D82A}">
                    <a16:rowId xmlns:a16="http://schemas.microsoft.com/office/drawing/2014/main" val="431624738"/>
                  </a:ext>
                </a:extLst>
              </a:tr>
              <a:tr h="370840">
                <a:tc>
                  <a:txBody>
                    <a:bodyPr/>
                    <a:lstStyle/>
                    <a:p>
                      <a:r>
                        <a:rPr lang="en-US"/>
                        <a:t>A baby giraffe is </a:t>
                      </a:r>
                      <a:r>
                        <a:rPr lang="en-US">
                          <a:solidFill>
                            <a:schemeClr val="accent1"/>
                          </a:solidFill>
                        </a:rPr>
                        <a:t>6ft</a:t>
                      </a:r>
                      <a:r>
                        <a:rPr lang="en-US"/>
                        <a:t> tall and weighs </a:t>
                      </a:r>
                      <a:r>
                        <a:rPr lang="en-US">
                          <a:solidFill>
                            <a:schemeClr val="accent1"/>
                          </a:solidFill>
                        </a:rPr>
                        <a:t>150 </a:t>
                      </a:r>
                      <a:r>
                        <a:rPr lang="en-US" err="1">
                          <a:solidFill>
                            <a:schemeClr val="accent1"/>
                          </a:solidFill>
                        </a:rPr>
                        <a:t>lbs</a:t>
                      </a:r>
                      <a:endParaRPr lang="en-US">
                        <a:solidFill>
                          <a:schemeClr val="accent1"/>
                        </a:solidFill>
                      </a:endParaRPr>
                    </a:p>
                  </a:txBody>
                  <a:tcPr/>
                </a:tc>
                <a:tc>
                  <a:txBody>
                    <a:bodyPr/>
                    <a:lstStyle/>
                    <a:p>
                      <a:r>
                        <a:rPr lang="en-US"/>
                        <a:t>A baby giraffe is </a:t>
                      </a:r>
                      <a:r>
                        <a:rPr lang="en-US">
                          <a:solidFill>
                            <a:srgbClr val="00B050"/>
                          </a:solidFill>
                        </a:rPr>
                        <a:t>six feet </a:t>
                      </a:r>
                      <a:r>
                        <a:rPr lang="en-US"/>
                        <a:t>tall and weighs </a:t>
                      </a:r>
                      <a:r>
                        <a:rPr lang="en-US">
                          <a:solidFill>
                            <a:srgbClr val="00B050"/>
                          </a:solidFill>
                        </a:rPr>
                        <a:t>one hundred fifty pounds</a:t>
                      </a:r>
                    </a:p>
                  </a:txBody>
                  <a:tcPr/>
                </a:tc>
                <a:extLst>
                  <a:ext uri="{0D108BD9-81ED-4DB2-BD59-A6C34878D82A}">
                    <a16:rowId xmlns:a16="http://schemas.microsoft.com/office/drawing/2014/main" val="2000404903"/>
                  </a:ext>
                </a:extLst>
              </a:tr>
              <a:tr h="370840">
                <a:tc>
                  <a:txBody>
                    <a:bodyPr/>
                    <a:lstStyle/>
                    <a:p>
                      <a:r>
                        <a:rPr lang="en-US"/>
                        <a:t>I live at </a:t>
                      </a:r>
                      <a:r>
                        <a:rPr lang="en-US">
                          <a:solidFill>
                            <a:schemeClr val="accent1"/>
                          </a:solidFill>
                        </a:rPr>
                        <a:t>123</a:t>
                      </a:r>
                      <a:r>
                        <a:rPr lang="en-US"/>
                        <a:t> King Ave</a:t>
                      </a:r>
                    </a:p>
                  </a:txBody>
                  <a:tcPr/>
                </a:tc>
                <a:tc>
                  <a:txBody>
                    <a:bodyPr/>
                    <a:lstStyle/>
                    <a:p>
                      <a:r>
                        <a:rPr lang="en-US"/>
                        <a:t>I live at </a:t>
                      </a:r>
                      <a:r>
                        <a:rPr lang="en-US">
                          <a:solidFill>
                            <a:srgbClr val="00B050"/>
                          </a:solidFill>
                        </a:rPr>
                        <a:t>one two three </a:t>
                      </a:r>
                      <a:r>
                        <a:rPr lang="en-US"/>
                        <a:t>King Ave</a:t>
                      </a:r>
                    </a:p>
                  </a:txBody>
                  <a:tcPr/>
                </a:tc>
                <a:extLst>
                  <a:ext uri="{0D108BD9-81ED-4DB2-BD59-A6C34878D82A}">
                    <a16:rowId xmlns:a16="http://schemas.microsoft.com/office/drawing/2014/main" val="3194128704"/>
                  </a:ext>
                </a:extLst>
              </a:tr>
              <a:tr h="370840">
                <a:tc>
                  <a:txBody>
                    <a:bodyPr/>
                    <a:lstStyle/>
                    <a:p>
                      <a:r>
                        <a:rPr lang="en-US"/>
                        <a:t>This looks </a:t>
                      </a:r>
                      <a:r>
                        <a:rPr lang="en-US" err="1">
                          <a:solidFill>
                            <a:schemeClr val="accent1"/>
                          </a:solidFill>
                        </a:rPr>
                        <a:t>cooooooooollllll</a:t>
                      </a:r>
                      <a:endParaRPr lang="en-US">
                        <a:solidFill>
                          <a:schemeClr val="accent1"/>
                        </a:solidFill>
                      </a:endParaRPr>
                    </a:p>
                  </a:txBody>
                  <a:tcPr/>
                </a:tc>
                <a:tc>
                  <a:txBody>
                    <a:bodyPr/>
                    <a:lstStyle/>
                    <a:p>
                      <a:r>
                        <a:rPr lang="en-US"/>
                        <a:t>This looks </a:t>
                      </a:r>
                      <a:r>
                        <a:rPr lang="en-US">
                          <a:solidFill>
                            <a:srgbClr val="00B050"/>
                          </a:solidFill>
                        </a:rPr>
                        <a:t>cool</a:t>
                      </a:r>
                    </a:p>
                  </a:txBody>
                  <a:tcPr/>
                </a:tc>
                <a:extLst>
                  <a:ext uri="{0D108BD9-81ED-4DB2-BD59-A6C34878D82A}">
                    <a16:rowId xmlns:a16="http://schemas.microsoft.com/office/drawing/2014/main" val="3554617809"/>
                  </a:ext>
                </a:extLst>
              </a:tr>
              <a:tr h="370840">
                <a:tc>
                  <a:txBody>
                    <a:bodyPr/>
                    <a:lstStyle/>
                    <a:p>
                      <a:r>
                        <a:rPr lang="en-US">
                          <a:solidFill>
                            <a:schemeClr val="accent1"/>
                          </a:solidFill>
                        </a:rPr>
                        <a:t>UNDP</a:t>
                      </a:r>
                      <a:r>
                        <a:rPr lang="en-US"/>
                        <a:t> helps reducing poverty</a:t>
                      </a:r>
                    </a:p>
                  </a:txBody>
                  <a:tcPr/>
                </a:tc>
                <a:tc>
                  <a:txBody>
                    <a:bodyPr/>
                    <a:lstStyle/>
                    <a:p>
                      <a:r>
                        <a:rPr lang="en-US">
                          <a:solidFill>
                            <a:srgbClr val="00B050"/>
                          </a:solidFill>
                        </a:rPr>
                        <a:t>United Nations Development Program </a:t>
                      </a:r>
                      <a:r>
                        <a:rPr lang="en-US"/>
                        <a:t>helps helps reducing poverty</a:t>
                      </a:r>
                    </a:p>
                  </a:txBody>
                  <a:tcPr/>
                </a:tc>
                <a:extLst>
                  <a:ext uri="{0D108BD9-81ED-4DB2-BD59-A6C34878D82A}">
                    <a16:rowId xmlns:a16="http://schemas.microsoft.com/office/drawing/2014/main" val="2027003427"/>
                  </a:ext>
                </a:extLst>
              </a:tr>
              <a:tr h="370840">
                <a:tc>
                  <a:txBody>
                    <a:bodyPr/>
                    <a:lstStyle/>
                    <a:p>
                      <a:r>
                        <a:rPr lang="en-US"/>
                        <a:t>Measurement shows </a:t>
                      </a:r>
                      <a:r>
                        <a:rPr lang="en-US">
                          <a:solidFill>
                            <a:schemeClr val="accent1"/>
                          </a:solidFill>
                        </a:rPr>
                        <a:t>2 mA </a:t>
                      </a:r>
                      <a:r>
                        <a:rPr lang="en-US"/>
                        <a:t>current</a:t>
                      </a:r>
                    </a:p>
                  </a:txBody>
                  <a:tcPr/>
                </a:tc>
                <a:tc>
                  <a:txBody>
                    <a:bodyPr/>
                    <a:lstStyle/>
                    <a:p>
                      <a:r>
                        <a:rPr lang="en-US"/>
                        <a:t>Measurement shows </a:t>
                      </a:r>
                      <a:r>
                        <a:rPr lang="en-US">
                          <a:solidFill>
                            <a:srgbClr val="00B050"/>
                          </a:solidFill>
                        </a:rPr>
                        <a:t>two milliamperes </a:t>
                      </a:r>
                      <a:r>
                        <a:rPr lang="en-US"/>
                        <a:t>current </a:t>
                      </a:r>
                    </a:p>
                  </a:txBody>
                  <a:tcPr/>
                </a:tc>
                <a:extLst>
                  <a:ext uri="{0D108BD9-81ED-4DB2-BD59-A6C34878D82A}">
                    <a16:rowId xmlns:a16="http://schemas.microsoft.com/office/drawing/2014/main" val="3127139248"/>
                  </a:ext>
                </a:extLst>
              </a:tr>
            </a:tbl>
          </a:graphicData>
        </a:graphic>
      </p:graphicFrame>
    </p:spTree>
    <p:extLst>
      <p:ext uri="{BB962C8B-B14F-4D97-AF65-F5344CB8AC3E}">
        <p14:creationId xmlns:p14="http://schemas.microsoft.com/office/powerpoint/2010/main" val="283091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6C35-8B87-93E5-F4F6-FB92F158A872}"/>
              </a:ext>
            </a:extLst>
          </p:cNvPr>
          <p:cNvSpPr>
            <a:spLocks noGrp="1"/>
          </p:cNvSpPr>
          <p:nvPr>
            <p:ph type="title"/>
          </p:nvPr>
        </p:nvSpPr>
        <p:spPr/>
        <p:txBody>
          <a:bodyPr/>
          <a:lstStyle/>
          <a:p>
            <a:pPr algn="ctr"/>
            <a:r>
              <a:rPr lang="en-US"/>
              <a:t>Proposed Scheme</a:t>
            </a:r>
          </a:p>
        </p:txBody>
      </p:sp>
      <p:sp>
        <p:nvSpPr>
          <p:cNvPr id="3" name="Content Placeholder 2">
            <a:extLst>
              <a:ext uri="{FF2B5EF4-FFF2-40B4-BE49-F238E27FC236}">
                <a16:creationId xmlns:a16="http://schemas.microsoft.com/office/drawing/2014/main" id="{60082855-91BD-2CED-5DE3-0F1D73644FBB}"/>
              </a:ext>
            </a:extLst>
          </p:cNvPr>
          <p:cNvSpPr>
            <a:spLocks noGrp="1"/>
          </p:cNvSpPr>
          <p:nvPr>
            <p:ph idx="1"/>
          </p:nvPr>
        </p:nvSpPr>
        <p:spPr/>
        <p:txBody>
          <a:bodyPr vert="horz" lIns="91440" tIns="45720" rIns="91440" bIns="45720" rtlCol="0" anchor="t">
            <a:normAutofit/>
          </a:bodyPr>
          <a:lstStyle/>
          <a:p>
            <a:pPr marL="0" indent="0">
              <a:buNone/>
            </a:pPr>
            <a:r>
              <a:rPr lang="en-US" dirty="0"/>
              <a:t>Text normalization is a process of standardizing the text.</a:t>
            </a:r>
          </a:p>
        </p:txBody>
      </p:sp>
      <p:pic>
        <p:nvPicPr>
          <p:cNvPr id="5" name="Picture 4">
            <a:extLst>
              <a:ext uri="{FF2B5EF4-FFF2-40B4-BE49-F238E27FC236}">
                <a16:creationId xmlns:a16="http://schemas.microsoft.com/office/drawing/2014/main" id="{2E86776E-45C6-6618-92D1-87D89ADA817F}"/>
              </a:ext>
            </a:extLst>
          </p:cNvPr>
          <p:cNvPicPr>
            <a:picLocks noChangeAspect="1"/>
          </p:cNvPicPr>
          <p:nvPr/>
        </p:nvPicPr>
        <p:blipFill>
          <a:blip r:embed="rId3"/>
          <a:stretch>
            <a:fillRect/>
          </a:stretch>
        </p:blipFill>
        <p:spPr>
          <a:xfrm>
            <a:off x="553993" y="2732208"/>
            <a:ext cx="11392631" cy="3413005"/>
          </a:xfrm>
          <a:prstGeom prst="rect">
            <a:avLst/>
          </a:prstGeom>
        </p:spPr>
      </p:pic>
    </p:spTree>
    <p:extLst>
      <p:ext uri="{BB962C8B-B14F-4D97-AF65-F5344CB8AC3E}">
        <p14:creationId xmlns:p14="http://schemas.microsoft.com/office/powerpoint/2010/main" val="26118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A154-CC98-64C0-57C7-5B1E9A4F20E2}"/>
              </a:ext>
            </a:extLst>
          </p:cNvPr>
          <p:cNvSpPr>
            <a:spLocks noGrp="1"/>
          </p:cNvSpPr>
          <p:nvPr>
            <p:ph type="title"/>
          </p:nvPr>
        </p:nvSpPr>
        <p:spPr/>
        <p:txBody>
          <a:bodyPr/>
          <a:lstStyle/>
          <a:p>
            <a:pPr algn="ctr"/>
            <a:r>
              <a:rPr lang="en-US">
                <a:ea typeface="+mj-lt"/>
                <a:cs typeface="+mj-lt"/>
              </a:rPr>
              <a:t>Personalized Text Normalization</a:t>
            </a:r>
          </a:p>
          <a:p>
            <a:endParaRPr lang="en-US">
              <a:cs typeface="Sabon Next LT"/>
            </a:endParaRPr>
          </a:p>
        </p:txBody>
      </p:sp>
      <p:sp>
        <p:nvSpPr>
          <p:cNvPr id="3" name="Content Placeholder 2">
            <a:extLst>
              <a:ext uri="{FF2B5EF4-FFF2-40B4-BE49-F238E27FC236}">
                <a16:creationId xmlns:a16="http://schemas.microsoft.com/office/drawing/2014/main" id="{787C7DF2-71ED-7552-1D2C-843D58C8615E}"/>
              </a:ext>
            </a:extLst>
          </p:cNvPr>
          <p:cNvSpPr>
            <a:spLocks noGrp="1"/>
          </p:cNvSpPr>
          <p:nvPr>
            <p:ph idx="1"/>
          </p:nvPr>
        </p:nvSpPr>
        <p:spPr/>
        <p:txBody>
          <a:bodyPr vert="horz" lIns="91440" tIns="45720" rIns="91440" bIns="45720" rtlCol="0" anchor="t">
            <a:normAutofit/>
          </a:bodyPr>
          <a:lstStyle/>
          <a:p>
            <a:pPr marL="457200" indent="-457200">
              <a:buFont typeface="Wingdings" panose="020B0604020202020204" pitchFamily="34" charset="0"/>
              <a:buChar char="Ø"/>
            </a:pPr>
            <a:r>
              <a:rPr lang="en-US" dirty="0"/>
              <a:t>Personalized text normalization is a process where text is </a:t>
            </a:r>
            <a:r>
              <a:rPr lang="en-US" dirty="0">
                <a:solidFill>
                  <a:srgbClr val="C00000"/>
                </a:solidFill>
              </a:rPr>
              <a:t>standardized differently for different users.</a:t>
            </a:r>
          </a:p>
          <a:p>
            <a:pPr marL="457200" indent="-457200">
              <a:buFont typeface="Wingdings" panose="020B0604020202020204" pitchFamily="34" charset="0"/>
              <a:buChar char="Ø"/>
            </a:pPr>
            <a:r>
              <a:rPr lang="en-US" dirty="0"/>
              <a:t>For example, if the user is a doctor or nurse only some of the acronyms to be replace because they have substantial medical knowledge to understand them.</a:t>
            </a:r>
          </a:p>
          <a:p>
            <a:pPr marL="457200" indent="-457200">
              <a:buFont typeface="Wingdings" panose="020B0604020202020204" pitchFamily="34" charset="0"/>
              <a:buChar char="Ø"/>
            </a:pPr>
            <a:r>
              <a:rPr lang="en-US" dirty="0"/>
              <a:t>On the other hand, non-medical background persons may require all the acronyms to be expanded so that they can understand their health records.</a:t>
            </a:r>
          </a:p>
        </p:txBody>
      </p:sp>
    </p:spTree>
    <p:extLst>
      <p:ext uri="{BB962C8B-B14F-4D97-AF65-F5344CB8AC3E}">
        <p14:creationId xmlns:p14="http://schemas.microsoft.com/office/powerpoint/2010/main" val="125712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5B30-9E8A-589D-D4D9-FEB1222BA0A8}"/>
              </a:ext>
            </a:extLst>
          </p:cNvPr>
          <p:cNvSpPr>
            <a:spLocks noGrp="1"/>
          </p:cNvSpPr>
          <p:nvPr>
            <p:ph type="title"/>
          </p:nvPr>
        </p:nvSpPr>
        <p:spPr/>
        <p:txBody>
          <a:bodyPr/>
          <a:lstStyle/>
          <a:p>
            <a:r>
              <a:rPr lang="en-US" dirty="0">
                <a:cs typeface="Sabon Next LT"/>
              </a:rPr>
              <a:t>Related Work</a:t>
            </a:r>
            <a:endParaRPr lang="en-US" dirty="0"/>
          </a:p>
        </p:txBody>
      </p:sp>
      <p:sp>
        <p:nvSpPr>
          <p:cNvPr id="3" name="Content Placeholder 2">
            <a:extLst>
              <a:ext uri="{FF2B5EF4-FFF2-40B4-BE49-F238E27FC236}">
                <a16:creationId xmlns:a16="http://schemas.microsoft.com/office/drawing/2014/main" id="{A244BFDB-BD79-BC7A-C0D7-DD575F46D115}"/>
              </a:ext>
            </a:extLst>
          </p:cNvPr>
          <p:cNvSpPr>
            <a:spLocks noGrp="1"/>
          </p:cNvSpPr>
          <p:nvPr>
            <p:ph idx="1"/>
          </p:nvPr>
        </p:nvSpPr>
        <p:spPr>
          <a:xfrm>
            <a:off x="458694" y="1949450"/>
            <a:ext cx="11667395" cy="4195763"/>
          </a:xfrm>
        </p:spPr>
        <p:txBody>
          <a:bodyPr vert="horz" lIns="91440" tIns="45720" rIns="91440" bIns="45720" rtlCol="0" anchor="t">
            <a:normAutofit/>
          </a:bodyPr>
          <a:lstStyle/>
          <a:p>
            <a:r>
              <a:rPr lang="en-US" dirty="0">
                <a:ea typeface="+mn-lt"/>
                <a:cs typeface="+mn-lt"/>
              </a:rPr>
              <a:t>Deep learning-based methods to tackle text normalization </a:t>
            </a:r>
            <a:endParaRPr lang="en-US"/>
          </a:p>
          <a:p>
            <a:r>
              <a:rPr lang="en-US" dirty="0">
                <a:ea typeface="+mn-lt"/>
                <a:cs typeface="+mn-lt"/>
              </a:rPr>
              <a:t>Treated text normalization problem as a machine translation task</a:t>
            </a:r>
            <a:endParaRPr lang="en-US"/>
          </a:p>
          <a:p>
            <a:r>
              <a:rPr lang="en-US" dirty="0">
                <a:ea typeface="+mn-lt"/>
                <a:cs typeface="+mn-lt"/>
              </a:rPr>
              <a:t>Personalized text normalization has not been widely explored</a:t>
            </a:r>
            <a:endParaRPr lang="en-US"/>
          </a:p>
          <a:p>
            <a:r>
              <a:rPr lang="en-US" dirty="0" err="1">
                <a:ea typeface="+mn-lt"/>
                <a:cs typeface="+mn-lt"/>
              </a:rPr>
              <a:t>AsiaSpic</a:t>
            </a:r>
            <a:r>
              <a:rPr lang="en-US" dirty="0">
                <a:ea typeface="+mn-lt"/>
                <a:cs typeface="+mn-lt"/>
              </a:rPr>
              <a:t>: probabilistic method to support the use of user-defined short-forms in a multilingual chat system by exploiting a personalized dictionary for each user to support user-defined short-forms.</a:t>
            </a:r>
            <a:endParaRPr lang="en-US" dirty="0"/>
          </a:p>
          <a:p>
            <a:endParaRPr lang="en-US" dirty="0"/>
          </a:p>
        </p:txBody>
      </p:sp>
    </p:spTree>
    <p:extLst>
      <p:ext uri="{BB962C8B-B14F-4D97-AF65-F5344CB8AC3E}">
        <p14:creationId xmlns:p14="http://schemas.microsoft.com/office/powerpoint/2010/main" val="253107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4" name="Picture 13">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0D8C16D-DB47-A145-9D7E-4677260501D5}"/>
              </a:ext>
            </a:extLst>
          </p:cNvPr>
          <p:cNvSpPr>
            <a:spLocks noGrp="1"/>
          </p:cNvSpPr>
          <p:nvPr>
            <p:ph type="title"/>
          </p:nvPr>
        </p:nvSpPr>
        <p:spPr>
          <a:xfrm>
            <a:off x="270013" y="1"/>
            <a:ext cx="11651974" cy="1534332"/>
          </a:xfrm>
        </p:spPr>
        <p:txBody>
          <a:bodyPr>
            <a:normAutofit/>
          </a:bodyPr>
          <a:lstStyle/>
          <a:p>
            <a:pPr algn="ctr"/>
            <a:r>
              <a:rPr lang="en-US">
                <a:cs typeface="Sabon Next LT"/>
              </a:rPr>
              <a:t>The Data: Acquisition and description</a:t>
            </a:r>
          </a:p>
        </p:txBody>
      </p:sp>
      <p:pic>
        <p:nvPicPr>
          <p:cNvPr id="4" name="Picture 4" descr="Chart, histogram, waterfall chart&#10;&#10;Description automatically generated">
            <a:extLst>
              <a:ext uri="{FF2B5EF4-FFF2-40B4-BE49-F238E27FC236}">
                <a16:creationId xmlns:a16="http://schemas.microsoft.com/office/drawing/2014/main" id="{7B16C37C-D086-B354-A5AE-3F498F2D2758}"/>
              </a:ext>
            </a:extLst>
          </p:cNvPr>
          <p:cNvPicPr>
            <a:picLocks noChangeAspect="1"/>
          </p:cNvPicPr>
          <p:nvPr/>
        </p:nvPicPr>
        <p:blipFill>
          <a:blip r:embed="rId5"/>
          <a:stretch>
            <a:fillRect/>
          </a:stretch>
        </p:blipFill>
        <p:spPr>
          <a:xfrm>
            <a:off x="111645" y="1216216"/>
            <a:ext cx="5305718" cy="5124654"/>
          </a:xfrm>
          <a:prstGeom prst="rect">
            <a:avLst/>
          </a:prstGeom>
        </p:spPr>
      </p:pic>
      <p:sp>
        <p:nvSpPr>
          <p:cNvPr id="3" name="Content Placeholder 2">
            <a:extLst>
              <a:ext uri="{FF2B5EF4-FFF2-40B4-BE49-F238E27FC236}">
                <a16:creationId xmlns:a16="http://schemas.microsoft.com/office/drawing/2014/main" id="{86AC5B1B-95FD-396F-1920-E2D7A63E3ABF}"/>
              </a:ext>
            </a:extLst>
          </p:cNvPr>
          <p:cNvSpPr>
            <a:spLocks noGrp="1"/>
          </p:cNvSpPr>
          <p:nvPr>
            <p:ph idx="1"/>
          </p:nvPr>
        </p:nvSpPr>
        <p:spPr>
          <a:xfrm>
            <a:off x="5869646" y="1584054"/>
            <a:ext cx="5867022" cy="3928822"/>
          </a:xfrm>
        </p:spPr>
        <p:txBody>
          <a:bodyPr vert="horz" lIns="91440" tIns="45720" rIns="91440" bIns="45720" rtlCol="0" anchor="t">
            <a:noAutofit/>
          </a:bodyPr>
          <a:lstStyle/>
          <a:p>
            <a:pPr marL="285750" indent="-285750">
              <a:buFont typeface="Wingdings" panose="020B0604020202020204" pitchFamily="34" charset="0"/>
              <a:buChar char="Ø"/>
            </a:pPr>
            <a:r>
              <a:rPr lang="en-US" sz="1800">
                <a:solidFill>
                  <a:srgbClr val="C00000"/>
                </a:solidFill>
                <a:ea typeface="+mn-lt"/>
                <a:cs typeface="+mn-lt"/>
              </a:rPr>
              <a:t>MIMIC-III Data</a:t>
            </a:r>
            <a:r>
              <a:rPr lang="en-US" sz="1800">
                <a:ea typeface="+mn-lt"/>
                <a:cs typeface="+mn-lt"/>
              </a:rPr>
              <a:t> (used as train and validation set)</a:t>
            </a:r>
            <a:endParaRPr lang="en-US"/>
          </a:p>
          <a:p>
            <a:pPr lvl="1">
              <a:buFont typeface="Courier New" panose="020B0604020202020204" pitchFamily="34" charset="0"/>
              <a:buChar char="o"/>
            </a:pPr>
            <a:r>
              <a:rPr lang="en-US" sz="1800">
                <a:ea typeface="+mn-lt"/>
                <a:cs typeface="+mn-lt"/>
              </a:rPr>
              <a:t>Clinical notes of different categories (e.g. discharge summary notes)</a:t>
            </a:r>
          </a:p>
          <a:p>
            <a:pPr lvl="1">
              <a:buFont typeface="Courier New" panose="020B0604020202020204" pitchFamily="34" charset="0"/>
              <a:buChar char="o"/>
            </a:pPr>
            <a:r>
              <a:rPr lang="en-US" sz="1800">
                <a:ea typeface="+mn-lt"/>
                <a:cs typeface="+mn-lt"/>
              </a:rPr>
              <a:t>From forty thousand patients in critical care units</a:t>
            </a:r>
          </a:p>
          <a:p>
            <a:pPr marL="285750" indent="-285750">
              <a:buFont typeface="Wingdings" panose="020B0604020202020204" pitchFamily="34" charset="0"/>
              <a:buChar char="Ø"/>
            </a:pPr>
            <a:r>
              <a:rPr lang="en-US" sz="1800">
                <a:solidFill>
                  <a:srgbClr val="C00000"/>
                </a:solidFill>
                <a:ea typeface="+mn-lt"/>
                <a:cs typeface="+mn-lt"/>
              </a:rPr>
              <a:t>n2c2(track-2) NLP Research Data</a:t>
            </a:r>
            <a:r>
              <a:rPr lang="en-US" sz="1800">
                <a:ea typeface="+mn-lt"/>
                <a:cs typeface="+mn-lt"/>
              </a:rPr>
              <a:t> (used as test set):</a:t>
            </a:r>
          </a:p>
          <a:p>
            <a:pPr lvl="1">
              <a:buFont typeface="Courier New" panose="020B0604020202020204" pitchFamily="34" charset="0"/>
              <a:buChar char="o"/>
            </a:pPr>
            <a:r>
              <a:rPr lang="en-US" sz="1800">
                <a:ea typeface="+mn-lt"/>
                <a:cs typeface="+mn-lt"/>
              </a:rPr>
              <a:t>Clinical notes of medication and discharge notes </a:t>
            </a:r>
          </a:p>
          <a:p>
            <a:pPr lvl="1">
              <a:buFont typeface="Courier New" panose="020B0604020202020204" pitchFamily="34" charset="0"/>
              <a:buChar char="o"/>
            </a:pPr>
            <a:r>
              <a:rPr lang="en-US" sz="1800">
                <a:ea typeface="+mn-lt"/>
                <a:cs typeface="+mn-lt"/>
              </a:rPr>
              <a:t>From multiple visits of thousands of patients</a:t>
            </a:r>
          </a:p>
          <a:p>
            <a:pPr marL="285750" indent="-285750">
              <a:buFont typeface="Wingdings" panose="020B0604020202020204" pitchFamily="34" charset="0"/>
              <a:buChar char="Ø"/>
            </a:pPr>
            <a:r>
              <a:rPr lang="en-US" sz="1800">
                <a:ea typeface="+mn-lt"/>
                <a:cs typeface="+mn-lt"/>
              </a:rPr>
              <a:t>Two dictionaries of medical terminology abbreviations</a:t>
            </a:r>
          </a:p>
        </p:txBody>
      </p:sp>
    </p:spTree>
    <p:extLst>
      <p:ext uri="{BB962C8B-B14F-4D97-AF65-F5344CB8AC3E}">
        <p14:creationId xmlns:p14="http://schemas.microsoft.com/office/powerpoint/2010/main" val="390087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7E83-357D-E729-BA1D-00015C67EFAC}"/>
              </a:ext>
            </a:extLst>
          </p:cNvPr>
          <p:cNvSpPr>
            <a:spLocks noGrp="1"/>
          </p:cNvSpPr>
          <p:nvPr>
            <p:ph type="title"/>
          </p:nvPr>
        </p:nvSpPr>
        <p:spPr/>
        <p:txBody>
          <a:bodyPr/>
          <a:lstStyle/>
          <a:p>
            <a:pPr algn="ctr"/>
            <a:r>
              <a:rPr lang="en-US">
                <a:cs typeface="Sabon Next LT"/>
              </a:rPr>
              <a:t>Data Preprocess</a:t>
            </a:r>
            <a:endParaRPr lang="en-US"/>
          </a:p>
        </p:txBody>
      </p:sp>
      <p:sp>
        <p:nvSpPr>
          <p:cNvPr id="3" name="Content Placeholder 2">
            <a:extLst>
              <a:ext uri="{FF2B5EF4-FFF2-40B4-BE49-F238E27FC236}">
                <a16:creationId xmlns:a16="http://schemas.microsoft.com/office/drawing/2014/main" id="{EDFE5E8E-3E86-1BA2-1EBB-EEB309FFE081}"/>
              </a:ext>
            </a:extLst>
          </p:cNvPr>
          <p:cNvSpPr>
            <a:spLocks noGrp="1"/>
          </p:cNvSpPr>
          <p:nvPr>
            <p:ph idx="1"/>
          </p:nvPr>
        </p:nvSpPr>
        <p:spPr>
          <a:xfrm>
            <a:off x="543935" y="1507749"/>
            <a:ext cx="11274612" cy="4745659"/>
          </a:xfrm>
        </p:spPr>
        <p:txBody>
          <a:bodyPr vert="horz" lIns="91440" tIns="45720" rIns="91440" bIns="45720" rtlCol="0" anchor="t">
            <a:normAutofit fontScale="92500"/>
          </a:bodyPr>
          <a:lstStyle/>
          <a:p>
            <a:pPr marL="457200" indent="-457200">
              <a:buFont typeface="Wingdings" panose="020B0604020202020204" pitchFamily="34" charset="0"/>
              <a:buChar char="Ø"/>
            </a:pPr>
            <a:r>
              <a:rPr lang="en-US"/>
              <a:t>Removed </a:t>
            </a:r>
            <a:r>
              <a:rPr lang="en-US">
                <a:ea typeface="+mn-lt"/>
                <a:cs typeface="+mn-lt"/>
              </a:rPr>
              <a:t>unnecessary </a:t>
            </a:r>
            <a:r>
              <a:rPr lang="en-US"/>
              <a:t>information in text (e.g. date)</a:t>
            </a:r>
          </a:p>
          <a:p>
            <a:pPr marL="457200" indent="-457200">
              <a:buFont typeface="Wingdings" panose="020B0604020202020204" pitchFamily="34" charset="0"/>
              <a:buChar char="Ø"/>
            </a:pPr>
            <a:r>
              <a:rPr lang="en-US"/>
              <a:t>Replaced abbreviations with their meaning from terminology dictionary(</a:t>
            </a:r>
            <a:r>
              <a:rPr lang="en-US" err="1"/>
              <a:t>a.c.</a:t>
            </a:r>
            <a:r>
              <a:rPr lang="en-US"/>
              <a:t> --&gt; before meals)</a:t>
            </a:r>
          </a:p>
          <a:p>
            <a:pPr marL="457200" indent="-457200">
              <a:buFont typeface="Wingdings" panose="020B0604020202020204" pitchFamily="34" charset="0"/>
              <a:buChar char="Ø"/>
            </a:pPr>
            <a:r>
              <a:rPr lang="en-US"/>
              <a:t>Labeled for three personalized users; non-medical, nurses, doctors</a:t>
            </a:r>
          </a:p>
          <a:p>
            <a:pPr marL="457200" indent="-457200">
              <a:buFont typeface="Wingdings" panose="020B0604020202020204" pitchFamily="34" charset="0"/>
              <a:buChar char="Ø"/>
            </a:pPr>
            <a:r>
              <a:rPr lang="en-US"/>
              <a:t>Sequences with around 500 word long</a:t>
            </a:r>
          </a:p>
          <a:p>
            <a:pPr marL="0" indent="0">
              <a:buNone/>
            </a:pPr>
            <a:endParaRPr lang="en-US"/>
          </a:p>
          <a:p>
            <a:pPr marL="0" indent="0">
              <a:buNone/>
            </a:pPr>
            <a:endParaRPr lang="en-US"/>
          </a:p>
          <a:p>
            <a:pPr marL="0" indent="0">
              <a:buNone/>
            </a:pPr>
            <a:endParaRPr lang="en-US"/>
          </a:p>
          <a:p>
            <a:pPr marL="0" indent="0" algn="ctr">
              <a:buNone/>
            </a:pPr>
            <a:r>
              <a:rPr lang="en-US" sz="1800">
                <a:solidFill>
                  <a:srgbClr val="C00000"/>
                </a:solidFill>
              </a:rPr>
              <a:t>Screenshot of preprocessed personalized input and output examples of clinical notes</a:t>
            </a:r>
          </a:p>
        </p:txBody>
      </p:sp>
      <p:pic>
        <p:nvPicPr>
          <p:cNvPr id="5" name="Picture 5" descr="Table&#10;&#10;Description automatically generated">
            <a:extLst>
              <a:ext uri="{FF2B5EF4-FFF2-40B4-BE49-F238E27FC236}">
                <a16:creationId xmlns:a16="http://schemas.microsoft.com/office/drawing/2014/main" id="{C638FBC4-7F6C-08B5-606A-789A46640CDE}"/>
              </a:ext>
            </a:extLst>
          </p:cNvPr>
          <p:cNvPicPr>
            <a:picLocks noChangeAspect="1"/>
          </p:cNvPicPr>
          <p:nvPr/>
        </p:nvPicPr>
        <p:blipFill>
          <a:blip r:embed="rId3"/>
          <a:stretch>
            <a:fillRect/>
          </a:stretch>
        </p:blipFill>
        <p:spPr>
          <a:xfrm>
            <a:off x="84841" y="4603247"/>
            <a:ext cx="12028602" cy="1214414"/>
          </a:xfrm>
          <a:prstGeom prst="rect">
            <a:avLst/>
          </a:prstGeom>
        </p:spPr>
      </p:pic>
    </p:spTree>
    <p:extLst>
      <p:ext uri="{BB962C8B-B14F-4D97-AF65-F5344CB8AC3E}">
        <p14:creationId xmlns:p14="http://schemas.microsoft.com/office/powerpoint/2010/main" val="292108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6" name="Picture 15">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C004C6C7-5F27-0319-43A3-356771616904}"/>
              </a:ext>
            </a:extLst>
          </p:cNvPr>
          <p:cNvSpPr>
            <a:spLocks noGrp="1"/>
          </p:cNvSpPr>
          <p:nvPr>
            <p:ph type="title"/>
          </p:nvPr>
        </p:nvSpPr>
        <p:spPr>
          <a:xfrm>
            <a:off x="838200" y="94042"/>
            <a:ext cx="10606072" cy="1900861"/>
          </a:xfrm>
        </p:spPr>
        <p:txBody>
          <a:bodyPr>
            <a:normAutofit/>
          </a:bodyPr>
          <a:lstStyle/>
          <a:p>
            <a:pPr algn="ctr"/>
            <a:r>
              <a:rPr lang="en-US">
                <a:cs typeface="Sabon Next LT"/>
              </a:rPr>
              <a:t>Model Architecture</a:t>
            </a:r>
            <a:endParaRPr lang="en-US"/>
          </a:p>
        </p:txBody>
      </p:sp>
      <p:sp>
        <p:nvSpPr>
          <p:cNvPr id="8" name="Content Placeholder 7">
            <a:extLst>
              <a:ext uri="{FF2B5EF4-FFF2-40B4-BE49-F238E27FC236}">
                <a16:creationId xmlns:a16="http://schemas.microsoft.com/office/drawing/2014/main" id="{DCC032DE-43A7-4A89-EB44-8532FE7A8045}"/>
              </a:ext>
            </a:extLst>
          </p:cNvPr>
          <p:cNvSpPr>
            <a:spLocks noGrp="1"/>
          </p:cNvSpPr>
          <p:nvPr>
            <p:ph idx="1"/>
          </p:nvPr>
        </p:nvSpPr>
        <p:spPr>
          <a:xfrm>
            <a:off x="93520" y="1871551"/>
            <a:ext cx="4705424" cy="4065329"/>
          </a:xfrm>
        </p:spPr>
        <p:txBody>
          <a:bodyPr vert="horz" lIns="91440" tIns="45720" rIns="91440" bIns="45720" rtlCol="0" anchor="t">
            <a:normAutofit fontScale="92500"/>
          </a:bodyPr>
          <a:lstStyle/>
          <a:p>
            <a:pPr>
              <a:buFont typeface="Wingdings" pitchFamily="2" charset="2"/>
              <a:buChar char="Ø"/>
            </a:pPr>
            <a:r>
              <a:rPr lang="en-US" sz="1800">
                <a:ea typeface="+mn-lt"/>
                <a:cs typeface="+mn-lt"/>
              </a:rPr>
              <a:t>Built a Bert2bert Encoder-Decoder </a:t>
            </a:r>
          </a:p>
          <a:p>
            <a:pPr>
              <a:buFont typeface="Wingdings" pitchFamily="2" charset="2"/>
              <a:buChar char="Ø"/>
            </a:pPr>
            <a:r>
              <a:rPr lang="en-US" sz="1800">
                <a:ea typeface="+mn-lt"/>
                <a:cs typeface="+mn-lt"/>
              </a:rPr>
              <a:t>Both the encoder and decoder are </a:t>
            </a:r>
            <a:r>
              <a:rPr lang="en-US" sz="1800">
                <a:solidFill>
                  <a:srgbClr val="0070C0"/>
                </a:solidFill>
                <a:ea typeface="+mn-lt"/>
                <a:cs typeface="+mn-lt"/>
              </a:rPr>
              <a:t>initiated with the weights of </a:t>
            </a:r>
            <a:r>
              <a:rPr lang="en-US" sz="1800" err="1">
                <a:solidFill>
                  <a:srgbClr val="0070C0"/>
                </a:solidFill>
                <a:ea typeface="+mn-lt"/>
                <a:cs typeface="+mn-lt"/>
              </a:rPr>
              <a:t>ClinicalBERT</a:t>
            </a:r>
            <a:r>
              <a:rPr lang="en-US" sz="1800">
                <a:ea typeface="+mn-lt"/>
                <a:cs typeface="+mn-lt"/>
              </a:rPr>
              <a:t>, which is pretrained on MIMIC-III data</a:t>
            </a:r>
          </a:p>
          <a:p>
            <a:pPr>
              <a:buFont typeface="Wingdings" pitchFamily="2" charset="2"/>
              <a:buChar char="Ø"/>
            </a:pPr>
            <a:r>
              <a:rPr lang="en-US" sz="1800">
                <a:ea typeface="+mn-lt"/>
                <a:cs typeface="+mn-lt"/>
              </a:rPr>
              <a:t>Even though some existing studies suggest that GPT3 decoder performs better than </a:t>
            </a:r>
            <a:r>
              <a:rPr lang="en-US" sz="1800" err="1">
                <a:ea typeface="+mn-lt"/>
                <a:cs typeface="+mn-lt"/>
              </a:rPr>
              <a:t>bert</a:t>
            </a:r>
            <a:r>
              <a:rPr lang="en-US" sz="1800">
                <a:ea typeface="+mn-lt"/>
                <a:cs typeface="+mn-lt"/>
              </a:rPr>
              <a:t> decoder, we have chosen </a:t>
            </a:r>
            <a:r>
              <a:rPr lang="en-US" sz="1800" err="1">
                <a:ea typeface="+mn-lt"/>
                <a:cs typeface="+mn-lt"/>
              </a:rPr>
              <a:t>ClinicalBERT</a:t>
            </a:r>
            <a:r>
              <a:rPr lang="en-US" sz="1800">
                <a:ea typeface="+mn-lt"/>
                <a:cs typeface="+mn-lt"/>
              </a:rPr>
              <a:t> to avoid pretraining GPT3 from scratch</a:t>
            </a:r>
          </a:p>
          <a:p>
            <a:pPr>
              <a:buFont typeface="Wingdings" pitchFamily="2" charset="2"/>
              <a:buChar char="Ø"/>
            </a:pPr>
            <a:r>
              <a:rPr lang="en-US" sz="1800">
                <a:ea typeface="+mn-lt"/>
                <a:cs typeface="+mn-lt"/>
              </a:rPr>
              <a:t>Inputs are the sentences that contain abbreviations (acronyms)</a:t>
            </a:r>
          </a:p>
          <a:p>
            <a:pPr>
              <a:buFont typeface="Wingdings" pitchFamily="2" charset="2"/>
              <a:buChar char="Ø"/>
            </a:pPr>
            <a:r>
              <a:rPr lang="en-US" sz="1800">
                <a:ea typeface="+mn-lt"/>
                <a:cs typeface="+mn-lt"/>
              </a:rPr>
              <a:t> Labels are the sentences with the expanded abbreviations</a:t>
            </a:r>
          </a:p>
          <a:p>
            <a:endParaRPr lang="en-US" sz="1800"/>
          </a:p>
        </p:txBody>
      </p:sp>
      <p:pic>
        <p:nvPicPr>
          <p:cNvPr id="3" name="Picture 4" descr="Diagram&#10;&#10;Description automatically generated">
            <a:extLst>
              <a:ext uri="{FF2B5EF4-FFF2-40B4-BE49-F238E27FC236}">
                <a16:creationId xmlns:a16="http://schemas.microsoft.com/office/drawing/2014/main" id="{448D1B71-1E9B-EB12-349C-7E67A9A980E2}"/>
              </a:ext>
            </a:extLst>
          </p:cNvPr>
          <p:cNvPicPr>
            <a:picLocks noChangeAspect="1"/>
          </p:cNvPicPr>
          <p:nvPr/>
        </p:nvPicPr>
        <p:blipFill>
          <a:blip r:embed="rId3"/>
          <a:stretch>
            <a:fillRect/>
          </a:stretch>
        </p:blipFill>
        <p:spPr>
          <a:xfrm>
            <a:off x="4757980" y="1548368"/>
            <a:ext cx="7372978" cy="4265160"/>
          </a:xfrm>
          <a:prstGeom prst="rect">
            <a:avLst/>
          </a:prstGeom>
        </p:spPr>
      </p:pic>
      <p:sp>
        <p:nvSpPr>
          <p:cNvPr id="5" name="TextBox 4">
            <a:extLst>
              <a:ext uri="{FF2B5EF4-FFF2-40B4-BE49-F238E27FC236}">
                <a16:creationId xmlns:a16="http://schemas.microsoft.com/office/drawing/2014/main" id="{DF85ED93-F930-848B-DB09-13827B729C10}"/>
              </a:ext>
            </a:extLst>
          </p:cNvPr>
          <p:cNvSpPr txBox="1"/>
          <p:nvPr/>
        </p:nvSpPr>
        <p:spPr>
          <a:xfrm>
            <a:off x="4900168" y="5991638"/>
            <a:ext cx="6980116" cy="646331"/>
          </a:xfrm>
          <a:prstGeom prst="rect">
            <a:avLst/>
          </a:prstGeom>
          <a:noFill/>
        </p:spPr>
        <p:txBody>
          <a:bodyPr wrap="none" rtlCol="0">
            <a:spAutoFit/>
          </a:bodyPr>
          <a:lstStyle/>
          <a:p>
            <a:r>
              <a:rPr lang="en-US"/>
              <a:t>Encoder-Decoder model architecture of</a:t>
            </a:r>
            <a:r>
              <a:rPr lang="en-US" sz="1800"/>
              <a:t> </a:t>
            </a:r>
            <a:r>
              <a:rPr lang="en-US" sz="1800">
                <a:solidFill>
                  <a:srgbClr val="C00000"/>
                </a:solidFill>
              </a:rPr>
              <a:t>Clinical-text-Norm-BERT</a:t>
            </a:r>
          </a:p>
          <a:p>
            <a:endParaRPr lang="en-US"/>
          </a:p>
        </p:txBody>
      </p:sp>
    </p:spTree>
    <p:extLst>
      <p:ext uri="{BB962C8B-B14F-4D97-AF65-F5344CB8AC3E}">
        <p14:creationId xmlns:p14="http://schemas.microsoft.com/office/powerpoint/2010/main" val="56017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A96C77C-AAC7-ECAB-4301-DDEE1D70BF81}"/>
              </a:ext>
            </a:extLst>
          </p:cNvPr>
          <p:cNvSpPr>
            <a:spLocks noGrp="1"/>
          </p:cNvSpPr>
          <p:nvPr>
            <p:ph type="title"/>
          </p:nvPr>
        </p:nvSpPr>
        <p:spPr>
          <a:xfrm>
            <a:off x="838199" y="1"/>
            <a:ext cx="10312831" cy="1371600"/>
          </a:xfrm>
        </p:spPr>
        <p:txBody>
          <a:bodyPr>
            <a:normAutofit/>
          </a:bodyPr>
          <a:lstStyle/>
          <a:p>
            <a:pPr algn="ctr"/>
            <a:r>
              <a:rPr lang="en-US" sz="4000">
                <a:cs typeface="Sabon Next LT"/>
              </a:rPr>
              <a:t>Model Training &amp; Evaluation</a:t>
            </a:r>
            <a:endParaRPr lang="en-US" sz="4000"/>
          </a:p>
        </p:txBody>
      </p:sp>
      <p:sp>
        <p:nvSpPr>
          <p:cNvPr id="3" name="Content Placeholder 2">
            <a:extLst>
              <a:ext uri="{FF2B5EF4-FFF2-40B4-BE49-F238E27FC236}">
                <a16:creationId xmlns:a16="http://schemas.microsoft.com/office/drawing/2014/main" id="{79F02EE2-5F12-8696-72DF-293278C57565}"/>
              </a:ext>
            </a:extLst>
          </p:cNvPr>
          <p:cNvSpPr>
            <a:spLocks noGrp="1"/>
          </p:cNvSpPr>
          <p:nvPr>
            <p:ph idx="1"/>
          </p:nvPr>
        </p:nvSpPr>
        <p:spPr>
          <a:xfrm>
            <a:off x="368983" y="1956659"/>
            <a:ext cx="4693492" cy="3317885"/>
          </a:xfrm>
        </p:spPr>
        <p:txBody>
          <a:bodyPr vert="horz" lIns="91440" tIns="45720" rIns="91440" bIns="45720" rtlCol="0" anchor="t">
            <a:normAutofit/>
          </a:bodyPr>
          <a:lstStyle/>
          <a:p>
            <a:pPr>
              <a:buFont typeface="Wingdings" pitchFamily="2" charset="2"/>
              <a:buChar char="Ø"/>
            </a:pPr>
            <a:r>
              <a:rPr lang="en-US" sz="1800">
                <a:ea typeface="+mn-lt"/>
                <a:cs typeface="+mn-lt"/>
              </a:rPr>
              <a:t>Figure on the right shows training progress on a small dataset</a:t>
            </a:r>
          </a:p>
          <a:p>
            <a:pPr>
              <a:buFont typeface="Wingdings" pitchFamily="2" charset="2"/>
              <a:buChar char="Ø"/>
            </a:pPr>
            <a:r>
              <a:rPr lang="en-US" sz="1800">
                <a:solidFill>
                  <a:srgbClr val="C00000"/>
                </a:solidFill>
                <a:ea typeface="+mn-lt"/>
                <a:cs typeface="+mn-lt"/>
              </a:rPr>
              <a:t>ROUGE </a:t>
            </a:r>
            <a:r>
              <a:rPr lang="en-US" sz="1800">
                <a:ea typeface="+mn-lt"/>
                <a:cs typeface="+mn-lt"/>
              </a:rPr>
              <a:t>metrics are a set of metrics to calculate unigram, or bigram or multi-gram metrics</a:t>
            </a:r>
          </a:p>
          <a:p>
            <a:pPr>
              <a:buFont typeface="Wingdings" pitchFamily="2" charset="2"/>
              <a:buChar char="Ø"/>
            </a:pPr>
            <a:r>
              <a:rPr lang="en-US" sz="1800">
                <a:ea typeface="+mn-lt"/>
                <a:cs typeface="+mn-lt"/>
              </a:rPr>
              <a:t>On larger dataset (5%), maximum ROUGE-1 (unigram) precision 30% </a:t>
            </a:r>
          </a:p>
          <a:p>
            <a:pPr>
              <a:buFont typeface="Wingdings" pitchFamily="2" charset="2"/>
              <a:buChar char="Ø"/>
            </a:pPr>
            <a:r>
              <a:rPr lang="en-US" sz="1800">
                <a:ea typeface="+mn-lt"/>
                <a:cs typeface="+mn-lt"/>
              </a:rPr>
              <a:t>Recall and F1 score are hovering around 10%</a:t>
            </a:r>
          </a:p>
        </p:txBody>
      </p:sp>
      <p:pic>
        <p:nvPicPr>
          <p:cNvPr id="4" name="Picture 4" descr="Table&#10;&#10;Description automatically generated">
            <a:extLst>
              <a:ext uri="{FF2B5EF4-FFF2-40B4-BE49-F238E27FC236}">
                <a16:creationId xmlns:a16="http://schemas.microsoft.com/office/drawing/2014/main" id="{F2DEB4A8-4A5D-67C8-FA3F-647F9C55342B}"/>
              </a:ext>
            </a:extLst>
          </p:cNvPr>
          <p:cNvPicPr>
            <a:picLocks noChangeAspect="1"/>
          </p:cNvPicPr>
          <p:nvPr/>
        </p:nvPicPr>
        <p:blipFill>
          <a:blip r:embed="rId4"/>
          <a:stretch>
            <a:fillRect/>
          </a:stretch>
        </p:blipFill>
        <p:spPr>
          <a:xfrm>
            <a:off x="5194255" y="1816271"/>
            <a:ext cx="6727732" cy="3205180"/>
          </a:xfrm>
          <a:prstGeom prst="rect">
            <a:avLst/>
          </a:prstGeom>
        </p:spPr>
      </p:pic>
      <p:sp>
        <p:nvSpPr>
          <p:cNvPr id="5" name="TextBox 4">
            <a:extLst>
              <a:ext uri="{FF2B5EF4-FFF2-40B4-BE49-F238E27FC236}">
                <a16:creationId xmlns:a16="http://schemas.microsoft.com/office/drawing/2014/main" id="{596210EA-2C87-5FBF-EA40-837C61F0421B}"/>
              </a:ext>
            </a:extLst>
          </p:cNvPr>
          <p:cNvSpPr txBox="1"/>
          <p:nvPr/>
        </p:nvSpPr>
        <p:spPr>
          <a:xfrm>
            <a:off x="6381944" y="5115154"/>
            <a:ext cx="3622979" cy="369332"/>
          </a:xfrm>
          <a:prstGeom prst="rect">
            <a:avLst/>
          </a:prstGeom>
          <a:noFill/>
        </p:spPr>
        <p:txBody>
          <a:bodyPr wrap="none" rtlCol="0">
            <a:spAutoFit/>
          </a:bodyPr>
          <a:lstStyle/>
          <a:p>
            <a:r>
              <a:rPr lang="en-US"/>
              <a:t>Training metrics on small dataset</a:t>
            </a:r>
          </a:p>
        </p:txBody>
      </p:sp>
    </p:spTree>
    <p:extLst>
      <p:ext uri="{BB962C8B-B14F-4D97-AF65-F5344CB8AC3E}">
        <p14:creationId xmlns:p14="http://schemas.microsoft.com/office/powerpoint/2010/main" val="3053057903"/>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B302C"/>
      </a:dk2>
      <a:lt2>
        <a:srgbClr val="F0F3F2"/>
      </a:lt2>
      <a:accent1>
        <a:srgbClr val="C34D6C"/>
      </a:accent1>
      <a:accent2>
        <a:srgbClr val="B13B8C"/>
      </a:accent2>
      <a:accent3>
        <a:srgbClr val="B74DC3"/>
      </a:accent3>
      <a:accent4>
        <a:srgbClr val="753DB2"/>
      </a:accent4>
      <a:accent5>
        <a:srgbClr val="554DC3"/>
      </a:accent5>
      <a:accent6>
        <a:srgbClr val="3B64B1"/>
      </a:accent6>
      <a:hlink>
        <a:srgbClr val="5D3F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6</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DappledVTI</vt:lpstr>
      <vt:lpstr>Personalized Text Normalization of  Clinical Notes</vt:lpstr>
      <vt:lpstr>Text Normalization</vt:lpstr>
      <vt:lpstr>Proposed Scheme</vt:lpstr>
      <vt:lpstr>Personalized Text Normalization </vt:lpstr>
      <vt:lpstr>Related Work</vt:lpstr>
      <vt:lpstr>The Data: Acquisition and description</vt:lpstr>
      <vt:lpstr>Data Preprocess</vt:lpstr>
      <vt:lpstr>Model Architecture</vt:lpstr>
      <vt:lpstr>Model Training &amp; Evaluation</vt:lpstr>
      <vt:lpstr>PowerPoint Presentation</vt:lpstr>
      <vt:lpstr>Discussion  </vt:lpstr>
      <vt:lpstr>Future work</vt:lpstr>
      <vt:lpstr>Conclusion</vt:lpstr>
      <vt:lpstr>Thank you for your kind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DODLAPATI, SANJEEVA</dc:creator>
  <cp:revision>37</cp:revision>
  <dcterms:created xsi:type="dcterms:W3CDTF">2022-12-08T07:13:21Z</dcterms:created>
  <dcterms:modified xsi:type="dcterms:W3CDTF">2022-12-20T00:04:04Z</dcterms:modified>
</cp:coreProperties>
</file>