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37"/>
  </p:normalViewPr>
  <p:slideViewPr>
    <p:cSldViewPr snapToGrid="0" snapToObjects="1">
      <p:cViewPr varScale="1">
        <p:scale>
          <a:sx n="113" d="100"/>
          <a:sy n="113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B648-A094-3D43-B7F4-0688FF3B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208E4-8AE7-6249-B2E3-782F7BDE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CB24-516E-A247-BCC7-2A8402D6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B8F8-64D9-9046-86B1-1C37E41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DDC1-59AF-4C45-AC7E-A1A12944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CA2C-B8A0-FC43-B785-28B1DFE1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9CAEF-C964-1745-8A27-AAA49CD9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BB51-E488-3942-9AD3-28E5C3CA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B04F-3232-E54C-8AF6-1C3BFD2A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9746-9C77-EB44-8C88-91CE65F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7DED-6BBD-524E-94C9-6271C2337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812A3-414B-8F4E-BAF9-BABE51E2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AF6D-E341-5642-9967-71E2DC8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CCF7-4588-2849-B9A8-4761B553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9C73-7B0C-BE40-B650-CDC07D6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F28E-6008-9043-A071-6C03B916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C543-FF26-FC45-9D92-2AA42D3F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0235-5643-B347-A392-CAA4854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F60B-616C-E141-9BED-904FC3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E2E4-184D-5E46-B772-3A860287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4988-15C7-8943-ADA0-D8C19B5B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CA8B-B448-D94C-9CB5-90BAE641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709B-612E-7546-90E9-A0CD97F6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9730-7E72-D94E-947F-B0B8867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2B25-9EEE-A34D-9869-9C8FA6AD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7E53-5127-234F-B2AD-7E48DCFC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16DB-6AC5-D04A-8FF6-E6AF2BD3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FB32-63EF-4D4F-8848-C6E8F6A2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8F3A-7584-CD42-85C4-C3D1B22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B1D-5DD5-1441-93B4-1287F8CE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671B-F4B6-A64C-8D44-C4606409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3BB1-2E2F-5D45-B46C-6D415F64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4910-9378-204C-BBAA-8E8BD54E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A438-44F3-BE4D-B039-C844EA73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6FDBD-73B0-DE46-857E-E1EC5163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C87A9-4D21-A04A-9DD2-13CD8B702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77266-BD7B-144B-B3E6-84F276DA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BBF82-9B70-3346-B9A0-14054F9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B293-EF9A-FB4B-8A60-EE6D176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023-7620-8A4C-8E45-16FD2EF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1A389-B5F6-AB4C-AC03-087E48CD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9268E-D2B4-A142-9201-E0965CC6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B182-2273-EB4A-B9E6-F6444765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E1EE-F786-0F44-99A2-04EC8D46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A63AE-D69B-EB45-A04A-2143CD18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2AC3-E4CC-2E49-8A22-BFA396D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03F-F434-454D-9DAA-8D95A169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DE0-1250-6540-82FD-F5CE780F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2D9C1-BA41-D541-968F-401FA9DF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469B-0712-6744-AF7A-BA56580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45A1-1157-C042-8543-4A6C096A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DD55-9D5E-C54E-9E62-4FCB7C9A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B06-14DF-284F-B0BF-160D62E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46646-C169-D34A-92C2-8C77324A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DE264-CBCA-784A-94BE-0BE8370A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93E94-1D21-7D48-9E43-041DDE93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28E4-3927-A94F-BEE1-F52182A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4A381-5F74-2240-9D5A-CD49C68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98B0F-0EFC-6141-AE3E-4760382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8343-5537-1540-B291-78ADFA03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BD0E-5061-A149-9AF5-DBBEE8E5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155E-811A-F746-B957-3CDEC65B0B3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2864-1981-B34F-A57C-5FAC3AA2E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9DD0-84A5-494E-822D-FFD31663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2FE1-1CCC-FA4A-8D9E-78A0BC8A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0265-00E9-4A4E-8E3E-21D1188BB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2011-9297-EA4D-82CF-A16D36AE9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Cross-sell and Up-sell</a:t>
            </a:r>
          </a:p>
        </p:txBody>
      </p:sp>
    </p:spTree>
    <p:extLst>
      <p:ext uri="{BB962C8B-B14F-4D97-AF65-F5344CB8AC3E}">
        <p14:creationId xmlns:p14="http://schemas.microsoft.com/office/powerpoint/2010/main" val="15280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E382-A560-3C4D-A92F-A0004A52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– Popularity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BE049-E429-124A-9382-3C7D3194B7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562080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4586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493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8805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Customer_Name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5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xtraction oem royalty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139.5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6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24.11764705882353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7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shavlik oem royalties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23.916666666666668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9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11.826443202979515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8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heat 2014 saas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11.041666666666666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4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xtraction oem royalty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139.5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5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24.11764705882353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36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shavlik oem royalties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23.916666666666668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2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11.826443202979515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8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heat 2014 saas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11.041666666666666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7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DA67-F62A-E24B-9E43-313B0B8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Products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F83844-9A41-FA4D-B1C2-E223F1B78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97718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7698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12955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6120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similar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20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asset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2.0252833366394043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2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ht oem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1.6402955055236816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ldim (inventory manager)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1.6044597625732422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5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it asset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1.2586250305175781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4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discovery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0.38457155227661133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7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5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ED02-6958-044A-99D8-AA7EF43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Users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875A43-72B6-0C45-B8C7-BEFB6CF93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1962" y="1825625"/>
          <a:ext cx="10008076" cy="4351337"/>
        </p:xfrm>
        <a:graphic>
          <a:graphicData uri="http://schemas.openxmlformats.org/drawingml/2006/table">
            <a:tbl>
              <a:tblPr/>
              <a:tblGrid>
                <a:gridCol w="2502019">
                  <a:extLst>
                    <a:ext uri="{9D8B030D-6E8A-4147-A177-3AD203B41FA5}">
                      <a16:colId xmlns:a16="http://schemas.microsoft.com/office/drawing/2014/main" val="54469536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450526273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1496650212"/>
                    </a:ext>
                  </a:extLst>
                </a:gridCol>
                <a:gridCol w="2502019">
                  <a:extLst>
                    <a:ext uri="{9D8B030D-6E8A-4147-A177-3AD203B41FA5}">
                      <a16:colId xmlns:a16="http://schemas.microsoft.com/office/drawing/2014/main" val="2498746968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Customer_Name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similar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score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>
                          <a:effectLst/>
                        </a:rPr>
                        <a:t>rank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0263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siemens ag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4845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arsenal football club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8822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ascena retail group, inc.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68910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gordon food service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53169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gonzalez production</a:t>
                      </a:r>
                      <a:br>
                        <a:rPr lang="en-IN" sz="1700">
                          <a:effectLst/>
                        </a:rPr>
                      </a:br>
                      <a:r>
                        <a:rPr lang="en-IN" sz="1700">
                          <a:effectLst/>
                        </a:rPr>
                        <a:t>systems, inc. ...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3857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salt lake county</a:t>
                      </a:r>
                      <a:br>
                        <a:rPr lang="en-IN" sz="1700">
                          <a:effectLst/>
                        </a:rPr>
                      </a:br>
                      <a:r>
                        <a:rPr lang="en-IN" sz="1700">
                          <a:effectLst/>
                        </a:rPr>
                        <a:t>government center ...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27370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hallmark cards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6970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avalon bay communities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42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azienda ospedaliera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0103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csc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hansecom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1.0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effectLst/>
                        </a:rPr>
                        <a:t>10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9F50-A0A6-0643-BCE1-B88140D9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– Ranking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5BD9-33E3-EB43-9B99-BEA3C796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factors : 47</a:t>
            </a:r>
          </a:p>
          <a:p>
            <a:r>
              <a:rPr lang="en-US" dirty="0"/>
              <a:t>Regularization – 1e-4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7CC21-3679-874B-9DA1-C412320B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585156"/>
            <a:ext cx="5765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88FA-6D33-184C-B50A-6D10164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643F-43B9-1947-943E-17C4471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transactions before 2012</a:t>
            </a:r>
          </a:p>
          <a:p>
            <a:r>
              <a:rPr lang="en-US" dirty="0"/>
              <a:t>Masking ”</a:t>
            </a:r>
            <a:r>
              <a:rPr lang="en-US" dirty="0" err="1"/>
              <a:t>Product_Family</a:t>
            </a:r>
            <a:r>
              <a:rPr lang="en-US" dirty="0"/>
              <a:t>” to others for less then 50 records</a:t>
            </a:r>
          </a:p>
          <a:p>
            <a:r>
              <a:rPr lang="en-US" dirty="0"/>
              <a:t>Seats Modification</a:t>
            </a:r>
          </a:p>
          <a:p>
            <a:r>
              <a:rPr lang="en-US" dirty="0"/>
              <a:t>Company Standardization (23.7k to 21.7k)</a:t>
            </a:r>
          </a:p>
          <a:p>
            <a:pPr lvl="1"/>
            <a:r>
              <a:rPr lang="en-US" dirty="0"/>
              <a:t>If we take only standardized entries we saw better correlation (Sales Analysis)</a:t>
            </a:r>
          </a:p>
          <a:p>
            <a:pPr lvl="1"/>
            <a:r>
              <a:rPr lang="en-US" dirty="0"/>
              <a:t>L1 – 1308 customers and L2 – 114 customers (Sales Analysis)</a:t>
            </a:r>
          </a:p>
          <a:p>
            <a:r>
              <a:rPr lang="en-US" dirty="0"/>
              <a:t>Grouping based on </a:t>
            </a:r>
            <a:r>
              <a:rPr lang="en-US" dirty="0" err="1"/>
              <a:t>Seats_modified</a:t>
            </a:r>
            <a:r>
              <a:rPr lang="en-US" dirty="0"/>
              <a:t> to represent rating</a:t>
            </a:r>
          </a:p>
        </p:txBody>
      </p:sp>
    </p:spTree>
    <p:extLst>
      <p:ext uri="{BB962C8B-B14F-4D97-AF65-F5344CB8AC3E}">
        <p14:creationId xmlns:p14="http://schemas.microsoft.com/office/powerpoint/2010/main" val="38706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949-8C85-A242-9E50-259BEA99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2A9F-9801-0E4D-88FD-3196D397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popularity_model</a:t>
            </a:r>
            <a:endParaRPr lang="en-US" dirty="0"/>
          </a:p>
          <a:p>
            <a:r>
              <a:rPr lang="en-US" dirty="0" err="1"/>
              <a:t>item_sim_model_cosine</a:t>
            </a:r>
            <a:endParaRPr lang="en-US" dirty="0"/>
          </a:p>
          <a:p>
            <a:r>
              <a:rPr lang="en-US" dirty="0" err="1"/>
              <a:t>item_sim_model_jaccard</a:t>
            </a:r>
            <a:endParaRPr lang="en-US" dirty="0"/>
          </a:p>
          <a:p>
            <a:r>
              <a:rPr lang="en-US" dirty="0" err="1"/>
              <a:t>item_sim_model_pearson</a:t>
            </a:r>
            <a:endParaRPr lang="en-US" dirty="0"/>
          </a:p>
          <a:p>
            <a:r>
              <a:rPr lang="en-US" dirty="0" err="1"/>
              <a:t>factorization_model</a:t>
            </a:r>
            <a:endParaRPr lang="en-US" dirty="0"/>
          </a:p>
          <a:p>
            <a:r>
              <a:rPr lang="en-US" dirty="0" err="1"/>
              <a:t>factorization_model_als</a:t>
            </a:r>
            <a:endParaRPr lang="en-US" dirty="0"/>
          </a:p>
          <a:p>
            <a:r>
              <a:rPr lang="en-US" dirty="0" err="1"/>
              <a:t>ranking_factorization_model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1F06-7ABA-8340-AB8F-3377BEC1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CF86-F8C0-774E-A2B2-FF1A7E9E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 Data</a:t>
            </a:r>
          </a:p>
          <a:p>
            <a:pPr lvl="1"/>
            <a:r>
              <a:rPr lang="en-IN" dirty="0"/>
              <a:t>32406 observations</a:t>
            </a:r>
          </a:p>
          <a:p>
            <a:pPr lvl="1"/>
            <a:r>
              <a:rPr lang="en-IN" dirty="0"/>
              <a:t>20762 customers </a:t>
            </a:r>
          </a:p>
          <a:p>
            <a:pPr lvl="1"/>
            <a:r>
              <a:rPr lang="en-IN" dirty="0"/>
              <a:t>47 unique products</a:t>
            </a:r>
          </a:p>
          <a:p>
            <a:r>
              <a:rPr lang="en-IN" dirty="0"/>
              <a:t>Test Data</a:t>
            </a:r>
          </a:p>
          <a:p>
            <a:pPr lvl="1"/>
            <a:r>
              <a:rPr lang="en-US" dirty="0"/>
              <a:t>1536 observations</a:t>
            </a:r>
          </a:p>
          <a:p>
            <a:pPr lvl="1"/>
            <a:endParaRPr lang="en-US" dirty="0"/>
          </a:p>
          <a:p>
            <a:r>
              <a:rPr lang="en-US" dirty="0"/>
              <a:t>Note : 13069 data points have only 1 record hence it has been taken into training and that’s the reason for uneven split</a:t>
            </a:r>
          </a:p>
        </p:txBody>
      </p:sp>
    </p:spTree>
    <p:extLst>
      <p:ext uri="{BB962C8B-B14F-4D97-AF65-F5344CB8AC3E}">
        <p14:creationId xmlns:p14="http://schemas.microsoft.com/office/powerpoint/2010/main" val="10617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0133-FFFC-E74B-A6EB-A22AE462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</a:t>
            </a:r>
            <a:r>
              <a:rPr lang="en-US" dirty="0" err="1"/>
              <a:t>popularity_model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99EAA3-7160-3D4C-9A65-A59624FE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2382044"/>
            <a:ext cx="6273800" cy="3238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5D393-3DD0-F942-8DE1-79448C55548F}"/>
              </a:ext>
            </a:extLst>
          </p:cNvPr>
          <p:cNvSpPr txBox="1"/>
          <p:nvPr/>
        </p:nvSpPr>
        <p:spPr>
          <a:xfrm>
            <a:off x="5113867" y="594256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: </a:t>
            </a:r>
            <a:r>
              <a:rPr lang="en-IN" dirty="0"/>
              <a:t>27.77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9011-D8F6-1B40-95F4-A4C1E351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Results-Item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F41E0-892B-A543-BD90-B234DE5D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39605" cy="2283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8E9B-D930-4443-9247-E5D21374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96" y="1783644"/>
            <a:ext cx="3973244" cy="2190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246F0-C7CB-434B-BAFD-23AE865E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33" y="4140532"/>
            <a:ext cx="4349656" cy="231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07878-18FF-2B46-A366-A3B514AD206C}"/>
              </a:ext>
            </a:extLst>
          </p:cNvPr>
          <p:cNvSpPr txBox="1"/>
          <p:nvPr/>
        </p:nvSpPr>
        <p:spPr>
          <a:xfrm>
            <a:off x="2098165" y="416238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58EC9-4C5E-6B4E-8388-272CC72D0B75}"/>
              </a:ext>
            </a:extLst>
          </p:cNvPr>
          <p:cNvSpPr txBox="1"/>
          <p:nvPr/>
        </p:nvSpPr>
        <p:spPr>
          <a:xfrm>
            <a:off x="9684023" y="416238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Jaccard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E5E16-5F6E-344D-A95B-B27E805748F3}"/>
              </a:ext>
            </a:extLst>
          </p:cNvPr>
          <p:cNvSpPr txBox="1"/>
          <p:nvPr/>
        </p:nvSpPr>
        <p:spPr>
          <a:xfrm>
            <a:off x="5817579" y="3548730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9930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3DEF-6F94-AA47-B80D-18D42EB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Result-Factorization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6470B-3951-8843-834E-0FF3447F3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96" y="1459773"/>
            <a:ext cx="4583994" cy="2702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838E1-6EB2-0544-A7E9-9E202DCD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23" y="1690688"/>
            <a:ext cx="4433710" cy="2493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4F806-CA91-274F-89E3-42DBFE724ED1}"/>
              </a:ext>
            </a:extLst>
          </p:cNvPr>
          <p:cNvSpPr txBox="1"/>
          <p:nvPr/>
        </p:nvSpPr>
        <p:spPr>
          <a:xfrm>
            <a:off x="2497456" y="429784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Solver - Auto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1C826-8EE7-1441-860E-B14AD7D397D3}"/>
              </a:ext>
            </a:extLst>
          </p:cNvPr>
          <p:cNvSpPr txBox="1"/>
          <p:nvPr/>
        </p:nvSpPr>
        <p:spPr>
          <a:xfrm>
            <a:off x="8655545" y="4230601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Solver - ALS</a:t>
            </a:r>
          </a:p>
        </p:txBody>
      </p:sp>
    </p:spTree>
    <p:extLst>
      <p:ext uri="{BB962C8B-B14F-4D97-AF65-F5344CB8AC3E}">
        <p14:creationId xmlns:p14="http://schemas.microsoft.com/office/powerpoint/2010/main" val="9920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01B0-45D1-7144-97A5-58D0B6A7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Results-Ranking Factorization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9C2ED-3B83-384E-8B80-E07ACE5A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50" y="2394744"/>
            <a:ext cx="5854700" cy="3213100"/>
          </a:xfrm>
        </p:spPr>
      </p:pic>
    </p:spTree>
    <p:extLst>
      <p:ext uri="{BB962C8B-B14F-4D97-AF65-F5344CB8AC3E}">
        <p14:creationId xmlns:p14="http://schemas.microsoft.com/office/powerpoint/2010/main" val="11861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9B98-EDEC-B247-B7A8-05380DB5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– Ranking Factorization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729BD-C994-DF4F-9AE0-8F688C2B5C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297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76009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8957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69303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9769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Customer_Name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Product_Family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0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emss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2.393380906886037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2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go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-11.134535047703807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6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file director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-17.127401563817088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74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ldmg (management gateway)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-19.398855421238963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csc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datanow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-24.038931104832713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65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ldms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-23.96848127573115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4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protect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-31.072754118138377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patch manager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-33.91641638010127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3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security suite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-37.70766470163447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0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new_customer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 uem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-40.23601171701533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443</Words>
  <Application>Microsoft Macintosh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Sales Recommendation</vt:lpstr>
      <vt:lpstr>Data cleaning and Preparation</vt:lpstr>
      <vt:lpstr>Models</vt:lpstr>
      <vt:lpstr>Stats</vt:lpstr>
      <vt:lpstr>Results-popularity_model</vt:lpstr>
      <vt:lpstr>Results-Item Similarity</vt:lpstr>
      <vt:lpstr>Result-Factorization</vt:lpstr>
      <vt:lpstr>Results-Ranking Factorization</vt:lpstr>
      <vt:lpstr>Recommendations – Ranking Factorization</vt:lpstr>
      <vt:lpstr>Recommendations – Popularity Model</vt:lpstr>
      <vt:lpstr>Similar Products – Ranking Factorization</vt:lpstr>
      <vt:lpstr>Similar Users – Ranking Factorization</vt:lpstr>
      <vt:lpstr>Parameter Tuning – Ranking Factorization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Recommendation</dc:title>
  <dc:creator>Harshit Tated</dc:creator>
  <cp:lastModifiedBy>Harshit Tated</cp:lastModifiedBy>
  <cp:revision>7</cp:revision>
  <dcterms:created xsi:type="dcterms:W3CDTF">2018-06-25T11:19:25Z</dcterms:created>
  <dcterms:modified xsi:type="dcterms:W3CDTF">2018-06-26T04:55:47Z</dcterms:modified>
</cp:coreProperties>
</file>