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8C16-7295-423B-B395-088751C75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3141A-A311-4650-AFB0-EC1301216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12E6-D4D3-4BB9-A71B-E0FFBE0D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BF2-1012-410D-8409-C4823D28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DFA26-FB22-4DDE-88DA-0675F24E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2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46DE-30BA-4BAE-8C38-72DEFE3C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F6E62-7985-4B27-B2FD-1226F93CD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0C90-C3CF-4034-995A-9D774809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5EF78-2BF9-4C70-869B-348E9B21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63279-5113-4150-A083-DF77AFCA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67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1CD95-9FDB-4239-A394-5D2D990BF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CAC5D-677B-487B-8F26-30C1B6485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B49E-A52A-4CE8-9723-6AB4CD7F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CAF2A-DBBC-4DE2-982D-831CBB0B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5091-5A94-4226-AA59-03275065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34F0-DB2B-4FCF-B648-C8179A7A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5D64-8703-4987-85E2-FE807F52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2754-A8B5-4CFB-BE5F-150B4DB7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0FD70-E296-4AD2-B0CA-6DD53B65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416F0-2E85-481D-82F7-09F1EF30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28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A6BF-22D9-40E9-AC64-CBF9B704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5329A-3A97-4C61-AA41-4504F4D1D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1FB2C-92A9-4235-8BAB-914751BF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B6EB3-090C-4532-8256-FA688233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19C4-BEC0-4D5D-9448-F828D7A2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7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F365-81E6-48D9-84C5-BD5B7906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5BD3-C118-44D1-AA2D-3C063AD25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C0738-B439-48A3-BAE0-FF1322460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F6A23-5461-4B78-A506-0890B337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5200F-BB86-4BF1-8474-C8853669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592C4-B851-4ADC-AD94-882644A9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05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0F42-FB74-4E0B-AFD6-60B5D1C3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DF31F-F8E2-4083-9F8B-848FB462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1B062-A18A-40E9-B2C9-AE4E0A0E0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F6A1B-9AD9-45A6-BB24-4678685A9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64137-6116-411C-8D4E-D6727F98D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51FE0-D78D-4A98-AA7A-A6DC4FA4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FB829-2168-4D7D-A29A-5B54D69D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189EC-A894-48E9-9EDC-86B88BB4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E224-F1C3-41F5-B2DB-C8049EB8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50FD6-B014-44C0-8CD1-3DA09B4A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DBB1-0F3F-4520-BE10-E45D654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133C3-4393-4195-BE51-12AA1C57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66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BEED2-7935-4795-89E7-8BD1DDEE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FF408-4B92-4ABE-B7F4-CA19AB4A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0491-AF9B-449C-B7CC-4C8DD4B9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5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4BFD-B958-41C7-8894-3FBA89FC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AEDA-F96F-42BE-9E1B-AEC4E9441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46830-9311-4BBB-8AD5-B8ADCB15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E7635-BAF1-4C67-9301-39C00711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604D7-3BA7-4107-BCCE-7CC23425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EB5BC-D370-4F1B-ACF0-73F2221B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8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DE9B-CB55-4A61-9858-18177E81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B6AA3-D7EE-4B4B-B03F-B51B85E1E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85F0D-5DBC-46EF-814C-D1C7E1CC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17333-7FBB-4464-B0D7-001B4B93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55E9-369F-4F2F-BACA-DAECB812697F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6F195-8F4C-461C-B45D-02157988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F80C7-E5D2-4E20-8DBF-D5237FF1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79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C58C1-2BC0-489E-A144-03E6B515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537C-AF31-44F4-BADA-C58CD625A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09E5B-7001-47FA-AEFA-BE3547E79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B55E9-369F-4F2F-BACA-DAECB812697F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B4B8-B645-4F5D-91B4-1A28FF745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0FD9C-20BF-459B-B790-99AC120B5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F08B3-0ACE-4D46-93E0-2DAE3EAEE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2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35DD-66BD-49B2-BA2B-E39D7135B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3109"/>
            <a:ext cx="9144000" cy="1196854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Playstore App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A58E9-D748-4F14-A9A2-FB8633E37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55009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Project by team: </a:t>
            </a:r>
            <a:r>
              <a:rPr lang="en-IN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Avengers</a:t>
            </a:r>
          </a:p>
          <a:p>
            <a:pPr algn="l"/>
            <a:r>
              <a:rPr lang="en-IN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Sanjeev Hegde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Bishwajeet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Saad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Samruddhi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9D6AC-76DD-47CD-B367-0CA0511A5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38" y="588992"/>
            <a:ext cx="3530991" cy="1724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8A8C4A-D537-4864-95B4-F5693AB3596C}"/>
              </a:ext>
            </a:extLst>
          </p:cNvPr>
          <p:cNvSpPr txBox="1"/>
          <p:nvPr/>
        </p:nvSpPr>
        <p:spPr>
          <a:xfrm>
            <a:off x="1416424" y="2220518"/>
            <a:ext cx="385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 Exploratory Data Analysis on</a:t>
            </a:r>
          </a:p>
        </p:txBody>
      </p:sp>
    </p:spTree>
    <p:extLst>
      <p:ext uri="{BB962C8B-B14F-4D97-AF65-F5344CB8AC3E}">
        <p14:creationId xmlns:p14="http://schemas.microsoft.com/office/powerpoint/2010/main" val="260190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wise apps 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696"/>
            <a:ext cx="10228729" cy="944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seen that Family category apps are present the most followed by Games and Tools categories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6BBE96F-2FA0-4A94-84EE-55682A17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3" y="1869141"/>
            <a:ext cx="11798671" cy="450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1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and Count 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696"/>
            <a:ext cx="10228729" cy="944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seen that Game category apps have highest installs followed by Communication apps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774CC52-B405-41CB-9F16-835933D1B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0" y="1872690"/>
            <a:ext cx="111156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89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and Rating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696"/>
            <a:ext cx="10228729" cy="944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seen that Event category apps have highest Ratings about 4.4. All the category of apps have ratings above 4 Stars.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3A27EA5E-97F3-4FCA-9722-F8E908771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0" y="1761565"/>
            <a:ext cx="11672047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21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43" y="2282826"/>
            <a:ext cx="5643282" cy="27598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direct correlation between Reviews and Installs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is 0.64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tend to install apps with higher number of reviews in comparison to apps with fewer reviews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27D1758-F7E6-47F7-8DE4-55F4BB5C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88" y="495258"/>
            <a:ext cx="6000469" cy="612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4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Installs and Size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045696"/>
            <a:ext cx="4450975" cy="47768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apps are categorized according to their size wherein: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Small: 0MB to 25MB(excluding)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Medium: 25MB to 50MB(excluding)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Large: more than 50MB(including)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seen that Small apps have been installed the most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apps are the second most installed type of apps with size more than 50MB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5416BDE-1309-4AAC-9E34-6DF9AB502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282" y="282388"/>
            <a:ext cx="7138148" cy="629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8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Rating and Apps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65" y="2351648"/>
            <a:ext cx="4450975" cy="21547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data set has highest number of apps rated for everyone followed by Teen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noted that there are few unrated apps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01F72A84-2373-4501-AC0A-3880C146D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94" y="397436"/>
            <a:ext cx="6678706" cy="64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2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52C2-EE6C-436D-8250-8A01E61A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1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Some more insights:</a:t>
            </a:r>
            <a:endParaRPr lang="en-I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1E81-0F7A-42C8-B3AB-D4DD618E3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333"/>
            <a:ext cx="10515600" cy="230149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Costliest app is </a:t>
            </a:r>
            <a:r>
              <a:rPr lang="en-US" sz="20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I'm Rich - Trump Edition with price tag of 400$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apps have been downloaded significantly higher compared to paid apps. There are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167,56,04,78,406 installs for Free apps in Total while paid apps have 7,29,56,081 downloads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highly installed apps are: Subway Surfers, Facebook, Messenger – Text and Video Chat for Free, Google Drive, Google Drive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274 apps with 5 star rating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Polarity Analysis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924672"/>
            <a:ext cx="11255188" cy="21547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sentiment polarity for free apps is about 0.15 implying slightly positive sentiment among users in general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sentiment polarity for paid apps is about 0.23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 app users have reviewed the installed apps in more positive way than Free app users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69FCDC9-8A86-40FD-BD14-1632F59D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92" y="2627499"/>
            <a:ext cx="9727827" cy="423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459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apps based on Sentiment Subjectivity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924672"/>
            <a:ext cx="11255188" cy="14823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for Free apps is about 0.5 while median for paid apps is about 0.55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to the paid app reviews, free app reviews are more objective in nature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extremely objective and subjective reviews in paid reviews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0BC763B-B6CF-4825-B49A-12FFBA61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2" y="2232212"/>
            <a:ext cx="11144249" cy="46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80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Apps, Sentiment Polarity and Subjectivity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924672"/>
            <a:ext cx="11255188" cy="14823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seen that more number of app reviews are subjective and positive in nature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number of app reviews are objective and negative type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121CBA6-E853-4B3A-ACC8-C9E91E466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06" y="1797044"/>
            <a:ext cx="10035988" cy="506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93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2FF1-575A-4FF0-B142-9D063941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878"/>
            <a:ext cx="10515600" cy="69821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  <a:endParaRPr lang="en-I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2C144-E7A9-433F-BC40-330C4A39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7" y="860097"/>
            <a:ext cx="11483789" cy="583602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the Analysis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in the Data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Walkthrough for numerical data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Category of Apps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and Installs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and Rating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Heatmap, Reviews and Installs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size and Installs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Size and Rating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Rating and Apps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App(s) with Highest Rating, Price and Installs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Polarity Analysis from User Reviews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Subjectivity Analysis from User Reviews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Polarity, Sentiment Subjectivity and Apps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Rating and User Reviews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260BD-7169-40C9-98CC-9CF21D583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37" y="510988"/>
            <a:ext cx="2143125" cy="2143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037D40-F653-4E1D-ADC5-6957C9CE5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37" y="301400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6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6F3-01C7-4E1F-A33C-90ECF515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6828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Rating and Type of Sentiment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63CE-00C2-4F38-8188-887478C4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924672"/>
            <a:ext cx="11255188" cy="8906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made for everyone have the highest number of reviews with either neutral or positive or negative sentiments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1D53CBC-E33D-4695-B069-89BA14C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1" y="1815353"/>
            <a:ext cx="10569389" cy="502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966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94D2-9043-4A94-83DA-DA907CC3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3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7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785B-051A-4155-BBEE-3453524C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89" y="252786"/>
            <a:ext cx="10515600" cy="49548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 analysis?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7C064-115E-457B-BED5-1F6BBBB22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26" y="2357437"/>
            <a:ext cx="2143125" cy="2143125"/>
          </a:xfr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1A4062D-7378-4F2B-A845-61FD21AB40A8}"/>
              </a:ext>
            </a:extLst>
          </p:cNvPr>
          <p:cNvSpPr/>
          <p:nvPr/>
        </p:nvSpPr>
        <p:spPr>
          <a:xfrm flipH="1">
            <a:off x="923086" y="1089212"/>
            <a:ext cx="3818964" cy="1963271"/>
          </a:xfrm>
          <a:prstGeom prst="wedgeEllipseCallout">
            <a:avLst>
              <a:gd name="adj1" fmla="val -49354"/>
              <a:gd name="adj2" fmla="val 5907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For analysing various parameters affecting user preference- improvising app development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267629-15C6-4FC9-B2ED-806C6291C6B9}"/>
              </a:ext>
            </a:extLst>
          </p:cNvPr>
          <p:cNvSpPr/>
          <p:nvPr/>
        </p:nvSpPr>
        <p:spPr>
          <a:xfrm>
            <a:off x="6677867" y="1089212"/>
            <a:ext cx="3818964" cy="1963271"/>
          </a:xfrm>
          <a:prstGeom prst="wedgeEllipseCallout">
            <a:avLst>
              <a:gd name="adj1" fmla="val -49354"/>
              <a:gd name="adj2" fmla="val 5907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For studying shortfalls in apps providing services in specific categories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494A6B45-AAF5-4A25-BF98-762B4C7B37B3}"/>
              </a:ext>
            </a:extLst>
          </p:cNvPr>
          <p:cNvSpPr/>
          <p:nvPr/>
        </p:nvSpPr>
        <p:spPr>
          <a:xfrm flipH="1">
            <a:off x="1030662" y="4016187"/>
            <a:ext cx="3818964" cy="1963271"/>
          </a:xfrm>
          <a:prstGeom prst="wedgeEllipseCallout">
            <a:avLst>
              <a:gd name="adj1" fmla="val -47241"/>
              <a:gd name="adj2" fmla="val -5667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For analysing the user experience from reviews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E7193E3-F890-4BE1-8607-DB9821991F1E}"/>
              </a:ext>
            </a:extLst>
          </p:cNvPr>
          <p:cNvSpPr/>
          <p:nvPr/>
        </p:nvSpPr>
        <p:spPr>
          <a:xfrm>
            <a:off x="6677868" y="4016187"/>
            <a:ext cx="3818963" cy="1963271"/>
          </a:xfrm>
          <a:prstGeom prst="wedgeEllipseCallout">
            <a:avLst>
              <a:gd name="adj1" fmla="val -47241"/>
              <a:gd name="adj2" fmla="val -5667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For developing appropriate revenue model and/or pricing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6AA3C-2FD3-4C9B-A3F7-62CFEDD66A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3" b="34375"/>
          <a:stretch/>
        </p:blipFill>
        <p:spPr>
          <a:xfrm>
            <a:off x="363069" y="5937477"/>
            <a:ext cx="1646518" cy="723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37FC4A-0E10-4E55-9BBF-0E2483D72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7" y="2617995"/>
            <a:ext cx="1251323" cy="12513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5FB57D-D4EE-4C62-9EA0-E765B47EE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125" y="1310909"/>
            <a:ext cx="1519875" cy="1519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F5A3E6-3CFC-4322-9912-2CBC028AB2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45" y="4997822"/>
            <a:ext cx="1765386" cy="17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2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46B3-450D-4100-94AD-DAB114B5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315"/>
            <a:ext cx="10515600" cy="5896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makes a successful app?</a:t>
            </a:r>
            <a:endParaRPr lang="en-I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81D9-6DF4-4277-86F3-99543A00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190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numerous factors which need to be considered while developing an app in order to ensure it is successful.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the Category of the App?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size of the App matter?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app reviews help in fueling the installs?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Priced or a Free App to develop?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some of the examples of questions that pop up in head while developing an app or while providing any service to customers through Apps on Playstore.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analyze the given two Data sets and answer essential questions for better understanding the App market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Problem Icons &amp; Symbols">
            <a:extLst>
              <a:ext uri="{FF2B5EF4-FFF2-40B4-BE49-F238E27FC236}">
                <a16:creationId xmlns:a16="http://schemas.microsoft.com/office/drawing/2014/main" id="{ACEAC74E-390B-4360-A049-552EA9F97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514" y="2138082"/>
            <a:ext cx="1290918" cy="129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352 Problem Statement Illustrations &amp; Clip Art - iStock">
            <a:extLst>
              <a:ext uri="{FF2B5EF4-FFF2-40B4-BE49-F238E27FC236}">
                <a16:creationId xmlns:a16="http://schemas.microsoft.com/office/drawing/2014/main" id="{CFF5ABB2-D481-49CE-A331-1592F584E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612" y="1388408"/>
            <a:ext cx="1876985" cy="187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15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21B0-E33F-404D-9FEB-2A9B25C3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52818"/>
            <a:ext cx="10515600" cy="7778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7823-BD34-467D-8A12-B6FE8F66F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6" y="1394225"/>
            <a:ext cx="10515600" cy="3271904"/>
          </a:xfrm>
        </p:spPr>
        <p:txBody>
          <a:bodyPr>
            <a:no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Play store is the official app store for devices which run android platform developed by Google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get their certified apps hosted on the Playstore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can be either free or priced or even contain in-app purchases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on 2017 August, about 3 million android applications are on play store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include Services, Games, Books, Movies etc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reviews and ratings for each app which are public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for beta programs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in-app purchases through google play balance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22DE947-9BD9-4E83-B9E1-0835E6BBB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917" y="4913899"/>
            <a:ext cx="7059705" cy="1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33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0D32-40D0-4A00-B452-1DCC1373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50"/>
            <a:ext cx="10515600" cy="76442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Attributes in Data</a:t>
            </a:r>
            <a:endParaRPr lang="en-I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8BBB-5170-4FAD-9ADE-C01BA631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004"/>
            <a:ext cx="10515600" cy="4575175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application on which the data is provided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Category: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category to which the app belongs to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Rating: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Rating for the app out of 5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Publicly available user reviews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Size: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 of the application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Installs: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installations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 or paid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Price: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of the application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Content Rating: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whom the application has been developed for</a:t>
            </a:r>
          </a:p>
          <a:p>
            <a:pPr algn="l">
              <a:buClr>
                <a:srgbClr val="C00000"/>
              </a:buClr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Genres: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 the application belongs to</a:t>
            </a:r>
          </a:p>
          <a:p>
            <a:pPr algn="l">
              <a:buClr>
                <a:srgbClr val="C00000"/>
              </a:buClr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 Updated: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 update provided the developer for the app</a:t>
            </a:r>
          </a:p>
          <a:p>
            <a:pPr algn="l">
              <a:buClr>
                <a:srgbClr val="C00000"/>
              </a:buClr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Ver: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 version of the application</a:t>
            </a:r>
          </a:p>
          <a:p>
            <a:pPr algn="l">
              <a:buClr>
                <a:srgbClr val="C00000"/>
              </a:buCl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ndroid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version that application is supported on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DF0724-C2C0-4709-B4EA-142B278E5425}"/>
              </a:ext>
            </a:extLst>
          </p:cNvPr>
          <p:cNvSpPr txBox="1">
            <a:spLocks/>
          </p:cNvSpPr>
          <p:nvPr/>
        </p:nvSpPr>
        <p:spPr>
          <a:xfrm>
            <a:off x="838200" y="833719"/>
            <a:ext cx="52578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Play store Data (data set-1)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7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8BBB-5170-4FAD-9ADE-C01BA631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004"/>
            <a:ext cx="10515600" cy="4575175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application on which the data is provided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Translated Reviews: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translated and processed content of the user review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 of the user review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Polarity: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quantitate measure of the sentiment in user’s review. Values range from -1 implying highest negative to +1 implying highest positive sentiment in the review.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Subjectivity: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quantitative measure of the subjectiveness of the review. Values Range from 0 to +1 wherein zero implies Objective review while +1 implies highly subjective review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+mj-lt"/>
              <a:buAutoNum type="arabicPeriod"/>
            </a:pP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DF0724-C2C0-4709-B4EA-142B278E5425}"/>
              </a:ext>
            </a:extLst>
          </p:cNvPr>
          <p:cNvSpPr txBox="1">
            <a:spLocks/>
          </p:cNvSpPr>
          <p:nvPr/>
        </p:nvSpPr>
        <p:spPr>
          <a:xfrm>
            <a:off x="838200" y="833719"/>
            <a:ext cx="52578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Reviews (data set-2)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2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7E7B-02EF-4A36-A40F-6A4DD98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93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B838-3815-445A-93D7-7BAC7AF1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2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data sets are cleaned and processed for exploratory data analysis. Following processes have been made:</a:t>
            </a:r>
          </a:p>
          <a:p>
            <a:pPr marL="0" indent="0">
              <a:buNone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and modification of abnormal data with appropriate changes</a:t>
            </a:r>
          </a:p>
          <a:p>
            <a:pPr marL="514350" indent="-51435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and filling null values in the data with suitable numeric values</a:t>
            </a:r>
          </a:p>
          <a:p>
            <a:pPr marL="514350" indent="-51435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quantified parameters such as app size to Kilobytes</a:t>
            </a:r>
          </a:p>
          <a:p>
            <a:pPr marL="514350" indent="-51435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non essential characters such as commas, +, $ etc in numeric values</a:t>
            </a:r>
          </a:p>
          <a:p>
            <a:pPr marL="514350" indent="-51435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string values of dates to date and time format</a:t>
            </a:r>
          </a:p>
          <a:p>
            <a:pPr marL="514350" indent="-51435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all columns to their required data type</a:t>
            </a:r>
          </a:p>
          <a:p>
            <a:pPr marL="514350" indent="-51435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Non essential columns such as Translated Review Parameter which has been already evaluated for Sentiment, polarity, subjectivity</a:t>
            </a:r>
          </a:p>
          <a:p>
            <a:pPr marL="514350" indent="-514350">
              <a:buAutoNum type="arabicPeriod"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82" name="Picture 10" descr="Free Icon | Filter">
            <a:extLst>
              <a:ext uri="{FF2B5EF4-FFF2-40B4-BE49-F238E27FC236}">
                <a16:creationId xmlns:a16="http://schemas.microsoft.com/office/drawing/2014/main" id="{AC6A224C-28FD-41BD-BDB2-409CF8B8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272" y="2384612"/>
            <a:ext cx="2088776" cy="20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3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52C2-EE6C-436D-8250-8A01E61A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1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Statistical Overview:</a:t>
            </a:r>
            <a:endParaRPr lang="en-I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1E81-0F7A-42C8-B3AB-D4DD618E3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333"/>
            <a:ext cx="10515600" cy="334920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10,841 entries in the Play Store Data set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 for the apps is about 4.2 stars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size of app is about 16.5MB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app is 100MB in size while smallest app is 1KB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Costliest app costs $400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for reviews from mean is about 0.48 stars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Google Play ASO: 4 Simple Ideas on Icon Experiments | by Oksana Vengrovska  | Medium">
            <a:extLst>
              <a:ext uri="{FF2B5EF4-FFF2-40B4-BE49-F238E27FC236}">
                <a16:creationId xmlns:a16="http://schemas.microsoft.com/office/drawing/2014/main" id="{EA7D95F9-FCED-4188-B857-2D9BD799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149" y="1934333"/>
            <a:ext cx="3565734" cy="2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Overview Icon Images – Browse 18,432 Stock Photos, Vectors, and Video |  Adobe Stock">
            <a:extLst>
              <a:ext uri="{FF2B5EF4-FFF2-40B4-BE49-F238E27FC236}">
                <a16:creationId xmlns:a16="http://schemas.microsoft.com/office/drawing/2014/main" id="{4A2C04CF-3655-46E3-B0FE-DA1E59AE2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28" y="5283539"/>
            <a:ext cx="2507821" cy="9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0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1171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Times New Roman</vt:lpstr>
      <vt:lpstr>Office Theme</vt:lpstr>
      <vt:lpstr>Playstore App Reviews</vt:lpstr>
      <vt:lpstr>Table of Contents:</vt:lpstr>
      <vt:lpstr>Why perform an analysis?</vt:lpstr>
      <vt:lpstr>What makes a successful app?</vt:lpstr>
      <vt:lpstr>Introduction</vt:lpstr>
      <vt:lpstr>Attributes in Data</vt:lpstr>
      <vt:lpstr>PowerPoint Presentation</vt:lpstr>
      <vt:lpstr>Data Cleaning and Preparation</vt:lpstr>
      <vt:lpstr>Statistical Overview:</vt:lpstr>
      <vt:lpstr>Category wise apps </vt:lpstr>
      <vt:lpstr>Category and Count </vt:lpstr>
      <vt:lpstr>Category and Rating</vt:lpstr>
      <vt:lpstr>Correlation Heatmap</vt:lpstr>
      <vt:lpstr>Installs and Size</vt:lpstr>
      <vt:lpstr>Content Rating and Apps</vt:lpstr>
      <vt:lpstr>Some more insights:</vt:lpstr>
      <vt:lpstr>Sentiment Polarity Analysis</vt:lpstr>
      <vt:lpstr>Distribution of apps based on Sentiment Subjectivity</vt:lpstr>
      <vt:lpstr>Apps, Sentiment Polarity and Subjectivity</vt:lpstr>
      <vt:lpstr>Content Rating and Type of Sentiment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Playstore App Reviews</dc:title>
  <dc:creator>sanjeevhegde454@gmail.com</dc:creator>
  <cp:lastModifiedBy>sanjeevhegde454@gmail.com</cp:lastModifiedBy>
  <cp:revision>20</cp:revision>
  <dcterms:created xsi:type="dcterms:W3CDTF">2022-06-23T19:41:59Z</dcterms:created>
  <dcterms:modified xsi:type="dcterms:W3CDTF">2022-06-25T22:40:00Z</dcterms:modified>
</cp:coreProperties>
</file>