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6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1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1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07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5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0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E524D1-7DA8-4A3C-8C90-D02BB50F029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5F7751-F0CB-4AFE-B269-0BBF0006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46" y="2714272"/>
            <a:ext cx="9144000" cy="588222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 smtClean="0"/>
              <a:t>Boosting Algorith</a:t>
            </a:r>
            <a:r>
              <a:rPr lang="en-US" sz="4000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936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 </a:t>
            </a:r>
            <a:r>
              <a:rPr lang="en-US" b="1" u="sng" dirty="0" smtClean="0"/>
              <a:t>XG Boost (</a:t>
            </a:r>
            <a:r>
              <a:rPr lang="en-US" b="1" u="sng" dirty="0"/>
              <a:t>Extreme Gradient Boosting</a:t>
            </a:r>
            <a:r>
              <a:rPr lang="en-US" b="1" u="sng" dirty="0" smtClean="0"/>
              <a:t>)</a:t>
            </a:r>
          </a:p>
          <a:p>
            <a:pPr marL="342900" indent="-342900">
              <a:buAutoNum type="arabicPeriod"/>
            </a:pPr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5309" y="823560"/>
            <a:ext cx="181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involved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3603" y="1773471"/>
            <a:ext cx="6773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Initialize with a weak learner (usually a decision tree)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3602" y="2542557"/>
            <a:ext cx="6773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Compute residual errors and fit new trees to minimize these errors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3601" y="3306645"/>
            <a:ext cx="6773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Use gradient descent to optimize predictions iteratively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601" y="4081795"/>
            <a:ext cx="6773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Apply regularization (L1 &amp; L2) to prevent overfitting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002568" y="2136739"/>
            <a:ext cx="150920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002568" y="2909390"/>
            <a:ext cx="150920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002568" y="3675977"/>
            <a:ext cx="150920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 </a:t>
            </a:r>
            <a:r>
              <a:rPr lang="en-US" b="1" u="sng" dirty="0" smtClean="0"/>
              <a:t>XG Boost (Extreme Gradient Boosting)</a:t>
            </a:r>
          </a:p>
          <a:p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u="sng" dirty="0" smtClean="0">
                <a:sym typeface="Wingdings" panose="05000000000000000000" pitchFamily="2" charset="2"/>
              </a:rPr>
              <a:t>Merits</a:t>
            </a:r>
          </a:p>
          <a:p>
            <a:endParaRPr lang="en-US" b="1" u="sng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accuracy and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missing data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well on both small and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r>
              <a:rPr lang="en-US" b="1" u="sng" dirty="0" smtClean="0">
                <a:sym typeface="Wingdings" panose="05000000000000000000" pitchFamily="2" charset="2"/>
              </a:rPr>
              <a:t>Limitations</a:t>
            </a:r>
          </a:p>
          <a:p>
            <a:endParaRPr lang="en-US" b="1" u="sng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hyperparameter tuning for best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Computationally expensive for extremely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ideal for sparse, unstructured data (e.g., images, text)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62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46" y="2714272"/>
            <a:ext cx="9144000" cy="588222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 smtClean="0"/>
              <a:t>LG Boosting Algorith</a:t>
            </a:r>
            <a:r>
              <a:rPr lang="en-US" sz="4000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941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  </a:t>
            </a:r>
            <a:r>
              <a:rPr lang="en-US" b="1" u="sng" dirty="0" smtClean="0"/>
              <a:t>LG Boost (Light </a:t>
            </a:r>
            <a:r>
              <a:rPr lang="en-US" b="1" u="sng" dirty="0"/>
              <a:t>Gradient Boosting</a:t>
            </a:r>
            <a:r>
              <a:rPr lang="en-US" b="1" u="sng" dirty="0" smtClean="0"/>
              <a:t>)</a:t>
            </a:r>
          </a:p>
          <a:p>
            <a:pPr marL="342900" indent="-342900">
              <a:buAutoNum type="arabicPeriod"/>
            </a:pPr>
            <a:endParaRPr lang="en-US" b="1" u="sng" dirty="0"/>
          </a:p>
          <a:p>
            <a:r>
              <a:rPr lang="en-US" dirty="0" smtClean="0"/>
              <a:t>A Fast and Scalable Boosting Algorithm</a:t>
            </a:r>
          </a:p>
          <a:p>
            <a:endParaRPr lang="en-US" b="1" u="sng" dirty="0"/>
          </a:p>
          <a:p>
            <a:r>
              <a:rPr lang="en-US" b="1" u="sng" dirty="0" smtClean="0"/>
              <a:t>Key Features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</a:t>
            </a:r>
            <a:r>
              <a:rPr lang="en-US" b="1" dirty="0" smtClean="0"/>
              <a:t>Gradient Boosting Decision Trees (GBDT)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b="1" dirty="0" smtClean="0"/>
              <a:t>leaf-wise growth</a:t>
            </a:r>
            <a:r>
              <a:rPr lang="en-US" dirty="0" smtClean="0"/>
              <a:t> instead of level-wise (used in XGBoost)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AutoShape 5" descr="Regression graph of the XGBoost model for (a) training and (b) testing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Regression graph of the XGBoost model for (a) training and (b) testing..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70" y="3181996"/>
            <a:ext cx="6510199" cy="33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  </a:t>
            </a:r>
            <a:r>
              <a:rPr lang="en-US" b="1" u="sng" dirty="0" smtClean="0"/>
              <a:t>LG Boost (Light Gradient Boosting)</a:t>
            </a:r>
          </a:p>
          <a:p>
            <a:pPr marL="342900" indent="-342900">
              <a:buAutoNum type="arabicPeriod"/>
            </a:pPr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5309" y="823560"/>
            <a:ext cx="181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involved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7162" y="1773471"/>
            <a:ext cx="9969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b="1" dirty="0" smtClean="0"/>
              <a:t>Histogram-based splitting</a:t>
            </a:r>
            <a:r>
              <a:rPr lang="en-US" dirty="0" smtClean="0"/>
              <a:t>: Groups continuous features into bins for faster computation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7161" y="2542557"/>
            <a:ext cx="9969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b="1" dirty="0" smtClean="0"/>
              <a:t>Leaf-wise growth strategy</a:t>
            </a:r>
            <a:r>
              <a:rPr lang="en-US" dirty="0" smtClean="0"/>
              <a:t>: Expands the tree by splitting the leaf with the largest gain, improving accuracy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7161" y="3306645"/>
            <a:ext cx="9969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b="1" dirty="0" smtClean="0"/>
              <a:t>Sparse feature handling</a:t>
            </a:r>
            <a:r>
              <a:rPr lang="en-US" dirty="0" smtClean="0"/>
              <a:t>: Efficiently processes missing and categorical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7160" y="4081795"/>
            <a:ext cx="9969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b="1" dirty="0" smtClean="0"/>
              <a:t>Multi-threading &amp; GPU acceleration</a:t>
            </a:r>
            <a:r>
              <a:rPr lang="en-US" dirty="0" smtClean="0"/>
              <a:t> for high-speed training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002568" y="2136739"/>
            <a:ext cx="150920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002568" y="2909390"/>
            <a:ext cx="150920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002568" y="3675977"/>
            <a:ext cx="150920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46" y="2714272"/>
            <a:ext cx="9144000" cy="58822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Comparison with Other Boosting Algorithms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298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Comparison with Other Boosting Algorithms</a:t>
            </a:r>
          </a:p>
          <a:p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b="1" u="sng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16517"/>
              </p:ext>
            </p:extLst>
          </p:nvPr>
        </p:nvGraphicFramePr>
        <p:xfrm>
          <a:off x="718104" y="1110283"/>
          <a:ext cx="95977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49">
                  <a:extLst>
                    <a:ext uri="{9D8B030D-6E8A-4147-A177-3AD203B41FA5}">
                      <a16:colId xmlns:a16="http://schemas.microsoft.com/office/drawing/2014/main" val="3265135235"/>
                    </a:ext>
                  </a:extLst>
                </a:gridCol>
                <a:gridCol w="1598765">
                  <a:extLst>
                    <a:ext uri="{9D8B030D-6E8A-4147-A177-3AD203B41FA5}">
                      <a16:colId xmlns:a16="http://schemas.microsoft.com/office/drawing/2014/main" val="1849791729"/>
                    </a:ext>
                  </a:extLst>
                </a:gridCol>
                <a:gridCol w="1616977">
                  <a:extLst>
                    <a:ext uri="{9D8B030D-6E8A-4147-A177-3AD203B41FA5}">
                      <a16:colId xmlns:a16="http://schemas.microsoft.com/office/drawing/2014/main" val="2820132187"/>
                    </a:ext>
                  </a:extLst>
                </a:gridCol>
                <a:gridCol w="2713556">
                  <a:extLst>
                    <a:ext uri="{9D8B030D-6E8A-4147-A177-3AD203B41FA5}">
                      <a16:colId xmlns:a16="http://schemas.microsoft.com/office/drawing/2014/main" val="3619477637"/>
                    </a:ext>
                  </a:extLst>
                </a:gridCol>
                <a:gridCol w="1748900">
                  <a:extLst>
                    <a:ext uri="{9D8B030D-6E8A-4147-A177-3AD203B41FA5}">
                      <a16:colId xmlns:a16="http://schemas.microsoft.com/office/drawing/2014/main" val="277775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Handles Large Datasets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GPU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7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2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789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2065" y="3350584"/>
            <a:ext cx="9809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</a:t>
            </a:r>
            <a:r>
              <a:rPr lang="en-US" dirty="0" smtClean="0"/>
              <a:t> boost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It </a:t>
            </a:r>
            <a:r>
              <a:rPr lang="en-US" dirty="0"/>
              <a:t>creates multiple weak models (usually </a:t>
            </a:r>
            <a:r>
              <a:rPr lang="en-US" b="1" dirty="0"/>
              <a:t>decision stumps</a:t>
            </a:r>
            <a:r>
              <a:rPr lang="en-US" dirty="0"/>
              <a:t>—single-level decision trees</a:t>
            </a:r>
            <a:r>
              <a:rPr lang="en-US" dirty="0" smtClean="0"/>
              <a:t>)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r>
              <a:rPr lang="en-US" b="1" dirty="0" smtClean="0"/>
              <a:t>XG </a:t>
            </a:r>
            <a:r>
              <a:rPr lang="en-US" dirty="0" smtClean="0"/>
              <a:t>Boost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Uses </a:t>
            </a:r>
            <a:r>
              <a:rPr lang="en-US" b="1" dirty="0"/>
              <a:t>Gradient Boosting</a:t>
            </a:r>
            <a:r>
              <a:rPr lang="en-US" dirty="0"/>
              <a:t>, where new trees correct errors of previous trees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LG</a:t>
            </a:r>
            <a:r>
              <a:rPr lang="en-US" dirty="0" smtClean="0"/>
              <a:t> Boost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Similar to XGBoost but </a:t>
            </a:r>
            <a:r>
              <a:rPr lang="en-US" b="1" dirty="0"/>
              <a:t>grows trees vertically</a:t>
            </a:r>
            <a:r>
              <a:rPr lang="en-US" dirty="0"/>
              <a:t> (leaf-wise) instead of level-wise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Boosting Algorithm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Boosting is an ensemble technique that combines multiple weak learners to create a strong predictive model, focusing on correcting errors made by previous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Boosting enhances model accuracy and robustness, making it a crucial method in machine learning for improving performance on complex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85568" y="2292334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Boosting Algorithm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01988" y="2661666"/>
            <a:ext cx="1420429" cy="10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15380" y="2661666"/>
            <a:ext cx="1" cy="10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08345" y="2661666"/>
            <a:ext cx="1358279" cy="10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03002" y="3666478"/>
            <a:ext cx="1438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Ada Boost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38330" y="3666478"/>
            <a:ext cx="1154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89574" y="3666478"/>
            <a:ext cx="1154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LG 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63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46" y="2714272"/>
            <a:ext cx="9144000" cy="588222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 smtClean="0"/>
              <a:t>Adaptive Boosting Algorith</a:t>
            </a:r>
            <a:r>
              <a:rPr lang="en-US" sz="4000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63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/>
              <a:t>Ada Boost (Adaptive Boost Algorithm)</a:t>
            </a:r>
          </a:p>
          <a:p>
            <a:endParaRPr lang="en-US" b="1" u="sng" dirty="0" smtClean="0"/>
          </a:p>
          <a:p>
            <a:r>
              <a:rPr lang="en-US" dirty="0" smtClean="0"/>
              <a:t>Improves model performance by </a:t>
            </a:r>
            <a:r>
              <a:rPr lang="en-US" b="1" dirty="0" smtClean="0"/>
              <a:t>iteratively adjusting sample weights</a:t>
            </a:r>
            <a:endParaRPr lang="en-US" b="1" u="sng" dirty="0" smtClean="0"/>
          </a:p>
          <a:p>
            <a:pPr marL="342900" indent="-342900">
              <a:buAutoNum type="arabicPeriod"/>
            </a:pPr>
            <a:endParaRPr lang="en-US" b="1" u="sng" dirty="0"/>
          </a:p>
          <a:p>
            <a:r>
              <a:rPr lang="en-US" b="1" u="sng" dirty="0" smtClean="0"/>
              <a:t>Basic Concepts </a:t>
            </a:r>
          </a:p>
          <a:p>
            <a:endParaRPr lang="en-US" b="1" u="sng" dirty="0"/>
          </a:p>
          <a:p>
            <a:r>
              <a:rPr lang="en-US" b="1" u="sng" dirty="0" smtClean="0"/>
              <a:t>01. Weighting of Weak Learners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AdaBoost, weak learners are assigned different weights based on their accuracy. Misclassified instances receive greater weights, guiding subsequent learners to focus on difficult cases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 smtClean="0"/>
              <a:t>02. Combination of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final prediction in AdaBoost is achieved by combining the predictions of all weak learners. Each learner contributes based on its weight, leading to a strong composite model that improves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08" y="2977804"/>
            <a:ext cx="5659677" cy="25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/>
              <a:t>Ada Boost (Adaptive Boost Algorithm)</a:t>
            </a:r>
          </a:p>
          <a:p>
            <a:endParaRPr lang="en-US" dirty="0"/>
          </a:p>
          <a:p>
            <a:r>
              <a:rPr lang="en-US" b="1" u="sng" dirty="0" smtClean="0"/>
              <a:t>Iterative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training, AdaBoost adjusts the weights of each sample after every iteration. This adjustment emphasizes misclassified samples, ensuring the model learns from its previous mistakes.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The Ultimate Guide to AdaBoost, random forests and XGBoost | by Julia  Nikulski | TDS Archiv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21" y="2652574"/>
            <a:ext cx="6493800" cy="273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3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/>
              <a:t>Ada Boost (Adaptive Boost Algorithm)</a:t>
            </a:r>
          </a:p>
          <a:p>
            <a:endParaRPr lang="en-US" dirty="0"/>
          </a:p>
          <a:p>
            <a:r>
              <a:rPr lang="en-US" b="1" u="sng" dirty="0" smtClean="0"/>
              <a:t>Decision Stumps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Implementation of Decision Stumps </a:t>
            </a:r>
            <a:r>
              <a:rPr lang="en-US" dirty="0" smtClean="0">
                <a:sym typeface="Wingdings" panose="05000000000000000000" pitchFamily="2" charset="2"/>
              </a:rPr>
              <a:t> Decision stumps serve as a simple, single- level decision tree used for classification tasks, emphasizing swift computational efficiency and ease of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with Other Learners    </a:t>
            </a:r>
            <a:r>
              <a:rPr lang="en-US" dirty="0" smtClean="0">
                <a:sym typeface="Wingdings" panose="05000000000000000000" pitchFamily="2" charset="2"/>
              </a:rPr>
              <a:t> This section explores how decision stumps stack up against more complex algorithms, highlighting their strengths in speed and simplicity versus limitations in accuracy.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894119" y="3273797"/>
            <a:ext cx="5930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/>
              <a:t>Start with an equal weight distribution across training samples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4118" y="4042883"/>
            <a:ext cx="5930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/>
              <a:t>Train a weak learner (e.g., a decision stump)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4118" y="4803447"/>
            <a:ext cx="5930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/>
              <a:t>Misclassified samples receive higher weights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4117" y="5557988"/>
            <a:ext cx="5930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/>
              <a:t>Train the next weak learner, focusing on hard-to-classify points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4118" y="6376992"/>
            <a:ext cx="5930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/>
              <a:t>Combine weak learners into a strong classifier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272" y="3273797"/>
            <a:ext cx="181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involved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353235" y="3643129"/>
            <a:ext cx="150920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353235" y="4409716"/>
            <a:ext cx="150920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353235" y="5168518"/>
            <a:ext cx="150920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375429" y="5952279"/>
            <a:ext cx="128726" cy="39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/>
              <a:t>Ada Boost (Adaptive Boost Algorithm)</a:t>
            </a:r>
          </a:p>
          <a:p>
            <a:endParaRPr lang="en-US" dirty="0"/>
          </a:p>
          <a:p>
            <a:r>
              <a:rPr lang="en-US" b="1" u="sng" dirty="0" smtClean="0"/>
              <a:t>Performance Benefits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Reduction of Bias and Variance </a:t>
            </a:r>
            <a:r>
              <a:rPr lang="en-US" dirty="0" smtClean="0">
                <a:sym typeface="Wingdings" panose="05000000000000000000" pitchFamily="2" charset="2"/>
              </a:rPr>
              <a:t> AdaBoost effectively combines multiple weak learners to create a strong predictive model, resulting in lower bias and variance, which improves overall model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Accuracy </a:t>
            </a:r>
            <a:r>
              <a:rPr lang="en-US" dirty="0" smtClean="0">
                <a:sym typeface="Wingdings" panose="05000000000000000000" pitchFamily="2" charset="2"/>
              </a:rPr>
              <a:t> AdaBoost enhances accuracy by focusing on misclassified instances, thereby adjusting weights and iteratively refining predictions to achieve results that often outperform other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Other Models </a:t>
            </a:r>
            <a:r>
              <a:rPr lang="en-US" dirty="0" smtClean="0">
                <a:sym typeface="Wingdings" panose="05000000000000000000" pitchFamily="2" charset="2"/>
              </a:rPr>
              <a:t> AdaBoost can easily be integrated with various machine learning models, including decision trees and support vector machines, allowing for hybrid approaches that leverage strengths of multiple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u="sng" dirty="0" smtClean="0">
                <a:sym typeface="Wingdings" panose="05000000000000000000" pitchFamily="2" charset="2"/>
              </a:rPr>
              <a:t>Application</a:t>
            </a:r>
          </a:p>
          <a:p>
            <a:endParaRPr lang="en-US" b="1" u="sng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Computer Vision</a:t>
            </a:r>
            <a:r>
              <a:rPr lang="en-US" dirty="0" smtClean="0"/>
              <a:t>: Face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Finance</a:t>
            </a:r>
            <a:r>
              <a:rPr lang="en-US" dirty="0" smtClean="0"/>
              <a:t>: Fraud detection in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Healthcare</a:t>
            </a:r>
            <a:r>
              <a:rPr lang="en-US" dirty="0" smtClean="0"/>
              <a:t>: Disease prediction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Marketing</a:t>
            </a:r>
            <a:r>
              <a:rPr lang="en-US" dirty="0" smtClean="0"/>
              <a:t>: Customer churn prediction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1696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46" y="2714272"/>
            <a:ext cx="9144000" cy="588222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 smtClean="0"/>
              <a:t>XG Boosting Algorith</a:t>
            </a:r>
            <a:r>
              <a:rPr lang="en-US" sz="4000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90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09" y="168676"/>
            <a:ext cx="119966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 </a:t>
            </a:r>
            <a:r>
              <a:rPr lang="en-US" b="1" u="sng" dirty="0" smtClean="0"/>
              <a:t>XG Boost (</a:t>
            </a:r>
            <a:r>
              <a:rPr lang="en-US" b="1" u="sng" dirty="0"/>
              <a:t>Extreme Gradient Boosting</a:t>
            </a:r>
            <a:r>
              <a:rPr lang="en-US" b="1" u="sng" dirty="0" smtClean="0"/>
              <a:t>)</a:t>
            </a:r>
          </a:p>
          <a:p>
            <a:pPr marL="342900" indent="-342900">
              <a:buAutoNum type="arabicPeriod"/>
            </a:pPr>
            <a:endParaRPr lang="en-US" b="1" u="sng" dirty="0"/>
          </a:p>
          <a:p>
            <a:r>
              <a:rPr lang="en-US" dirty="0" smtClean="0"/>
              <a:t>XGBoost is an optimized version of Gradient Boosting, designed for speed and </a:t>
            </a:r>
            <a:r>
              <a:rPr lang="en-US" dirty="0" smtClean="0"/>
              <a:t>performance</a:t>
            </a:r>
          </a:p>
          <a:p>
            <a:endParaRPr lang="en-US" dirty="0" smtClean="0"/>
          </a:p>
          <a:p>
            <a:r>
              <a:rPr lang="en-US" dirty="0"/>
              <a:t>Uses </a:t>
            </a:r>
            <a:r>
              <a:rPr lang="en-US" b="1" dirty="0"/>
              <a:t>Gradient Boosting</a:t>
            </a:r>
            <a:r>
              <a:rPr lang="en-US" dirty="0"/>
              <a:t>, where new trees correct errors of previous trees</a:t>
            </a:r>
            <a:endParaRPr lang="en-US" dirty="0" smtClean="0"/>
          </a:p>
          <a:p>
            <a:endParaRPr lang="en-US" b="1" u="sng" dirty="0"/>
          </a:p>
          <a:p>
            <a:r>
              <a:rPr lang="en-US" b="1" u="sng" dirty="0" smtClean="0"/>
              <a:t>Key Features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efficiency &amp;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missing values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both classification and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099" name="Picture 3" descr="XGBoost vs LightGBM: How Are They Diffe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" y="3845705"/>
            <a:ext cx="3975277" cy="28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5" descr="Regression graph of the XGBoost model for (a) training and (b) testing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Regression graph of the XGBoost model for (a) training and (b) testing..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48" y="1620751"/>
            <a:ext cx="5259383" cy="367280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9241742">
            <a:off x="4815688" y="4316784"/>
            <a:ext cx="2057717" cy="28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147</TotalTime>
  <Words>763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Mellinaa Sanjeevi</dc:creator>
  <cp:lastModifiedBy>Mellinaa Sanjeevi</cp:lastModifiedBy>
  <cp:revision>31</cp:revision>
  <dcterms:created xsi:type="dcterms:W3CDTF">2025-03-30T14:06:07Z</dcterms:created>
  <dcterms:modified xsi:type="dcterms:W3CDTF">2025-04-02T17:27:19Z</dcterms:modified>
</cp:coreProperties>
</file>