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9"/>
  </p:sldMasterIdLst>
  <p:sldIdLst>
    <p:sldId id="292" r:id="rId50"/>
    <p:sldId id="293" r:id="rId51"/>
    <p:sldId id="282" r:id="rId52"/>
    <p:sldId id="290" r:id="rId53"/>
    <p:sldId id="291" r:id="rId54"/>
    <p:sldId id="285" r:id="rId55"/>
    <p:sldId id="284" r:id="rId56"/>
    <p:sldId id="286" r:id="rId57"/>
    <p:sldId id="287" r:id="rId58"/>
    <p:sldId id="288" r:id="rId59"/>
    <p:sldId id="258" r:id="rId60"/>
    <p:sldId id="259" r:id="rId61"/>
    <p:sldId id="260" r:id="rId62"/>
    <p:sldId id="261" r:id="rId63"/>
    <p:sldId id="266" r:id="rId64"/>
    <p:sldId id="262" r:id="rId65"/>
    <p:sldId id="274" r:id="rId66"/>
    <p:sldId id="294" r:id="rId67"/>
    <p:sldId id="277" r:id="rId68"/>
    <p:sldId id="275" r:id="rId69"/>
    <p:sldId id="278" r:id="rId70"/>
    <p:sldId id="295" r:id="rId71"/>
    <p:sldId id="276" r:id="rId72"/>
    <p:sldId id="280" r:id="rId73"/>
    <p:sldId id="296" r:id="rId74"/>
    <p:sldId id="283" r:id="rId75"/>
    <p:sldId id="297" r:id="rId76"/>
    <p:sldId id="298" r:id="rId77"/>
    <p:sldId id="29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4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1.xml"/><Relationship Id="rId55" Type="http://schemas.openxmlformats.org/officeDocument/2006/relationships/slide" Target="slides/slide6.xml"/><Relationship Id="rId63" Type="http://schemas.openxmlformats.org/officeDocument/2006/relationships/slide" Target="slides/slide14.xml"/><Relationship Id="rId68" Type="http://schemas.openxmlformats.org/officeDocument/2006/relationships/slide" Target="slides/slide19.xml"/><Relationship Id="rId76" Type="http://schemas.openxmlformats.org/officeDocument/2006/relationships/slide" Target="slides/slide27.xml"/><Relationship Id="rId7" Type="http://schemas.openxmlformats.org/officeDocument/2006/relationships/customXml" Target="../customXml/item7.xml"/><Relationship Id="rId71"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4.xml"/><Relationship Id="rId58" Type="http://schemas.openxmlformats.org/officeDocument/2006/relationships/slide" Target="slides/slide9.xml"/><Relationship Id="rId66" Type="http://schemas.openxmlformats.org/officeDocument/2006/relationships/slide" Target="slides/slide17.xml"/><Relationship Id="rId74" Type="http://schemas.openxmlformats.org/officeDocument/2006/relationships/slide" Target="slides/slide25.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12.xml"/><Relationship Id="rId82"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3.xml"/><Relationship Id="rId60" Type="http://schemas.openxmlformats.org/officeDocument/2006/relationships/slide" Target="slides/slide11.xml"/><Relationship Id="rId65" Type="http://schemas.openxmlformats.org/officeDocument/2006/relationships/slide" Target="slides/slide16.xml"/><Relationship Id="rId73" Type="http://schemas.openxmlformats.org/officeDocument/2006/relationships/slide" Target="slides/slide24.xml"/><Relationship Id="rId78" Type="http://schemas.openxmlformats.org/officeDocument/2006/relationships/slide" Target="slides/slide29.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7.xml"/><Relationship Id="rId64" Type="http://schemas.openxmlformats.org/officeDocument/2006/relationships/slide" Target="slides/slide15.xml"/><Relationship Id="rId69" Type="http://schemas.openxmlformats.org/officeDocument/2006/relationships/slide" Target="slides/slide20.xml"/><Relationship Id="rId77" Type="http://schemas.openxmlformats.org/officeDocument/2006/relationships/slide" Target="slides/slide28.xml"/><Relationship Id="rId8" Type="http://schemas.openxmlformats.org/officeDocument/2006/relationships/customXml" Target="../customXml/item8.xml"/><Relationship Id="rId51" Type="http://schemas.openxmlformats.org/officeDocument/2006/relationships/slide" Target="slides/slide2.xml"/><Relationship Id="rId72" Type="http://schemas.openxmlformats.org/officeDocument/2006/relationships/slide" Target="slides/slide23.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0.xml"/><Relationship Id="rId67" Type="http://schemas.openxmlformats.org/officeDocument/2006/relationships/slide" Target="slides/slide18.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5.xml"/><Relationship Id="rId62" Type="http://schemas.openxmlformats.org/officeDocument/2006/relationships/slide" Target="slides/slide13.xml"/><Relationship Id="rId70" Type="http://schemas.openxmlformats.org/officeDocument/2006/relationships/slide" Target="slides/slide21.xml"/><Relationship Id="rId75"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Master" Target="slideMasters/slideMaster1.xml"/><Relationship Id="rId57"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8343-E680-49A1-9BA6-0006E1D33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EA2B6A-388C-49A7-8D85-4F831C62F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EA36B0-A695-48E8-886B-23ABC6CA6DAC}"/>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5" name="Footer Placeholder 4">
            <a:extLst>
              <a:ext uri="{FF2B5EF4-FFF2-40B4-BE49-F238E27FC236}">
                <a16:creationId xmlns:a16="http://schemas.microsoft.com/office/drawing/2014/main" id="{3A634DD7-1507-4257-B249-059C1CAFD7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C50C1B-788F-4B5D-B374-FCEE00E38529}"/>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04655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EC15-C1B5-44D0-8089-39A7458462F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1A8EEAE-B9CF-41D2-AD02-6A90B7E78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D30C09-1C83-4854-8BAF-C199FABBDBF6}"/>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5" name="Footer Placeholder 4">
            <a:extLst>
              <a:ext uri="{FF2B5EF4-FFF2-40B4-BE49-F238E27FC236}">
                <a16:creationId xmlns:a16="http://schemas.microsoft.com/office/drawing/2014/main" id="{F97167E9-AE6B-4AB4-96FC-2F0E610E33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916CF5-F6B3-48F2-8AD5-8B1563173AC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31276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542F-4899-4200-9691-C90319E566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CA0BD0E-54AA-4CA6-A2FC-D5CABEE4A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FD1F0B-B256-4557-82B8-06CB6543130F}"/>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5" name="Footer Placeholder 4">
            <a:extLst>
              <a:ext uri="{FF2B5EF4-FFF2-40B4-BE49-F238E27FC236}">
                <a16:creationId xmlns:a16="http://schemas.microsoft.com/office/drawing/2014/main" id="{198933BC-7DD5-41F4-BA1C-761AD3BBAF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93EA73-7B2A-4A81-BF1A-3C82D828966F}"/>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88439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088-04B8-4A7E-BCA8-DAB1E66E00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F65ED5-E7C3-4028-BE2C-D0DFD9C62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6B8ED2-9E5E-4722-B3DE-C2978C15AB8B}"/>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5" name="Footer Placeholder 4">
            <a:extLst>
              <a:ext uri="{FF2B5EF4-FFF2-40B4-BE49-F238E27FC236}">
                <a16:creationId xmlns:a16="http://schemas.microsoft.com/office/drawing/2014/main" id="{50C25BA6-B0CE-4814-B1BD-3B864054D6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0C9E0D-7E07-4A2C-978D-EA5771616B7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338387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88ED-3680-4A0F-A63F-B3EBF33FC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515476-6799-4FF5-845F-874F01922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9A658-CE61-4D3F-B96F-8972B0CF64D6}"/>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5" name="Footer Placeholder 4">
            <a:extLst>
              <a:ext uri="{FF2B5EF4-FFF2-40B4-BE49-F238E27FC236}">
                <a16:creationId xmlns:a16="http://schemas.microsoft.com/office/drawing/2014/main" id="{D5D0DC87-FA4B-47F1-807A-E20CB0DF33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D39102-E8C5-491A-AD29-50BC78B9D99C}"/>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852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19C-CA5E-4C23-B622-372E28F888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A91251-D634-4569-BAA0-63CF06354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8F23F79-BFCF-4501-B106-8224CEEF1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4D4E21B-78B5-40A1-BBF3-B101B2FA17D8}"/>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6" name="Footer Placeholder 5">
            <a:extLst>
              <a:ext uri="{FF2B5EF4-FFF2-40B4-BE49-F238E27FC236}">
                <a16:creationId xmlns:a16="http://schemas.microsoft.com/office/drawing/2014/main" id="{D19AFCAC-9A02-4A6B-A57B-AB24D6DE54A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514344-35A4-4F4A-81E3-E47BF8B2ED14}"/>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42534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C7DF-1B2B-47E2-8A6B-E89EA9C1B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DDEBA5-077D-4358-9DCE-B3D0AC6CE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2E1EE-0D2D-4302-8016-0014BA78B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532E01D-3C37-4744-B0D0-00A78466A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167C6-B7E4-4D90-AEBF-2190965D3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570A71B-989B-4A85-B4A3-4ABF15F1CCDA}"/>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8" name="Footer Placeholder 7">
            <a:extLst>
              <a:ext uri="{FF2B5EF4-FFF2-40B4-BE49-F238E27FC236}">
                <a16:creationId xmlns:a16="http://schemas.microsoft.com/office/drawing/2014/main" id="{9069C542-7EEC-4B2D-8392-FE8644B3B27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8153AF-7731-4F6A-8733-AB68FB219B0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31724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0E8D-6CFC-478D-AC6E-4350B180800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A59A064-8972-4910-87CE-FDB1D9F772B9}"/>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4" name="Footer Placeholder 3">
            <a:extLst>
              <a:ext uri="{FF2B5EF4-FFF2-40B4-BE49-F238E27FC236}">
                <a16:creationId xmlns:a16="http://schemas.microsoft.com/office/drawing/2014/main" id="{A6F614DA-AF45-4349-9821-F47E322C7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18524FB-8FF1-4576-B527-58ACB1F58EE8}"/>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412570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813AA-59BB-4CBC-ADB7-568F95EDDD9A}"/>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3" name="Footer Placeholder 2">
            <a:extLst>
              <a:ext uri="{FF2B5EF4-FFF2-40B4-BE49-F238E27FC236}">
                <a16:creationId xmlns:a16="http://schemas.microsoft.com/office/drawing/2014/main" id="{090F7190-6311-412B-A3E0-7E117CECD1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E83E1C2-8956-44EC-984E-3E31AE51A9E6}"/>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24070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7185-6CC0-494E-B7BE-8B524580D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785B7A-7CC3-46F2-BB84-20B0D16BA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C31B2C4-310A-49F0-B405-954CC89EE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F28FC-C82F-4B86-BCA5-C3EC2F4B56DB}"/>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6" name="Footer Placeholder 5">
            <a:extLst>
              <a:ext uri="{FF2B5EF4-FFF2-40B4-BE49-F238E27FC236}">
                <a16:creationId xmlns:a16="http://schemas.microsoft.com/office/drawing/2014/main" id="{1C580FC2-3E24-4A25-931E-E6F50E50C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4441D93-F40C-47A0-8C90-EEDE129363C4}"/>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3330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351-5653-4253-BD62-A181166BC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45D78FF-4F3D-49E7-9ABE-A55BA8383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197ABFB-9163-49A6-B573-77611778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8A438-4EB1-42B0-8E4A-2D710901ABBD}"/>
              </a:ext>
            </a:extLst>
          </p:cNvPr>
          <p:cNvSpPr>
            <a:spLocks noGrp="1"/>
          </p:cNvSpPr>
          <p:nvPr>
            <p:ph type="dt" sz="half" idx="10"/>
          </p:nvPr>
        </p:nvSpPr>
        <p:spPr/>
        <p:txBody>
          <a:bodyPr/>
          <a:lstStyle/>
          <a:p>
            <a:fld id="{B0A72FBE-3EDD-476A-BCF2-DCFB4A03B864}" type="datetimeFigureOut">
              <a:rPr lang="en-CA" smtClean="0"/>
              <a:t>2021-04-27</a:t>
            </a:fld>
            <a:endParaRPr lang="en-CA"/>
          </a:p>
        </p:txBody>
      </p:sp>
      <p:sp>
        <p:nvSpPr>
          <p:cNvPr id="6" name="Footer Placeholder 5">
            <a:extLst>
              <a:ext uri="{FF2B5EF4-FFF2-40B4-BE49-F238E27FC236}">
                <a16:creationId xmlns:a16="http://schemas.microsoft.com/office/drawing/2014/main" id="{3DEF0EB2-137D-452D-966C-91FA713951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3131AF-5069-4F19-A0F6-5A1B61E77707}"/>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49307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98CFB-840F-425A-88C0-805E2120C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E89F6C-F996-4A9B-BDD2-90B9C0443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903D6F-0ABA-4B06-B6BA-35E64E06E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2FBE-3EDD-476A-BCF2-DCFB4A03B864}" type="datetimeFigureOut">
              <a:rPr lang="en-CA" smtClean="0"/>
              <a:t>2021-04-27</a:t>
            </a:fld>
            <a:endParaRPr lang="en-CA"/>
          </a:p>
        </p:txBody>
      </p:sp>
      <p:sp>
        <p:nvSpPr>
          <p:cNvPr id="5" name="Footer Placeholder 4">
            <a:extLst>
              <a:ext uri="{FF2B5EF4-FFF2-40B4-BE49-F238E27FC236}">
                <a16:creationId xmlns:a16="http://schemas.microsoft.com/office/drawing/2014/main" id="{5C100409-D7CA-4BBF-ABFD-1E58A4149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7BA2804-7E94-4845-8F11-7D436FFC4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5C51-C935-448B-A5F9-04C3F1CAA9FF}" type="slidenum">
              <a:rPr lang="en-CA" smtClean="0"/>
              <a:t>‹#›</a:t>
            </a:fld>
            <a:endParaRPr lang="en-CA"/>
          </a:p>
        </p:txBody>
      </p:sp>
    </p:spTree>
    <p:extLst>
      <p:ext uri="{BB962C8B-B14F-4D97-AF65-F5344CB8AC3E}">
        <p14:creationId xmlns:p14="http://schemas.microsoft.com/office/powerpoint/2010/main" val="100279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customXml/item44.xml"/><Relationship Id="rId13" Type="http://schemas.openxmlformats.org/officeDocument/2006/relationships/slideLayout" Target="../slideLayouts/slideLayout2.xml"/><Relationship Id="rId3" Type="http://schemas.openxmlformats.org/officeDocument/2006/relationships/customXml" Target="../../customXml/item42.xml"/><Relationship Id="rId7" Type="http://schemas.openxmlformats.org/officeDocument/2006/relationships/customXml" Target="../../customXml/item27.xml"/><Relationship Id="rId12" Type="http://schemas.openxmlformats.org/officeDocument/2006/relationships/customXml" Target="../../customXml/item47.xml"/><Relationship Id="rId2" Type="http://schemas.openxmlformats.org/officeDocument/2006/relationships/customXml" Target="../../customXml/item2.xml"/><Relationship Id="rId1" Type="http://schemas.openxmlformats.org/officeDocument/2006/relationships/customXml" Target="../../customXml/item19.xml"/><Relationship Id="rId6" Type="http://schemas.openxmlformats.org/officeDocument/2006/relationships/customXml" Target="../../customXml/item12.xml"/><Relationship Id="rId11" Type="http://schemas.openxmlformats.org/officeDocument/2006/relationships/customXml" Target="../../customXml/item32.xml"/><Relationship Id="rId5" Type="http://schemas.openxmlformats.org/officeDocument/2006/relationships/customXml" Target="../../customXml/item5.xml"/><Relationship Id="rId10" Type="http://schemas.openxmlformats.org/officeDocument/2006/relationships/customXml" Target="../../customXml/item34.xml"/><Relationship Id="rId4" Type="http://schemas.openxmlformats.org/officeDocument/2006/relationships/customXml" Target="../../customXml/item37.xml"/><Relationship Id="rId9" Type="http://schemas.openxmlformats.org/officeDocument/2006/relationships/customXml" Target="../../customXml/item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1A44E444-CC1C-4621-A904-DFC1D21B0E2E}"/>
              </a:ext>
            </a:extLst>
          </p:cNvPr>
          <p:cNvSpPr/>
          <p:nvPr/>
        </p:nvSpPr>
        <p:spPr>
          <a:xfrm>
            <a:off x="1207504" y="1419498"/>
            <a:ext cx="1001487" cy="29609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a:t>
            </a:r>
            <a:endParaRPr lang="en-CA" dirty="0"/>
          </a:p>
        </p:txBody>
      </p:sp>
      <p:sp>
        <p:nvSpPr>
          <p:cNvPr id="5" name="TextBox 4">
            <a:extLst>
              <a:ext uri="{FF2B5EF4-FFF2-40B4-BE49-F238E27FC236}">
                <a16:creationId xmlns:a16="http://schemas.microsoft.com/office/drawing/2014/main" id="{2F9E656E-DE06-46A3-9D16-4E7195756345}"/>
              </a:ext>
            </a:extLst>
          </p:cNvPr>
          <p:cNvSpPr txBox="1"/>
          <p:nvPr/>
        </p:nvSpPr>
        <p:spPr>
          <a:xfrm>
            <a:off x="516919" y="355046"/>
            <a:ext cx="3798476" cy="769441"/>
          </a:xfrm>
          <a:prstGeom prst="rect">
            <a:avLst/>
          </a:prstGeom>
          <a:noFill/>
        </p:spPr>
        <p:txBody>
          <a:bodyPr wrap="none" rtlCol="0">
            <a:spAutoFit/>
          </a:bodyPr>
          <a:lstStyle/>
          <a:p>
            <a:r>
              <a:rPr lang="en-US" sz="4400" dirty="0"/>
              <a:t>Current Process</a:t>
            </a:r>
            <a:endParaRPr lang="en-CA" sz="4400" dirty="0"/>
          </a:p>
        </p:txBody>
      </p:sp>
      <p:sp>
        <p:nvSpPr>
          <p:cNvPr id="6" name="Flowchart: Process 5">
            <a:extLst>
              <a:ext uri="{FF2B5EF4-FFF2-40B4-BE49-F238E27FC236}">
                <a16:creationId xmlns:a16="http://schemas.microsoft.com/office/drawing/2014/main" id="{34A4673B-0838-478F-B157-0E42217B5BFE}"/>
              </a:ext>
            </a:extLst>
          </p:cNvPr>
          <p:cNvSpPr/>
          <p:nvPr/>
        </p:nvSpPr>
        <p:spPr>
          <a:xfrm>
            <a:off x="724314" y="2194421"/>
            <a:ext cx="196786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takes in client’s job request</a:t>
            </a:r>
            <a:endParaRPr lang="en-CA" dirty="0"/>
          </a:p>
        </p:txBody>
      </p:sp>
      <p:cxnSp>
        <p:nvCxnSpPr>
          <p:cNvPr id="7" name="Straight Arrow Connector 6">
            <a:extLst>
              <a:ext uri="{FF2B5EF4-FFF2-40B4-BE49-F238E27FC236}">
                <a16:creationId xmlns:a16="http://schemas.microsoft.com/office/drawing/2014/main" id="{AD760E4D-C328-4357-A6C4-0D34042D3E4B}"/>
              </a:ext>
            </a:extLst>
          </p:cNvPr>
          <p:cNvCxnSpPr>
            <a:cxnSpLocks/>
          </p:cNvCxnSpPr>
          <p:nvPr/>
        </p:nvCxnSpPr>
        <p:spPr>
          <a:xfrm flipH="1">
            <a:off x="1708247" y="1715589"/>
            <a:ext cx="1" cy="47883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8" name="Flowchart: Process 7">
            <a:extLst>
              <a:ext uri="{FF2B5EF4-FFF2-40B4-BE49-F238E27FC236}">
                <a16:creationId xmlns:a16="http://schemas.microsoft.com/office/drawing/2014/main" id="{0A4DD090-0E2F-4F5D-BB7F-7631A6E12E4D}"/>
              </a:ext>
            </a:extLst>
          </p:cNvPr>
          <p:cNvSpPr/>
          <p:nvPr/>
        </p:nvSpPr>
        <p:spPr>
          <a:xfrm>
            <a:off x="612759" y="3111518"/>
            <a:ext cx="2190977"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creates Call Sheet for the job</a:t>
            </a:r>
            <a:endParaRPr lang="en-CA" dirty="0"/>
          </a:p>
        </p:txBody>
      </p:sp>
      <p:sp>
        <p:nvSpPr>
          <p:cNvPr id="9" name="Flowchart: Process 8">
            <a:extLst>
              <a:ext uri="{FF2B5EF4-FFF2-40B4-BE49-F238E27FC236}">
                <a16:creationId xmlns:a16="http://schemas.microsoft.com/office/drawing/2014/main" id="{2068A099-7EFD-41DB-B1AE-910EF36A54C2}"/>
              </a:ext>
            </a:extLst>
          </p:cNvPr>
          <p:cNvSpPr/>
          <p:nvPr/>
        </p:nvSpPr>
        <p:spPr>
          <a:xfrm>
            <a:off x="601539" y="4097936"/>
            <a:ext cx="2213417" cy="72063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schedule  crew, equipment &amp; product for the job</a:t>
            </a:r>
            <a:endParaRPr lang="en-CA" dirty="0"/>
          </a:p>
        </p:txBody>
      </p:sp>
      <p:sp>
        <p:nvSpPr>
          <p:cNvPr id="10" name="Flowchart: Process 9">
            <a:extLst>
              <a:ext uri="{FF2B5EF4-FFF2-40B4-BE49-F238E27FC236}">
                <a16:creationId xmlns:a16="http://schemas.microsoft.com/office/drawing/2014/main" id="{415D3D3F-0EA6-4660-B3D2-EE660B6F4104}"/>
              </a:ext>
            </a:extLst>
          </p:cNvPr>
          <p:cNvSpPr/>
          <p:nvPr/>
        </p:nvSpPr>
        <p:spPr>
          <a:xfrm>
            <a:off x="3324344" y="1136353"/>
            <a:ext cx="2458900"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Crew goes on location to Complete the job</a:t>
            </a:r>
            <a:endParaRPr lang="en-CA" dirty="0"/>
          </a:p>
        </p:txBody>
      </p:sp>
      <p:sp>
        <p:nvSpPr>
          <p:cNvPr id="11" name="Flowchart: Process 10">
            <a:extLst>
              <a:ext uri="{FF2B5EF4-FFF2-40B4-BE49-F238E27FC236}">
                <a16:creationId xmlns:a16="http://schemas.microsoft.com/office/drawing/2014/main" id="{564D40E1-407E-4CB5-844C-E72902E8DC34}"/>
              </a:ext>
            </a:extLst>
          </p:cNvPr>
          <p:cNvSpPr/>
          <p:nvPr/>
        </p:nvSpPr>
        <p:spPr>
          <a:xfrm>
            <a:off x="3641583" y="2211858"/>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Supervisor fill in job information </a:t>
            </a:r>
            <a:endParaRPr lang="en-CA" dirty="0"/>
          </a:p>
        </p:txBody>
      </p:sp>
      <p:sp>
        <p:nvSpPr>
          <p:cNvPr id="12" name="Flowchart: Process 11">
            <a:extLst>
              <a:ext uri="{FF2B5EF4-FFF2-40B4-BE49-F238E27FC236}">
                <a16:creationId xmlns:a16="http://schemas.microsoft.com/office/drawing/2014/main" id="{98B9ED2E-7275-4D79-BF51-30CD2259BF5C}"/>
              </a:ext>
            </a:extLst>
          </p:cNvPr>
          <p:cNvSpPr/>
          <p:nvPr/>
        </p:nvSpPr>
        <p:spPr>
          <a:xfrm>
            <a:off x="3450019" y="3226409"/>
            <a:ext cx="2207550"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Supervisor send Job Package to server</a:t>
            </a:r>
            <a:endParaRPr lang="en-CA" dirty="0"/>
          </a:p>
        </p:txBody>
      </p:sp>
      <p:sp>
        <p:nvSpPr>
          <p:cNvPr id="13" name="Flowchart: Process 12">
            <a:extLst>
              <a:ext uri="{FF2B5EF4-FFF2-40B4-BE49-F238E27FC236}">
                <a16:creationId xmlns:a16="http://schemas.microsoft.com/office/drawing/2014/main" id="{7F53CC49-BE6E-4BAA-892E-49EBE17BFEC4}"/>
              </a:ext>
            </a:extLst>
          </p:cNvPr>
          <p:cNvSpPr/>
          <p:nvPr/>
        </p:nvSpPr>
        <p:spPr>
          <a:xfrm>
            <a:off x="3550362" y="4243139"/>
            <a:ext cx="200686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approves Job Package</a:t>
            </a:r>
            <a:endParaRPr lang="en-CA" dirty="0"/>
          </a:p>
        </p:txBody>
      </p:sp>
      <p:cxnSp>
        <p:nvCxnSpPr>
          <p:cNvPr id="15" name="Straight Arrow Connector 14">
            <a:extLst>
              <a:ext uri="{FF2B5EF4-FFF2-40B4-BE49-F238E27FC236}">
                <a16:creationId xmlns:a16="http://schemas.microsoft.com/office/drawing/2014/main" id="{09F57CE8-3F9E-4847-B181-5A3868F8EC7A}"/>
              </a:ext>
            </a:extLst>
          </p:cNvPr>
          <p:cNvCxnSpPr>
            <a:cxnSpLocks/>
          </p:cNvCxnSpPr>
          <p:nvPr/>
        </p:nvCxnSpPr>
        <p:spPr>
          <a:xfrm>
            <a:off x="1708247" y="2756126"/>
            <a:ext cx="1" cy="35539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6" name="Straight Arrow Connector 15">
            <a:extLst>
              <a:ext uri="{FF2B5EF4-FFF2-40B4-BE49-F238E27FC236}">
                <a16:creationId xmlns:a16="http://schemas.microsoft.com/office/drawing/2014/main" id="{3649F7DA-CCA8-4B07-8645-03D8B46AC2B4}"/>
              </a:ext>
            </a:extLst>
          </p:cNvPr>
          <p:cNvCxnSpPr>
            <a:cxnSpLocks/>
          </p:cNvCxnSpPr>
          <p:nvPr/>
        </p:nvCxnSpPr>
        <p:spPr>
          <a:xfrm flipH="1">
            <a:off x="1708247" y="3673223"/>
            <a:ext cx="1" cy="42471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7" name="Straight Arrow Connector 16">
            <a:extLst>
              <a:ext uri="{FF2B5EF4-FFF2-40B4-BE49-F238E27FC236}">
                <a16:creationId xmlns:a16="http://schemas.microsoft.com/office/drawing/2014/main" id="{A3662FAE-4B12-43D8-B679-BA98A66D0F82}"/>
              </a:ext>
            </a:extLst>
          </p:cNvPr>
          <p:cNvCxnSpPr>
            <a:cxnSpLocks/>
          </p:cNvCxnSpPr>
          <p:nvPr/>
        </p:nvCxnSpPr>
        <p:spPr>
          <a:xfrm>
            <a:off x="4524051" y="1698058"/>
            <a:ext cx="0" cy="51380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8" name="Straight Arrow Connector 17">
            <a:extLst>
              <a:ext uri="{FF2B5EF4-FFF2-40B4-BE49-F238E27FC236}">
                <a16:creationId xmlns:a16="http://schemas.microsoft.com/office/drawing/2014/main" id="{0DEB17E6-2BD3-4856-BEF7-6C9102A6F777}"/>
              </a:ext>
            </a:extLst>
          </p:cNvPr>
          <p:cNvCxnSpPr>
            <a:cxnSpLocks/>
          </p:cNvCxnSpPr>
          <p:nvPr/>
        </p:nvCxnSpPr>
        <p:spPr>
          <a:xfrm>
            <a:off x="4548838" y="2773563"/>
            <a:ext cx="0" cy="45284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9" name="Straight Arrow Connector 18">
            <a:extLst>
              <a:ext uri="{FF2B5EF4-FFF2-40B4-BE49-F238E27FC236}">
                <a16:creationId xmlns:a16="http://schemas.microsoft.com/office/drawing/2014/main" id="{4B5ADFA5-9EBC-4813-B20D-A5BFC9770494}"/>
              </a:ext>
            </a:extLst>
          </p:cNvPr>
          <p:cNvCxnSpPr>
            <a:cxnSpLocks/>
          </p:cNvCxnSpPr>
          <p:nvPr/>
        </p:nvCxnSpPr>
        <p:spPr>
          <a:xfrm>
            <a:off x="4553794" y="3788114"/>
            <a:ext cx="0" cy="45502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21" name="Connector: Elbow 20">
            <a:extLst>
              <a:ext uri="{FF2B5EF4-FFF2-40B4-BE49-F238E27FC236}">
                <a16:creationId xmlns:a16="http://schemas.microsoft.com/office/drawing/2014/main" id="{391BD106-45D2-414B-9626-F2DA8196E3B3}"/>
              </a:ext>
            </a:extLst>
          </p:cNvPr>
          <p:cNvCxnSpPr>
            <a:cxnSpLocks/>
          </p:cNvCxnSpPr>
          <p:nvPr/>
        </p:nvCxnSpPr>
        <p:spPr>
          <a:xfrm rot="5400000">
            <a:off x="1492715" y="5030926"/>
            <a:ext cx="431064" cy="634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0997CE30-92F2-4198-9349-8F3BC6D8DA0F}"/>
              </a:ext>
            </a:extLst>
          </p:cNvPr>
          <p:cNvCxnSpPr>
            <a:cxnSpLocks/>
          </p:cNvCxnSpPr>
          <p:nvPr/>
        </p:nvCxnSpPr>
        <p:spPr>
          <a:xfrm>
            <a:off x="4553794" y="4804844"/>
            <a:ext cx="0" cy="4120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Flowchart: Process 49">
            <a:extLst>
              <a:ext uri="{FF2B5EF4-FFF2-40B4-BE49-F238E27FC236}">
                <a16:creationId xmlns:a16="http://schemas.microsoft.com/office/drawing/2014/main" id="{4200B154-4660-4517-80D5-A55ECC11B233}"/>
              </a:ext>
            </a:extLst>
          </p:cNvPr>
          <p:cNvSpPr/>
          <p:nvPr/>
        </p:nvSpPr>
        <p:spPr>
          <a:xfrm>
            <a:off x="516919" y="5243281"/>
            <a:ext cx="238265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Dispatch calls out crew</a:t>
            </a:r>
            <a:endParaRPr lang="en-CA" dirty="0"/>
          </a:p>
        </p:txBody>
      </p:sp>
      <p:sp>
        <p:nvSpPr>
          <p:cNvPr id="67" name="Flowchart: Process 66">
            <a:extLst>
              <a:ext uri="{FF2B5EF4-FFF2-40B4-BE49-F238E27FC236}">
                <a16:creationId xmlns:a16="http://schemas.microsoft.com/office/drawing/2014/main" id="{A06224DC-A286-41A5-83C2-58E58D68CE16}"/>
              </a:ext>
            </a:extLst>
          </p:cNvPr>
          <p:cNvSpPr/>
          <p:nvPr/>
        </p:nvSpPr>
        <p:spPr>
          <a:xfrm>
            <a:off x="3339642" y="5233773"/>
            <a:ext cx="2428305" cy="820518"/>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prints out Job Bonus sheet and makes correction for approval</a:t>
            </a:r>
            <a:endParaRPr lang="en-CA" dirty="0"/>
          </a:p>
        </p:txBody>
      </p:sp>
      <p:cxnSp>
        <p:nvCxnSpPr>
          <p:cNvPr id="69" name="Connector: Elbow 68">
            <a:extLst>
              <a:ext uri="{FF2B5EF4-FFF2-40B4-BE49-F238E27FC236}">
                <a16:creationId xmlns:a16="http://schemas.microsoft.com/office/drawing/2014/main" id="{D7AE116D-ED56-4A98-B1D8-9A22AD7D4CB3}"/>
              </a:ext>
            </a:extLst>
          </p:cNvPr>
          <p:cNvCxnSpPr>
            <a:cxnSpLocks/>
            <a:stCxn id="50" idx="2"/>
            <a:endCxn id="10" idx="1"/>
          </p:cNvCxnSpPr>
          <p:nvPr/>
        </p:nvCxnSpPr>
        <p:spPr>
          <a:xfrm rot="5400000" flipH="1" flipV="1">
            <a:off x="322405" y="2803047"/>
            <a:ext cx="4387780" cy="1616097"/>
          </a:xfrm>
          <a:prstGeom prst="bentConnector4">
            <a:avLst>
              <a:gd name="adj1" fmla="val -5210"/>
              <a:gd name="adj2" fmla="val 86858"/>
            </a:avLst>
          </a:prstGeom>
          <a:ln>
            <a:tailEnd type="triangle"/>
          </a:ln>
        </p:spPr>
        <p:style>
          <a:lnRef idx="1">
            <a:schemeClr val="accent5"/>
          </a:lnRef>
          <a:fillRef idx="0">
            <a:schemeClr val="accent5"/>
          </a:fillRef>
          <a:effectRef idx="0">
            <a:schemeClr val="accent5"/>
          </a:effectRef>
          <a:fontRef idx="minor">
            <a:schemeClr val="tx1"/>
          </a:fontRef>
        </p:style>
      </p:cxnSp>
      <p:sp>
        <p:nvSpPr>
          <p:cNvPr id="70" name="Flowchart: Process 69">
            <a:extLst>
              <a:ext uri="{FF2B5EF4-FFF2-40B4-BE49-F238E27FC236}">
                <a16:creationId xmlns:a16="http://schemas.microsoft.com/office/drawing/2014/main" id="{CB066440-27C0-4BFD-A2A4-E2A9E3068EC1}"/>
              </a:ext>
            </a:extLst>
          </p:cNvPr>
          <p:cNvSpPr/>
          <p:nvPr/>
        </p:nvSpPr>
        <p:spPr>
          <a:xfrm>
            <a:off x="6469563" y="527996"/>
            <a:ext cx="2704790" cy="105862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enters Variable Pay spreadsheet by cross checking approved ticket, Job Bonus Summary Sheet</a:t>
            </a:r>
            <a:endParaRPr lang="en-CA" dirty="0"/>
          </a:p>
        </p:txBody>
      </p:sp>
      <p:sp>
        <p:nvSpPr>
          <p:cNvPr id="71" name="Flowchart: Process 70">
            <a:extLst>
              <a:ext uri="{FF2B5EF4-FFF2-40B4-BE49-F238E27FC236}">
                <a16:creationId xmlns:a16="http://schemas.microsoft.com/office/drawing/2014/main" id="{C97AE4B4-6382-49A0-889C-D6ADF1E5F813}"/>
              </a:ext>
            </a:extLst>
          </p:cNvPr>
          <p:cNvSpPr/>
          <p:nvPr/>
        </p:nvSpPr>
        <p:spPr>
          <a:xfrm>
            <a:off x="6718183" y="1968376"/>
            <a:ext cx="2207550"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prints employee statement</a:t>
            </a:r>
            <a:endParaRPr lang="en-CA" dirty="0"/>
          </a:p>
        </p:txBody>
      </p:sp>
      <p:sp>
        <p:nvSpPr>
          <p:cNvPr id="72" name="Flowchart: Process 71">
            <a:extLst>
              <a:ext uri="{FF2B5EF4-FFF2-40B4-BE49-F238E27FC236}">
                <a16:creationId xmlns:a16="http://schemas.microsoft.com/office/drawing/2014/main" id="{A5D9B1F4-A036-45C4-BE55-D0D88FAA0F50}"/>
              </a:ext>
            </a:extLst>
          </p:cNvPr>
          <p:cNvSpPr/>
          <p:nvPr/>
        </p:nvSpPr>
        <p:spPr>
          <a:xfrm>
            <a:off x="6909747" y="2985777"/>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does cross checking</a:t>
            </a:r>
            <a:endParaRPr lang="en-CA" dirty="0"/>
          </a:p>
        </p:txBody>
      </p:sp>
      <p:sp>
        <p:nvSpPr>
          <p:cNvPr id="73" name="Flowchart: Process 72">
            <a:extLst>
              <a:ext uri="{FF2B5EF4-FFF2-40B4-BE49-F238E27FC236}">
                <a16:creationId xmlns:a16="http://schemas.microsoft.com/office/drawing/2014/main" id="{C555269F-E790-453D-9617-17FFF2027C11}"/>
              </a:ext>
            </a:extLst>
          </p:cNvPr>
          <p:cNvSpPr/>
          <p:nvPr/>
        </p:nvSpPr>
        <p:spPr>
          <a:xfrm>
            <a:off x="6486390" y="3850697"/>
            <a:ext cx="267113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approves Variable Pay spreadsheet</a:t>
            </a:r>
            <a:endParaRPr lang="en-CA" dirty="0"/>
          </a:p>
        </p:txBody>
      </p:sp>
      <p:cxnSp>
        <p:nvCxnSpPr>
          <p:cNvPr id="74" name="Straight Arrow Connector 73">
            <a:extLst>
              <a:ext uri="{FF2B5EF4-FFF2-40B4-BE49-F238E27FC236}">
                <a16:creationId xmlns:a16="http://schemas.microsoft.com/office/drawing/2014/main" id="{A35A2A8F-89EF-4A23-840F-7A49F0E98FA8}"/>
              </a:ext>
            </a:extLst>
          </p:cNvPr>
          <p:cNvCxnSpPr>
            <a:cxnSpLocks/>
          </p:cNvCxnSpPr>
          <p:nvPr/>
        </p:nvCxnSpPr>
        <p:spPr>
          <a:xfrm>
            <a:off x="7821958" y="1586621"/>
            <a:ext cx="0" cy="62238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75" name="Straight Arrow Connector 74">
            <a:extLst>
              <a:ext uri="{FF2B5EF4-FFF2-40B4-BE49-F238E27FC236}">
                <a16:creationId xmlns:a16="http://schemas.microsoft.com/office/drawing/2014/main" id="{99B540B2-FDD7-4A39-A16C-4B3620020341}"/>
              </a:ext>
            </a:extLst>
          </p:cNvPr>
          <p:cNvCxnSpPr>
            <a:cxnSpLocks/>
          </p:cNvCxnSpPr>
          <p:nvPr/>
        </p:nvCxnSpPr>
        <p:spPr>
          <a:xfrm>
            <a:off x="7821958" y="2530081"/>
            <a:ext cx="0" cy="45569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76" name="Straight Arrow Connector 75">
            <a:extLst>
              <a:ext uri="{FF2B5EF4-FFF2-40B4-BE49-F238E27FC236}">
                <a16:creationId xmlns:a16="http://schemas.microsoft.com/office/drawing/2014/main" id="{37B86B31-CD88-4ACE-9448-15AF6930AEC9}"/>
              </a:ext>
            </a:extLst>
          </p:cNvPr>
          <p:cNvCxnSpPr>
            <a:cxnSpLocks/>
          </p:cNvCxnSpPr>
          <p:nvPr/>
        </p:nvCxnSpPr>
        <p:spPr>
          <a:xfrm>
            <a:off x="7814453" y="3306856"/>
            <a:ext cx="15010" cy="54384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78" name="Flowchart: Process 77">
            <a:extLst>
              <a:ext uri="{FF2B5EF4-FFF2-40B4-BE49-F238E27FC236}">
                <a16:creationId xmlns:a16="http://schemas.microsoft.com/office/drawing/2014/main" id="{E66516E1-5534-4E9C-8FAF-E4C2284C710C}"/>
              </a:ext>
            </a:extLst>
          </p:cNvPr>
          <p:cNvSpPr/>
          <p:nvPr/>
        </p:nvSpPr>
        <p:spPr>
          <a:xfrm>
            <a:off x="6486390" y="4703615"/>
            <a:ext cx="2671136" cy="820518"/>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Manager/DA sends the approved VP spreadsheet to Payroll Admin</a:t>
            </a:r>
            <a:endParaRPr lang="en-CA" dirty="0"/>
          </a:p>
        </p:txBody>
      </p:sp>
      <p:sp>
        <p:nvSpPr>
          <p:cNvPr id="98" name="Flowchart: Process 97">
            <a:extLst>
              <a:ext uri="{FF2B5EF4-FFF2-40B4-BE49-F238E27FC236}">
                <a16:creationId xmlns:a16="http://schemas.microsoft.com/office/drawing/2014/main" id="{0974240B-0339-4871-8ADD-6980B0EBE3F4}"/>
              </a:ext>
            </a:extLst>
          </p:cNvPr>
          <p:cNvSpPr/>
          <p:nvPr/>
        </p:nvSpPr>
        <p:spPr>
          <a:xfrm>
            <a:off x="9966067" y="495603"/>
            <a:ext cx="152006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Employee submits OVPP </a:t>
            </a:r>
            <a:endParaRPr lang="en-CA" dirty="0"/>
          </a:p>
        </p:txBody>
      </p:sp>
      <p:sp>
        <p:nvSpPr>
          <p:cNvPr id="99" name="Flowchart: Process 98">
            <a:extLst>
              <a:ext uri="{FF2B5EF4-FFF2-40B4-BE49-F238E27FC236}">
                <a16:creationId xmlns:a16="http://schemas.microsoft.com/office/drawing/2014/main" id="{D1718F1A-84B9-4542-BC8C-4A8C0C9534BD}"/>
              </a:ext>
            </a:extLst>
          </p:cNvPr>
          <p:cNvSpPr/>
          <p:nvPr/>
        </p:nvSpPr>
        <p:spPr>
          <a:xfrm>
            <a:off x="9813889" y="1242578"/>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Manager approves OVPP</a:t>
            </a:r>
            <a:endParaRPr lang="en-CA" dirty="0"/>
          </a:p>
        </p:txBody>
      </p:sp>
      <p:sp>
        <p:nvSpPr>
          <p:cNvPr id="100" name="Flowchart: Process 99">
            <a:extLst>
              <a:ext uri="{FF2B5EF4-FFF2-40B4-BE49-F238E27FC236}">
                <a16:creationId xmlns:a16="http://schemas.microsoft.com/office/drawing/2014/main" id="{C4D63394-F163-48DF-A82C-7A7C27D46FDB}"/>
              </a:ext>
            </a:extLst>
          </p:cNvPr>
          <p:cNvSpPr/>
          <p:nvPr/>
        </p:nvSpPr>
        <p:spPr>
          <a:xfrm>
            <a:off x="9813889" y="1971227"/>
            <a:ext cx="1824422"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 Enters OVPP</a:t>
            </a:r>
            <a:endParaRPr lang="en-CA" dirty="0"/>
          </a:p>
        </p:txBody>
      </p:sp>
      <p:cxnSp>
        <p:nvCxnSpPr>
          <p:cNvPr id="101" name="Straight Arrow Connector 100">
            <a:extLst>
              <a:ext uri="{FF2B5EF4-FFF2-40B4-BE49-F238E27FC236}">
                <a16:creationId xmlns:a16="http://schemas.microsoft.com/office/drawing/2014/main" id="{827CD135-0928-4148-B5A0-86308EED1139}"/>
              </a:ext>
            </a:extLst>
          </p:cNvPr>
          <p:cNvCxnSpPr>
            <a:cxnSpLocks/>
            <a:stCxn id="98" idx="2"/>
            <a:endCxn id="99" idx="0"/>
          </p:cNvCxnSpPr>
          <p:nvPr/>
        </p:nvCxnSpPr>
        <p:spPr>
          <a:xfrm>
            <a:off x="10726100" y="1057308"/>
            <a:ext cx="0" cy="18527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04" name="Straight Arrow Connector 103">
            <a:extLst>
              <a:ext uri="{FF2B5EF4-FFF2-40B4-BE49-F238E27FC236}">
                <a16:creationId xmlns:a16="http://schemas.microsoft.com/office/drawing/2014/main" id="{111273D2-A653-4ED9-B018-8884CE36CC2A}"/>
              </a:ext>
            </a:extLst>
          </p:cNvPr>
          <p:cNvCxnSpPr>
            <a:cxnSpLocks/>
            <a:stCxn id="99" idx="2"/>
            <a:endCxn id="100" idx="0"/>
          </p:cNvCxnSpPr>
          <p:nvPr/>
        </p:nvCxnSpPr>
        <p:spPr>
          <a:xfrm>
            <a:off x="10726100" y="1804283"/>
            <a:ext cx="0" cy="166944"/>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12" name="Flowchart: Process 111">
            <a:extLst>
              <a:ext uri="{FF2B5EF4-FFF2-40B4-BE49-F238E27FC236}">
                <a16:creationId xmlns:a16="http://schemas.microsoft.com/office/drawing/2014/main" id="{D62C1A90-2998-450A-9C68-880CF73E402B}"/>
              </a:ext>
            </a:extLst>
          </p:cNvPr>
          <p:cNvSpPr/>
          <p:nvPr/>
        </p:nvSpPr>
        <p:spPr>
          <a:xfrm>
            <a:off x="9722668" y="2809767"/>
            <a:ext cx="2006864" cy="906064"/>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Employee hands in Job Summary and meal allowance</a:t>
            </a:r>
            <a:endParaRPr lang="en-CA" dirty="0"/>
          </a:p>
        </p:txBody>
      </p:sp>
      <p:cxnSp>
        <p:nvCxnSpPr>
          <p:cNvPr id="116" name="Straight Arrow Connector 115">
            <a:extLst>
              <a:ext uri="{FF2B5EF4-FFF2-40B4-BE49-F238E27FC236}">
                <a16:creationId xmlns:a16="http://schemas.microsoft.com/office/drawing/2014/main" id="{99A7A771-E53D-4F8F-B765-E9F69811AAFC}"/>
              </a:ext>
            </a:extLst>
          </p:cNvPr>
          <p:cNvCxnSpPr>
            <a:cxnSpLocks/>
            <a:stCxn id="112" idx="1"/>
            <a:endCxn id="72" idx="3"/>
          </p:cNvCxnSpPr>
          <p:nvPr/>
        </p:nvCxnSpPr>
        <p:spPr>
          <a:xfrm flipH="1">
            <a:off x="8734169" y="3262799"/>
            <a:ext cx="988499" cy="38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19" name="Straight Arrow Connector 118">
            <a:extLst>
              <a:ext uri="{FF2B5EF4-FFF2-40B4-BE49-F238E27FC236}">
                <a16:creationId xmlns:a16="http://schemas.microsoft.com/office/drawing/2014/main" id="{D8A1D839-0B81-4900-9F31-9498AEBDF7AD}"/>
              </a:ext>
            </a:extLst>
          </p:cNvPr>
          <p:cNvCxnSpPr>
            <a:cxnSpLocks/>
            <a:stCxn id="100" idx="1"/>
            <a:endCxn id="71" idx="3"/>
          </p:cNvCxnSpPr>
          <p:nvPr/>
        </p:nvCxnSpPr>
        <p:spPr>
          <a:xfrm flipH="1" flipV="1">
            <a:off x="8925733" y="2249229"/>
            <a:ext cx="888156" cy="285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25" name="Straight Arrow Connector 124">
            <a:extLst>
              <a:ext uri="{FF2B5EF4-FFF2-40B4-BE49-F238E27FC236}">
                <a16:creationId xmlns:a16="http://schemas.microsoft.com/office/drawing/2014/main" id="{A8362903-1B37-434A-AF57-8F83D85F41E8}"/>
              </a:ext>
            </a:extLst>
          </p:cNvPr>
          <p:cNvCxnSpPr>
            <a:cxnSpLocks/>
          </p:cNvCxnSpPr>
          <p:nvPr/>
        </p:nvCxnSpPr>
        <p:spPr>
          <a:xfrm>
            <a:off x="7813545" y="4412402"/>
            <a:ext cx="0" cy="29121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35" name="Flowchart: Process 134">
            <a:extLst>
              <a:ext uri="{FF2B5EF4-FFF2-40B4-BE49-F238E27FC236}">
                <a16:creationId xmlns:a16="http://schemas.microsoft.com/office/drawing/2014/main" id="{AA67DF4A-E613-4A11-9F1F-CA087881A950}"/>
              </a:ext>
            </a:extLst>
          </p:cNvPr>
          <p:cNvSpPr/>
          <p:nvPr/>
        </p:nvSpPr>
        <p:spPr>
          <a:xfrm>
            <a:off x="6486390" y="5875837"/>
            <a:ext cx="267113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Payroll Admin export to ADP</a:t>
            </a:r>
            <a:endParaRPr lang="en-CA" dirty="0"/>
          </a:p>
        </p:txBody>
      </p:sp>
      <p:cxnSp>
        <p:nvCxnSpPr>
          <p:cNvPr id="137" name="Connector: Elbow 136">
            <a:extLst>
              <a:ext uri="{FF2B5EF4-FFF2-40B4-BE49-F238E27FC236}">
                <a16:creationId xmlns:a16="http://schemas.microsoft.com/office/drawing/2014/main" id="{3769635D-FDE6-44A9-9847-1E0CB54650C1}"/>
              </a:ext>
            </a:extLst>
          </p:cNvPr>
          <p:cNvCxnSpPr>
            <a:stCxn id="67" idx="3"/>
            <a:endCxn id="70" idx="1"/>
          </p:cNvCxnSpPr>
          <p:nvPr/>
        </p:nvCxnSpPr>
        <p:spPr>
          <a:xfrm flipV="1">
            <a:off x="5767947" y="1057309"/>
            <a:ext cx="701616" cy="4586723"/>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Straight Arrow Connector 137">
            <a:extLst>
              <a:ext uri="{FF2B5EF4-FFF2-40B4-BE49-F238E27FC236}">
                <a16:creationId xmlns:a16="http://schemas.microsoft.com/office/drawing/2014/main" id="{F5345303-1050-429E-A6B1-FEBFF80C4608}"/>
              </a:ext>
            </a:extLst>
          </p:cNvPr>
          <p:cNvCxnSpPr>
            <a:cxnSpLocks/>
          </p:cNvCxnSpPr>
          <p:nvPr/>
        </p:nvCxnSpPr>
        <p:spPr>
          <a:xfrm>
            <a:off x="7813545" y="5524133"/>
            <a:ext cx="0" cy="351704"/>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extLst>
      <p:ext uri="{BB962C8B-B14F-4D97-AF65-F5344CB8AC3E}">
        <p14:creationId xmlns:p14="http://schemas.microsoft.com/office/powerpoint/2010/main" val="231566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F6C9-79ED-488E-BC70-4A2495EEBA8C}"/>
              </a:ext>
            </a:extLst>
          </p:cNvPr>
          <p:cNvSpPr>
            <a:spLocks noGrp="1"/>
          </p:cNvSpPr>
          <p:nvPr>
            <p:ph type="title"/>
          </p:nvPr>
        </p:nvSpPr>
        <p:spPr/>
        <p:txBody>
          <a:bodyPr/>
          <a:lstStyle/>
          <a:p>
            <a:r>
              <a:rPr lang="en-US" dirty="0"/>
              <a:t>Role – Payroll Admin</a:t>
            </a:r>
            <a:endParaRPr lang="en-CA" dirty="0"/>
          </a:p>
        </p:txBody>
      </p:sp>
      <p:sp>
        <p:nvSpPr>
          <p:cNvPr id="3" name="Content Placeholder 2">
            <a:extLst>
              <a:ext uri="{FF2B5EF4-FFF2-40B4-BE49-F238E27FC236}">
                <a16:creationId xmlns:a16="http://schemas.microsoft.com/office/drawing/2014/main" id="{58C5449F-B3A3-4CEC-B1D9-658956FEFF84}"/>
              </a:ext>
            </a:extLst>
          </p:cNvPr>
          <p:cNvSpPr>
            <a:spLocks noGrp="1"/>
          </p:cNvSpPr>
          <p:nvPr>
            <p:ph idx="1"/>
          </p:nvPr>
        </p:nvSpPr>
        <p:spPr/>
        <p:txBody>
          <a:bodyPr/>
          <a:lstStyle/>
          <a:p>
            <a:r>
              <a:rPr lang="en-US" dirty="0"/>
              <a:t>- Payroll admin can export pay period summary</a:t>
            </a:r>
            <a:endParaRPr lang="en-CA" dirty="0"/>
          </a:p>
          <a:p>
            <a:endParaRPr lang="en-CA" dirty="0"/>
          </a:p>
        </p:txBody>
      </p:sp>
    </p:spTree>
    <p:extLst>
      <p:ext uri="{BB962C8B-B14F-4D97-AF65-F5344CB8AC3E}">
        <p14:creationId xmlns:p14="http://schemas.microsoft.com/office/powerpoint/2010/main" val="294242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ata 3">
            <a:extLst>
              <a:ext uri="{FF2B5EF4-FFF2-40B4-BE49-F238E27FC236}">
                <a16:creationId xmlns:a16="http://schemas.microsoft.com/office/drawing/2014/main" id="{D66FE85E-C2AB-48A2-8B7F-AA69E2E21A1B}"/>
              </a:ext>
            </a:extLst>
          </p:cNvPr>
          <p:cNvSpPr/>
          <p:nvPr/>
        </p:nvSpPr>
        <p:spPr>
          <a:xfrm>
            <a:off x="3687571" y="3402876"/>
            <a:ext cx="1854926"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Approved Work Activity</a:t>
            </a:r>
            <a:endParaRPr lang="en-CA" dirty="0"/>
          </a:p>
        </p:txBody>
      </p:sp>
      <p:sp>
        <p:nvSpPr>
          <p:cNvPr id="8" name="Flowchart: Data 7">
            <a:extLst>
              <a:ext uri="{FF2B5EF4-FFF2-40B4-BE49-F238E27FC236}">
                <a16:creationId xmlns:a16="http://schemas.microsoft.com/office/drawing/2014/main" id="{BE4C172C-7AAF-4452-A458-16B1DFA57E96}"/>
              </a:ext>
            </a:extLst>
          </p:cNvPr>
          <p:cNvSpPr/>
          <p:nvPr/>
        </p:nvSpPr>
        <p:spPr>
          <a:xfrm>
            <a:off x="4695674" y="5746573"/>
            <a:ext cx="1280160" cy="583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a:t>
            </a:r>
          </a:p>
          <a:p>
            <a:pPr algn="ctr"/>
            <a:r>
              <a:rPr lang="en-US" dirty="0"/>
              <a:t>Rules</a:t>
            </a:r>
            <a:endParaRPr lang="en-CA" dirty="0"/>
          </a:p>
        </p:txBody>
      </p:sp>
      <p:sp>
        <p:nvSpPr>
          <p:cNvPr id="9" name="Flowchart: Data 8">
            <a:extLst>
              <a:ext uri="{FF2B5EF4-FFF2-40B4-BE49-F238E27FC236}">
                <a16:creationId xmlns:a16="http://schemas.microsoft.com/office/drawing/2014/main" id="{34E1EF98-26F4-4A89-9929-B86662738776}"/>
              </a:ext>
            </a:extLst>
          </p:cNvPr>
          <p:cNvSpPr/>
          <p:nvPr/>
        </p:nvSpPr>
        <p:spPr>
          <a:xfrm>
            <a:off x="6417627" y="5746572"/>
            <a:ext cx="1337109" cy="5834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a:t>
            </a:r>
          </a:p>
          <a:p>
            <a:pPr algn="ctr"/>
            <a:r>
              <a:rPr lang="en-US" dirty="0"/>
              <a:t>Period</a:t>
            </a:r>
            <a:endParaRPr lang="en-CA" dirty="0"/>
          </a:p>
        </p:txBody>
      </p:sp>
      <p:sp>
        <p:nvSpPr>
          <p:cNvPr id="11" name="Flowchart: Process 10">
            <a:extLst>
              <a:ext uri="{FF2B5EF4-FFF2-40B4-BE49-F238E27FC236}">
                <a16:creationId xmlns:a16="http://schemas.microsoft.com/office/drawing/2014/main" id="{9BF5FCC5-86A6-4A1A-BBB9-C68FC70CB19A}"/>
              </a:ext>
            </a:extLst>
          </p:cNvPr>
          <p:cNvSpPr/>
          <p:nvPr/>
        </p:nvSpPr>
        <p:spPr>
          <a:xfrm>
            <a:off x="4821637" y="4650378"/>
            <a:ext cx="1280160" cy="5834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Pay Calculation</a:t>
            </a:r>
            <a:endParaRPr lang="en-CA" dirty="0"/>
          </a:p>
        </p:txBody>
      </p:sp>
      <p:sp>
        <p:nvSpPr>
          <p:cNvPr id="14" name="Flowchart: Process 13">
            <a:extLst>
              <a:ext uri="{FF2B5EF4-FFF2-40B4-BE49-F238E27FC236}">
                <a16:creationId xmlns:a16="http://schemas.microsoft.com/office/drawing/2014/main" id="{C56AFD1F-8399-445E-8116-97EC8F8EF660}"/>
              </a:ext>
            </a:extLst>
          </p:cNvPr>
          <p:cNvSpPr/>
          <p:nvPr/>
        </p:nvSpPr>
        <p:spPr>
          <a:xfrm>
            <a:off x="6563014" y="4672150"/>
            <a:ext cx="1337109" cy="5834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Pay Period</a:t>
            </a:r>
          </a:p>
          <a:p>
            <a:pPr algn="ctr"/>
            <a:r>
              <a:rPr lang="en-US" dirty="0"/>
              <a:t>Cut Off</a:t>
            </a:r>
            <a:endParaRPr lang="en-CA" dirty="0"/>
          </a:p>
        </p:txBody>
      </p:sp>
      <p:sp>
        <p:nvSpPr>
          <p:cNvPr id="15" name="Flowchart: Process 14">
            <a:extLst>
              <a:ext uri="{FF2B5EF4-FFF2-40B4-BE49-F238E27FC236}">
                <a16:creationId xmlns:a16="http://schemas.microsoft.com/office/drawing/2014/main" id="{7AB7C774-2C11-49E9-96C5-B57B97E676E3}"/>
              </a:ext>
            </a:extLst>
          </p:cNvPr>
          <p:cNvSpPr/>
          <p:nvPr/>
        </p:nvSpPr>
        <p:spPr>
          <a:xfrm>
            <a:off x="9878335" y="4682492"/>
            <a:ext cx="951411" cy="5834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Export</a:t>
            </a:r>
            <a:endParaRPr lang="en-CA" dirty="0"/>
          </a:p>
        </p:txBody>
      </p:sp>
      <p:sp>
        <p:nvSpPr>
          <p:cNvPr id="20" name="Flowchart: Data 19">
            <a:extLst>
              <a:ext uri="{FF2B5EF4-FFF2-40B4-BE49-F238E27FC236}">
                <a16:creationId xmlns:a16="http://schemas.microsoft.com/office/drawing/2014/main" id="{368AF1D3-DB50-4874-A10F-9E51985DF1D3}"/>
              </a:ext>
            </a:extLst>
          </p:cNvPr>
          <p:cNvSpPr/>
          <p:nvPr/>
        </p:nvSpPr>
        <p:spPr>
          <a:xfrm>
            <a:off x="5501272" y="3402876"/>
            <a:ext cx="1813559"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Approved Pay Entry</a:t>
            </a:r>
            <a:endParaRPr lang="en-CA" sz="1400" dirty="0"/>
          </a:p>
        </p:txBody>
      </p:sp>
      <p:sp>
        <p:nvSpPr>
          <p:cNvPr id="21" name="Flowchart: Data 20">
            <a:extLst>
              <a:ext uri="{FF2B5EF4-FFF2-40B4-BE49-F238E27FC236}">
                <a16:creationId xmlns:a16="http://schemas.microsoft.com/office/drawing/2014/main" id="{E4D3E549-EF58-4FFA-9D86-0E06B5636D9D}"/>
              </a:ext>
            </a:extLst>
          </p:cNvPr>
          <p:cNvSpPr/>
          <p:nvPr/>
        </p:nvSpPr>
        <p:spPr>
          <a:xfrm>
            <a:off x="7271646" y="3385458"/>
            <a:ext cx="1505476"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Pay</a:t>
            </a:r>
          </a:p>
          <a:p>
            <a:pPr algn="ctr"/>
            <a:r>
              <a:rPr lang="en-US" sz="1400" dirty="0"/>
              <a:t>Summary</a:t>
            </a:r>
            <a:endParaRPr lang="en-CA" dirty="0"/>
          </a:p>
        </p:txBody>
      </p:sp>
      <p:sp>
        <p:nvSpPr>
          <p:cNvPr id="22" name="Flowchart: Data 21">
            <a:extLst>
              <a:ext uri="{FF2B5EF4-FFF2-40B4-BE49-F238E27FC236}">
                <a16:creationId xmlns:a16="http://schemas.microsoft.com/office/drawing/2014/main" id="{C5F030A1-7F7C-4C16-9D1A-B878C3B9BF1E}"/>
              </a:ext>
            </a:extLst>
          </p:cNvPr>
          <p:cNvSpPr/>
          <p:nvPr/>
        </p:nvSpPr>
        <p:spPr>
          <a:xfrm>
            <a:off x="10441812" y="3371306"/>
            <a:ext cx="1383516"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Period Summary</a:t>
            </a:r>
            <a:endParaRPr lang="en-CA" sz="1200" dirty="0"/>
          </a:p>
        </p:txBody>
      </p:sp>
      <p:cxnSp>
        <p:nvCxnSpPr>
          <p:cNvPr id="24" name="Straight Arrow Connector 23">
            <a:extLst>
              <a:ext uri="{FF2B5EF4-FFF2-40B4-BE49-F238E27FC236}">
                <a16:creationId xmlns:a16="http://schemas.microsoft.com/office/drawing/2014/main" id="{DA8F21C7-EE6B-4BF4-A960-60756EFF2D40}"/>
              </a:ext>
            </a:extLst>
          </p:cNvPr>
          <p:cNvCxnSpPr>
            <a:stCxn id="4" idx="5"/>
            <a:endCxn id="20" idx="2"/>
          </p:cNvCxnSpPr>
          <p:nvPr/>
        </p:nvCxnSpPr>
        <p:spPr>
          <a:xfrm>
            <a:off x="5357004" y="3744688"/>
            <a:ext cx="325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A636C0-7A05-47F3-812F-38268BA8B6AC}"/>
              </a:ext>
            </a:extLst>
          </p:cNvPr>
          <p:cNvCxnSpPr>
            <a:cxnSpLocks/>
            <a:stCxn id="20" idx="5"/>
            <a:endCxn id="21" idx="2"/>
          </p:cNvCxnSpPr>
          <p:nvPr/>
        </p:nvCxnSpPr>
        <p:spPr>
          <a:xfrm flipV="1">
            <a:off x="7133475" y="3727270"/>
            <a:ext cx="288719" cy="1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6CA871-DFA5-40F5-AFBB-DB6AF9A81624}"/>
              </a:ext>
            </a:extLst>
          </p:cNvPr>
          <p:cNvCxnSpPr>
            <a:cxnSpLocks/>
            <a:stCxn id="11" idx="0"/>
          </p:cNvCxnSpPr>
          <p:nvPr/>
        </p:nvCxnSpPr>
        <p:spPr>
          <a:xfrm flipV="1">
            <a:off x="5461717" y="3720194"/>
            <a:ext cx="29763" cy="93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C804DA-2A14-4A02-93FB-8A8F4BE8FF3D}"/>
              </a:ext>
            </a:extLst>
          </p:cNvPr>
          <p:cNvCxnSpPr>
            <a:cxnSpLocks/>
            <a:stCxn id="8" idx="0"/>
            <a:endCxn id="11" idx="2"/>
          </p:cNvCxnSpPr>
          <p:nvPr/>
        </p:nvCxnSpPr>
        <p:spPr>
          <a:xfrm flipH="1" flipV="1">
            <a:off x="5461717" y="5233853"/>
            <a:ext cx="2053" cy="51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EC99F3C-E744-4465-84F9-875513479D07}"/>
              </a:ext>
            </a:extLst>
          </p:cNvPr>
          <p:cNvCxnSpPr>
            <a:cxnSpLocks/>
            <a:stCxn id="14" idx="0"/>
          </p:cNvCxnSpPr>
          <p:nvPr/>
        </p:nvCxnSpPr>
        <p:spPr>
          <a:xfrm flipV="1">
            <a:off x="7231569" y="3727270"/>
            <a:ext cx="0" cy="94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F6A40DD-5A7B-4464-914A-981ACF86FBFC}"/>
              </a:ext>
            </a:extLst>
          </p:cNvPr>
          <p:cNvCxnSpPr>
            <a:stCxn id="9" idx="0"/>
            <a:endCxn id="14" idx="2"/>
          </p:cNvCxnSpPr>
          <p:nvPr/>
        </p:nvCxnSpPr>
        <p:spPr>
          <a:xfrm flipV="1">
            <a:off x="7219892" y="5255625"/>
            <a:ext cx="11677" cy="49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F3B013-AAE6-438C-8EC6-07D276D409DC}"/>
              </a:ext>
            </a:extLst>
          </p:cNvPr>
          <p:cNvCxnSpPr>
            <a:cxnSpLocks/>
            <a:stCxn id="15" idx="0"/>
          </p:cNvCxnSpPr>
          <p:nvPr/>
        </p:nvCxnSpPr>
        <p:spPr>
          <a:xfrm flipV="1">
            <a:off x="10354041" y="3720194"/>
            <a:ext cx="30101" cy="96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ata 45">
            <a:extLst>
              <a:ext uri="{FF2B5EF4-FFF2-40B4-BE49-F238E27FC236}">
                <a16:creationId xmlns:a16="http://schemas.microsoft.com/office/drawing/2014/main" id="{597542A6-9153-4BEC-A7CB-1B205CAA26E1}"/>
              </a:ext>
            </a:extLst>
          </p:cNvPr>
          <p:cNvSpPr/>
          <p:nvPr/>
        </p:nvSpPr>
        <p:spPr>
          <a:xfrm>
            <a:off x="318434" y="3385458"/>
            <a:ext cx="2145923"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a:t>
            </a:r>
          </a:p>
          <a:p>
            <a:pPr algn="ctr"/>
            <a:r>
              <a:rPr lang="en-US" dirty="0"/>
              <a:t>Assignment</a:t>
            </a:r>
            <a:endParaRPr lang="en-CA" dirty="0"/>
          </a:p>
        </p:txBody>
      </p:sp>
      <p:sp>
        <p:nvSpPr>
          <p:cNvPr id="54" name="Flowchart: Data 53">
            <a:extLst>
              <a:ext uri="{FF2B5EF4-FFF2-40B4-BE49-F238E27FC236}">
                <a16:creationId xmlns:a16="http://schemas.microsoft.com/office/drawing/2014/main" id="{824E55A6-3C94-4421-9BB4-4F5D3BA7FF78}"/>
              </a:ext>
            </a:extLst>
          </p:cNvPr>
          <p:cNvSpPr/>
          <p:nvPr/>
        </p:nvSpPr>
        <p:spPr>
          <a:xfrm>
            <a:off x="2321494" y="3385458"/>
            <a:ext cx="1468229"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a:t>
            </a:r>
          </a:p>
          <a:p>
            <a:pPr algn="ctr"/>
            <a:r>
              <a:rPr lang="en-US" dirty="0"/>
              <a:t>Activity</a:t>
            </a:r>
            <a:endParaRPr lang="en-CA" dirty="0"/>
          </a:p>
        </p:txBody>
      </p:sp>
      <p:sp>
        <p:nvSpPr>
          <p:cNvPr id="57" name="Flowchart: Manual Input 56">
            <a:extLst>
              <a:ext uri="{FF2B5EF4-FFF2-40B4-BE49-F238E27FC236}">
                <a16:creationId xmlns:a16="http://schemas.microsoft.com/office/drawing/2014/main" id="{370C883C-DA91-4F68-8E28-C630C61C2843}"/>
              </a:ext>
            </a:extLst>
          </p:cNvPr>
          <p:cNvSpPr/>
          <p:nvPr/>
        </p:nvSpPr>
        <p:spPr>
          <a:xfrm>
            <a:off x="1260846" y="4624254"/>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Supervisor</a:t>
            </a:r>
          </a:p>
          <a:p>
            <a:pPr algn="ctr"/>
            <a:r>
              <a:rPr lang="en-US" dirty="0"/>
              <a:t>Enter</a:t>
            </a:r>
            <a:endParaRPr lang="en-CA" dirty="0"/>
          </a:p>
        </p:txBody>
      </p:sp>
      <p:cxnSp>
        <p:nvCxnSpPr>
          <p:cNvPr id="59" name="Connector: Elbow 58">
            <a:extLst>
              <a:ext uri="{FF2B5EF4-FFF2-40B4-BE49-F238E27FC236}">
                <a16:creationId xmlns:a16="http://schemas.microsoft.com/office/drawing/2014/main" id="{3D2A3FB1-DDF3-4F95-A704-FA5E01843B62}"/>
              </a:ext>
            </a:extLst>
          </p:cNvPr>
          <p:cNvCxnSpPr>
            <a:stCxn id="46" idx="3"/>
            <a:endCxn id="57" idx="1"/>
          </p:cNvCxnSpPr>
          <p:nvPr/>
        </p:nvCxnSpPr>
        <p:spPr>
          <a:xfrm rot="16200000" flipH="1">
            <a:off x="751827" y="4494057"/>
            <a:ext cx="933995" cy="840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C402408-E577-4174-B329-DDAD1A335A1D}"/>
              </a:ext>
            </a:extLst>
          </p:cNvPr>
          <p:cNvCxnSpPr>
            <a:cxnSpLocks/>
            <a:stCxn id="57" idx="3"/>
            <a:endCxn id="54" idx="3"/>
          </p:cNvCxnSpPr>
          <p:nvPr/>
        </p:nvCxnSpPr>
        <p:spPr>
          <a:xfrm flipV="1">
            <a:off x="2635962" y="4069082"/>
            <a:ext cx="272824" cy="9339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Manual Input 61">
            <a:extLst>
              <a:ext uri="{FF2B5EF4-FFF2-40B4-BE49-F238E27FC236}">
                <a16:creationId xmlns:a16="http://schemas.microsoft.com/office/drawing/2014/main" id="{7833753A-F451-4383-9BC8-D387A293FA64}"/>
              </a:ext>
            </a:extLst>
          </p:cNvPr>
          <p:cNvSpPr/>
          <p:nvPr/>
        </p:nvSpPr>
        <p:spPr>
          <a:xfrm>
            <a:off x="3143108" y="4624253"/>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Manager Approve</a:t>
            </a:r>
            <a:endParaRPr lang="en-CA" dirty="0"/>
          </a:p>
        </p:txBody>
      </p:sp>
      <p:cxnSp>
        <p:nvCxnSpPr>
          <p:cNvPr id="64" name="Connector: Elbow 63">
            <a:extLst>
              <a:ext uri="{FF2B5EF4-FFF2-40B4-BE49-F238E27FC236}">
                <a16:creationId xmlns:a16="http://schemas.microsoft.com/office/drawing/2014/main" id="{2D11A6E4-85C6-4B70-8EF8-BE1FBE9B8546}"/>
              </a:ext>
            </a:extLst>
          </p:cNvPr>
          <p:cNvCxnSpPr>
            <a:cxnSpLocks/>
            <a:stCxn id="54" idx="4"/>
            <a:endCxn id="62" idx="1"/>
          </p:cNvCxnSpPr>
          <p:nvPr/>
        </p:nvCxnSpPr>
        <p:spPr>
          <a:xfrm rot="16200000" flipH="1">
            <a:off x="2632361" y="4492329"/>
            <a:ext cx="933994" cy="87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905F532-8B77-48CB-93E2-37D14E1AC4D3}"/>
              </a:ext>
            </a:extLst>
          </p:cNvPr>
          <p:cNvCxnSpPr>
            <a:stCxn id="62" idx="3"/>
            <a:endCxn id="4" idx="4"/>
          </p:cNvCxnSpPr>
          <p:nvPr/>
        </p:nvCxnSpPr>
        <p:spPr>
          <a:xfrm flipV="1">
            <a:off x="4518224" y="4086500"/>
            <a:ext cx="96810" cy="9165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Flowchart: Manual Input 66">
            <a:extLst>
              <a:ext uri="{FF2B5EF4-FFF2-40B4-BE49-F238E27FC236}">
                <a16:creationId xmlns:a16="http://schemas.microsoft.com/office/drawing/2014/main" id="{661969B6-0839-4530-8B2C-F65149B5301A}"/>
              </a:ext>
            </a:extLst>
          </p:cNvPr>
          <p:cNvSpPr/>
          <p:nvPr/>
        </p:nvSpPr>
        <p:spPr>
          <a:xfrm>
            <a:off x="2371702" y="2110195"/>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a:t>
            </a:r>
          </a:p>
          <a:p>
            <a:pPr algn="ctr"/>
            <a:r>
              <a:rPr lang="en-US" dirty="0"/>
              <a:t>Enter</a:t>
            </a:r>
            <a:endParaRPr lang="en-CA" dirty="0"/>
          </a:p>
        </p:txBody>
      </p:sp>
      <p:cxnSp>
        <p:nvCxnSpPr>
          <p:cNvPr id="69" name="Straight Arrow Connector 68">
            <a:extLst>
              <a:ext uri="{FF2B5EF4-FFF2-40B4-BE49-F238E27FC236}">
                <a16:creationId xmlns:a16="http://schemas.microsoft.com/office/drawing/2014/main" id="{A25A45C0-6919-4061-9830-8ECF1D3005BF}"/>
              </a:ext>
            </a:extLst>
          </p:cNvPr>
          <p:cNvCxnSpPr>
            <a:cxnSpLocks/>
            <a:stCxn id="67" idx="2"/>
            <a:endCxn id="54" idx="1"/>
          </p:cNvCxnSpPr>
          <p:nvPr/>
        </p:nvCxnSpPr>
        <p:spPr>
          <a:xfrm flipH="1">
            <a:off x="3055609" y="2867841"/>
            <a:ext cx="3651" cy="51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Manual Input 69">
            <a:extLst>
              <a:ext uri="{FF2B5EF4-FFF2-40B4-BE49-F238E27FC236}">
                <a16:creationId xmlns:a16="http://schemas.microsoft.com/office/drawing/2014/main" id="{DA58077F-2E66-46D9-8B69-827ED8F906E5}"/>
              </a:ext>
            </a:extLst>
          </p:cNvPr>
          <p:cNvSpPr/>
          <p:nvPr/>
        </p:nvSpPr>
        <p:spPr>
          <a:xfrm>
            <a:off x="5720851" y="511628"/>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a:t>
            </a:r>
          </a:p>
          <a:p>
            <a:pPr algn="ctr"/>
            <a:r>
              <a:rPr lang="en-US" dirty="0"/>
              <a:t>Enter</a:t>
            </a:r>
            <a:endParaRPr lang="en-CA" dirty="0"/>
          </a:p>
        </p:txBody>
      </p:sp>
      <p:cxnSp>
        <p:nvCxnSpPr>
          <p:cNvPr id="72" name="Straight Arrow Connector 71">
            <a:extLst>
              <a:ext uri="{FF2B5EF4-FFF2-40B4-BE49-F238E27FC236}">
                <a16:creationId xmlns:a16="http://schemas.microsoft.com/office/drawing/2014/main" id="{969CBFBE-2FA2-4047-A43E-024FBFCCC7EB}"/>
              </a:ext>
            </a:extLst>
          </p:cNvPr>
          <p:cNvCxnSpPr>
            <a:cxnSpLocks/>
            <a:stCxn id="70" idx="2"/>
            <a:endCxn id="85" idx="1"/>
          </p:cNvCxnSpPr>
          <p:nvPr/>
        </p:nvCxnSpPr>
        <p:spPr>
          <a:xfrm>
            <a:off x="6408409" y="1269274"/>
            <a:ext cx="0" cy="30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Flowchart: Data 84">
            <a:extLst>
              <a:ext uri="{FF2B5EF4-FFF2-40B4-BE49-F238E27FC236}">
                <a16:creationId xmlns:a16="http://schemas.microsoft.com/office/drawing/2014/main" id="{31C749D9-23B4-461A-9CA3-D9FDA229ACE3}"/>
              </a:ext>
            </a:extLst>
          </p:cNvPr>
          <p:cNvSpPr/>
          <p:nvPr/>
        </p:nvSpPr>
        <p:spPr>
          <a:xfrm>
            <a:off x="5501629" y="1570808"/>
            <a:ext cx="1813559"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a:t>
            </a:r>
          </a:p>
          <a:p>
            <a:pPr algn="ctr"/>
            <a:r>
              <a:rPr lang="en-US" dirty="0"/>
              <a:t>Entry</a:t>
            </a:r>
            <a:endParaRPr lang="en-CA" dirty="0"/>
          </a:p>
        </p:txBody>
      </p:sp>
      <p:sp>
        <p:nvSpPr>
          <p:cNvPr id="89" name="Flowchart: Manual Input 88">
            <a:extLst>
              <a:ext uri="{FF2B5EF4-FFF2-40B4-BE49-F238E27FC236}">
                <a16:creationId xmlns:a16="http://schemas.microsoft.com/office/drawing/2014/main" id="{0185BBEE-5FDB-4549-89EB-ACDB0561652B}"/>
              </a:ext>
            </a:extLst>
          </p:cNvPr>
          <p:cNvSpPr/>
          <p:nvPr/>
        </p:nvSpPr>
        <p:spPr>
          <a:xfrm>
            <a:off x="5723885" y="2388329"/>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Manager</a:t>
            </a:r>
          </a:p>
          <a:p>
            <a:pPr algn="ctr"/>
            <a:r>
              <a:rPr lang="en-CA" dirty="0"/>
              <a:t>Approve</a:t>
            </a:r>
          </a:p>
        </p:txBody>
      </p:sp>
      <p:cxnSp>
        <p:nvCxnSpPr>
          <p:cNvPr id="93" name="Straight Arrow Connector 92">
            <a:extLst>
              <a:ext uri="{FF2B5EF4-FFF2-40B4-BE49-F238E27FC236}">
                <a16:creationId xmlns:a16="http://schemas.microsoft.com/office/drawing/2014/main" id="{31BF171F-17B5-48DF-9D79-C2C6C3C73FAB}"/>
              </a:ext>
            </a:extLst>
          </p:cNvPr>
          <p:cNvCxnSpPr>
            <a:stCxn id="85" idx="4"/>
            <a:endCxn id="89" idx="0"/>
          </p:cNvCxnSpPr>
          <p:nvPr/>
        </p:nvCxnSpPr>
        <p:spPr>
          <a:xfrm>
            <a:off x="6408409" y="2254432"/>
            <a:ext cx="3034" cy="20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53ADA14-1208-4074-AE4E-67044DFD64D5}"/>
              </a:ext>
            </a:extLst>
          </p:cNvPr>
          <p:cNvCxnSpPr>
            <a:stCxn id="89" idx="2"/>
            <a:endCxn id="20" idx="1"/>
          </p:cNvCxnSpPr>
          <p:nvPr/>
        </p:nvCxnSpPr>
        <p:spPr>
          <a:xfrm flipH="1">
            <a:off x="6408052" y="3145975"/>
            <a:ext cx="3391" cy="256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DA5B494-83E1-45AF-A7E0-BF6F63DC90F5}"/>
              </a:ext>
            </a:extLst>
          </p:cNvPr>
          <p:cNvSpPr txBox="1"/>
          <p:nvPr/>
        </p:nvSpPr>
        <p:spPr>
          <a:xfrm>
            <a:off x="600890" y="827314"/>
            <a:ext cx="5111661" cy="369332"/>
          </a:xfrm>
          <a:prstGeom prst="rect">
            <a:avLst/>
          </a:prstGeom>
          <a:noFill/>
        </p:spPr>
        <p:txBody>
          <a:bodyPr wrap="square" rtlCol="0">
            <a:spAutoFit/>
          </a:bodyPr>
          <a:lstStyle/>
          <a:p>
            <a:r>
              <a:rPr lang="en-US" dirty="0"/>
              <a:t>Variable Pay Information Flow</a:t>
            </a:r>
            <a:endParaRPr lang="en-CA" dirty="0"/>
          </a:p>
        </p:txBody>
      </p:sp>
      <p:sp>
        <p:nvSpPr>
          <p:cNvPr id="111" name="Flowchart: Data 110">
            <a:extLst>
              <a:ext uri="{FF2B5EF4-FFF2-40B4-BE49-F238E27FC236}">
                <a16:creationId xmlns:a16="http://schemas.microsoft.com/office/drawing/2014/main" id="{872FE9F7-A597-4070-BED5-564E47AD7A1A}"/>
              </a:ext>
            </a:extLst>
          </p:cNvPr>
          <p:cNvSpPr/>
          <p:nvPr/>
        </p:nvSpPr>
        <p:spPr>
          <a:xfrm>
            <a:off x="8865361" y="3371306"/>
            <a:ext cx="1567350" cy="6836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Approved Pay</a:t>
            </a:r>
          </a:p>
          <a:p>
            <a:pPr algn="ctr"/>
            <a:r>
              <a:rPr lang="en-US" sz="1400" dirty="0"/>
              <a:t>Summary</a:t>
            </a:r>
            <a:endParaRPr lang="en-CA" sz="1400" dirty="0"/>
          </a:p>
        </p:txBody>
      </p:sp>
      <p:cxnSp>
        <p:nvCxnSpPr>
          <p:cNvPr id="115" name="Straight Arrow Connector 114">
            <a:extLst>
              <a:ext uri="{FF2B5EF4-FFF2-40B4-BE49-F238E27FC236}">
                <a16:creationId xmlns:a16="http://schemas.microsoft.com/office/drawing/2014/main" id="{A4F14584-E54B-4FF6-A972-5048FCB3B7C5}"/>
              </a:ext>
            </a:extLst>
          </p:cNvPr>
          <p:cNvCxnSpPr>
            <a:cxnSpLocks/>
          </p:cNvCxnSpPr>
          <p:nvPr/>
        </p:nvCxnSpPr>
        <p:spPr>
          <a:xfrm flipV="1">
            <a:off x="10226476" y="3694613"/>
            <a:ext cx="395522" cy="1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Flowchart: Manual Input 116">
            <a:extLst>
              <a:ext uri="{FF2B5EF4-FFF2-40B4-BE49-F238E27FC236}">
                <a16:creationId xmlns:a16="http://schemas.microsoft.com/office/drawing/2014/main" id="{96B999FE-C94C-46BB-BEEC-95E1E3A86A06}"/>
              </a:ext>
            </a:extLst>
          </p:cNvPr>
          <p:cNvSpPr/>
          <p:nvPr/>
        </p:nvSpPr>
        <p:spPr>
          <a:xfrm>
            <a:off x="8197001" y="4636774"/>
            <a:ext cx="1375116" cy="757646"/>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Manager Approve</a:t>
            </a:r>
            <a:endParaRPr lang="en-CA" dirty="0"/>
          </a:p>
        </p:txBody>
      </p:sp>
      <p:cxnSp>
        <p:nvCxnSpPr>
          <p:cNvPr id="121" name="Connector: Elbow 120">
            <a:extLst>
              <a:ext uri="{FF2B5EF4-FFF2-40B4-BE49-F238E27FC236}">
                <a16:creationId xmlns:a16="http://schemas.microsoft.com/office/drawing/2014/main" id="{41F7714E-5E8C-4BA4-8B94-2723907002EB}"/>
              </a:ext>
            </a:extLst>
          </p:cNvPr>
          <p:cNvCxnSpPr>
            <a:cxnSpLocks/>
            <a:stCxn id="21" idx="4"/>
            <a:endCxn id="117" idx="1"/>
          </p:cNvCxnSpPr>
          <p:nvPr/>
        </p:nvCxnSpPr>
        <p:spPr>
          <a:xfrm rot="16200000" flipH="1">
            <a:off x="7637435" y="4456030"/>
            <a:ext cx="946515" cy="1726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E340BE39-0115-4CD4-B2D1-FFA2D6D04E56}"/>
              </a:ext>
            </a:extLst>
          </p:cNvPr>
          <p:cNvCxnSpPr>
            <a:stCxn id="117" idx="3"/>
            <a:endCxn id="111" idx="4"/>
          </p:cNvCxnSpPr>
          <p:nvPr/>
        </p:nvCxnSpPr>
        <p:spPr>
          <a:xfrm flipV="1">
            <a:off x="9572117" y="4054930"/>
            <a:ext cx="76919" cy="9606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Manual Input 39">
            <a:extLst>
              <a:ext uri="{FF2B5EF4-FFF2-40B4-BE49-F238E27FC236}">
                <a16:creationId xmlns:a16="http://schemas.microsoft.com/office/drawing/2014/main" id="{D2E5A342-3798-4792-8E3D-425BAA9749ED}"/>
              </a:ext>
            </a:extLst>
          </p:cNvPr>
          <p:cNvSpPr/>
          <p:nvPr/>
        </p:nvSpPr>
        <p:spPr>
          <a:xfrm>
            <a:off x="550115" y="6055342"/>
            <a:ext cx="1007663" cy="405103"/>
          </a:xfrm>
          <a:prstGeom prst="flowChartManualIn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Manual Process</a:t>
            </a:r>
            <a:endParaRPr lang="en-CA" sz="1200" dirty="0">
              <a:solidFill>
                <a:schemeClr val="tx1"/>
              </a:solidFill>
            </a:endParaRPr>
          </a:p>
        </p:txBody>
      </p:sp>
      <p:sp>
        <p:nvSpPr>
          <p:cNvPr id="42" name="Flowchart: Process 41">
            <a:extLst>
              <a:ext uri="{FF2B5EF4-FFF2-40B4-BE49-F238E27FC236}">
                <a16:creationId xmlns:a16="http://schemas.microsoft.com/office/drawing/2014/main" id="{F3EBB008-610D-436B-9686-20FA8F8BC149}"/>
              </a:ext>
            </a:extLst>
          </p:cNvPr>
          <p:cNvSpPr/>
          <p:nvPr/>
        </p:nvSpPr>
        <p:spPr>
          <a:xfrm>
            <a:off x="1734940" y="6068374"/>
            <a:ext cx="1066983" cy="39207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tx1"/>
                </a:solidFill>
              </a:rPr>
              <a:t>Auto</a:t>
            </a:r>
          </a:p>
          <a:p>
            <a:pPr algn="ctr"/>
            <a:r>
              <a:rPr lang="en-US" sz="1200" dirty="0">
                <a:solidFill>
                  <a:schemeClr val="tx1"/>
                </a:solidFill>
              </a:rPr>
              <a:t>Process</a:t>
            </a:r>
            <a:endParaRPr lang="en-CA" sz="1200" dirty="0">
              <a:solidFill>
                <a:schemeClr val="tx1"/>
              </a:solidFill>
            </a:endParaRPr>
          </a:p>
        </p:txBody>
      </p:sp>
      <p:sp>
        <p:nvSpPr>
          <p:cNvPr id="44" name="Flowchart: Data 43">
            <a:extLst>
              <a:ext uri="{FF2B5EF4-FFF2-40B4-BE49-F238E27FC236}">
                <a16:creationId xmlns:a16="http://schemas.microsoft.com/office/drawing/2014/main" id="{5C83A9C2-60B7-4A36-8810-332A79891044}"/>
              </a:ext>
            </a:extLst>
          </p:cNvPr>
          <p:cNvSpPr/>
          <p:nvPr/>
        </p:nvSpPr>
        <p:spPr>
          <a:xfrm>
            <a:off x="2979085" y="6068373"/>
            <a:ext cx="1274796" cy="392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a:t>
            </a:r>
          </a:p>
        </p:txBody>
      </p:sp>
    </p:spTree>
    <p:extLst>
      <p:ext uri="{BB962C8B-B14F-4D97-AF65-F5344CB8AC3E}">
        <p14:creationId xmlns:p14="http://schemas.microsoft.com/office/powerpoint/2010/main" val="402885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E5DF2880-9AE8-4A18-85A8-0FF573BEEE06}"/>
              </a:ext>
            </a:extLst>
          </p:cNvPr>
          <p:cNvSpPr/>
          <p:nvPr/>
        </p:nvSpPr>
        <p:spPr>
          <a:xfrm>
            <a:off x="1184366"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 Acquisition</a:t>
            </a:r>
          </a:p>
          <a:p>
            <a:pPr algn="ctr"/>
            <a:r>
              <a:rPr lang="en-US" dirty="0"/>
              <a:t>&amp; Approval</a:t>
            </a:r>
            <a:endParaRPr lang="en-CA" dirty="0"/>
          </a:p>
        </p:txBody>
      </p:sp>
      <p:sp>
        <p:nvSpPr>
          <p:cNvPr id="5" name="Flowchart: Process 4">
            <a:extLst>
              <a:ext uri="{FF2B5EF4-FFF2-40B4-BE49-F238E27FC236}">
                <a16:creationId xmlns:a16="http://schemas.microsoft.com/office/drawing/2014/main" id="{23AEC6F8-0F2F-470F-B889-28602950DFE2}"/>
              </a:ext>
            </a:extLst>
          </p:cNvPr>
          <p:cNvSpPr/>
          <p:nvPr/>
        </p:nvSpPr>
        <p:spPr>
          <a:xfrm>
            <a:off x="3670663"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Calculation</a:t>
            </a:r>
          </a:p>
          <a:p>
            <a:pPr algn="ctr"/>
            <a:r>
              <a:rPr lang="en-US" dirty="0"/>
              <a:t>&amp; Approval</a:t>
            </a:r>
            <a:endParaRPr lang="en-CA" dirty="0"/>
          </a:p>
        </p:txBody>
      </p:sp>
      <p:sp>
        <p:nvSpPr>
          <p:cNvPr id="6" name="Flowchart: Process 5">
            <a:extLst>
              <a:ext uri="{FF2B5EF4-FFF2-40B4-BE49-F238E27FC236}">
                <a16:creationId xmlns:a16="http://schemas.microsoft.com/office/drawing/2014/main" id="{560800A9-8867-4E0A-87BB-D4643C3B4EE5}"/>
              </a:ext>
            </a:extLst>
          </p:cNvPr>
          <p:cNvSpPr/>
          <p:nvPr/>
        </p:nvSpPr>
        <p:spPr>
          <a:xfrm>
            <a:off x="6156960"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Review and aggregation</a:t>
            </a:r>
            <a:endParaRPr lang="en-CA" dirty="0"/>
          </a:p>
        </p:txBody>
      </p:sp>
      <p:sp>
        <p:nvSpPr>
          <p:cNvPr id="7" name="Flowchart: Process 6">
            <a:extLst>
              <a:ext uri="{FF2B5EF4-FFF2-40B4-BE49-F238E27FC236}">
                <a16:creationId xmlns:a16="http://schemas.microsoft.com/office/drawing/2014/main" id="{C7662D79-5CB4-4BF7-8184-BE6D86EFB6EE}"/>
              </a:ext>
            </a:extLst>
          </p:cNvPr>
          <p:cNvSpPr/>
          <p:nvPr/>
        </p:nvSpPr>
        <p:spPr>
          <a:xfrm>
            <a:off x="8982892" y="1715595"/>
            <a:ext cx="1898468" cy="11734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Payroll Export</a:t>
            </a:r>
            <a:endParaRPr lang="en-CA" dirty="0"/>
          </a:p>
        </p:txBody>
      </p:sp>
      <p:cxnSp>
        <p:nvCxnSpPr>
          <p:cNvPr id="9" name="Straight Arrow Connector 8">
            <a:extLst>
              <a:ext uri="{FF2B5EF4-FFF2-40B4-BE49-F238E27FC236}">
                <a16:creationId xmlns:a16="http://schemas.microsoft.com/office/drawing/2014/main" id="{8B165E22-45AD-4585-B77B-45C5444F395F}"/>
              </a:ext>
            </a:extLst>
          </p:cNvPr>
          <p:cNvCxnSpPr>
            <a:stCxn id="4" idx="3"/>
            <a:endCxn id="5" idx="1"/>
          </p:cNvCxnSpPr>
          <p:nvPr/>
        </p:nvCxnSpPr>
        <p:spPr>
          <a:xfrm>
            <a:off x="3082834" y="2302335"/>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0DB194-4EF9-4BBA-A0E7-5E834B5AD0C3}"/>
              </a:ext>
            </a:extLst>
          </p:cNvPr>
          <p:cNvCxnSpPr>
            <a:stCxn id="5" idx="3"/>
            <a:endCxn id="6" idx="1"/>
          </p:cNvCxnSpPr>
          <p:nvPr/>
        </p:nvCxnSpPr>
        <p:spPr>
          <a:xfrm>
            <a:off x="5569131" y="2302335"/>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BD7F1A-508D-4AE0-8FDE-9AC08A0D1190}"/>
              </a:ext>
            </a:extLst>
          </p:cNvPr>
          <p:cNvCxnSpPr>
            <a:stCxn id="6" idx="3"/>
            <a:endCxn id="7" idx="1"/>
          </p:cNvCxnSpPr>
          <p:nvPr/>
        </p:nvCxnSpPr>
        <p:spPr>
          <a:xfrm>
            <a:off x="8055428" y="2302335"/>
            <a:ext cx="927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7ABBFA-7C12-4CCA-88B2-E2C8A8E38FA2}"/>
              </a:ext>
            </a:extLst>
          </p:cNvPr>
          <p:cNvSpPr txBox="1"/>
          <p:nvPr/>
        </p:nvSpPr>
        <p:spPr>
          <a:xfrm>
            <a:off x="923109" y="940526"/>
            <a:ext cx="3249929" cy="461665"/>
          </a:xfrm>
          <a:prstGeom prst="rect">
            <a:avLst/>
          </a:prstGeom>
          <a:noFill/>
        </p:spPr>
        <p:txBody>
          <a:bodyPr wrap="none" rtlCol="0">
            <a:spAutoFit/>
          </a:bodyPr>
          <a:lstStyle/>
          <a:p>
            <a:r>
              <a:rPr lang="en-US" sz="2400" b="1" dirty="0"/>
              <a:t>Solution in Components</a:t>
            </a:r>
            <a:endParaRPr lang="en-CA" sz="2400" b="1" dirty="0"/>
          </a:p>
        </p:txBody>
      </p:sp>
      <p:sp>
        <p:nvSpPr>
          <p:cNvPr id="15" name="TextBox 14">
            <a:extLst>
              <a:ext uri="{FF2B5EF4-FFF2-40B4-BE49-F238E27FC236}">
                <a16:creationId xmlns:a16="http://schemas.microsoft.com/office/drawing/2014/main" id="{E59A1223-F24D-43BD-BD53-8C2DF9BFE1F7}"/>
              </a:ext>
            </a:extLst>
          </p:cNvPr>
          <p:cNvSpPr txBox="1"/>
          <p:nvPr/>
        </p:nvSpPr>
        <p:spPr>
          <a:xfrm>
            <a:off x="678573" y="3510650"/>
            <a:ext cx="2465221" cy="2354491"/>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Standardize work activity structure to satisfy the requirement for pay calculation</a:t>
            </a:r>
          </a:p>
          <a:p>
            <a:pPr marL="171450" indent="-171450">
              <a:buFont typeface="Arial" panose="020B0604020202020204" pitchFamily="34" charset="0"/>
              <a:buChar char="•"/>
            </a:pPr>
            <a:r>
              <a:rPr lang="en-US" sz="1050" dirty="0"/>
              <a:t>Re-purpose job bonus section to work activity, it can be converted to work activity after manager approval</a:t>
            </a:r>
          </a:p>
          <a:p>
            <a:pPr marL="171450" indent="-171450">
              <a:buFont typeface="Arial" panose="020B0604020202020204" pitchFamily="34" charset="0"/>
              <a:buChar char="•"/>
            </a:pPr>
            <a:r>
              <a:rPr lang="en-US" sz="1050" dirty="0"/>
              <a:t>All OVPP in future needs to have work activity generated from ultimate source.</a:t>
            </a:r>
          </a:p>
          <a:p>
            <a:pPr marL="171450" indent="-171450">
              <a:buFont typeface="Arial" panose="020B0604020202020204" pitchFamily="34" charset="0"/>
              <a:buChar char="•"/>
            </a:pPr>
            <a:r>
              <a:rPr lang="en-US" sz="1050" dirty="0"/>
              <a:t>Work activity can be entered directly with approval needed.</a:t>
            </a:r>
          </a:p>
          <a:p>
            <a:pPr marL="171450" indent="-171450">
              <a:buFont typeface="Arial" panose="020B0604020202020204" pitchFamily="34" charset="0"/>
              <a:buChar char="•"/>
            </a:pPr>
            <a:r>
              <a:rPr lang="en-US" sz="1050" dirty="0"/>
              <a:t>Work activity is not editable after approved.</a:t>
            </a:r>
          </a:p>
          <a:p>
            <a:endParaRPr lang="en-CA" sz="1050" dirty="0"/>
          </a:p>
        </p:txBody>
      </p:sp>
      <p:sp>
        <p:nvSpPr>
          <p:cNvPr id="17" name="TextBox 16">
            <a:extLst>
              <a:ext uri="{FF2B5EF4-FFF2-40B4-BE49-F238E27FC236}">
                <a16:creationId xmlns:a16="http://schemas.microsoft.com/office/drawing/2014/main" id="{30E70FE0-1563-4D38-9693-6EE069CA4C9F}"/>
              </a:ext>
            </a:extLst>
          </p:cNvPr>
          <p:cNvSpPr txBox="1"/>
          <p:nvPr/>
        </p:nvSpPr>
        <p:spPr>
          <a:xfrm>
            <a:off x="3409565" y="3510650"/>
            <a:ext cx="2465221" cy="2839239"/>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Rule based pay calculation based</a:t>
            </a:r>
            <a:br>
              <a:rPr lang="en-US" sz="1050" dirty="0"/>
            </a:br>
            <a:r>
              <a:rPr lang="en-US" sz="1050" dirty="0"/>
              <a:t> on work activity.</a:t>
            </a:r>
          </a:p>
          <a:p>
            <a:pPr marL="171450" indent="-171450">
              <a:buFont typeface="Arial" panose="020B0604020202020204" pitchFamily="34" charset="0"/>
              <a:buChar char="•"/>
            </a:pPr>
            <a:r>
              <a:rPr lang="en-US" sz="1050" dirty="0"/>
              <a:t>Pay Entry is per employee, pay type,</a:t>
            </a:r>
            <a:br>
              <a:rPr lang="en-US" sz="1050" dirty="0"/>
            </a:br>
            <a:r>
              <a:rPr lang="en-US" sz="1050" dirty="0"/>
              <a:t>per work activity. One work activity </a:t>
            </a:r>
            <a:br>
              <a:rPr lang="en-US" sz="1050" dirty="0"/>
            </a:br>
            <a:r>
              <a:rPr lang="en-US" sz="1050" dirty="0"/>
              <a:t>may generate multiple pay entries </a:t>
            </a:r>
            <a:br>
              <a:rPr lang="en-US" sz="1050" dirty="0"/>
            </a:br>
            <a:r>
              <a:rPr lang="en-US" sz="1050" dirty="0"/>
              <a:t>upon the calculation rules.</a:t>
            </a:r>
          </a:p>
          <a:p>
            <a:pPr marL="171450" indent="-171450">
              <a:buFont typeface="Arial" panose="020B0604020202020204" pitchFamily="34" charset="0"/>
              <a:buChar char="•"/>
            </a:pPr>
            <a:r>
              <a:rPr lang="en-US" sz="1050" dirty="0"/>
              <a:t>Pay Entry generated with reference </a:t>
            </a:r>
            <a:br>
              <a:rPr lang="en-US" sz="1050" dirty="0"/>
            </a:br>
            <a:r>
              <a:rPr lang="en-US" sz="1050" dirty="0"/>
              <a:t>to work activity.</a:t>
            </a:r>
          </a:p>
          <a:p>
            <a:pPr marL="171450" indent="-171450">
              <a:buFont typeface="Arial" panose="020B0604020202020204" pitchFamily="34" charset="0"/>
              <a:buChar char="•"/>
            </a:pPr>
            <a:r>
              <a:rPr lang="en-US" sz="1050" dirty="0"/>
              <a:t>Pay Entry can be entered directly </a:t>
            </a:r>
            <a:br>
              <a:rPr lang="en-US" sz="1050" dirty="0"/>
            </a:br>
            <a:r>
              <a:rPr lang="en-US" sz="1050" dirty="0"/>
              <a:t>with approval needed.</a:t>
            </a:r>
          </a:p>
          <a:p>
            <a:pPr marL="171450" indent="-171450">
              <a:buFont typeface="Arial" panose="020B0604020202020204" pitchFamily="34" charset="0"/>
              <a:buChar char="•"/>
            </a:pPr>
            <a:r>
              <a:rPr lang="en-US" sz="1050" dirty="0"/>
              <a:t>Pay Entry can be re-generated from </a:t>
            </a:r>
            <a:br>
              <a:rPr lang="en-US" sz="1050" dirty="0"/>
            </a:br>
            <a:r>
              <a:rPr lang="en-US" sz="1050" dirty="0"/>
              <a:t>work activity while the pay period is </a:t>
            </a:r>
            <a:br>
              <a:rPr lang="en-US" sz="1050" dirty="0"/>
            </a:br>
            <a:r>
              <a:rPr lang="en-US" sz="1050" dirty="0"/>
              <a:t>open.</a:t>
            </a:r>
          </a:p>
          <a:p>
            <a:pPr marL="171450" indent="-171450">
              <a:buFont typeface="Arial" panose="020B0604020202020204" pitchFamily="34" charset="0"/>
              <a:buChar char="•"/>
            </a:pPr>
            <a:r>
              <a:rPr lang="en-US" sz="1050" dirty="0"/>
              <a:t>Pay Entry is not editable if it is generated from work activity or approved manual entry</a:t>
            </a:r>
          </a:p>
          <a:p>
            <a:pPr marL="171450" indent="-171450">
              <a:buFont typeface="Arial" panose="020B0604020202020204" pitchFamily="34" charset="0"/>
              <a:buChar char="•"/>
            </a:pPr>
            <a:endParaRPr lang="en-CA" sz="1050" dirty="0"/>
          </a:p>
        </p:txBody>
      </p:sp>
      <p:sp>
        <p:nvSpPr>
          <p:cNvPr id="18" name="TextBox 17">
            <a:extLst>
              <a:ext uri="{FF2B5EF4-FFF2-40B4-BE49-F238E27FC236}">
                <a16:creationId xmlns:a16="http://schemas.microsoft.com/office/drawing/2014/main" id="{73D4EBBD-3D6A-45B3-89B5-DD3E5088D9B0}"/>
              </a:ext>
            </a:extLst>
          </p:cNvPr>
          <p:cNvSpPr txBox="1"/>
          <p:nvPr/>
        </p:nvSpPr>
        <p:spPr>
          <a:xfrm>
            <a:off x="6027262" y="3510650"/>
            <a:ext cx="2168434" cy="154657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Pay period cut off will generate pay summary for each employee for pay entries.</a:t>
            </a:r>
          </a:p>
          <a:p>
            <a:pPr marL="171450" indent="-171450">
              <a:buFont typeface="Arial" panose="020B0604020202020204" pitchFamily="34" charset="0"/>
              <a:buChar char="•"/>
            </a:pPr>
            <a:r>
              <a:rPr lang="en-US" sz="1050" dirty="0"/>
              <a:t>Pay statement can be printed from pay summary.</a:t>
            </a:r>
          </a:p>
          <a:p>
            <a:pPr marL="171450" indent="-171450">
              <a:buFont typeface="Arial" panose="020B0604020202020204" pitchFamily="34" charset="0"/>
              <a:buChar char="•"/>
            </a:pPr>
            <a:r>
              <a:rPr lang="en-US" sz="1050" dirty="0"/>
              <a:t>Pay period can be re-open and re-cut. Pay summary will be re-generated</a:t>
            </a:r>
          </a:p>
          <a:p>
            <a:endParaRPr lang="en-CA" sz="1050" dirty="0"/>
          </a:p>
        </p:txBody>
      </p:sp>
      <p:sp>
        <p:nvSpPr>
          <p:cNvPr id="19" name="TextBox 18">
            <a:extLst>
              <a:ext uri="{FF2B5EF4-FFF2-40B4-BE49-F238E27FC236}">
                <a16:creationId xmlns:a16="http://schemas.microsoft.com/office/drawing/2014/main" id="{620E0E01-A64D-42EA-A151-C5278B59EC5E}"/>
              </a:ext>
            </a:extLst>
          </p:cNvPr>
          <p:cNvSpPr txBox="1"/>
          <p:nvPr/>
        </p:nvSpPr>
        <p:spPr>
          <a:xfrm>
            <a:off x="8639991" y="3510650"/>
            <a:ext cx="2584269" cy="738664"/>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1050" dirty="0"/>
              <a:t>Pay summaries can be exported to ADP import format.</a:t>
            </a:r>
          </a:p>
          <a:p>
            <a:pPr marL="171450" indent="-171450">
              <a:buFont typeface="Arial" panose="020B0604020202020204" pitchFamily="34" charset="0"/>
              <a:buChar char="•"/>
            </a:pPr>
            <a:r>
              <a:rPr lang="en-US" sz="1050" dirty="0"/>
              <a:t>Once the import is done, pay period will be locked.</a:t>
            </a:r>
            <a:endParaRPr lang="en-CA" sz="1050" dirty="0"/>
          </a:p>
        </p:txBody>
      </p:sp>
    </p:spTree>
    <p:extLst>
      <p:ext uri="{BB962C8B-B14F-4D97-AF65-F5344CB8AC3E}">
        <p14:creationId xmlns:p14="http://schemas.microsoft.com/office/powerpoint/2010/main" val="304125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F97B7318-90CC-46AF-A5EE-8B74CF5D23F3}"/>
              </a:ext>
            </a:extLst>
          </p:cNvPr>
          <p:cNvSpPr/>
          <p:nvPr/>
        </p:nvSpPr>
        <p:spPr>
          <a:xfrm>
            <a:off x="1642166" y="1419498"/>
            <a:ext cx="1001487" cy="29609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a:t>
            </a:r>
            <a:endParaRPr lang="en-CA" dirty="0"/>
          </a:p>
        </p:txBody>
      </p:sp>
      <p:sp>
        <p:nvSpPr>
          <p:cNvPr id="5" name="TextBox 4">
            <a:extLst>
              <a:ext uri="{FF2B5EF4-FFF2-40B4-BE49-F238E27FC236}">
                <a16:creationId xmlns:a16="http://schemas.microsoft.com/office/drawing/2014/main" id="{1B214332-B6E2-417A-A431-B6D0F62006EE}"/>
              </a:ext>
            </a:extLst>
          </p:cNvPr>
          <p:cNvSpPr txBox="1"/>
          <p:nvPr/>
        </p:nvSpPr>
        <p:spPr>
          <a:xfrm>
            <a:off x="844731" y="687977"/>
            <a:ext cx="3597844" cy="369332"/>
          </a:xfrm>
          <a:prstGeom prst="rect">
            <a:avLst/>
          </a:prstGeom>
          <a:noFill/>
        </p:spPr>
        <p:txBody>
          <a:bodyPr wrap="none" rtlCol="0">
            <a:spAutoFit/>
          </a:bodyPr>
          <a:lstStyle/>
          <a:p>
            <a:r>
              <a:rPr lang="en-US" dirty="0"/>
              <a:t>Work Assignment (Dispatch Process)</a:t>
            </a:r>
            <a:endParaRPr lang="en-CA" dirty="0"/>
          </a:p>
        </p:txBody>
      </p:sp>
      <p:sp>
        <p:nvSpPr>
          <p:cNvPr id="6" name="Flowchart: Process 5">
            <a:extLst>
              <a:ext uri="{FF2B5EF4-FFF2-40B4-BE49-F238E27FC236}">
                <a16:creationId xmlns:a16="http://schemas.microsoft.com/office/drawing/2014/main" id="{2981A429-28CF-475C-9282-23E2435165F7}"/>
              </a:ext>
            </a:extLst>
          </p:cNvPr>
          <p:cNvSpPr/>
          <p:nvPr/>
        </p:nvSpPr>
        <p:spPr>
          <a:xfrm>
            <a:off x="1389016" y="218802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Take in Client Job Request</a:t>
            </a:r>
            <a:endParaRPr lang="en-CA" dirty="0"/>
          </a:p>
        </p:txBody>
      </p:sp>
      <p:cxnSp>
        <p:nvCxnSpPr>
          <p:cNvPr id="8" name="Straight Arrow Connector 7">
            <a:extLst>
              <a:ext uri="{FF2B5EF4-FFF2-40B4-BE49-F238E27FC236}">
                <a16:creationId xmlns:a16="http://schemas.microsoft.com/office/drawing/2014/main" id="{841FFFE5-B8F7-4994-8F4E-33B72FEF9C02}"/>
              </a:ext>
            </a:extLst>
          </p:cNvPr>
          <p:cNvCxnSpPr>
            <a:cxnSpLocks/>
            <a:stCxn id="4" idx="2"/>
            <a:endCxn id="6" idx="0"/>
          </p:cNvCxnSpPr>
          <p:nvPr/>
        </p:nvCxnSpPr>
        <p:spPr>
          <a:xfrm flipH="1">
            <a:off x="2142909" y="1715589"/>
            <a:ext cx="1" cy="4724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4" name="Flowchart: Process 13">
            <a:extLst>
              <a:ext uri="{FF2B5EF4-FFF2-40B4-BE49-F238E27FC236}">
                <a16:creationId xmlns:a16="http://schemas.microsoft.com/office/drawing/2014/main" id="{53379E2E-651C-4366-B759-02CF6503D479}"/>
              </a:ext>
            </a:extLst>
          </p:cNvPr>
          <p:cNvSpPr/>
          <p:nvPr/>
        </p:nvSpPr>
        <p:spPr>
          <a:xfrm>
            <a:off x="1256812" y="3089363"/>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Call Sheet for the job</a:t>
            </a:r>
            <a:endParaRPr lang="en-CA" dirty="0"/>
          </a:p>
        </p:txBody>
      </p:sp>
      <p:sp>
        <p:nvSpPr>
          <p:cNvPr id="15" name="Flowchart: Process 14">
            <a:extLst>
              <a:ext uri="{FF2B5EF4-FFF2-40B4-BE49-F238E27FC236}">
                <a16:creationId xmlns:a16="http://schemas.microsoft.com/office/drawing/2014/main" id="{AF46A753-7C8A-4ED8-BC8B-B634A4A9A5EB}"/>
              </a:ext>
            </a:extLst>
          </p:cNvPr>
          <p:cNvSpPr/>
          <p:nvPr/>
        </p:nvSpPr>
        <p:spPr>
          <a:xfrm>
            <a:off x="1388603" y="4082925"/>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Organize Crew</a:t>
            </a:r>
            <a:endParaRPr lang="en-CA" dirty="0"/>
          </a:p>
        </p:txBody>
      </p:sp>
      <p:sp>
        <p:nvSpPr>
          <p:cNvPr id="16" name="Flowchart: Process 15">
            <a:extLst>
              <a:ext uri="{FF2B5EF4-FFF2-40B4-BE49-F238E27FC236}">
                <a16:creationId xmlns:a16="http://schemas.microsoft.com/office/drawing/2014/main" id="{B7DA1B5C-32AE-498A-8FDD-26F691DAB668}"/>
              </a:ext>
            </a:extLst>
          </p:cNvPr>
          <p:cNvSpPr/>
          <p:nvPr/>
        </p:nvSpPr>
        <p:spPr>
          <a:xfrm>
            <a:off x="4339045" y="143473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Assign Crew to the job</a:t>
            </a:r>
            <a:endParaRPr lang="en-CA" dirty="0"/>
          </a:p>
        </p:txBody>
      </p:sp>
      <p:sp>
        <p:nvSpPr>
          <p:cNvPr id="17" name="Flowchart: Process 16">
            <a:extLst>
              <a:ext uri="{FF2B5EF4-FFF2-40B4-BE49-F238E27FC236}">
                <a16:creationId xmlns:a16="http://schemas.microsoft.com/office/drawing/2014/main" id="{945EB85E-21E4-4F5D-A92D-C45EF132C4C6}"/>
              </a:ext>
            </a:extLst>
          </p:cNvPr>
          <p:cNvSpPr/>
          <p:nvPr/>
        </p:nvSpPr>
        <p:spPr>
          <a:xfrm>
            <a:off x="4338631" y="2510241"/>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Schedule Equipment</a:t>
            </a:r>
            <a:endParaRPr lang="en-CA" dirty="0"/>
          </a:p>
        </p:txBody>
      </p:sp>
      <p:sp>
        <p:nvSpPr>
          <p:cNvPr id="18" name="Flowchart: Process 17">
            <a:extLst>
              <a:ext uri="{FF2B5EF4-FFF2-40B4-BE49-F238E27FC236}">
                <a16:creationId xmlns:a16="http://schemas.microsoft.com/office/drawing/2014/main" id="{14F23217-65A9-4C3C-B227-08B4ECE975A6}"/>
              </a:ext>
            </a:extLst>
          </p:cNvPr>
          <p:cNvSpPr/>
          <p:nvPr/>
        </p:nvSpPr>
        <p:spPr>
          <a:xfrm>
            <a:off x="4348543" y="352479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Schedule Product</a:t>
            </a:r>
            <a:endParaRPr lang="en-CA" dirty="0"/>
          </a:p>
        </p:txBody>
      </p:sp>
      <p:sp>
        <p:nvSpPr>
          <p:cNvPr id="19" name="Flowchart: Process 18">
            <a:extLst>
              <a:ext uri="{FF2B5EF4-FFF2-40B4-BE49-F238E27FC236}">
                <a16:creationId xmlns:a16="http://schemas.microsoft.com/office/drawing/2014/main" id="{175CBD62-7F64-4EB7-9503-D78B1A7E8764}"/>
              </a:ext>
            </a:extLst>
          </p:cNvPr>
          <p:cNvSpPr/>
          <p:nvPr/>
        </p:nvSpPr>
        <p:spPr>
          <a:xfrm>
            <a:off x="4348543" y="454152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Call Out Crew for the Job</a:t>
            </a:r>
            <a:endParaRPr lang="en-CA" dirty="0"/>
          </a:p>
        </p:txBody>
      </p:sp>
      <p:sp>
        <p:nvSpPr>
          <p:cNvPr id="20" name="Flowchart: Terminator 19">
            <a:extLst>
              <a:ext uri="{FF2B5EF4-FFF2-40B4-BE49-F238E27FC236}">
                <a16:creationId xmlns:a16="http://schemas.microsoft.com/office/drawing/2014/main" id="{C65D8192-86CE-4438-8342-EA1A1445EFEF}"/>
              </a:ext>
            </a:extLst>
          </p:cNvPr>
          <p:cNvSpPr/>
          <p:nvPr/>
        </p:nvSpPr>
        <p:spPr>
          <a:xfrm>
            <a:off x="3883236" y="5804267"/>
            <a:ext cx="2438400" cy="487684"/>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Job Operation Process</a:t>
            </a:r>
            <a:endParaRPr lang="en-CA" dirty="0"/>
          </a:p>
        </p:txBody>
      </p:sp>
      <p:cxnSp>
        <p:nvCxnSpPr>
          <p:cNvPr id="22" name="Straight Arrow Connector 21">
            <a:extLst>
              <a:ext uri="{FF2B5EF4-FFF2-40B4-BE49-F238E27FC236}">
                <a16:creationId xmlns:a16="http://schemas.microsoft.com/office/drawing/2014/main" id="{3329A49A-BF88-47D8-BADC-CEB188F2AC3F}"/>
              </a:ext>
            </a:extLst>
          </p:cNvPr>
          <p:cNvCxnSpPr>
            <a:cxnSpLocks/>
            <a:stCxn id="6" idx="2"/>
            <a:endCxn id="14" idx="0"/>
          </p:cNvCxnSpPr>
          <p:nvPr/>
        </p:nvCxnSpPr>
        <p:spPr>
          <a:xfrm>
            <a:off x="2142909" y="2749732"/>
            <a:ext cx="0" cy="3396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25" name="Straight Arrow Connector 24">
            <a:extLst>
              <a:ext uri="{FF2B5EF4-FFF2-40B4-BE49-F238E27FC236}">
                <a16:creationId xmlns:a16="http://schemas.microsoft.com/office/drawing/2014/main" id="{38B13959-E9E8-4FFA-A5A1-B7561BDDE115}"/>
              </a:ext>
            </a:extLst>
          </p:cNvPr>
          <p:cNvCxnSpPr>
            <a:cxnSpLocks/>
            <a:stCxn id="14" idx="2"/>
            <a:endCxn id="15" idx="0"/>
          </p:cNvCxnSpPr>
          <p:nvPr/>
        </p:nvCxnSpPr>
        <p:spPr>
          <a:xfrm flipH="1">
            <a:off x="2142496" y="3651068"/>
            <a:ext cx="413" cy="43185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30" name="Straight Arrow Connector 29">
            <a:extLst>
              <a:ext uri="{FF2B5EF4-FFF2-40B4-BE49-F238E27FC236}">
                <a16:creationId xmlns:a16="http://schemas.microsoft.com/office/drawing/2014/main" id="{D6A5A18F-0946-416B-BF91-193386ADCE6A}"/>
              </a:ext>
            </a:extLst>
          </p:cNvPr>
          <p:cNvCxnSpPr>
            <a:cxnSpLocks/>
            <a:stCxn id="16" idx="2"/>
            <a:endCxn id="17" idx="0"/>
          </p:cNvCxnSpPr>
          <p:nvPr/>
        </p:nvCxnSpPr>
        <p:spPr>
          <a:xfrm flipH="1">
            <a:off x="5092524" y="1996441"/>
            <a:ext cx="414" cy="51380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34" name="Straight Arrow Connector 33">
            <a:extLst>
              <a:ext uri="{FF2B5EF4-FFF2-40B4-BE49-F238E27FC236}">
                <a16:creationId xmlns:a16="http://schemas.microsoft.com/office/drawing/2014/main" id="{52102AC7-6913-470A-BB9F-BA652EFC123D}"/>
              </a:ext>
            </a:extLst>
          </p:cNvPr>
          <p:cNvCxnSpPr>
            <a:cxnSpLocks/>
            <a:stCxn id="17" idx="2"/>
            <a:endCxn id="18" idx="0"/>
          </p:cNvCxnSpPr>
          <p:nvPr/>
        </p:nvCxnSpPr>
        <p:spPr>
          <a:xfrm>
            <a:off x="5092524" y="3071946"/>
            <a:ext cx="9912" cy="452846"/>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38" name="Straight Arrow Connector 37">
            <a:extLst>
              <a:ext uri="{FF2B5EF4-FFF2-40B4-BE49-F238E27FC236}">
                <a16:creationId xmlns:a16="http://schemas.microsoft.com/office/drawing/2014/main" id="{D4962DFF-44FA-4A38-B161-96359C75057F}"/>
              </a:ext>
            </a:extLst>
          </p:cNvPr>
          <p:cNvCxnSpPr>
            <a:cxnSpLocks/>
            <a:stCxn id="18" idx="2"/>
            <a:endCxn id="19" idx="0"/>
          </p:cNvCxnSpPr>
          <p:nvPr/>
        </p:nvCxnSpPr>
        <p:spPr>
          <a:xfrm>
            <a:off x="5102436" y="4086497"/>
            <a:ext cx="0" cy="45502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40" name="Flowchart: Data 39">
            <a:extLst>
              <a:ext uri="{FF2B5EF4-FFF2-40B4-BE49-F238E27FC236}">
                <a16:creationId xmlns:a16="http://schemas.microsoft.com/office/drawing/2014/main" id="{7CF51B6F-B9D8-4C9C-9F03-1A62463EE2CC}"/>
              </a:ext>
            </a:extLst>
          </p:cNvPr>
          <p:cNvSpPr/>
          <p:nvPr/>
        </p:nvSpPr>
        <p:spPr>
          <a:xfrm>
            <a:off x="6726586" y="1391187"/>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Crew Assignment</a:t>
            </a:r>
            <a:endParaRPr lang="en-CA" sz="1200" dirty="0"/>
          </a:p>
        </p:txBody>
      </p:sp>
      <p:cxnSp>
        <p:nvCxnSpPr>
          <p:cNvPr id="62" name="Connector: Elbow 61">
            <a:extLst>
              <a:ext uri="{FF2B5EF4-FFF2-40B4-BE49-F238E27FC236}">
                <a16:creationId xmlns:a16="http://schemas.microsoft.com/office/drawing/2014/main" id="{F68BC661-EB56-41B4-924A-080651D12386}"/>
              </a:ext>
            </a:extLst>
          </p:cNvPr>
          <p:cNvCxnSpPr>
            <a:stCxn id="15" idx="3"/>
            <a:endCxn id="16" idx="1"/>
          </p:cNvCxnSpPr>
          <p:nvPr/>
        </p:nvCxnSpPr>
        <p:spPr>
          <a:xfrm flipV="1">
            <a:off x="2896389" y="1715589"/>
            <a:ext cx="1442656" cy="264818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51FCB8C6-1615-4811-961B-4A17B2ED90BA}"/>
              </a:ext>
            </a:extLst>
          </p:cNvPr>
          <p:cNvCxnSpPr>
            <a:stCxn id="19" idx="2"/>
            <a:endCxn id="20" idx="0"/>
          </p:cNvCxnSpPr>
          <p:nvPr/>
        </p:nvCxnSpPr>
        <p:spPr>
          <a:xfrm>
            <a:off x="5102436" y="5103227"/>
            <a:ext cx="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Data 78">
            <a:extLst>
              <a:ext uri="{FF2B5EF4-FFF2-40B4-BE49-F238E27FC236}">
                <a16:creationId xmlns:a16="http://schemas.microsoft.com/office/drawing/2014/main" id="{DA5BB4C1-8DD4-4054-869A-7EA29DAE0437}"/>
              </a:ext>
            </a:extLst>
          </p:cNvPr>
          <p:cNvSpPr/>
          <p:nvPr/>
        </p:nvSpPr>
        <p:spPr>
          <a:xfrm>
            <a:off x="6445528" y="3482041"/>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Haul</a:t>
            </a:r>
            <a:endParaRPr lang="en-CA" sz="1200" dirty="0"/>
          </a:p>
        </p:txBody>
      </p:sp>
      <p:sp>
        <p:nvSpPr>
          <p:cNvPr id="80" name="Flowchart: Data 79">
            <a:extLst>
              <a:ext uri="{FF2B5EF4-FFF2-40B4-BE49-F238E27FC236}">
                <a16:creationId xmlns:a16="http://schemas.microsoft.com/office/drawing/2014/main" id="{BF7E37D0-E8BD-40E1-A476-4956742759E9}"/>
              </a:ext>
            </a:extLst>
          </p:cNvPr>
          <p:cNvSpPr/>
          <p:nvPr/>
        </p:nvSpPr>
        <p:spPr>
          <a:xfrm>
            <a:off x="6574766" y="2458380"/>
            <a:ext cx="2121326" cy="653138"/>
          </a:xfrm>
          <a:prstGeom prst="flowChartInputOutp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Equipment Haul</a:t>
            </a:r>
            <a:endParaRPr lang="en-CA" sz="1200" dirty="0"/>
          </a:p>
        </p:txBody>
      </p:sp>
      <p:cxnSp>
        <p:nvCxnSpPr>
          <p:cNvPr id="82" name="Straight Arrow Connector 81">
            <a:extLst>
              <a:ext uri="{FF2B5EF4-FFF2-40B4-BE49-F238E27FC236}">
                <a16:creationId xmlns:a16="http://schemas.microsoft.com/office/drawing/2014/main" id="{BBE47AE0-D092-4D78-88EF-995160388D6E}"/>
              </a:ext>
            </a:extLst>
          </p:cNvPr>
          <p:cNvCxnSpPr>
            <a:cxnSpLocks/>
            <a:stCxn id="16" idx="3"/>
            <a:endCxn id="40" idx="2"/>
          </p:cNvCxnSpPr>
          <p:nvPr/>
        </p:nvCxnSpPr>
        <p:spPr>
          <a:xfrm>
            <a:off x="5846831" y="1715589"/>
            <a:ext cx="1091888" cy="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7C2C4E5-6252-4FB9-BCF7-FF791E1C5B1E}"/>
              </a:ext>
            </a:extLst>
          </p:cNvPr>
          <p:cNvCxnSpPr>
            <a:stCxn id="18" idx="3"/>
            <a:endCxn id="79" idx="2"/>
          </p:cNvCxnSpPr>
          <p:nvPr/>
        </p:nvCxnSpPr>
        <p:spPr>
          <a:xfrm>
            <a:off x="5856329" y="3805645"/>
            <a:ext cx="801332" cy="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409E3E1-AB07-4B47-B098-522104B9FCF3}"/>
              </a:ext>
            </a:extLst>
          </p:cNvPr>
          <p:cNvCxnSpPr>
            <a:stCxn id="17" idx="3"/>
            <a:endCxn id="80" idx="2"/>
          </p:cNvCxnSpPr>
          <p:nvPr/>
        </p:nvCxnSpPr>
        <p:spPr>
          <a:xfrm flipV="1">
            <a:off x="5846417" y="2784949"/>
            <a:ext cx="940482" cy="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Data 87">
            <a:extLst>
              <a:ext uri="{FF2B5EF4-FFF2-40B4-BE49-F238E27FC236}">
                <a16:creationId xmlns:a16="http://schemas.microsoft.com/office/drawing/2014/main" id="{174D952A-FF63-4D5C-9A36-55C84014AC98}"/>
              </a:ext>
            </a:extLst>
          </p:cNvPr>
          <p:cNvSpPr/>
          <p:nvPr/>
        </p:nvSpPr>
        <p:spPr>
          <a:xfrm>
            <a:off x="9596846" y="2468879"/>
            <a:ext cx="2350111" cy="72716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Call Sheet: Unit &amp; Personnel Section</a:t>
            </a:r>
            <a:endParaRPr lang="en-CA" sz="1200" dirty="0"/>
          </a:p>
        </p:txBody>
      </p:sp>
      <p:cxnSp>
        <p:nvCxnSpPr>
          <p:cNvPr id="90" name="Straight Arrow Connector 89">
            <a:extLst>
              <a:ext uri="{FF2B5EF4-FFF2-40B4-BE49-F238E27FC236}">
                <a16:creationId xmlns:a16="http://schemas.microsoft.com/office/drawing/2014/main" id="{0918EEA8-9716-4BA8-A3B2-65E069AF1C7B}"/>
              </a:ext>
            </a:extLst>
          </p:cNvPr>
          <p:cNvCxnSpPr>
            <a:stCxn id="40" idx="5"/>
            <a:endCxn id="88" idx="2"/>
          </p:cNvCxnSpPr>
          <p:nvPr/>
        </p:nvCxnSpPr>
        <p:spPr>
          <a:xfrm>
            <a:off x="8635779" y="1717756"/>
            <a:ext cx="1196078" cy="1114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71E2B3A-29D6-4562-A0A8-EC5F10D9EB5D}"/>
              </a:ext>
            </a:extLst>
          </p:cNvPr>
          <p:cNvCxnSpPr>
            <a:stCxn id="79" idx="5"/>
            <a:endCxn id="88" idx="2"/>
          </p:cNvCxnSpPr>
          <p:nvPr/>
        </p:nvCxnSpPr>
        <p:spPr>
          <a:xfrm flipV="1">
            <a:off x="8354721" y="2832463"/>
            <a:ext cx="1477136" cy="976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326E081-6FFC-4ED4-B365-568434C032A8}"/>
              </a:ext>
            </a:extLst>
          </p:cNvPr>
          <p:cNvSpPr txBox="1"/>
          <p:nvPr/>
        </p:nvSpPr>
        <p:spPr>
          <a:xfrm>
            <a:off x="7132320" y="4781006"/>
            <a:ext cx="3377015" cy="1384995"/>
          </a:xfrm>
          <a:prstGeom prst="rect">
            <a:avLst/>
          </a:prstGeom>
          <a:noFill/>
          <a:ln>
            <a:solidFill>
              <a:schemeClr val="tx1"/>
            </a:solidFill>
          </a:ln>
        </p:spPr>
        <p:txBody>
          <a:bodyPr wrap="none" rtlCol="0">
            <a:spAutoFit/>
          </a:bodyPr>
          <a:lstStyle/>
          <a:p>
            <a:r>
              <a:rPr lang="en-US" sz="1200" dirty="0"/>
              <a:t>Work Assignment Includes:</a:t>
            </a:r>
          </a:p>
          <a:p>
            <a:pPr marL="285750" indent="-285750">
              <a:buFontTx/>
              <a:buChar char="-"/>
            </a:pPr>
            <a:r>
              <a:rPr lang="en-US" sz="1200" dirty="0"/>
              <a:t>Employee Name</a:t>
            </a:r>
          </a:p>
          <a:p>
            <a:pPr marL="285750" indent="-285750">
              <a:buFontTx/>
              <a:buChar char="-"/>
            </a:pPr>
            <a:r>
              <a:rPr lang="en-US" sz="1200" dirty="0"/>
              <a:t>Service Line</a:t>
            </a:r>
          </a:p>
          <a:p>
            <a:pPr marL="285750" indent="-285750">
              <a:buFontTx/>
              <a:buChar char="-"/>
            </a:pPr>
            <a:r>
              <a:rPr lang="en-US" sz="1200" dirty="0"/>
              <a:t>Work Type (Cementing Job, Product Haul, etc.)</a:t>
            </a:r>
          </a:p>
          <a:p>
            <a:pPr marL="285750" indent="-285750">
              <a:buFontTx/>
              <a:buChar char="-"/>
            </a:pPr>
            <a:r>
              <a:rPr lang="en-US" sz="1200" dirty="0"/>
              <a:t>Work Description</a:t>
            </a:r>
          </a:p>
          <a:p>
            <a:endParaRPr lang="en-US" sz="1200" dirty="0"/>
          </a:p>
          <a:p>
            <a:pPr marL="285750" indent="-285750">
              <a:buFontTx/>
              <a:buChar char="-"/>
            </a:pPr>
            <a:endParaRPr lang="en-CA" sz="1200" dirty="0"/>
          </a:p>
        </p:txBody>
      </p:sp>
    </p:spTree>
    <p:extLst>
      <p:ext uri="{BB962C8B-B14F-4D97-AF65-F5344CB8AC3E}">
        <p14:creationId xmlns:p14="http://schemas.microsoft.com/office/powerpoint/2010/main" val="123303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C5893E2A-28FF-436D-A3CE-C8B9521C7012}"/>
              </a:ext>
            </a:extLst>
          </p:cNvPr>
          <p:cNvSpPr/>
          <p:nvPr/>
        </p:nvSpPr>
        <p:spPr>
          <a:xfrm>
            <a:off x="1252323" y="1419497"/>
            <a:ext cx="1761349" cy="29609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Crew is called</a:t>
            </a:r>
            <a:endParaRPr lang="en-CA" dirty="0"/>
          </a:p>
        </p:txBody>
      </p:sp>
      <p:sp>
        <p:nvSpPr>
          <p:cNvPr id="5" name="TextBox 4">
            <a:extLst>
              <a:ext uri="{FF2B5EF4-FFF2-40B4-BE49-F238E27FC236}">
                <a16:creationId xmlns:a16="http://schemas.microsoft.com/office/drawing/2014/main" id="{FE7157CA-494E-45EF-8703-30C3F0A54F26}"/>
              </a:ext>
            </a:extLst>
          </p:cNvPr>
          <p:cNvSpPr txBox="1"/>
          <p:nvPr/>
        </p:nvSpPr>
        <p:spPr>
          <a:xfrm>
            <a:off x="844731" y="687977"/>
            <a:ext cx="3711850" cy="369332"/>
          </a:xfrm>
          <a:prstGeom prst="rect">
            <a:avLst/>
          </a:prstGeom>
          <a:noFill/>
        </p:spPr>
        <p:txBody>
          <a:bodyPr wrap="none" rtlCol="0">
            <a:spAutoFit/>
          </a:bodyPr>
          <a:lstStyle/>
          <a:p>
            <a:r>
              <a:rPr lang="en-US" dirty="0"/>
              <a:t>Job Operation Process (Work Activity)</a:t>
            </a:r>
            <a:endParaRPr lang="en-CA" dirty="0"/>
          </a:p>
        </p:txBody>
      </p:sp>
      <p:sp>
        <p:nvSpPr>
          <p:cNvPr id="6" name="Flowchart: Process 5">
            <a:extLst>
              <a:ext uri="{FF2B5EF4-FFF2-40B4-BE49-F238E27FC236}">
                <a16:creationId xmlns:a16="http://schemas.microsoft.com/office/drawing/2014/main" id="{E550E5DE-6D0B-493F-9BEF-3A8DC2FE9A64}"/>
              </a:ext>
            </a:extLst>
          </p:cNvPr>
          <p:cNvSpPr/>
          <p:nvPr/>
        </p:nvSpPr>
        <p:spPr>
          <a:xfrm>
            <a:off x="1389016" y="218802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Job Preparation</a:t>
            </a:r>
            <a:endParaRPr lang="en-CA" dirty="0"/>
          </a:p>
        </p:txBody>
      </p:sp>
      <p:cxnSp>
        <p:nvCxnSpPr>
          <p:cNvPr id="7" name="Straight Arrow Connector 6">
            <a:extLst>
              <a:ext uri="{FF2B5EF4-FFF2-40B4-BE49-F238E27FC236}">
                <a16:creationId xmlns:a16="http://schemas.microsoft.com/office/drawing/2014/main" id="{95575645-00D2-4C99-9F77-A16255D804BE}"/>
              </a:ext>
            </a:extLst>
          </p:cNvPr>
          <p:cNvCxnSpPr>
            <a:cxnSpLocks/>
            <a:stCxn id="4" idx="2"/>
            <a:endCxn id="6" idx="0"/>
          </p:cNvCxnSpPr>
          <p:nvPr/>
        </p:nvCxnSpPr>
        <p:spPr>
          <a:xfrm>
            <a:off x="2132998" y="1715588"/>
            <a:ext cx="9911" cy="472439"/>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8" name="Flowchart: Process 7">
            <a:extLst>
              <a:ext uri="{FF2B5EF4-FFF2-40B4-BE49-F238E27FC236}">
                <a16:creationId xmlns:a16="http://schemas.microsoft.com/office/drawing/2014/main" id="{A797335C-9A5E-4C25-9500-9815EB4A5D28}"/>
              </a:ext>
            </a:extLst>
          </p:cNvPr>
          <p:cNvSpPr/>
          <p:nvPr/>
        </p:nvSpPr>
        <p:spPr>
          <a:xfrm>
            <a:off x="1256812" y="3089363"/>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Drive to Location</a:t>
            </a:r>
            <a:endParaRPr lang="en-CA" dirty="0"/>
          </a:p>
        </p:txBody>
      </p:sp>
      <p:sp>
        <p:nvSpPr>
          <p:cNvPr id="9" name="Flowchart: Process 8">
            <a:extLst>
              <a:ext uri="{FF2B5EF4-FFF2-40B4-BE49-F238E27FC236}">
                <a16:creationId xmlns:a16="http://schemas.microsoft.com/office/drawing/2014/main" id="{D43A7183-5494-4601-A577-1684742B973D}"/>
              </a:ext>
            </a:extLst>
          </p:cNvPr>
          <p:cNvSpPr/>
          <p:nvPr/>
        </p:nvSpPr>
        <p:spPr>
          <a:xfrm>
            <a:off x="1388603" y="4082925"/>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Arrive on Location</a:t>
            </a:r>
            <a:endParaRPr lang="en-CA" dirty="0"/>
          </a:p>
        </p:txBody>
      </p:sp>
      <p:sp>
        <p:nvSpPr>
          <p:cNvPr id="10" name="Flowchart: Process 9">
            <a:extLst>
              <a:ext uri="{FF2B5EF4-FFF2-40B4-BE49-F238E27FC236}">
                <a16:creationId xmlns:a16="http://schemas.microsoft.com/office/drawing/2014/main" id="{C21AFC7A-CA55-4160-81F3-CFE988B9EB00}"/>
              </a:ext>
            </a:extLst>
          </p:cNvPr>
          <p:cNvSpPr/>
          <p:nvPr/>
        </p:nvSpPr>
        <p:spPr>
          <a:xfrm>
            <a:off x="4339045" y="143473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Create Job Package from Call Sheet</a:t>
            </a:r>
            <a:endParaRPr lang="en-CA" sz="1400" dirty="0"/>
          </a:p>
        </p:txBody>
      </p:sp>
      <p:sp>
        <p:nvSpPr>
          <p:cNvPr id="11" name="Flowchart: Process 10">
            <a:extLst>
              <a:ext uri="{FF2B5EF4-FFF2-40B4-BE49-F238E27FC236}">
                <a16:creationId xmlns:a16="http://schemas.microsoft.com/office/drawing/2014/main" id="{DE0D4DB2-92C0-47CC-A544-26B56C99A782}"/>
              </a:ext>
            </a:extLst>
          </p:cNvPr>
          <p:cNvSpPr/>
          <p:nvPr/>
        </p:nvSpPr>
        <p:spPr>
          <a:xfrm>
            <a:off x="4338631" y="230994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Perform job</a:t>
            </a:r>
            <a:endParaRPr lang="en-CA" sz="1200" dirty="0"/>
          </a:p>
        </p:txBody>
      </p:sp>
      <p:sp>
        <p:nvSpPr>
          <p:cNvPr id="12" name="Flowchart: Process 11">
            <a:extLst>
              <a:ext uri="{FF2B5EF4-FFF2-40B4-BE49-F238E27FC236}">
                <a16:creationId xmlns:a16="http://schemas.microsoft.com/office/drawing/2014/main" id="{80325A57-2D6A-45F4-941E-C7E58EAE23E3}"/>
              </a:ext>
            </a:extLst>
          </p:cNvPr>
          <p:cNvSpPr/>
          <p:nvPr/>
        </p:nvSpPr>
        <p:spPr>
          <a:xfrm>
            <a:off x="4348543" y="3080642"/>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Enter job information</a:t>
            </a:r>
            <a:endParaRPr lang="en-CA" sz="1200" dirty="0"/>
          </a:p>
        </p:txBody>
      </p:sp>
      <p:sp>
        <p:nvSpPr>
          <p:cNvPr id="13" name="Flowchart: Process 12">
            <a:extLst>
              <a:ext uri="{FF2B5EF4-FFF2-40B4-BE49-F238E27FC236}">
                <a16:creationId xmlns:a16="http://schemas.microsoft.com/office/drawing/2014/main" id="{AEA10CEA-2D78-414E-99F3-33E262F27C58}"/>
              </a:ext>
            </a:extLst>
          </p:cNvPr>
          <p:cNvSpPr/>
          <p:nvPr/>
        </p:nvSpPr>
        <p:spPr>
          <a:xfrm>
            <a:off x="4348543" y="497625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Send Job Package to Server</a:t>
            </a:r>
            <a:endParaRPr lang="en-CA" sz="1400" dirty="0"/>
          </a:p>
        </p:txBody>
      </p:sp>
      <p:sp>
        <p:nvSpPr>
          <p:cNvPr id="14" name="Flowchart: Terminator 13">
            <a:extLst>
              <a:ext uri="{FF2B5EF4-FFF2-40B4-BE49-F238E27FC236}">
                <a16:creationId xmlns:a16="http://schemas.microsoft.com/office/drawing/2014/main" id="{DEF4250B-99E0-46FA-A00C-BD34D134D8A9}"/>
              </a:ext>
            </a:extLst>
          </p:cNvPr>
          <p:cNvSpPr/>
          <p:nvPr/>
        </p:nvSpPr>
        <p:spPr>
          <a:xfrm>
            <a:off x="3883236" y="5804267"/>
            <a:ext cx="2438400" cy="487684"/>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Post Job Process</a:t>
            </a:r>
            <a:endParaRPr lang="en-CA" dirty="0"/>
          </a:p>
        </p:txBody>
      </p:sp>
      <p:cxnSp>
        <p:nvCxnSpPr>
          <p:cNvPr id="15" name="Straight Arrow Connector 14">
            <a:extLst>
              <a:ext uri="{FF2B5EF4-FFF2-40B4-BE49-F238E27FC236}">
                <a16:creationId xmlns:a16="http://schemas.microsoft.com/office/drawing/2014/main" id="{B093B2D6-A98B-49CC-B840-BBB0A5C4E58F}"/>
              </a:ext>
            </a:extLst>
          </p:cNvPr>
          <p:cNvCxnSpPr>
            <a:cxnSpLocks/>
            <a:stCxn id="6" idx="2"/>
            <a:endCxn id="8" idx="0"/>
          </p:cNvCxnSpPr>
          <p:nvPr/>
        </p:nvCxnSpPr>
        <p:spPr>
          <a:xfrm>
            <a:off x="2142909" y="2749732"/>
            <a:ext cx="0" cy="3396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6" name="Straight Arrow Connector 15">
            <a:extLst>
              <a:ext uri="{FF2B5EF4-FFF2-40B4-BE49-F238E27FC236}">
                <a16:creationId xmlns:a16="http://schemas.microsoft.com/office/drawing/2014/main" id="{8BF27A2B-16BC-4E8E-8D56-293CC0C33800}"/>
              </a:ext>
            </a:extLst>
          </p:cNvPr>
          <p:cNvCxnSpPr>
            <a:cxnSpLocks/>
            <a:stCxn id="8" idx="2"/>
            <a:endCxn id="9" idx="0"/>
          </p:cNvCxnSpPr>
          <p:nvPr/>
        </p:nvCxnSpPr>
        <p:spPr>
          <a:xfrm flipH="1">
            <a:off x="2142496" y="3651068"/>
            <a:ext cx="413" cy="43185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7" name="Straight Arrow Connector 16">
            <a:extLst>
              <a:ext uri="{FF2B5EF4-FFF2-40B4-BE49-F238E27FC236}">
                <a16:creationId xmlns:a16="http://schemas.microsoft.com/office/drawing/2014/main" id="{4267E369-A4FC-4F44-87C7-E15E85ACE27C}"/>
              </a:ext>
            </a:extLst>
          </p:cNvPr>
          <p:cNvCxnSpPr>
            <a:cxnSpLocks/>
            <a:stCxn id="10" idx="2"/>
            <a:endCxn id="11" idx="0"/>
          </p:cNvCxnSpPr>
          <p:nvPr/>
        </p:nvCxnSpPr>
        <p:spPr>
          <a:xfrm flipH="1">
            <a:off x="5092524" y="1996441"/>
            <a:ext cx="414" cy="31350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8" name="Straight Arrow Connector 17">
            <a:extLst>
              <a:ext uri="{FF2B5EF4-FFF2-40B4-BE49-F238E27FC236}">
                <a16:creationId xmlns:a16="http://schemas.microsoft.com/office/drawing/2014/main" id="{95D75791-4D8F-46F8-86C2-416060D94665}"/>
              </a:ext>
            </a:extLst>
          </p:cNvPr>
          <p:cNvCxnSpPr>
            <a:cxnSpLocks/>
            <a:stCxn id="11" idx="2"/>
            <a:endCxn id="12" idx="0"/>
          </p:cNvCxnSpPr>
          <p:nvPr/>
        </p:nvCxnSpPr>
        <p:spPr>
          <a:xfrm>
            <a:off x="5092524" y="2871647"/>
            <a:ext cx="9912" cy="20899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9" name="Straight Arrow Connector 18">
            <a:extLst>
              <a:ext uri="{FF2B5EF4-FFF2-40B4-BE49-F238E27FC236}">
                <a16:creationId xmlns:a16="http://schemas.microsoft.com/office/drawing/2014/main" id="{46906270-25E2-4DD5-AFF9-6C497240526C}"/>
              </a:ext>
            </a:extLst>
          </p:cNvPr>
          <p:cNvCxnSpPr>
            <a:cxnSpLocks/>
            <a:stCxn id="12" idx="2"/>
            <a:endCxn id="66" idx="0"/>
          </p:cNvCxnSpPr>
          <p:nvPr/>
        </p:nvCxnSpPr>
        <p:spPr>
          <a:xfrm>
            <a:off x="5102436" y="3642347"/>
            <a:ext cx="0" cy="35779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0" name="Flowchart: Data 19">
            <a:extLst>
              <a:ext uri="{FF2B5EF4-FFF2-40B4-BE49-F238E27FC236}">
                <a16:creationId xmlns:a16="http://schemas.microsoft.com/office/drawing/2014/main" id="{EE47106D-34EE-4A80-89D1-5775F02E0152}"/>
              </a:ext>
            </a:extLst>
          </p:cNvPr>
          <p:cNvSpPr/>
          <p:nvPr/>
        </p:nvSpPr>
        <p:spPr>
          <a:xfrm>
            <a:off x="6755951" y="1391187"/>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 Package</a:t>
            </a:r>
            <a:endParaRPr lang="en-CA" sz="1200" dirty="0"/>
          </a:p>
        </p:txBody>
      </p:sp>
      <p:cxnSp>
        <p:nvCxnSpPr>
          <p:cNvPr id="21" name="Connector: Elbow 20">
            <a:extLst>
              <a:ext uri="{FF2B5EF4-FFF2-40B4-BE49-F238E27FC236}">
                <a16:creationId xmlns:a16="http://schemas.microsoft.com/office/drawing/2014/main" id="{4CBF788C-FBCE-4162-9341-4EDF723335A4}"/>
              </a:ext>
            </a:extLst>
          </p:cNvPr>
          <p:cNvCxnSpPr>
            <a:stCxn id="9" idx="3"/>
            <a:endCxn id="10" idx="1"/>
          </p:cNvCxnSpPr>
          <p:nvPr/>
        </p:nvCxnSpPr>
        <p:spPr>
          <a:xfrm flipV="1">
            <a:off x="2896389" y="1715589"/>
            <a:ext cx="1442656" cy="264818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A2FBB9C0-8358-46AC-AFFB-643D3A02865A}"/>
              </a:ext>
            </a:extLst>
          </p:cNvPr>
          <p:cNvCxnSpPr>
            <a:stCxn id="13" idx="2"/>
            <a:endCxn id="14" idx="0"/>
          </p:cNvCxnSpPr>
          <p:nvPr/>
        </p:nvCxnSpPr>
        <p:spPr>
          <a:xfrm>
            <a:off x="5102436" y="5537962"/>
            <a:ext cx="0" cy="26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Data 23">
            <a:extLst>
              <a:ext uri="{FF2B5EF4-FFF2-40B4-BE49-F238E27FC236}">
                <a16:creationId xmlns:a16="http://schemas.microsoft.com/office/drawing/2014/main" id="{BAC7DB87-45DE-408A-B003-6DE7EF495787}"/>
              </a:ext>
            </a:extLst>
          </p:cNvPr>
          <p:cNvSpPr/>
          <p:nvPr/>
        </p:nvSpPr>
        <p:spPr>
          <a:xfrm>
            <a:off x="6755951" y="3049473"/>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 Activities</a:t>
            </a:r>
          </a:p>
          <a:p>
            <a:pPr algn="ctr"/>
            <a:r>
              <a:rPr lang="en-US" sz="1200" dirty="0"/>
              <a:t>(Formerly Job Bonus Section)</a:t>
            </a:r>
            <a:endParaRPr lang="en-CA" sz="1200" dirty="0"/>
          </a:p>
        </p:txBody>
      </p:sp>
      <p:cxnSp>
        <p:nvCxnSpPr>
          <p:cNvPr id="25" name="Straight Arrow Connector 24">
            <a:extLst>
              <a:ext uri="{FF2B5EF4-FFF2-40B4-BE49-F238E27FC236}">
                <a16:creationId xmlns:a16="http://schemas.microsoft.com/office/drawing/2014/main" id="{F37876B6-D172-4D09-9317-2732DA7DBD1C}"/>
              </a:ext>
            </a:extLst>
          </p:cNvPr>
          <p:cNvCxnSpPr>
            <a:cxnSpLocks/>
            <a:stCxn id="10" idx="3"/>
            <a:endCxn id="20" idx="2"/>
          </p:cNvCxnSpPr>
          <p:nvPr/>
        </p:nvCxnSpPr>
        <p:spPr>
          <a:xfrm>
            <a:off x="5846831" y="1715589"/>
            <a:ext cx="1121253" cy="2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2780A0-1228-427A-92BA-18070D8644A6}"/>
              </a:ext>
            </a:extLst>
          </p:cNvPr>
          <p:cNvCxnSpPr>
            <a:cxnSpLocks/>
            <a:stCxn id="12" idx="3"/>
            <a:endCxn id="24" idx="2"/>
          </p:cNvCxnSpPr>
          <p:nvPr/>
        </p:nvCxnSpPr>
        <p:spPr>
          <a:xfrm>
            <a:off x="5856329" y="3361495"/>
            <a:ext cx="1111755" cy="14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85F8E8-E277-47F3-8039-7F2974C88CAE}"/>
              </a:ext>
            </a:extLst>
          </p:cNvPr>
          <p:cNvCxnSpPr>
            <a:cxnSpLocks/>
            <a:stCxn id="20" idx="1"/>
            <a:endCxn id="38" idx="4"/>
          </p:cNvCxnSpPr>
          <p:nvPr/>
        </p:nvCxnSpPr>
        <p:spPr>
          <a:xfrm flipV="1">
            <a:off x="7816614" y="1090743"/>
            <a:ext cx="0" cy="3004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Flowchart: Data 37">
            <a:extLst>
              <a:ext uri="{FF2B5EF4-FFF2-40B4-BE49-F238E27FC236}">
                <a16:creationId xmlns:a16="http://schemas.microsoft.com/office/drawing/2014/main" id="{5BC60051-C949-48AB-9655-2940F36D5E20}"/>
              </a:ext>
            </a:extLst>
          </p:cNvPr>
          <p:cNvSpPr/>
          <p:nvPr/>
        </p:nvSpPr>
        <p:spPr>
          <a:xfrm>
            <a:off x="6755951" y="437605"/>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Call Sheet</a:t>
            </a:r>
            <a:endParaRPr lang="en-CA" sz="1200" dirty="0"/>
          </a:p>
        </p:txBody>
      </p:sp>
      <p:cxnSp>
        <p:nvCxnSpPr>
          <p:cNvPr id="41" name="Connector: Elbow 40">
            <a:extLst>
              <a:ext uri="{FF2B5EF4-FFF2-40B4-BE49-F238E27FC236}">
                <a16:creationId xmlns:a16="http://schemas.microsoft.com/office/drawing/2014/main" id="{99D11BD7-BB29-4E58-90A9-62593129ECF3}"/>
              </a:ext>
            </a:extLst>
          </p:cNvPr>
          <p:cNvCxnSpPr>
            <a:cxnSpLocks/>
            <a:stCxn id="24" idx="5"/>
            <a:endCxn id="42" idx="4"/>
          </p:cNvCxnSpPr>
          <p:nvPr/>
        </p:nvCxnSpPr>
        <p:spPr>
          <a:xfrm flipV="1">
            <a:off x="8665144" y="1090743"/>
            <a:ext cx="1621462" cy="2285299"/>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2" name="Flowchart: Data 41">
            <a:extLst>
              <a:ext uri="{FF2B5EF4-FFF2-40B4-BE49-F238E27FC236}">
                <a16:creationId xmlns:a16="http://schemas.microsoft.com/office/drawing/2014/main" id="{3FA7B5D3-E611-41B6-8BA9-7FBD833F22A6}"/>
              </a:ext>
            </a:extLst>
          </p:cNvPr>
          <p:cNvSpPr/>
          <p:nvPr/>
        </p:nvSpPr>
        <p:spPr>
          <a:xfrm>
            <a:off x="9225943" y="437605"/>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Work Assignment</a:t>
            </a:r>
            <a:endParaRPr lang="en-CA" sz="1200" dirty="0"/>
          </a:p>
        </p:txBody>
      </p:sp>
      <p:cxnSp>
        <p:nvCxnSpPr>
          <p:cNvPr id="47" name="Straight Connector 46">
            <a:extLst>
              <a:ext uri="{FF2B5EF4-FFF2-40B4-BE49-F238E27FC236}">
                <a16:creationId xmlns:a16="http://schemas.microsoft.com/office/drawing/2014/main" id="{9C17E302-02ED-4A6B-B1C5-D0BC5C2FCF83}"/>
              </a:ext>
            </a:extLst>
          </p:cNvPr>
          <p:cNvCxnSpPr>
            <a:stCxn id="38" idx="5"/>
            <a:endCxn id="42" idx="2"/>
          </p:cNvCxnSpPr>
          <p:nvPr/>
        </p:nvCxnSpPr>
        <p:spPr>
          <a:xfrm>
            <a:off x="8665144" y="764174"/>
            <a:ext cx="772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61C54D8-39EB-4F1C-AC29-45612BD21C76}"/>
              </a:ext>
            </a:extLst>
          </p:cNvPr>
          <p:cNvCxnSpPr>
            <a:cxnSpLocks/>
            <a:stCxn id="20" idx="4"/>
            <a:endCxn id="24" idx="1"/>
          </p:cNvCxnSpPr>
          <p:nvPr/>
        </p:nvCxnSpPr>
        <p:spPr>
          <a:xfrm>
            <a:off x="7816614" y="2044325"/>
            <a:ext cx="0" cy="1005148"/>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A6CEDC8-0C38-41DF-A336-2F932B2A4823}"/>
              </a:ext>
            </a:extLst>
          </p:cNvPr>
          <p:cNvSpPr txBox="1"/>
          <p:nvPr/>
        </p:nvSpPr>
        <p:spPr>
          <a:xfrm>
            <a:off x="8813074" y="4197380"/>
            <a:ext cx="1848070" cy="2677656"/>
          </a:xfrm>
          <a:prstGeom prst="rect">
            <a:avLst/>
          </a:prstGeom>
          <a:noFill/>
        </p:spPr>
        <p:txBody>
          <a:bodyPr wrap="none" rtlCol="0">
            <a:spAutoFit/>
          </a:bodyPr>
          <a:lstStyle/>
          <a:p>
            <a:r>
              <a:rPr lang="en-US" sz="1200" dirty="0"/>
              <a:t>Work Activity Includes:</a:t>
            </a:r>
          </a:p>
          <a:p>
            <a:pPr marL="285750" indent="-285750">
              <a:buFontTx/>
              <a:buChar char="-"/>
            </a:pPr>
            <a:r>
              <a:rPr lang="en-US" sz="1200" dirty="0"/>
              <a:t>Employee Name</a:t>
            </a:r>
          </a:p>
          <a:p>
            <a:pPr marL="285750" indent="-285750">
              <a:buFontTx/>
              <a:buChar char="-"/>
            </a:pPr>
            <a:r>
              <a:rPr lang="en-US" sz="1200" dirty="0"/>
              <a:t>Work Type</a:t>
            </a:r>
          </a:p>
          <a:p>
            <a:pPr marL="285750" indent="-285750">
              <a:buFontTx/>
              <a:buChar char="-"/>
            </a:pPr>
            <a:r>
              <a:rPr lang="en-CA" sz="1200" dirty="0"/>
              <a:t>Job Position</a:t>
            </a:r>
          </a:p>
          <a:p>
            <a:pPr marL="285750" indent="-285750">
              <a:buFontTx/>
              <a:buChar char="-"/>
            </a:pPr>
            <a:r>
              <a:rPr lang="en-CA" sz="1200" dirty="0"/>
              <a:t>Service Line</a:t>
            </a:r>
          </a:p>
          <a:p>
            <a:pPr marL="285750" indent="-285750">
              <a:buFontTx/>
              <a:buChar char="-"/>
            </a:pPr>
            <a:r>
              <a:rPr lang="en-CA" sz="1200" dirty="0"/>
              <a:t>Start Time</a:t>
            </a:r>
          </a:p>
          <a:p>
            <a:pPr marL="285750" indent="-285750">
              <a:buFontTx/>
              <a:buChar char="-"/>
            </a:pPr>
            <a:r>
              <a:rPr lang="en-CA" sz="1200" dirty="0"/>
              <a:t>End Time</a:t>
            </a:r>
          </a:p>
          <a:p>
            <a:pPr marL="285750" indent="-285750">
              <a:buFontTx/>
              <a:buChar char="-"/>
            </a:pPr>
            <a:r>
              <a:rPr lang="en-CA" sz="1200" dirty="0"/>
              <a:t>Travel Time</a:t>
            </a:r>
          </a:p>
          <a:p>
            <a:pPr marL="285750" indent="-285750">
              <a:buFontTx/>
              <a:buChar char="-"/>
            </a:pPr>
            <a:r>
              <a:rPr lang="en-CA" sz="1200" dirty="0"/>
              <a:t>Travel Distance</a:t>
            </a:r>
          </a:p>
          <a:p>
            <a:pPr marL="285750" indent="-285750">
              <a:buFontTx/>
              <a:buChar char="-"/>
            </a:pPr>
            <a:r>
              <a:rPr lang="en-CA" sz="1200" dirty="0"/>
              <a:t>Work Description</a:t>
            </a:r>
          </a:p>
          <a:p>
            <a:pPr marL="285750" indent="-285750">
              <a:buFontTx/>
              <a:buChar char="-"/>
            </a:pPr>
            <a:r>
              <a:rPr lang="en-CA" sz="1200" dirty="0"/>
              <a:t>Job Identity (optional)</a:t>
            </a:r>
          </a:p>
          <a:p>
            <a:pPr marL="285750" indent="-285750">
              <a:buFontTx/>
              <a:buChar char="-"/>
            </a:pPr>
            <a:r>
              <a:rPr lang="en-CA" sz="1200" dirty="0"/>
              <a:t>Job Date (optional)</a:t>
            </a:r>
          </a:p>
          <a:p>
            <a:endParaRPr lang="en-CA" sz="1200" dirty="0"/>
          </a:p>
          <a:p>
            <a:pPr marL="742950" lvl="1" indent="-285750">
              <a:buFontTx/>
              <a:buChar char="-"/>
            </a:pPr>
            <a:endParaRPr lang="en-CA" sz="1200" dirty="0"/>
          </a:p>
        </p:txBody>
      </p:sp>
      <p:sp>
        <p:nvSpPr>
          <p:cNvPr id="66" name="Flowchart: Process 65">
            <a:extLst>
              <a:ext uri="{FF2B5EF4-FFF2-40B4-BE49-F238E27FC236}">
                <a16:creationId xmlns:a16="http://schemas.microsoft.com/office/drawing/2014/main" id="{0F237025-BAFD-44F9-8E6E-9764282DFD28}"/>
              </a:ext>
            </a:extLst>
          </p:cNvPr>
          <p:cNvSpPr/>
          <p:nvPr/>
        </p:nvSpPr>
        <p:spPr>
          <a:xfrm>
            <a:off x="4348543" y="4000144"/>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Enter onsite unplanned work activities</a:t>
            </a:r>
            <a:endParaRPr lang="en-CA" sz="1200" dirty="0"/>
          </a:p>
        </p:txBody>
      </p:sp>
      <p:cxnSp>
        <p:nvCxnSpPr>
          <p:cNvPr id="67" name="Straight Arrow Connector 66">
            <a:extLst>
              <a:ext uri="{FF2B5EF4-FFF2-40B4-BE49-F238E27FC236}">
                <a16:creationId xmlns:a16="http://schemas.microsoft.com/office/drawing/2014/main" id="{9FC76D9A-3254-4DBA-BC5B-458F5A576449}"/>
              </a:ext>
            </a:extLst>
          </p:cNvPr>
          <p:cNvCxnSpPr>
            <a:cxnSpLocks/>
            <a:stCxn id="66" idx="3"/>
            <a:endCxn id="24" idx="4"/>
          </p:cNvCxnSpPr>
          <p:nvPr/>
        </p:nvCxnSpPr>
        <p:spPr>
          <a:xfrm flipV="1">
            <a:off x="5856329" y="3702611"/>
            <a:ext cx="1960285" cy="57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45484B7-57E0-4374-92EB-702A9EFC2AD6}"/>
              </a:ext>
            </a:extLst>
          </p:cNvPr>
          <p:cNvCxnSpPr>
            <a:cxnSpLocks/>
            <a:stCxn id="66" idx="2"/>
            <a:endCxn id="13" idx="0"/>
          </p:cNvCxnSpPr>
          <p:nvPr/>
        </p:nvCxnSpPr>
        <p:spPr>
          <a:xfrm>
            <a:off x="5102436" y="4561849"/>
            <a:ext cx="0" cy="41440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extLst>
      <p:ext uri="{BB962C8B-B14F-4D97-AF65-F5344CB8AC3E}">
        <p14:creationId xmlns:p14="http://schemas.microsoft.com/office/powerpoint/2010/main" val="49328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able&#10;&#10;Description automatically generated">
            <a:extLst>
              <a:ext uri="{FF2B5EF4-FFF2-40B4-BE49-F238E27FC236}">
                <a16:creationId xmlns:a16="http://schemas.microsoft.com/office/drawing/2014/main" id="{EF4B52B9-8090-4666-8748-13B4FCAB8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94" y="543410"/>
            <a:ext cx="9514286" cy="5457143"/>
          </a:xfrm>
          <a:prstGeom prst="rect">
            <a:avLst/>
          </a:prstGeom>
        </p:spPr>
      </p:pic>
      <p:sp>
        <p:nvSpPr>
          <p:cNvPr id="5" name="TextBox 4">
            <a:extLst>
              <a:ext uri="{FF2B5EF4-FFF2-40B4-BE49-F238E27FC236}">
                <a16:creationId xmlns:a16="http://schemas.microsoft.com/office/drawing/2014/main" id="{905F221F-6D6B-4D64-8F97-F1C3448B6B6E}"/>
              </a:ext>
            </a:extLst>
          </p:cNvPr>
          <p:cNvSpPr txBox="1"/>
          <p:nvPr/>
        </p:nvSpPr>
        <p:spPr>
          <a:xfrm>
            <a:off x="738495" y="6068291"/>
            <a:ext cx="10141941" cy="461665"/>
          </a:xfrm>
          <a:prstGeom prst="rect">
            <a:avLst/>
          </a:prstGeom>
          <a:noFill/>
        </p:spPr>
        <p:txBody>
          <a:bodyPr wrap="square" rtlCol="0">
            <a:spAutoFit/>
          </a:bodyPr>
          <a:lstStyle/>
          <a:p>
            <a:r>
              <a:rPr lang="en-US" sz="1200" dirty="0"/>
              <a:t>Employees’ work activities are pre-populated from work assignments in call sheet. Supervisor fills in employees’ the facts happen after the activity is performed. Supervisor also can enter work activity assigned on site or not in call sheet.</a:t>
            </a:r>
            <a:endParaRPr lang="en-CA" sz="1200" dirty="0"/>
          </a:p>
        </p:txBody>
      </p:sp>
    </p:spTree>
    <p:extLst>
      <p:ext uri="{BB962C8B-B14F-4D97-AF65-F5344CB8AC3E}">
        <p14:creationId xmlns:p14="http://schemas.microsoft.com/office/powerpoint/2010/main" val="106897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6070F31-11C9-4EFB-B21C-BAA815165ED8}"/>
              </a:ext>
            </a:extLst>
          </p:cNvPr>
          <p:cNvSpPr/>
          <p:nvPr/>
        </p:nvSpPr>
        <p:spPr>
          <a:xfrm>
            <a:off x="2841157" y="140200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Job Package is received on server</a:t>
            </a:r>
            <a:endParaRPr lang="en-CA" sz="1200" dirty="0"/>
          </a:p>
        </p:txBody>
      </p:sp>
      <p:sp>
        <p:nvSpPr>
          <p:cNvPr id="5" name="TextBox 4">
            <a:extLst>
              <a:ext uri="{FF2B5EF4-FFF2-40B4-BE49-F238E27FC236}">
                <a16:creationId xmlns:a16="http://schemas.microsoft.com/office/drawing/2014/main" id="{CA41BDA6-65AE-460D-B7E0-EE66274A7302}"/>
              </a:ext>
            </a:extLst>
          </p:cNvPr>
          <p:cNvSpPr txBox="1"/>
          <p:nvPr/>
        </p:nvSpPr>
        <p:spPr>
          <a:xfrm>
            <a:off x="844731" y="687977"/>
            <a:ext cx="3760645" cy="369332"/>
          </a:xfrm>
          <a:prstGeom prst="rect">
            <a:avLst/>
          </a:prstGeom>
          <a:noFill/>
        </p:spPr>
        <p:txBody>
          <a:bodyPr wrap="none" rtlCol="0">
            <a:spAutoFit/>
          </a:bodyPr>
          <a:lstStyle/>
          <a:p>
            <a:r>
              <a:rPr lang="en-US" dirty="0"/>
              <a:t>Post Process (Approved Work Activity)</a:t>
            </a:r>
            <a:endParaRPr lang="en-CA" dirty="0"/>
          </a:p>
        </p:txBody>
      </p:sp>
      <p:sp>
        <p:nvSpPr>
          <p:cNvPr id="6" name="Flowchart: Process 5">
            <a:extLst>
              <a:ext uri="{FF2B5EF4-FFF2-40B4-BE49-F238E27FC236}">
                <a16:creationId xmlns:a16="http://schemas.microsoft.com/office/drawing/2014/main" id="{FA0661F6-8522-4F8E-A1C8-EB487295B7C2}"/>
              </a:ext>
            </a:extLst>
          </p:cNvPr>
          <p:cNvSpPr/>
          <p:nvPr/>
        </p:nvSpPr>
        <p:spPr>
          <a:xfrm>
            <a:off x="2977850" y="2251864"/>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Manager approve billing information</a:t>
            </a:r>
            <a:endParaRPr lang="en-CA" sz="1100" dirty="0"/>
          </a:p>
        </p:txBody>
      </p:sp>
      <p:cxnSp>
        <p:nvCxnSpPr>
          <p:cNvPr id="7" name="Straight Arrow Connector 6">
            <a:extLst>
              <a:ext uri="{FF2B5EF4-FFF2-40B4-BE49-F238E27FC236}">
                <a16:creationId xmlns:a16="http://schemas.microsoft.com/office/drawing/2014/main" id="{0277A639-1B14-438B-BA71-4521F6C36AEC}"/>
              </a:ext>
            </a:extLst>
          </p:cNvPr>
          <p:cNvCxnSpPr>
            <a:cxnSpLocks/>
            <a:stCxn id="4" idx="2"/>
            <a:endCxn id="6" idx="0"/>
          </p:cNvCxnSpPr>
          <p:nvPr/>
        </p:nvCxnSpPr>
        <p:spPr>
          <a:xfrm>
            <a:off x="3721832" y="1779426"/>
            <a:ext cx="9911" cy="4724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8" name="Flowchart: Process 7">
            <a:extLst>
              <a:ext uri="{FF2B5EF4-FFF2-40B4-BE49-F238E27FC236}">
                <a16:creationId xmlns:a16="http://schemas.microsoft.com/office/drawing/2014/main" id="{0ADE92B6-AAFE-4EE4-9CE0-2C8273C07F6E}"/>
              </a:ext>
            </a:extLst>
          </p:cNvPr>
          <p:cNvSpPr/>
          <p:nvPr/>
        </p:nvSpPr>
        <p:spPr>
          <a:xfrm>
            <a:off x="2845646" y="3153200"/>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approve work activities in job package</a:t>
            </a:r>
            <a:endParaRPr lang="en-CA" dirty="0"/>
          </a:p>
        </p:txBody>
      </p:sp>
      <p:sp>
        <p:nvSpPr>
          <p:cNvPr id="9" name="Flowchart: Process 8">
            <a:extLst>
              <a:ext uri="{FF2B5EF4-FFF2-40B4-BE49-F238E27FC236}">
                <a16:creationId xmlns:a16="http://schemas.microsoft.com/office/drawing/2014/main" id="{9AEBE0CC-B7EA-4A3E-A387-3BC0BB21A707}"/>
              </a:ext>
            </a:extLst>
          </p:cNvPr>
          <p:cNvSpPr/>
          <p:nvPr/>
        </p:nvSpPr>
        <p:spPr>
          <a:xfrm>
            <a:off x="2977437" y="4968800"/>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Job Package is Approved</a:t>
            </a:r>
            <a:endParaRPr lang="en-CA" dirty="0"/>
          </a:p>
        </p:txBody>
      </p:sp>
      <p:sp>
        <p:nvSpPr>
          <p:cNvPr id="10" name="Flowchart: Process 9">
            <a:extLst>
              <a:ext uri="{FF2B5EF4-FFF2-40B4-BE49-F238E27FC236}">
                <a16:creationId xmlns:a16="http://schemas.microsoft.com/office/drawing/2014/main" id="{ED582D37-AEA4-4881-859E-70270DD13C2E}"/>
              </a:ext>
            </a:extLst>
          </p:cNvPr>
          <p:cNvSpPr/>
          <p:nvPr/>
        </p:nvSpPr>
        <p:spPr>
          <a:xfrm>
            <a:off x="7838568" y="3137953"/>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Manager Approve Work Activity</a:t>
            </a:r>
            <a:endParaRPr lang="en-CA" sz="1400" dirty="0"/>
          </a:p>
        </p:txBody>
      </p:sp>
      <p:cxnSp>
        <p:nvCxnSpPr>
          <p:cNvPr id="15" name="Straight Arrow Connector 14">
            <a:extLst>
              <a:ext uri="{FF2B5EF4-FFF2-40B4-BE49-F238E27FC236}">
                <a16:creationId xmlns:a16="http://schemas.microsoft.com/office/drawing/2014/main" id="{B16E9E15-7B4B-4C5C-8E90-0D92B99C5246}"/>
              </a:ext>
            </a:extLst>
          </p:cNvPr>
          <p:cNvCxnSpPr>
            <a:cxnSpLocks/>
            <a:stCxn id="6" idx="2"/>
            <a:endCxn id="8" idx="0"/>
          </p:cNvCxnSpPr>
          <p:nvPr/>
        </p:nvCxnSpPr>
        <p:spPr>
          <a:xfrm>
            <a:off x="3731743" y="2813569"/>
            <a:ext cx="0" cy="339631"/>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6" name="Straight Arrow Connector 15">
            <a:extLst>
              <a:ext uri="{FF2B5EF4-FFF2-40B4-BE49-F238E27FC236}">
                <a16:creationId xmlns:a16="http://schemas.microsoft.com/office/drawing/2014/main" id="{9A3CC63E-0BDB-43A8-800F-A6C70C62B55D}"/>
              </a:ext>
            </a:extLst>
          </p:cNvPr>
          <p:cNvCxnSpPr>
            <a:cxnSpLocks/>
            <a:stCxn id="8" idx="2"/>
            <a:endCxn id="33" idx="0"/>
          </p:cNvCxnSpPr>
          <p:nvPr/>
        </p:nvCxnSpPr>
        <p:spPr>
          <a:xfrm flipH="1">
            <a:off x="3727254" y="3714905"/>
            <a:ext cx="4489" cy="31133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17" name="Straight Arrow Connector 16">
            <a:extLst>
              <a:ext uri="{FF2B5EF4-FFF2-40B4-BE49-F238E27FC236}">
                <a16:creationId xmlns:a16="http://schemas.microsoft.com/office/drawing/2014/main" id="{5DFE9261-CAF0-4595-8FF5-1412698C7BE3}"/>
              </a:ext>
            </a:extLst>
          </p:cNvPr>
          <p:cNvCxnSpPr>
            <a:cxnSpLocks/>
            <a:stCxn id="76" idx="2"/>
            <a:endCxn id="10" idx="0"/>
          </p:cNvCxnSpPr>
          <p:nvPr/>
        </p:nvCxnSpPr>
        <p:spPr>
          <a:xfrm>
            <a:off x="8568152" y="1779426"/>
            <a:ext cx="24309" cy="135852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0" name="Flowchart: Data 19">
            <a:extLst>
              <a:ext uri="{FF2B5EF4-FFF2-40B4-BE49-F238E27FC236}">
                <a16:creationId xmlns:a16="http://schemas.microsoft.com/office/drawing/2014/main" id="{336E961B-26B6-4E23-8A6B-70321D822125}"/>
              </a:ext>
            </a:extLst>
          </p:cNvPr>
          <p:cNvSpPr/>
          <p:nvPr/>
        </p:nvSpPr>
        <p:spPr>
          <a:xfrm>
            <a:off x="476783" y="2224261"/>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 Package</a:t>
            </a:r>
            <a:endParaRPr lang="en-CA" sz="1200" dirty="0"/>
          </a:p>
        </p:txBody>
      </p:sp>
      <p:sp>
        <p:nvSpPr>
          <p:cNvPr id="23" name="Flowchart: Data 22">
            <a:extLst>
              <a:ext uri="{FF2B5EF4-FFF2-40B4-BE49-F238E27FC236}">
                <a16:creationId xmlns:a16="http://schemas.microsoft.com/office/drawing/2014/main" id="{3224C024-B364-4C9B-BEFB-6B0CFC8F2493}"/>
              </a:ext>
            </a:extLst>
          </p:cNvPr>
          <p:cNvSpPr/>
          <p:nvPr/>
        </p:nvSpPr>
        <p:spPr>
          <a:xfrm>
            <a:off x="476783" y="3107483"/>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Submitted Work Activities</a:t>
            </a:r>
          </a:p>
        </p:txBody>
      </p:sp>
      <p:cxnSp>
        <p:nvCxnSpPr>
          <p:cNvPr id="25" name="Straight Arrow Connector 24">
            <a:extLst>
              <a:ext uri="{FF2B5EF4-FFF2-40B4-BE49-F238E27FC236}">
                <a16:creationId xmlns:a16="http://schemas.microsoft.com/office/drawing/2014/main" id="{E819BA30-49A8-4069-AA71-38D7434DA686}"/>
              </a:ext>
            </a:extLst>
          </p:cNvPr>
          <p:cNvCxnSpPr>
            <a:cxnSpLocks/>
            <a:stCxn id="23" idx="5"/>
            <a:endCxn id="8" idx="1"/>
          </p:cNvCxnSpPr>
          <p:nvPr/>
        </p:nvCxnSpPr>
        <p:spPr>
          <a:xfrm>
            <a:off x="2385976" y="3434052"/>
            <a:ext cx="4596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681EA0-E375-47DF-91BA-2111DCB28878}"/>
              </a:ext>
            </a:extLst>
          </p:cNvPr>
          <p:cNvCxnSpPr>
            <a:cxnSpLocks/>
            <a:endCxn id="23" idx="1"/>
          </p:cNvCxnSpPr>
          <p:nvPr/>
        </p:nvCxnSpPr>
        <p:spPr>
          <a:xfrm>
            <a:off x="1485172" y="2877399"/>
            <a:ext cx="52274" cy="23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4BB755-216C-45DB-8E30-0E5515E8F512}"/>
              </a:ext>
            </a:extLst>
          </p:cNvPr>
          <p:cNvCxnSpPr>
            <a:cxnSpLocks/>
            <a:stCxn id="20" idx="5"/>
            <a:endCxn id="6" idx="1"/>
          </p:cNvCxnSpPr>
          <p:nvPr/>
        </p:nvCxnSpPr>
        <p:spPr>
          <a:xfrm flipV="1">
            <a:off x="2385976" y="2532717"/>
            <a:ext cx="591874" cy="1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Data 60">
            <a:extLst>
              <a:ext uri="{FF2B5EF4-FFF2-40B4-BE49-F238E27FC236}">
                <a16:creationId xmlns:a16="http://schemas.microsoft.com/office/drawing/2014/main" id="{45E6BAAE-9EC2-4D4F-B4F4-50137D4FA04A}"/>
              </a:ext>
            </a:extLst>
          </p:cNvPr>
          <p:cNvSpPr/>
          <p:nvPr/>
        </p:nvSpPr>
        <p:spPr>
          <a:xfrm>
            <a:off x="4803843" y="3107483"/>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Work Activities</a:t>
            </a:r>
            <a:endParaRPr lang="en-CA" sz="1200" dirty="0"/>
          </a:p>
        </p:txBody>
      </p:sp>
      <p:cxnSp>
        <p:nvCxnSpPr>
          <p:cNvPr id="62" name="Straight Arrow Connector 61">
            <a:extLst>
              <a:ext uri="{FF2B5EF4-FFF2-40B4-BE49-F238E27FC236}">
                <a16:creationId xmlns:a16="http://schemas.microsoft.com/office/drawing/2014/main" id="{00F16FB9-ED2F-4714-9000-58A9ABE49F52}"/>
              </a:ext>
            </a:extLst>
          </p:cNvPr>
          <p:cNvCxnSpPr>
            <a:cxnSpLocks/>
            <a:stCxn id="8" idx="3"/>
            <a:endCxn id="61" idx="2"/>
          </p:cNvCxnSpPr>
          <p:nvPr/>
        </p:nvCxnSpPr>
        <p:spPr>
          <a:xfrm flipV="1">
            <a:off x="4617840" y="3434052"/>
            <a:ext cx="3981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lowchart: Data 65">
            <a:extLst>
              <a:ext uri="{FF2B5EF4-FFF2-40B4-BE49-F238E27FC236}">
                <a16:creationId xmlns:a16="http://schemas.microsoft.com/office/drawing/2014/main" id="{D54BB11B-F61B-4B24-A80B-21C080F0D7FC}"/>
              </a:ext>
            </a:extLst>
          </p:cNvPr>
          <p:cNvSpPr/>
          <p:nvPr/>
        </p:nvSpPr>
        <p:spPr>
          <a:xfrm>
            <a:off x="4803843" y="4926647"/>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Job Package</a:t>
            </a:r>
            <a:endParaRPr lang="en-CA" sz="1200" dirty="0"/>
          </a:p>
        </p:txBody>
      </p:sp>
      <p:cxnSp>
        <p:nvCxnSpPr>
          <p:cNvPr id="67" name="Straight Arrow Connector 66">
            <a:extLst>
              <a:ext uri="{FF2B5EF4-FFF2-40B4-BE49-F238E27FC236}">
                <a16:creationId xmlns:a16="http://schemas.microsoft.com/office/drawing/2014/main" id="{17FE2A97-139A-4DFE-8379-948302C3987F}"/>
              </a:ext>
            </a:extLst>
          </p:cNvPr>
          <p:cNvCxnSpPr>
            <a:cxnSpLocks/>
            <a:stCxn id="9" idx="3"/>
            <a:endCxn id="66" idx="2"/>
          </p:cNvCxnSpPr>
          <p:nvPr/>
        </p:nvCxnSpPr>
        <p:spPr>
          <a:xfrm>
            <a:off x="4485223" y="5249653"/>
            <a:ext cx="530753" cy="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9CC6422-3B4C-416A-A582-CAF00AED80E2}"/>
              </a:ext>
            </a:extLst>
          </p:cNvPr>
          <p:cNvCxnSpPr>
            <a:cxnSpLocks/>
            <a:endCxn id="66" idx="1"/>
          </p:cNvCxnSpPr>
          <p:nvPr/>
        </p:nvCxnSpPr>
        <p:spPr>
          <a:xfrm>
            <a:off x="5802946" y="3760621"/>
            <a:ext cx="61560" cy="1166026"/>
          </a:xfrm>
          <a:prstGeom prst="line">
            <a:avLst/>
          </a:prstGeom>
        </p:spPr>
        <p:style>
          <a:lnRef idx="1">
            <a:schemeClr val="accent1"/>
          </a:lnRef>
          <a:fillRef idx="0">
            <a:schemeClr val="accent1"/>
          </a:fillRef>
          <a:effectRef idx="0">
            <a:schemeClr val="accent1"/>
          </a:effectRef>
          <a:fontRef idx="minor">
            <a:schemeClr val="tx1"/>
          </a:fontRef>
        </p:style>
      </p:cxnSp>
      <p:sp>
        <p:nvSpPr>
          <p:cNvPr id="76" name="Flowchart: Terminator 75">
            <a:extLst>
              <a:ext uri="{FF2B5EF4-FFF2-40B4-BE49-F238E27FC236}">
                <a16:creationId xmlns:a16="http://schemas.microsoft.com/office/drawing/2014/main" id="{B2143C8C-777D-448E-AEDD-AC53C9C10B7D}"/>
              </a:ext>
            </a:extLst>
          </p:cNvPr>
          <p:cNvSpPr/>
          <p:nvPr/>
        </p:nvSpPr>
        <p:spPr>
          <a:xfrm>
            <a:off x="7687477" y="140200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 Enter Work Activity From other source</a:t>
            </a:r>
            <a:endParaRPr lang="en-CA" sz="1200" dirty="0"/>
          </a:p>
        </p:txBody>
      </p:sp>
      <p:sp>
        <p:nvSpPr>
          <p:cNvPr id="78" name="Flowchart: Data 77">
            <a:extLst>
              <a:ext uri="{FF2B5EF4-FFF2-40B4-BE49-F238E27FC236}">
                <a16:creationId xmlns:a16="http://schemas.microsoft.com/office/drawing/2014/main" id="{363679CF-598E-4F8F-B64F-4EE03EFC6314}"/>
              </a:ext>
            </a:extLst>
          </p:cNvPr>
          <p:cNvSpPr/>
          <p:nvPr/>
        </p:nvSpPr>
        <p:spPr>
          <a:xfrm>
            <a:off x="5189205" y="1264144"/>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Manual entered Work Activities</a:t>
            </a:r>
            <a:endParaRPr lang="en-CA" sz="1200" dirty="0"/>
          </a:p>
        </p:txBody>
      </p:sp>
      <p:cxnSp>
        <p:nvCxnSpPr>
          <p:cNvPr id="82" name="Straight Arrow Connector 81">
            <a:extLst>
              <a:ext uri="{FF2B5EF4-FFF2-40B4-BE49-F238E27FC236}">
                <a16:creationId xmlns:a16="http://schemas.microsoft.com/office/drawing/2014/main" id="{2F7C4447-39A9-4067-9A0B-F29AD4CE6EB3}"/>
              </a:ext>
            </a:extLst>
          </p:cNvPr>
          <p:cNvCxnSpPr>
            <a:cxnSpLocks/>
            <a:stCxn id="76" idx="1"/>
            <a:endCxn id="78" idx="5"/>
          </p:cNvCxnSpPr>
          <p:nvPr/>
        </p:nvCxnSpPr>
        <p:spPr>
          <a:xfrm flipH="1">
            <a:off x="7098398" y="1590713"/>
            <a:ext cx="589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BF36E3-EEF2-44FE-9430-66B2FC4758A7}"/>
              </a:ext>
            </a:extLst>
          </p:cNvPr>
          <p:cNvCxnSpPr>
            <a:cxnSpLocks/>
            <a:stCxn id="10" idx="1"/>
            <a:endCxn id="61" idx="5"/>
          </p:cNvCxnSpPr>
          <p:nvPr/>
        </p:nvCxnSpPr>
        <p:spPr>
          <a:xfrm flipH="1">
            <a:off x="6713036" y="3418806"/>
            <a:ext cx="1125532" cy="1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53205AF-8816-4889-A24A-63067C5512E6}"/>
              </a:ext>
            </a:extLst>
          </p:cNvPr>
          <p:cNvCxnSpPr>
            <a:cxnSpLocks/>
            <a:stCxn id="78" idx="4"/>
            <a:endCxn id="10" idx="0"/>
          </p:cNvCxnSpPr>
          <p:nvPr/>
        </p:nvCxnSpPr>
        <p:spPr>
          <a:xfrm>
            <a:off x="6249868" y="1917282"/>
            <a:ext cx="2342593" cy="1220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Flowchart: Terminator 92">
            <a:extLst>
              <a:ext uri="{FF2B5EF4-FFF2-40B4-BE49-F238E27FC236}">
                <a16:creationId xmlns:a16="http://schemas.microsoft.com/office/drawing/2014/main" id="{0A993313-CB24-44A5-83F7-6DFE8808A542}"/>
              </a:ext>
            </a:extLst>
          </p:cNvPr>
          <p:cNvSpPr/>
          <p:nvPr/>
        </p:nvSpPr>
        <p:spPr>
          <a:xfrm>
            <a:off x="6042693" y="5725806"/>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Variable Pay Process</a:t>
            </a:r>
            <a:endParaRPr lang="en-CA" sz="1200" dirty="0"/>
          </a:p>
        </p:txBody>
      </p:sp>
      <p:cxnSp>
        <p:nvCxnSpPr>
          <p:cNvPr id="95" name="Connector: Elbow 94">
            <a:extLst>
              <a:ext uri="{FF2B5EF4-FFF2-40B4-BE49-F238E27FC236}">
                <a16:creationId xmlns:a16="http://schemas.microsoft.com/office/drawing/2014/main" id="{1C4451DD-9C24-43EE-B187-F82F8B6B5B9E}"/>
              </a:ext>
            </a:extLst>
          </p:cNvPr>
          <p:cNvCxnSpPr>
            <a:stCxn id="9" idx="2"/>
            <a:endCxn id="93" idx="1"/>
          </p:cNvCxnSpPr>
          <p:nvPr/>
        </p:nvCxnSpPr>
        <p:spPr>
          <a:xfrm rot="16200000" flipH="1">
            <a:off x="4695004" y="4566830"/>
            <a:ext cx="384014" cy="2311363"/>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Connector: Elbow 95">
            <a:extLst>
              <a:ext uri="{FF2B5EF4-FFF2-40B4-BE49-F238E27FC236}">
                <a16:creationId xmlns:a16="http://schemas.microsoft.com/office/drawing/2014/main" id="{4DC98AA0-0920-46A6-B557-1490CFFD992B}"/>
              </a:ext>
            </a:extLst>
          </p:cNvPr>
          <p:cNvCxnSpPr>
            <a:cxnSpLocks/>
            <a:stCxn id="10" idx="2"/>
            <a:endCxn id="93" idx="3"/>
          </p:cNvCxnSpPr>
          <p:nvPr/>
        </p:nvCxnSpPr>
        <p:spPr>
          <a:xfrm rot="5400000">
            <a:off x="7090822" y="4412879"/>
            <a:ext cx="2214861" cy="788419"/>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33" name="Flowchart: Process 32">
            <a:extLst>
              <a:ext uri="{FF2B5EF4-FFF2-40B4-BE49-F238E27FC236}">
                <a16:creationId xmlns:a16="http://schemas.microsoft.com/office/drawing/2014/main" id="{AB8CE884-111A-4183-9963-9CC4640EBF9C}"/>
              </a:ext>
            </a:extLst>
          </p:cNvPr>
          <p:cNvSpPr/>
          <p:nvPr/>
        </p:nvSpPr>
        <p:spPr>
          <a:xfrm>
            <a:off x="2841157" y="4026238"/>
            <a:ext cx="1772194"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determine if crew efficiency or Multiple Well Project</a:t>
            </a:r>
            <a:endParaRPr lang="en-CA" sz="1200" dirty="0"/>
          </a:p>
        </p:txBody>
      </p:sp>
      <p:cxnSp>
        <p:nvCxnSpPr>
          <p:cNvPr id="35" name="Straight Arrow Connector 34">
            <a:extLst>
              <a:ext uri="{FF2B5EF4-FFF2-40B4-BE49-F238E27FC236}">
                <a16:creationId xmlns:a16="http://schemas.microsoft.com/office/drawing/2014/main" id="{66CBF31C-FFAE-418D-ADB7-6FF9D9ACAFBE}"/>
              </a:ext>
            </a:extLst>
          </p:cNvPr>
          <p:cNvCxnSpPr>
            <a:cxnSpLocks/>
            <a:stCxn id="33" idx="2"/>
            <a:endCxn id="9" idx="0"/>
          </p:cNvCxnSpPr>
          <p:nvPr/>
        </p:nvCxnSpPr>
        <p:spPr>
          <a:xfrm>
            <a:off x="3727254" y="4587943"/>
            <a:ext cx="4076" cy="380857"/>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Tree>
    <p:extLst>
      <p:ext uri="{BB962C8B-B14F-4D97-AF65-F5344CB8AC3E}">
        <p14:creationId xmlns:p14="http://schemas.microsoft.com/office/powerpoint/2010/main" val="1404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able&#10;&#10;Description automatically generated">
            <a:extLst>
              <a:ext uri="{FF2B5EF4-FFF2-40B4-BE49-F238E27FC236}">
                <a16:creationId xmlns:a16="http://schemas.microsoft.com/office/drawing/2014/main" id="{41A5325F-E354-4073-B670-5E8CA0970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94" y="543410"/>
            <a:ext cx="9514286" cy="5457143"/>
          </a:xfrm>
          <a:prstGeom prst="rect">
            <a:avLst/>
          </a:prstGeom>
        </p:spPr>
      </p:pic>
      <p:sp>
        <p:nvSpPr>
          <p:cNvPr id="3" name="TextBox 2">
            <a:extLst>
              <a:ext uri="{FF2B5EF4-FFF2-40B4-BE49-F238E27FC236}">
                <a16:creationId xmlns:a16="http://schemas.microsoft.com/office/drawing/2014/main" id="{68824BFE-16A3-4072-841E-D31D055BDB70}"/>
              </a:ext>
            </a:extLst>
          </p:cNvPr>
          <p:cNvSpPr txBox="1"/>
          <p:nvPr/>
        </p:nvSpPr>
        <p:spPr>
          <a:xfrm>
            <a:off x="738495" y="6068291"/>
            <a:ext cx="10141941" cy="276999"/>
          </a:xfrm>
          <a:prstGeom prst="rect">
            <a:avLst/>
          </a:prstGeom>
          <a:noFill/>
        </p:spPr>
        <p:txBody>
          <a:bodyPr wrap="square" rtlCol="0">
            <a:spAutoFit/>
          </a:bodyPr>
          <a:lstStyle/>
          <a:p>
            <a:r>
              <a:rPr lang="en-US" sz="1200" dirty="0"/>
              <a:t>Manager can correct the facts within job approval process. The work activities in job packages are approved in batch once the job package is approved.</a:t>
            </a:r>
          </a:p>
        </p:txBody>
      </p:sp>
    </p:spTree>
    <p:extLst>
      <p:ext uri="{BB962C8B-B14F-4D97-AF65-F5344CB8AC3E}">
        <p14:creationId xmlns:p14="http://schemas.microsoft.com/office/powerpoint/2010/main" val="40499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 application&#10;&#10;Description automatically generated">
            <a:extLst>
              <a:ext uri="{FF2B5EF4-FFF2-40B4-BE49-F238E27FC236}">
                <a16:creationId xmlns:a16="http://schemas.microsoft.com/office/drawing/2014/main" id="{F99B2E9C-E402-4ACA-8B9B-9D0D0417B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14" y="962333"/>
            <a:ext cx="9476190" cy="4933333"/>
          </a:xfrm>
          <a:prstGeom prst="rect">
            <a:avLst/>
          </a:prstGeom>
        </p:spPr>
      </p:pic>
    </p:spTree>
    <p:extLst>
      <p:ext uri="{BB962C8B-B14F-4D97-AF65-F5344CB8AC3E}">
        <p14:creationId xmlns:p14="http://schemas.microsoft.com/office/powerpoint/2010/main" val="372128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E9219A0A-9B92-4DCB-8AD8-39CF53FA2724}"/>
              </a:ext>
            </a:extLst>
          </p:cNvPr>
          <p:cNvGraphicFramePr>
            <a:graphicFrameLocks noGrp="1"/>
          </p:cNvGraphicFramePr>
          <p:nvPr>
            <p:custDataLst>
              <p:custData r:id="rId1"/>
            </p:custDataLst>
            <p:extLst>
              <p:ext uri="{D42A27DB-BD31-4B8C-83A1-F6EECF244321}">
                <p14:modId xmlns:p14="http://schemas.microsoft.com/office/powerpoint/2010/main" val="3855329890"/>
              </p:ext>
            </p:extLst>
          </p:nvPr>
        </p:nvGraphicFramePr>
        <p:xfrm>
          <a:off x="629384" y="2188677"/>
          <a:ext cx="11219316" cy="1736600"/>
        </p:xfrm>
        <a:graphic>
          <a:graphicData uri="http://schemas.openxmlformats.org/drawingml/2006/table">
            <a:tbl>
              <a:tblPr firstRow="1" bandRow="1">
                <a:tableStyleId>{8EC20E35-A176-4012-BC5E-935CFFF8708E}</a:tableStyleId>
              </a:tblPr>
              <a:tblGrid>
                <a:gridCol w="254217">
                  <a:extLst>
                    <a:ext uri="{9D8B030D-6E8A-4147-A177-3AD203B41FA5}">
                      <a16:colId xmlns:a16="http://schemas.microsoft.com/office/drawing/2014/main" val="2077583856"/>
                    </a:ext>
                  </a:extLst>
                </a:gridCol>
                <a:gridCol w="1258584">
                  <a:extLst>
                    <a:ext uri="{9D8B030D-6E8A-4147-A177-3AD203B41FA5}">
                      <a16:colId xmlns:a16="http://schemas.microsoft.com/office/drawing/2014/main" val="20000"/>
                    </a:ext>
                  </a:extLst>
                </a:gridCol>
                <a:gridCol w="592045">
                  <a:extLst>
                    <a:ext uri="{9D8B030D-6E8A-4147-A177-3AD203B41FA5}">
                      <a16:colId xmlns:a16="http://schemas.microsoft.com/office/drawing/2014/main" val="20001"/>
                    </a:ext>
                  </a:extLst>
                </a:gridCol>
                <a:gridCol w="616179">
                  <a:extLst>
                    <a:ext uri="{9D8B030D-6E8A-4147-A177-3AD203B41FA5}">
                      <a16:colId xmlns:a16="http://schemas.microsoft.com/office/drawing/2014/main" val="2976995735"/>
                    </a:ext>
                  </a:extLst>
                </a:gridCol>
                <a:gridCol w="814934">
                  <a:extLst>
                    <a:ext uri="{9D8B030D-6E8A-4147-A177-3AD203B41FA5}">
                      <a16:colId xmlns:a16="http://schemas.microsoft.com/office/drawing/2014/main" val="20002"/>
                    </a:ext>
                  </a:extLst>
                </a:gridCol>
                <a:gridCol w="793633">
                  <a:extLst>
                    <a:ext uri="{9D8B030D-6E8A-4147-A177-3AD203B41FA5}">
                      <a16:colId xmlns:a16="http://schemas.microsoft.com/office/drawing/2014/main" val="20003"/>
                    </a:ext>
                  </a:extLst>
                </a:gridCol>
                <a:gridCol w="1273989">
                  <a:extLst>
                    <a:ext uri="{9D8B030D-6E8A-4147-A177-3AD203B41FA5}">
                      <a16:colId xmlns:a16="http://schemas.microsoft.com/office/drawing/2014/main" val="347935348"/>
                    </a:ext>
                  </a:extLst>
                </a:gridCol>
                <a:gridCol w="1221777">
                  <a:extLst>
                    <a:ext uri="{9D8B030D-6E8A-4147-A177-3AD203B41FA5}">
                      <a16:colId xmlns:a16="http://schemas.microsoft.com/office/drawing/2014/main" val="350958481"/>
                    </a:ext>
                  </a:extLst>
                </a:gridCol>
                <a:gridCol w="611229">
                  <a:extLst>
                    <a:ext uri="{9D8B030D-6E8A-4147-A177-3AD203B41FA5}">
                      <a16:colId xmlns:a16="http://schemas.microsoft.com/office/drawing/2014/main" val="1249453070"/>
                    </a:ext>
                  </a:extLst>
                </a:gridCol>
                <a:gridCol w="712269">
                  <a:extLst>
                    <a:ext uri="{9D8B030D-6E8A-4147-A177-3AD203B41FA5}">
                      <a16:colId xmlns:a16="http://schemas.microsoft.com/office/drawing/2014/main" val="1175287629"/>
                    </a:ext>
                  </a:extLst>
                </a:gridCol>
                <a:gridCol w="616017">
                  <a:extLst>
                    <a:ext uri="{9D8B030D-6E8A-4147-A177-3AD203B41FA5}">
                      <a16:colId xmlns:a16="http://schemas.microsoft.com/office/drawing/2014/main" val="3991138205"/>
                    </a:ext>
                  </a:extLst>
                </a:gridCol>
                <a:gridCol w="510139">
                  <a:extLst>
                    <a:ext uri="{9D8B030D-6E8A-4147-A177-3AD203B41FA5}">
                      <a16:colId xmlns:a16="http://schemas.microsoft.com/office/drawing/2014/main" val="2868523667"/>
                    </a:ext>
                  </a:extLst>
                </a:gridCol>
                <a:gridCol w="616017">
                  <a:extLst>
                    <a:ext uri="{9D8B030D-6E8A-4147-A177-3AD203B41FA5}">
                      <a16:colId xmlns:a16="http://schemas.microsoft.com/office/drawing/2014/main" val="1584641688"/>
                    </a:ext>
                  </a:extLst>
                </a:gridCol>
                <a:gridCol w="490888">
                  <a:extLst>
                    <a:ext uri="{9D8B030D-6E8A-4147-A177-3AD203B41FA5}">
                      <a16:colId xmlns:a16="http://schemas.microsoft.com/office/drawing/2014/main" val="3240135194"/>
                    </a:ext>
                  </a:extLst>
                </a:gridCol>
                <a:gridCol w="698079">
                  <a:extLst>
                    <a:ext uri="{9D8B030D-6E8A-4147-A177-3AD203B41FA5}">
                      <a16:colId xmlns:a16="http://schemas.microsoft.com/office/drawing/2014/main" val="4194048518"/>
                    </a:ext>
                  </a:extLst>
                </a:gridCol>
                <a:gridCol w="139320">
                  <a:extLst>
                    <a:ext uri="{9D8B030D-6E8A-4147-A177-3AD203B41FA5}">
                      <a16:colId xmlns:a16="http://schemas.microsoft.com/office/drawing/2014/main" val="3784309468"/>
                    </a:ext>
                  </a:extLst>
                </a:gridCol>
              </a:tblGrid>
              <a:tr h="192025">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Employee</a:t>
                      </a:r>
                    </a:p>
                    <a:p>
                      <a:pPr algn="ctr"/>
                      <a:r>
                        <a:rPr lang="en-US" sz="1100" dirty="0">
                          <a:solidFill>
                            <a:srgbClr val="000000"/>
                          </a:solidFill>
                        </a:rPr>
                        <a:t> 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Ticket #</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Service Line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Position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 Type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Start Time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End Time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Working Hours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Standby?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Standby Hours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Two Way?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Travel Distance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Travel Hours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463953</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Primary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Operator 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01/14/2021 16:30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01/15/2021 16:30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12</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No</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No</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5" name="CheckBoxUnchecked">
            <a:extLst>
              <a:ext uri="{FF2B5EF4-FFF2-40B4-BE49-F238E27FC236}">
                <a16:creationId xmlns:a16="http://schemas.microsoft.com/office/drawing/2014/main" id="{2C7D5616-CF53-4281-A859-6E2F2DC42879}"/>
              </a:ext>
            </a:extLst>
          </p:cNvPr>
          <p:cNvGrpSpPr/>
          <p:nvPr>
            <p:custDataLst>
              <p:custData r:id="rId2"/>
            </p:custDataLst>
          </p:nvPr>
        </p:nvGrpSpPr>
        <p:grpSpPr>
          <a:xfrm>
            <a:off x="725641" y="2188677"/>
            <a:ext cx="212435" cy="230832"/>
            <a:chOff x="5179843" y="2087449"/>
            <a:chExt cx="199094" cy="216403"/>
          </a:xfrm>
        </p:grpSpPr>
        <p:sp>
          <p:nvSpPr>
            <p:cNvPr id="6" name="Content">
              <a:extLst>
                <a:ext uri="{FF2B5EF4-FFF2-40B4-BE49-F238E27FC236}">
                  <a16:creationId xmlns:a16="http://schemas.microsoft.com/office/drawing/2014/main" id="{7A669A7B-6F79-4C62-A2BA-192B6EE3FD7A}"/>
                </a:ext>
              </a:extLst>
            </p:cNvPr>
            <p:cNvSpPr txBox="1"/>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 name="CheckBox">
              <a:extLst>
                <a:ext uri="{FF2B5EF4-FFF2-40B4-BE49-F238E27FC236}">
                  <a16:creationId xmlns:a16="http://schemas.microsoft.com/office/drawing/2014/main" id="{32744250-79CE-4230-8035-98B06121B9FD}"/>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 name="Content">
            <a:extLst>
              <a:ext uri="{FF2B5EF4-FFF2-40B4-BE49-F238E27FC236}">
                <a16:creationId xmlns:a16="http://schemas.microsoft.com/office/drawing/2014/main" id="{2A23DF31-AC48-4745-B98A-B3D231E04C09}"/>
              </a:ext>
            </a:extLst>
          </p:cNvPr>
          <p:cNvSpPr/>
          <p:nvPr>
            <p:custDataLst>
              <p:custData r:id="rId3"/>
            </p:custDataLst>
          </p:nvPr>
        </p:nvSpPr>
        <p:spPr>
          <a:xfrm>
            <a:off x="6741427"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9" name="Content">
            <a:extLst>
              <a:ext uri="{FF2B5EF4-FFF2-40B4-BE49-F238E27FC236}">
                <a16:creationId xmlns:a16="http://schemas.microsoft.com/office/drawing/2014/main" id="{5C5985D1-AC86-49C6-A050-82936A1FC3C5}"/>
              </a:ext>
            </a:extLst>
          </p:cNvPr>
          <p:cNvSpPr/>
          <p:nvPr>
            <p:custDataLst>
              <p:custData r:id="rId4"/>
            </p:custDataLst>
          </p:nvPr>
        </p:nvSpPr>
        <p:spPr>
          <a:xfrm>
            <a:off x="7971856"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Modify</a:t>
            </a:r>
          </a:p>
        </p:txBody>
      </p:sp>
      <p:sp>
        <p:nvSpPr>
          <p:cNvPr id="10" name="Content">
            <a:extLst>
              <a:ext uri="{FF2B5EF4-FFF2-40B4-BE49-F238E27FC236}">
                <a16:creationId xmlns:a16="http://schemas.microsoft.com/office/drawing/2014/main" id="{DC702298-D887-4433-881E-DDE2854FB1E1}"/>
              </a:ext>
            </a:extLst>
          </p:cNvPr>
          <p:cNvSpPr/>
          <p:nvPr>
            <p:custDataLst>
              <p:custData r:id="rId5"/>
            </p:custDataLst>
          </p:nvPr>
        </p:nvSpPr>
        <p:spPr>
          <a:xfrm>
            <a:off x="9202285"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Approve</a:t>
            </a:r>
          </a:p>
        </p:txBody>
      </p:sp>
      <p:sp>
        <p:nvSpPr>
          <p:cNvPr id="11" name="Content">
            <a:extLst>
              <a:ext uri="{FF2B5EF4-FFF2-40B4-BE49-F238E27FC236}">
                <a16:creationId xmlns:a16="http://schemas.microsoft.com/office/drawing/2014/main" id="{7E087B21-97F5-48B7-A080-9D6A121710A1}"/>
              </a:ext>
            </a:extLst>
          </p:cNvPr>
          <p:cNvSpPr/>
          <p:nvPr>
            <p:custDataLst>
              <p:custData r:id="rId6"/>
            </p:custDataLst>
          </p:nvPr>
        </p:nvSpPr>
        <p:spPr>
          <a:xfrm>
            <a:off x="10432714"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Delete</a:t>
            </a:r>
            <a:endParaRPr lang="en-US" sz="1200" dirty="0">
              <a:solidFill>
                <a:srgbClr val="000000"/>
              </a:solidFill>
              <a:latin typeface="Segoe UI" pitchFamily="34" charset="0"/>
              <a:cs typeface="Segoe UI" pitchFamily="34" charset="0"/>
            </a:endParaRPr>
          </a:p>
        </p:txBody>
      </p:sp>
      <p:sp>
        <p:nvSpPr>
          <p:cNvPr id="12" name="TextBox 11">
            <a:extLst>
              <a:ext uri="{FF2B5EF4-FFF2-40B4-BE49-F238E27FC236}">
                <a16:creationId xmlns:a16="http://schemas.microsoft.com/office/drawing/2014/main" id="{98C6DC11-61C7-477B-A2CA-9342A3CC2884}"/>
              </a:ext>
            </a:extLst>
          </p:cNvPr>
          <p:cNvSpPr txBox="1"/>
          <p:nvPr/>
        </p:nvSpPr>
        <p:spPr>
          <a:xfrm>
            <a:off x="3609474" y="847023"/>
            <a:ext cx="2998385" cy="369332"/>
          </a:xfrm>
          <a:prstGeom prst="rect">
            <a:avLst/>
          </a:prstGeom>
          <a:noFill/>
        </p:spPr>
        <p:txBody>
          <a:bodyPr wrap="none" rtlCol="0">
            <a:spAutoFit/>
          </a:bodyPr>
          <a:lstStyle/>
          <a:p>
            <a:r>
              <a:rPr lang="en-US" dirty="0"/>
              <a:t>Work Activity Online Interface</a:t>
            </a:r>
            <a:endParaRPr lang="en-CA" dirty="0"/>
          </a:p>
        </p:txBody>
      </p:sp>
      <p:sp>
        <p:nvSpPr>
          <p:cNvPr id="14" name="TextBox 13">
            <a:extLst>
              <a:ext uri="{FF2B5EF4-FFF2-40B4-BE49-F238E27FC236}">
                <a16:creationId xmlns:a16="http://schemas.microsoft.com/office/drawing/2014/main" id="{A3F0F426-807A-4B00-83BC-9528BB08FADA}"/>
              </a:ext>
            </a:extLst>
          </p:cNvPr>
          <p:cNvSpPr txBox="1"/>
          <p:nvPr/>
        </p:nvSpPr>
        <p:spPr>
          <a:xfrm>
            <a:off x="832355" y="4158114"/>
            <a:ext cx="1101634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Once a job package is approved, all work activities will be available on the Work Activity Online Interface. The work activities in job package will be locked. Further changes must be made in Work Activity Online Interface, all change history will be saved in database.</a:t>
            </a:r>
          </a:p>
          <a:p>
            <a:pPr marL="285750" indent="-285750">
              <a:buFont typeface="Arial" panose="020B0604020202020204" pitchFamily="34" charset="0"/>
              <a:buChar char="•"/>
            </a:pPr>
            <a:r>
              <a:rPr lang="en-US" sz="1400" dirty="0"/>
              <a:t>We also allow DA to enter work activity submitted from field employee. The entered work activity can be approved by manager case by case. </a:t>
            </a:r>
          </a:p>
          <a:p>
            <a:pPr marL="285750" indent="-285750">
              <a:buFont typeface="Arial" panose="020B0604020202020204" pitchFamily="34" charset="0"/>
              <a:buChar char="•"/>
            </a:pPr>
            <a:r>
              <a:rPr lang="en-US" sz="1400" dirty="0"/>
              <a:t>Approved work activity can be modified by DA, the manager approval process will be triggered.</a:t>
            </a:r>
          </a:p>
          <a:p>
            <a:pPr marL="285750" indent="-285750">
              <a:buFont typeface="Arial" panose="020B0604020202020204" pitchFamily="34" charset="0"/>
              <a:buChar char="•"/>
            </a:pPr>
            <a:r>
              <a:rPr lang="en-US" sz="1400" dirty="0"/>
              <a:t>Work activity can be deleted by DA, the manager approval process will be triggered.</a:t>
            </a:r>
          </a:p>
          <a:p>
            <a:pPr marL="285750" indent="-285750">
              <a:buFont typeface="Arial" panose="020B0604020202020204" pitchFamily="34" charset="0"/>
              <a:buChar char="•"/>
            </a:pPr>
            <a:r>
              <a:rPr lang="en-US" sz="1400" dirty="0"/>
              <a:t>If the pay period is cut off, all work activities within the pay period are locked.</a:t>
            </a:r>
          </a:p>
          <a:p>
            <a:pPr marL="285750" indent="-285750">
              <a:buFont typeface="Arial" panose="020B0604020202020204" pitchFamily="34" charset="0"/>
              <a:buChar char="•"/>
            </a:pPr>
            <a:r>
              <a:rPr lang="en-US" sz="1400" dirty="0"/>
              <a:t>Pay period cannot be cut off if any work activity is unapproved within the pay period.</a:t>
            </a:r>
          </a:p>
          <a:p>
            <a:endParaRPr lang="en-CA" sz="1400" dirty="0"/>
          </a:p>
        </p:txBody>
      </p:sp>
      <p:sp>
        <p:nvSpPr>
          <p:cNvPr id="25" name="Content">
            <a:extLst>
              <a:ext uri="{FF2B5EF4-FFF2-40B4-BE49-F238E27FC236}">
                <a16:creationId xmlns:a16="http://schemas.microsoft.com/office/drawing/2014/main" id="{0C312A35-253C-42AE-8584-752AC1C05157}"/>
              </a:ext>
            </a:extLst>
          </p:cNvPr>
          <p:cNvSpPr txBox="1"/>
          <p:nvPr>
            <p:custDataLst>
              <p:custData r:id="rId7"/>
            </p:custDataLst>
          </p:nvPr>
        </p:nvSpPr>
        <p:spPr>
          <a:xfrm>
            <a:off x="611896" y="19251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28" name="DropdownBox">
            <a:extLst>
              <a:ext uri="{FF2B5EF4-FFF2-40B4-BE49-F238E27FC236}">
                <a16:creationId xmlns:a16="http://schemas.microsoft.com/office/drawing/2014/main" id="{66CB5545-5E68-4081-B0D2-C8CC4E945627}"/>
              </a:ext>
            </a:extLst>
          </p:cNvPr>
          <p:cNvGrpSpPr/>
          <p:nvPr>
            <p:custDataLst>
              <p:custData r:id="rId8"/>
            </p:custDataLst>
          </p:nvPr>
        </p:nvGrpSpPr>
        <p:grpSpPr>
          <a:xfrm>
            <a:off x="1726460" y="1914839"/>
            <a:ext cx="1097652" cy="228600"/>
            <a:chOff x="4016824" y="3329200"/>
            <a:chExt cx="1097652" cy="228600"/>
          </a:xfrm>
        </p:grpSpPr>
        <p:sp>
          <p:nvSpPr>
            <p:cNvPr id="29" name="Content">
              <a:extLst>
                <a:ext uri="{FF2B5EF4-FFF2-40B4-BE49-F238E27FC236}">
                  <a16:creationId xmlns:a16="http://schemas.microsoft.com/office/drawing/2014/main" id="{C283A209-4DF3-44CB-8181-2FD34B9C3259}"/>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30" name="DownArrow">
              <a:extLst>
                <a:ext uri="{FF2B5EF4-FFF2-40B4-BE49-F238E27FC236}">
                  <a16:creationId xmlns:a16="http://schemas.microsoft.com/office/drawing/2014/main" id="{04E87252-B9FA-4D67-A191-5A2EEF328E71}"/>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31" name="Content">
            <a:extLst>
              <a:ext uri="{FF2B5EF4-FFF2-40B4-BE49-F238E27FC236}">
                <a16:creationId xmlns:a16="http://schemas.microsoft.com/office/drawing/2014/main" id="{39081985-2C2D-4DF1-ACDF-6D4CD9568136}"/>
              </a:ext>
            </a:extLst>
          </p:cNvPr>
          <p:cNvSpPr txBox="1"/>
          <p:nvPr>
            <p:custDataLst>
              <p:custData r:id="rId9"/>
            </p:custDataLst>
          </p:nvPr>
        </p:nvSpPr>
        <p:spPr>
          <a:xfrm>
            <a:off x="2896780" y="19251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32" name="DropdownBox">
            <a:extLst>
              <a:ext uri="{FF2B5EF4-FFF2-40B4-BE49-F238E27FC236}">
                <a16:creationId xmlns:a16="http://schemas.microsoft.com/office/drawing/2014/main" id="{1A0C84B4-9B8B-43B9-AC20-951CFDD4B1AE}"/>
              </a:ext>
            </a:extLst>
          </p:cNvPr>
          <p:cNvGrpSpPr/>
          <p:nvPr>
            <p:custDataLst>
              <p:custData r:id="rId10"/>
            </p:custDataLst>
          </p:nvPr>
        </p:nvGrpSpPr>
        <p:grpSpPr>
          <a:xfrm>
            <a:off x="3895844" y="1914839"/>
            <a:ext cx="1097652" cy="228600"/>
            <a:chOff x="4016824" y="3329200"/>
            <a:chExt cx="1097652" cy="228600"/>
          </a:xfrm>
        </p:grpSpPr>
        <p:sp>
          <p:nvSpPr>
            <p:cNvPr id="33" name="Content">
              <a:extLst>
                <a:ext uri="{FF2B5EF4-FFF2-40B4-BE49-F238E27FC236}">
                  <a16:creationId xmlns:a16="http://schemas.microsoft.com/office/drawing/2014/main" id="{B1935F0E-15B8-4679-83C9-D67C8757EF6B}"/>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Primary</a:t>
              </a:r>
            </a:p>
          </p:txBody>
        </p:sp>
        <p:sp>
          <p:nvSpPr>
            <p:cNvPr id="34" name="DownArrow">
              <a:extLst>
                <a:ext uri="{FF2B5EF4-FFF2-40B4-BE49-F238E27FC236}">
                  <a16:creationId xmlns:a16="http://schemas.microsoft.com/office/drawing/2014/main" id="{77E2786A-B5FF-4ABA-A8C1-64B705FE153D}"/>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3" name="Content">
            <a:extLst>
              <a:ext uri="{FF2B5EF4-FFF2-40B4-BE49-F238E27FC236}">
                <a16:creationId xmlns:a16="http://schemas.microsoft.com/office/drawing/2014/main" id="{ED06C845-8105-48D4-825D-99D3C962E7FE}"/>
              </a:ext>
            </a:extLst>
          </p:cNvPr>
          <p:cNvSpPr txBox="1"/>
          <p:nvPr>
            <p:custDataLst>
              <p:custData r:id="rId11"/>
            </p:custDataLst>
          </p:nvPr>
        </p:nvSpPr>
        <p:spPr>
          <a:xfrm>
            <a:off x="5101790" y="1925119"/>
            <a:ext cx="87960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Employee:</a:t>
            </a:r>
          </a:p>
        </p:txBody>
      </p:sp>
      <p:grpSp>
        <p:nvGrpSpPr>
          <p:cNvPr id="44" name="DropdownBox">
            <a:extLst>
              <a:ext uri="{FF2B5EF4-FFF2-40B4-BE49-F238E27FC236}">
                <a16:creationId xmlns:a16="http://schemas.microsoft.com/office/drawing/2014/main" id="{93824EE8-F894-4627-B2F3-985A8EE3B4DD}"/>
              </a:ext>
            </a:extLst>
          </p:cNvPr>
          <p:cNvGrpSpPr/>
          <p:nvPr>
            <p:custDataLst>
              <p:custData r:id="rId12"/>
            </p:custDataLst>
          </p:nvPr>
        </p:nvGrpSpPr>
        <p:grpSpPr>
          <a:xfrm>
            <a:off x="6081603" y="1895294"/>
            <a:ext cx="1377975" cy="248145"/>
            <a:chOff x="3997574" y="3329200"/>
            <a:chExt cx="1097652" cy="228600"/>
          </a:xfrm>
        </p:grpSpPr>
        <p:sp>
          <p:nvSpPr>
            <p:cNvPr id="45" name="Content">
              <a:extLst>
                <a:ext uri="{FF2B5EF4-FFF2-40B4-BE49-F238E27FC236}">
                  <a16:creationId xmlns:a16="http://schemas.microsoft.com/office/drawing/2014/main" id="{EC2E59E0-B9F7-419D-A878-AFB84AF31AC4}"/>
                </a:ext>
              </a:extLst>
            </p:cNvPr>
            <p:cNvSpPr/>
            <p:nvPr/>
          </p:nvSpPr>
          <p:spPr>
            <a:xfrm>
              <a:off x="399757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Mercier, Christian</a:t>
              </a:r>
              <a:endParaRPr lang="en-US" sz="1200" dirty="0">
                <a:solidFill>
                  <a:srgbClr val="000000"/>
                </a:solidFill>
                <a:latin typeface="Segoe UI" pitchFamily="34" charset="0"/>
                <a:ea typeface="Segoe UI" pitchFamily="34" charset="0"/>
                <a:cs typeface="Segoe UI" pitchFamily="34" charset="0"/>
              </a:endParaRPr>
            </a:p>
          </p:txBody>
        </p:sp>
        <p:sp>
          <p:nvSpPr>
            <p:cNvPr id="46" name="DownArrow">
              <a:extLst>
                <a:ext uri="{FF2B5EF4-FFF2-40B4-BE49-F238E27FC236}">
                  <a16:creationId xmlns:a16="http://schemas.microsoft.com/office/drawing/2014/main" id="{0F5F0AEC-CD5D-4D89-96B9-B291E30668A9}"/>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246303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9624-303A-4A26-82CD-A248A2AE59B7}"/>
              </a:ext>
            </a:extLst>
          </p:cNvPr>
          <p:cNvSpPr>
            <a:spLocks noGrp="1"/>
          </p:cNvSpPr>
          <p:nvPr>
            <p:ph type="title"/>
          </p:nvPr>
        </p:nvSpPr>
        <p:spPr/>
        <p:txBody>
          <a:bodyPr/>
          <a:lstStyle/>
          <a:p>
            <a:r>
              <a:rPr lang="en-US" dirty="0"/>
              <a:t>Challenges &amp; Difficulties</a:t>
            </a:r>
            <a:endParaRPr lang="en-CA" dirty="0"/>
          </a:p>
        </p:txBody>
      </p:sp>
      <p:sp>
        <p:nvSpPr>
          <p:cNvPr id="3" name="Content Placeholder 2">
            <a:extLst>
              <a:ext uri="{FF2B5EF4-FFF2-40B4-BE49-F238E27FC236}">
                <a16:creationId xmlns:a16="http://schemas.microsoft.com/office/drawing/2014/main" id="{E2B44C96-8A20-4CC5-9F33-00814A690E07}"/>
              </a:ext>
            </a:extLst>
          </p:cNvPr>
          <p:cNvSpPr>
            <a:spLocks noGrp="1"/>
          </p:cNvSpPr>
          <p:nvPr>
            <p:ph idx="1"/>
          </p:nvPr>
        </p:nvSpPr>
        <p:spPr>
          <a:xfrm>
            <a:off x="838200" y="1421364"/>
            <a:ext cx="10515600" cy="4351338"/>
          </a:xfrm>
        </p:spPr>
        <p:txBody>
          <a:bodyPr>
            <a:normAutofit fontScale="70000" lnSpcReduction="20000"/>
          </a:bodyPr>
          <a:lstStyle/>
          <a:p>
            <a:r>
              <a:rPr lang="en-US" sz="2400" dirty="0"/>
              <a:t>Data Accuracy</a:t>
            </a:r>
          </a:p>
          <a:p>
            <a:pPr lvl="1"/>
            <a:r>
              <a:rPr lang="en-US" sz="1800" dirty="0">
                <a:effectLst/>
                <a:latin typeface="Calibri" panose="020F0502020204030204" pitchFamily="34" charset="0"/>
                <a:ea typeface="DengXian" panose="02010600030101010101" pitchFamily="2" charset="-122"/>
              </a:rPr>
              <a:t>Supervisor putting the wrong information and waiting for a new work order or a resign of ticket</a:t>
            </a:r>
          </a:p>
          <a:p>
            <a:pPr lvl="1"/>
            <a:r>
              <a:rPr lang="en-US" sz="1800" dirty="0">
                <a:latin typeface="Calibri" panose="020F0502020204030204" pitchFamily="34" charset="0"/>
                <a:ea typeface="DengXian" panose="02010600030101010101" pitchFamily="2" charset="-122"/>
              </a:rPr>
              <a:t>Data collected in eService doesn’t match current VP practice</a:t>
            </a:r>
          </a:p>
          <a:p>
            <a:pPr lvl="1"/>
            <a:r>
              <a:rPr lang="en-US" sz="1800" dirty="0">
                <a:effectLst/>
                <a:latin typeface="Calibri" panose="020F0502020204030204" pitchFamily="34" charset="0"/>
                <a:ea typeface="DengXian" panose="02010600030101010101" pitchFamily="2" charset="-122"/>
              </a:rPr>
              <a:t>Handwriting information on printout</a:t>
            </a:r>
          </a:p>
          <a:p>
            <a:pPr lvl="1"/>
            <a:r>
              <a:rPr lang="en-US" sz="1800" dirty="0">
                <a:effectLst/>
                <a:latin typeface="Calibri" panose="020F0502020204030204" pitchFamily="34" charset="0"/>
                <a:ea typeface="DengXian" panose="02010600030101010101" pitchFamily="2" charset="-122"/>
              </a:rPr>
              <a:t>Supervisor doesn’t enter on/off location data correctly since it is not used for pay calculation.</a:t>
            </a:r>
          </a:p>
          <a:p>
            <a:r>
              <a:rPr lang="en-CA" sz="2400" dirty="0"/>
              <a:t>Repetitive Data Entry</a:t>
            </a:r>
          </a:p>
          <a:p>
            <a:pPr lvl="1"/>
            <a:r>
              <a:rPr lang="en-CA" sz="1800" dirty="0"/>
              <a:t>Duplicate information like ticket number, company name, date, revenue, etc.</a:t>
            </a:r>
          </a:p>
          <a:p>
            <a:r>
              <a:rPr lang="en-CA" sz="2400" dirty="0"/>
              <a:t>File locked among districts</a:t>
            </a:r>
          </a:p>
          <a:p>
            <a:pPr lvl="1"/>
            <a:r>
              <a:rPr lang="en-CA" sz="1800" dirty="0"/>
              <a:t>If there are employees from another district, and that district VP spreadsheet is in use</a:t>
            </a:r>
          </a:p>
          <a:p>
            <a:r>
              <a:rPr lang="en-CA" sz="2400" dirty="0"/>
              <a:t>Cross checking information widely</a:t>
            </a:r>
          </a:p>
          <a:p>
            <a:pPr lvl="1"/>
            <a:r>
              <a:rPr lang="en-CA" sz="1800" dirty="0"/>
              <a:t>On one ticket there is lot to watch out. E.g., employee district, West or Each, working province,  primary or remedial, job employees performed, if they receive crew efficiency, check for stand by, etc.</a:t>
            </a:r>
          </a:p>
          <a:p>
            <a:pPr lvl="1"/>
            <a:r>
              <a:rPr lang="en-CA" sz="1800" dirty="0"/>
              <a:t>Finding information for a missed entry, may have to look through ticket package, call sheet, MTSs, Safety Meeting, Driver logs, etc.</a:t>
            </a:r>
          </a:p>
          <a:p>
            <a:r>
              <a:rPr lang="en-CA" sz="2400" dirty="0"/>
              <a:t>Cross checking payment with employee submitted job summary.</a:t>
            </a:r>
          </a:p>
          <a:p>
            <a:r>
              <a:rPr lang="en-CA" sz="2400" dirty="0"/>
              <a:t>Ticket original copy delays</a:t>
            </a:r>
          </a:p>
          <a:p>
            <a:pPr lvl="1"/>
            <a:r>
              <a:rPr lang="en-CA" sz="2000" dirty="0"/>
              <a:t> Especially in winter as employees are up in camp or on a project rig.</a:t>
            </a:r>
          </a:p>
          <a:p>
            <a:r>
              <a:rPr lang="en-CA" sz="2400" dirty="0"/>
              <a:t>Combined tickets</a:t>
            </a:r>
          </a:p>
          <a:p>
            <a:endParaRPr lang="en-CA" sz="2400" dirty="0"/>
          </a:p>
          <a:p>
            <a:pPr marL="0" indent="0">
              <a:buNone/>
            </a:pPr>
            <a:endParaRPr lang="en-CA" sz="2400" dirty="0"/>
          </a:p>
          <a:p>
            <a:pPr lvl="2"/>
            <a:endParaRPr lang="en-CA" dirty="0"/>
          </a:p>
          <a:p>
            <a:pPr lvl="1"/>
            <a:endParaRPr lang="en-CA" dirty="0"/>
          </a:p>
        </p:txBody>
      </p:sp>
    </p:spTree>
    <p:extLst>
      <p:ext uri="{BB962C8B-B14F-4D97-AF65-F5344CB8AC3E}">
        <p14:creationId xmlns:p14="http://schemas.microsoft.com/office/powerpoint/2010/main" val="343433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6070F31-11C9-4EFB-B21C-BAA815165ED8}"/>
              </a:ext>
            </a:extLst>
          </p:cNvPr>
          <p:cNvSpPr/>
          <p:nvPr/>
        </p:nvSpPr>
        <p:spPr>
          <a:xfrm>
            <a:off x="2832449" y="213352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Work Activity is approved</a:t>
            </a:r>
            <a:endParaRPr lang="en-CA" sz="1200" dirty="0"/>
          </a:p>
        </p:txBody>
      </p:sp>
      <p:sp>
        <p:nvSpPr>
          <p:cNvPr id="5" name="TextBox 4">
            <a:extLst>
              <a:ext uri="{FF2B5EF4-FFF2-40B4-BE49-F238E27FC236}">
                <a16:creationId xmlns:a16="http://schemas.microsoft.com/office/drawing/2014/main" id="{CA41BDA6-65AE-460D-B7E0-EE66274A7302}"/>
              </a:ext>
            </a:extLst>
          </p:cNvPr>
          <p:cNvSpPr txBox="1"/>
          <p:nvPr/>
        </p:nvSpPr>
        <p:spPr>
          <a:xfrm>
            <a:off x="844731" y="687977"/>
            <a:ext cx="4500784" cy="369332"/>
          </a:xfrm>
          <a:prstGeom prst="rect">
            <a:avLst/>
          </a:prstGeom>
          <a:noFill/>
        </p:spPr>
        <p:txBody>
          <a:bodyPr wrap="none" rtlCol="0">
            <a:spAutoFit/>
          </a:bodyPr>
          <a:lstStyle/>
          <a:p>
            <a:r>
              <a:rPr lang="en-US" dirty="0"/>
              <a:t>Variable Pay Process (Approved Work Activity)</a:t>
            </a:r>
            <a:endParaRPr lang="en-CA" dirty="0"/>
          </a:p>
        </p:txBody>
      </p:sp>
      <p:sp>
        <p:nvSpPr>
          <p:cNvPr id="6" name="Flowchart: Process 5">
            <a:extLst>
              <a:ext uri="{FF2B5EF4-FFF2-40B4-BE49-F238E27FC236}">
                <a16:creationId xmlns:a16="http://schemas.microsoft.com/office/drawing/2014/main" id="{FA0661F6-8522-4F8E-A1C8-EB487295B7C2}"/>
              </a:ext>
            </a:extLst>
          </p:cNvPr>
          <p:cNvSpPr/>
          <p:nvPr/>
        </p:nvSpPr>
        <p:spPr>
          <a:xfrm>
            <a:off x="2969142" y="2983384"/>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System Calculate Variable Pay</a:t>
            </a:r>
            <a:endParaRPr lang="en-CA" sz="1100" dirty="0"/>
          </a:p>
        </p:txBody>
      </p:sp>
      <p:cxnSp>
        <p:nvCxnSpPr>
          <p:cNvPr id="7" name="Straight Arrow Connector 6">
            <a:extLst>
              <a:ext uri="{FF2B5EF4-FFF2-40B4-BE49-F238E27FC236}">
                <a16:creationId xmlns:a16="http://schemas.microsoft.com/office/drawing/2014/main" id="{0277A639-1B14-438B-BA71-4521F6C36AEC}"/>
              </a:ext>
            </a:extLst>
          </p:cNvPr>
          <p:cNvCxnSpPr>
            <a:cxnSpLocks/>
            <a:stCxn id="4" idx="2"/>
            <a:endCxn id="6" idx="0"/>
          </p:cNvCxnSpPr>
          <p:nvPr/>
        </p:nvCxnSpPr>
        <p:spPr>
          <a:xfrm>
            <a:off x="3713124" y="2510946"/>
            <a:ext cx="9911" cy="4724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10" name="Flowchart: Process 9">
            <a:extLst>
              <a:ext uri="{FF2B5EF4-FFF2-40B4-BE49-F238E27FC236}">
                <a16:creationId xmlns:a16="http://schemas.microsoft.com/office/drawing/2014/main" id="{ED582D37-AEA4-4881-859E-70270DD13C2E}"/>
              </a:ext>
            </a:extLst>
          </p:cNvPr>
          <p:cNvSpPr/>
          <p:nvPr/>
        </p:nvSpPr>
        <p:spPr>
          <a:xfrm>
            <a:off x="9705001" y="2951418"/>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Manager Approve Pay Entry</a:t>
            </a:r>
            <a:endParaRPr lang="en-CA" sz="1400" dirty="0"/>
          </a:p>
        </p:txBody>
      </p:sp>
      <p:cxnSp>
        <p:nvCxnSpPr>
          <p:cNvPr id="17" name="Straight Arrow Connector 16">
            <a:extLst>
              <a:ext uri="{FF2B5EF4-FFF2-40B4-BE49-F238E27FC236}">
                <a16:creationId xmlns:a16="http://schemas.microsoft.com/office/drawing/2014/main" id="{5DFE9261-CAF0-4595-8FF5-1412698C7BE3}"/>
              </a:ext>
            </a:extLst>
          </p:cNvPr>
          <p:cNvCxnSpPr>
            <a:cxnSpLocks/>
            <a:stCxn id="76" idx="2"/>
            <a:endCxn id="10" idx="0"/>
          </p:cNvCxnSpPr>
          <p:nvPr/>
        </p:nvCxnSpPr>
        <p:spPr>
          <a:xfrm>
            <a:off x="10440496" y="2510946"/>
            <a:ext cx="18398" cy="440472"/>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0" name="Flowchart: Data 19">
            <a:extLst>
              <a:ext uri="{FF2B5EF4-FFF2-40B4-BE49-F238E27FC236}">
                <a16:creationId xmlns:a16="http://schemas.microsoft.com/office/drawing/2014/main" id="{336E961B-26B6-4E23-8A6B-70321D822125}"/>
              </a:ext>
            </a:extLst>
          </p:cNvPr>
          <p:cNvSpPr/>
          <p:nvPr/>
        </p:nvSpPr>
        <p:spPr>
          <a:xfrm>
            <a:off x="468075" y="2955781"/>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Variable Pay Rules</a:t>
            </a:r>
            <a:endParaRPr lang="en-CA" sz="1200" dirty="0"/>
          </a:p>
        </p:txBody>
      </p:sp>
      <p:sp>
        <p:nvSpPr>
          <p:cNvPr id="23" name="Flowchart: Data 22">
            <a:extLst>
              <a:ext uri="{FF2B5EF4-FFF2-40B4-BE49-F238E27FC236}">
                <a16:creationId xmlns:a16="http://schemas.microsoft.com/office/drawing/2014/main" id="{3224C024-B364-4C9B-BEFB-6B0CFC8F2493}"/>
              </a:ext>
            </a:extLst>
          </p:cNvPr>
          <p:cNvSpPr/>
          <p:nvPr/>
        </p:nvSpPr>
        <p:spPr>
          <a:xfrm>
            <a:off x="4937118" y="2935485"/>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Pay Entry</a:t>
            </a:r>
          </a:p>
        </p:txBody>
      </p:sp>
      <p:cxnSp>
        <p:nvCxnSpPr>
          <p:cNvPr id="56" name="Straight Arrow Connector 55">
            <a:extLst>
              <a:ext uri="{FF2B5EF4-FFF2-40B4-BE49-F238E27FC236}">
                <a16:creationId xmlns:a16="http://schemas.microsoft.com/office/drawing/2014/main" id="{B74BB755-216C-45DB-8E30-0E5515E8F512}"/>
              </a:ext>
            </a:extLst>
          </p:cNvPr>
          <p:cNvCxnSpPr>
            <a:cxnSpLocks/>
            <a:stCxn id="20" idx="5"/>
            <a:endCxn id="6" idx="1"/>
          </p:cNvCxnSpPr>
          <p:nvPr/>
        </p:nvCxnSpPr>
        <p:spPr>
          <a:xfrm flipV="1">
            <a:off x="2377268" y="3264237"/>
            <a:ext cx="591874" cy="1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Data 60">
            <a:extLst>
              <a:ext uri="{FF2B5EF4-FFF2-40B4-BE49-F238E27FC236}">
                <a16:creationId xmlns:a16="http://schemas.microsoft.com/office/drawing/2014/main" id="{45E6BAAE-9EC2-4D4F-B4F4-50137D4FA04A}"/>
              </a:ext>
            </a:extLst>
          </p:cNvPr>
          <p:cNvSpPr/>
          <p:nvPr/>
        </p:nvSpPr>
        <p:spPr>
          <a:xfrm>
            <a:off x="612644" y="2026842"/>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 Work Activities</a:t>
            </a:r>
            <a:endParaRPr lang="en-CA" sz="1200" dirty="0"/>
          </a:p>
        </p:txBody>
      </p:sp>
      <p:cxnSp>
        <p:nvCxnSpPr>
          <p:cNvPr id="67" name="Straight Arrow Connector 66">
            <a:extLst>
              <a:ext uri="{FF2B5EF4-FFF2-40B4-BE49-F238E27FC236}">
                <a16:creationId xmlns:a16="http://schemas.microsoft.com/office/drawing/2014/main" id="{17FE2A97-139A-4DFE-8379-948302C3987F}"/>
              </a:ext>
            </a:extLst>
          </p:cNvPr>
          <p:cNvCxnSpPr>
            <a:cxnSpLocks/>
            <a:stCxn id="76" idx="1"/>
            <a:endCxn id="45" idx="5"/>
          </p:cNvCxnSpPr>
          <p:nvPr/>
        </p:nvCxnSpPr>
        <p:spPr>
          <a:xfrm flipH="1">
            <a:off x="9130002" y="2322233"/>
            <a:ext cx="429819" cy="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Flowchart: Terminator 75">
            <a:extLst>
              <a:ext uri="{FF2B5EF4-FFF2-40B4-BE49-F238E27FC236}">
                <a16:creationId xmlns:a16="http://schemas.microsoft.com/office/drawing/2014/main" id="{B2143C8C-777D-448E-AEDD-AC53C9C10B7D}"/>
              </a:ext>
            </a:extLst>
          </p:cNvPr>
          <p:cNvSpPr/>
          <p:nvPr/>
        </p:nvSpPr>
        <p:spPr>
          <a:xfrm>
            <a:off x="9559821" y="213352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 Enter Pay Entry From other source</a:t>
            </a:r>
            <a:endParaRPr lang="en-CA" sz="1200" dirty="0"/>
          </a:p>
        </p:txBody>
      </p:sp>
      <p:cxnSp>
        <p:nvCxnSpPr>
          <p:cNvPr id="87" name="Straight Arrow Connector 86">
            <a:extLst>
              <a:ext uri="{FF2B5EF4-FFF2-40B4-BE49-F238E27FC236}">
                <a16:creationId xmlns:a16="http://schemas.microsoft.com/office/drawing/2014/main" id="{69BF36E3-EEF2-44FE-9430-66B2FC4758A7}"/>
              </a:ext>
            </a:extLst>
          </p:cNvPr>
          <p:cNvCxnSpPr>
            <a:cxnSpLocks/>
            <a:stCxn id="61" idx="5"/>
            <a:endCxn id="6" idx="0"/>
          </p:cNvCxnSpPr>
          <p:nvPr/>
        </p:nvCxnSpPr>
        <p:spPr>
          <a:xfrm>
            <a:off x="2521837" y="2353411"/>
            <a:ext cx="1201198" cy="62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998DE8B-AE5E-41A7-B688-0CDB2BC93815}"/>
              </a:ext>
            </a:extLst>
          </p:cNvPr>
          <p:cNvCxnSpPr>
            <a:cxnSpLocks/>
            <a:stCxn id="6" idx="3"/>
            <a:endCxn id="23" idx="2"/>
          </p:cNvCxnSpPr>
          <p:nvPr/>
        </p:nvCxnSpPr>
        <p:spPr>
          <a:xfrm flipV="1">
            <a:off x="4476928" y="3262054"/>
            <a:ext cx="672323" cy="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Data 44">
            <a:extLst>
              <a:ext uri="{FF2B5EF4-FFF2-40B4-BE49-F238E27FC236}">
                <a16:creationId xmlns:a16="http://schemas.microsoft.com/office/drawing/2014/main" id="{4AAAE4ED-49BE-4FE3-A0EF-0DF6548B7BB7}"/>
              </a:ext>
            </a:extLst>
          </p:cNvPr>
          <p:cNvSpPr/>
          <p:nvPr/>
        </p:nvSpPr>
        <p:spPr>
          <a:xfrm>
            <a:off x="7220809" y="2000715"/>
            <a:ext cx="2121326" cy="65313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Entered Pay Entry</a:t>
            </a:r>
            <a:endParaRPr lang="en-CA" sz="1200" dirty="0"/>
          </a:p>
        </p:txBody>
      </p:sp>
      <p:cxnSp>
        <p:nvCxnSpPr>
          <p:cNvPr id="50" name="Straight Arrow Connector 49">
            <a:extLst>
              <a:ext uri="{FF2B5EF4-FFF2-40B4-BE49-F238E27FC236}">
                <a16:creationId xmlns:a16="http://schemas.microsoft.com/office/drawing/2014/main" id="{22A26F57-93E7-4ABD-B86C-AF0A27AA31A1}"/>
              </a:ext>
            </a:extLst>
          </p:cNvPr>
          <p:cNvCxnSpPr>
            <a:cxnSpLocks/>
            <a:stCxn id="10" idx="1"/>
            <a:endCxn id="23" idx="5"/>
          </p:cNvCxnSpPr>
          <p:nvPr/>
        </p:nvCxnSpPr>
        <p:spPr>
          <a:xfrm flipH="1">
            <a:off x="6846311" y="3232271"/>
            <a:ext cx="2858690" cy="29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6EF44DE-E501-4BCE-B14F-456BD9BC777B}"/>
              </a:ext>
            </a:extLst>
          </p:cNvPr>
          <p:cNvCxnSpPr>
            <a:cxnSpLocks/>
            <a:stCxn id="45" idx="5"/>
            <a:endCxn id="10" idx="0"/>
          </p:cNvCxnSpPr>
          <p:nvPr/>
        </p:nvCxnSpPr>
        <p:spPr>
          <a:xfrm>
            <a:off x="9130002" y="2327284"/>
            <a:ext cx="1328892" cy="624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4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82" name="Oval 81">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2" name="Straight Connector 91">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284C403E-CEA8-4954-9E18-4557A01A7705}"/>
              </a:ext>
            </a:extLst>
          </p:cNvPr>
          <p:cNvPicPr>
            <a:picLocks noChangeAspect="1"/>
          </p:cNvPicPr>
          <p:nvPr/>
        </p:nvPicPr>
        <p:blipFill rotWithShape="1">
          <a:blip r:embed="rId2"/>
          <a:srcRect r="1" b="17625"/>
          <a:stretch/>
        </p:blipFill>
        <p:spPr>
          <a:xfrm>
            <a:off x="626590" y="317578"/>
            <a:ext cx="10851111" cy="3508437"/>
          </a:xfrm>
          <a:prstGeom prst="rect">
            <a:avLst/>
          </a:prstGeom>
        </p:spPr>
      </p:pic>
      <p:grpSp>
        <p:nvGrpSpPr>
          <p:cNvPr id="97" name="Group 9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98" name="Straight Connector 9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3" name="Rectangle 10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6" name="Straight Connector 10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E286C5D7-3735-4E96-A209-68AC40F8E46E}"/>
              </a:ext>
            </a:extLst>
          </p:cNvPr>
          <p:cNvSpPr txBox="1"/>
          <p:nvPr/>
        </p:nvSpPr>
        <p:spPr>
          <a:xfrm>
            <a:off x="630936" y="4018137"/>
            <a:ext cx="2919580" cy="2129586"/>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800" dirty="0">
                <a:solidFill>
                  <a:schemeClr val="bg1"/>
                </a:solidFill>
                <a:latin typeface="+mj-lt"/>
                <a:ea typeface="+mj-ea"/>
                <a:cs typeface="+mj-cs"/>
              </a:rPr>
              <a:t>Pay Entry Interface</a:t>
            </a:r>
          </a:p>
        </p:txBody>
      </p:sp>
      <p:sp>
        <p:nvSpPr>
          <p:cNvPr id="33" name="TextBox 32">
            <a:extLst>
              <a:ext uri="{FF2B5EF4-FFF2-40B4-BE49-F238E27FC236}">
                <a16:creationId xmlns:a16="http://schemas.microsoft.com/office/drawing/2014/main" id="{546C99CD-6FBF-42CD-B527-EEF9A255A125}"/>
              </a:ext>
            </a:extLst>
          </p:cNvPr>
          <p:cNvSpPr txBox="1"/>
          <p:nvPr/>
        </p:nvSpPr>
        <p:spPr>
          <a:xfrm>
            <a:off x="3144366" y="4018143"/>
            <a:ext cx="8015819" cy="2460175"/>
          </a:xfrm>
          <a:prstGeom prst="rect">
            <a:avLst/>
          </a:prstGeom>
          <a:noFill/>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000" dirty="0">
                <a:solidFill>
                  <a:schemeClr val="bg1"/>
                </a:solidFill>
              </a:rPr>
              <a:t>Employee’s pay entries are listed under the working service point. The working service point is set by carrying over the selected service point in the filter.</a:t>
            </a:r>
          </a:p>
          <a:p>
            <a:pPr marL="285750" indent="-228600">
              <a:lnSpc>
                <a:spcPct val="90000"/>
              </a:lnSpc>
              <a:spcAft>
                <a:spcPts val="600"/>
              </a:spcAft>
              <a:buFont typeface="Arial" panose="020B0604020202020204" pitchFamily="34" charset="0"/>
              <a:buChar char="•"/>
            </a:pPr>
            <a:r>
              <a:rPr lang="en-US" sz="1000" dirty="0">
                <a:solidFill>
                  <a:schemeClr val="bg1"/>
                </a:solidFill>
              </a:rPr>
              <a:t>Once a work assignment is approved, related pay entries will be calculated automatically based on variable pay rules. All pay entries will be available on the Pay Entry Online Interface. </a:t>
            </a:r>
          </a:p>
          <a:p>
            <a:pPr marL="285750" indent="-228600">
              <a:lnSpc>
                <a:spcPct val="90000"/>
              </a:lnSpc>
              <a:spcAft>
                <a:spcPts val="600"/>
              </a:spcAft>
              <a:buFont typeface="Arial" panose="020B0604020202020204" pitchFamily="34" charset="0"/>
              <a:buChar char="•"/>
            </a:pPr>
            <a:r>
              <a:rPr lang="en-US" sz="1000" dirty="0">
                <a:solidFill>
                  <a:schemeClr val="bg1"/>
                </a:solidFill>
              </a:rPr>
              <a:t>Working service point DA can enter a pay entry submitted from field employee which is not automated. The entered pay entry can be approved by the manager case by case. </a:t>
            </a:r>
          </a:p>
          <a:p>
            <a:pPr marL="285750" indent="-228600">
              <a:lnSpc>
                <a:spcPct val="90000"/>
              </a:lnSpc>
              <a:spcAft>
                <a:spcPts val="600"/>
              </a:spcAft>
              <a:buFont typeface="Arial" panose="020B0604020202020204" pitchFamily="34" charset="0"/>
              <a:buChar char="•"/>
            </a:pPr>
            <a:r>
              <a:rPr lang="en-US" sz="1000" dirty="0">
                <a:solidFill>
                  <a:schemeClr val="bg1"/>
                </a:solidFill>
              </a:rPr>
              <a:t>Approved pay entry can be modified by DA, the manager approval process will be triggered.</a:t>
            </a:r>
          </a:p>
          <a:p>
            <a:pPr marL="285750" indent="-228600">
              <a:lnSpc>
                <a:spcPct val="90000"/>
              </a:lnSpc>
              <a:spcAft>
                <a:spcPts val="600"/>
              </a:spcAft>
              <a:buFont typeface="Arial" panose="020B0604020202020204" pitchFamily="34" charset="0"/>
              <a:buChar char="•"/>
            </a:pPr>
            <a:r>
              <a:rPr lang="en-US" sz="1000" strike="sngStrike" dirty="0">
                <a:solidFill>
                  <a:schemeClr val="bg1"/>
                </a:solidFill>
              </a:rPr>
              <a:t>Pay entry can be deleted by DA, the manager approval process will be triggered</a:t>
            </a:r>
            <a:r>
              <a:rPr lang="en-US" sz="1000" dirty="0">
                <a:solidFill>
                  <a:schemeClr val="bg1"/>
                </a:solidFill>
              </a:rPr>
              <a:t>.(Not confirmed requirement)</a:t>
            </a:r>
          </a:p>
          <a:p>
            <a:pPr marL="285750" indent="-228600">
              <a:lnSpc>
                <a:spcPct val="90000"/>
              </a:lnSpc>
              <a:spcAft>
                <a:spcPts val="600"/>
              </a:spcAft>
              <a:buFont typeface="Arial" panose="020B0604020202020204" pitchFamily="34" charset="0"/>
              <a:buChar char="•"/>
            </a:pPr>
            <a:r>
              <a:rPr lang="en-US" sz="1000" dirty="0">
                <a:solidFill>
                  <a:schemeClr val="bg1"/>
                </a:solidFill>
              </a:rPr>
              <a:t>If the pay period summary is cut off, all pay entries within the pay period summary are locked as Cutoff status.</a:t>
            </a:r>
          </a:p>
          <a:p>
            <a:pPr marL="285750" indent="-228600">
              <a:lnSpc>
                <a:spcPct val="90000"/>
              </a:lnSpc>
              <a:spcAft>
                <a:spcPts val="600"/>
              </a:spcAft>
              <a:buFont typeface="Arial" panose="020B0604020202020204" pitchFamily="34" charset="0"/>
              <a:buChar char="•"/>
            </a:pPr>
            <a:r>
              <a:rPr lang="en-US" sz="1000" dirty="0">
                <a:solidFill>
                  <a:schemeClr val="bg1"/>
                </a:solidFill>
              </a:rPr>
              <a:t>Pay period summary cannot be cut off if any pay entry is not approved underneath.</a:t>
            </a:r>
          </a:p>
          <a:p>
            <a:pPr marL="285750" indent="-228600">
              <a:lnSpc>
                <a:spcPct val="90000"/>
              </a:lnSpc>
              <a:spcAft>
                <a:spcPts val="600"/>
              </a:spcAft>
              <a:buFont typeface="Arial" panose="020B0604020202020204" pitchFamily="34" charset="0"/>
              <a:buChar char="•"/>
            </a:pPr>
            <a:r>
              <a:rPr lang="en-US" sz="1000" dirty="0">
                <a:solidFill>
                  <a:schemeClr val="bg1"/>
                </a:solidFill>
              </a:rPr>
              <a:t>Move select pay entries to another pay period may be needed upon user’s feedback.</a:t>
            </a:r>
          </a:p>
          <a:p>
            <a:pPr indent="-228600">
              <a:lnSpc>
                <a:spcPct val="90000"/>
              </a:lnSpc>
              <a:spcAft>
                <a:spcPts val="600"/>
              </a:spcAft>
              <a:buFont typeface="Arial" panose="020B0604020202020204" pitchFamily="34" charset="0"/>
              <a:buChar char="•"/>
            </a:pPr>
            <a:endParaRPr lang="en-US" sz="1000" dirty="0">
              <a:solidFill>
                <a:schemeClr val="bg1"/>
              </a:solidFill>
            </a:endParaRPr>
          </a:p>
        </p:txBody>
      </p:sp>
    </p:spTree>
    <p:extLst>
      <p:ext uri="{BB962C8B-B14F-4D97-AF65-F5344CB8AC3E}">
        <p14:creationId xmlns:p14="http://schemas.microsoft.com/office/powerpoint/2010/main" val="55217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33919A9-D84E-40EA-A568-22D5000120EB}"/>
              </a:ext>
            </a:extLst>
          </p:cNvPr>
          <p:cNvSpPr/>
          <p:nvPr/>
        </p:nvSpPr>
        <p:spPr>
          <a:xfrm>
            <a:off x="2526442" y="2946401"/>
            <a:ext cx="1362067" cy="683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Pending (4)</a:t>
            </a:r>
            <a:endParaRPr lang="en-CA" dirty="0"/>
          </a:p>
        </p:txBody>
      </p:sp>
      <p:sp>
        <p:nvSpPr>
          <p:cNvPr id="5" name="Oval 4">
            <a:extLst>
              <a:ext uri="{FF2B5EF4-FFF2-40B4-BE49-F238E27FC236}">
                <a16:creationId xmlns:a16="http://schemas.microsoft.com/office/drawing/2014/main" id="{09B64FF6-FEBD-4CD2-8041-4924A4D1EE4A}"/>
              </a:ext>
            </a:extLst>
          </p:cNvPr>
          <p:cNvSpPr/>
          <p:nvPr/>
        </p:nvSpPr>
        <p:spPr>
          <a:xfrm>
            <a:off x="7338290" y="2946401"/>
            <a:ext cx="1572173" cy="683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Approved (8)</a:t>
            </a:r>
            <a:endParaRPr lang="en-CA" dirty="0"/>
          </a:p>
        </p:txBody>
      </p:sp>
      <p:cxnSp>
        <p:nvCxnSpPr>
          <p:cNvPr id="11" name="Straight Arrow Connector 10">
            <a:extLst>
              <a:ext uri="{FF2B5EF4-FFF2-40B4-BE49-F238E27FC236}">
                <a16:creationId xmlns:a16="http://schemas.microsoft.com/office/drawing/2014/main" id="{690926F6-4C4F-43C9-8757-00A38F285F5C}"/>
              </a:ext>
            </a:extLst>
          </p:cNvPr>
          <p:cNvCxnSpPr>
            <a:cxnSpLocks/>
            <a:stCxn id="4" idx="6"/>
            <a:endCxn id="5" idx="2"/>
          </p:cNvCxnSpPr>
          <p:nvPr/>
        </p:nvCxnSpPr>
        <p:spPr>
          <a:xfrm>
            <a:off x="3888509" y="3288147"/>
            <a:ext cx="3449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5241CA-E54A-4429-8FF4-573EBBEED18D}"/>
              </a:ext>
            </a:extLst>
          </p:cNvPr>
          <p:cNvSpPr txBox="1"/>
          <p:nvPr/>
        </p:nvSpPr>
        <p:spPr>
          <a:xfrm>
            <a:off x="4481077" y="2946401"/>
            <a:ext cx="1918667" cy="369332"/>
          </a:xfrm>
          <a:prstGeom prst="rect">
            <a:avLst/>
          </a:prstGeom>
          <a:noFill/>
        </p:spPr>
        <p:txBody>
          <a:bodyPr wrap="none" rtlCol="0">
            <a:spAutoFit/>
          </a:bodyPr>
          <a:lstStyle/>
          <a:p>
            <a:r>
              <a:rPr lang="en-US" dirty="0"/>
              <a:t>Manager Approval</a:t>
            </a:r>
            <a:endParaRPr lang="en-CA" dirty="0"/>
          </a:p>
        </p:txBody>
      </p:sp>
      <p:cxnSp>
        <p:nvCxnSpPr>
          <p:cNvPr id="17" name="Straight Arrow Connector 16">
            <a:extLst>
              <a:ext uri="{FF2B5EF4-FFF2-40B4-BE49-F238E27FC236}">
                <a16:creationId xmlns:a16="http://schemas.microsoft.com/office/drawing/2014/main" id="{C123A9E8-A2DF-4562-8AD3-1D5591A2E33C}"/>
              </a:ext>
            </a:extLst>
          </p:cNvPr>
          <p:cNvCxnSpPr>
            <a:cxnSpLocks/>
          </p:cNvCxnSpPr>
          <p:nvPr/>
        </p:nvCxnSpPr>
        <p:spPr>
          <a:xfrm flipH="1">
            <a:off x="3080115" y="2362200"/>
            <a:ext cx="808394" cy="58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536110-2EBF-499E-851A-DAD7E94BC5D1}"/>
              </a:ext>
            </a:extLst>
          </p:cNvPr>
          <p:cNvSpPr txBox="1"/>
          <p:nvPr/>
        </p:nvSpPr>
        <p:spPr>
          <a:xfrm rot="1421849">
            <a:off x="1268094" y="2169554"/>
            <a:ext cx="2105385" cy="369332"/>
          </a:xfrm>
          <a:prstGeom prst="rect">
            <a:avLst/>
          </a:prstGeom>
          <a:noFill/>
        </p:spPr>
        <p:txBody>
          <a:bodyPr wrap="none" rtlCol="0">
            <a:spAutoFit/>
          </a:bodyPr>
          <a:lstStyle/>
          <a:p>
            <a:r>
              <a:rPr lang="en-US" dirty="0"/>
              <a:t>DA enters new entry</a:t>
            </a:r>
            <a:endParaRPr lang="en-CA" dirty="0"/>
          </a:p>
        </p:txBody>
      </p:sp>
      <p:cxnSp>
        <p:nvCxnSpPr>
          <p:cNvPr id="20" name="Straight Arrow Connector 19">
            <a:extLst>
              <a:ext uri="{FF2B5EF4-FFF2-40B4-BE49-F238E27FC236}">
                <a16:creationId xmlns:a16="http://schemas.microsoft.com/office/drawing/2014/main" id="{C70449D2-F2FD-40CB-9B5C-666D8D9A7065}"/>
              </a:ext>
            </a:extLst>
          </p:cNvPr>
          <p:cNvCxnSpPr>
            <a:cxnSpLocks/>
          </p:cNvCxnSpPr>
          <p:nvPr/>
        </p:nvCxnSpPr>
        <p:spPr>
          <a:xfrm>
            <a:off x="3888509" y="2362200"/>
            <a:ext cx="4079029" cy="58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4DCB352-492B-444C-A4B1-C8AA1333AD40}"/>
              </a:ext>
            </a:extLst>
          </p:cNvPr>
          <p:cNvSpPr txBox="1"/>
          <p:nvPr/>
        </p:nvSpPr>
        <p:spPr>
          <a:xfrm rot="1397466">
            <a:off x="5425091" y="2013972"/>
            <a:ext cx="2864823" cy="369332"/>
          </a:xfrm>
          <a:prstGeom prst="rect">
            <a:avLst/>
          </a:prstGeom>
          <a:noFill/>
        </p:spPr>
        <p:txBody>
          <a:bodyPr wrap="none" rtlCol="0">
            <a:spAutoFit/>
          </a:bodyPr>
          <a:lstStyle/>
          <a:p>
            <a:r>
              <a:rPr lang="en-US" dirty="0"/>
              <a:t>eService generate new entry</a:t>
            </a:r>
            <a:endParaRPr lang="en-CA" dirty="0"/>
          </a:p>
        </p:txBody>
      </p:sp>
      <p:cxnSp>
        <p:nvCxnSpPr>
          <p:cNvPr id="24" name="Connector: Curved 23">
            <a:extLst>
              <a:ext uri="{FF2B5EF4-FFF2-40B4-BE49-F238E27FC236}">
                <a16:creationId xmlns:a16="http://schemas.microsoft.com/office/drawing/2014/main" id="{28109366-0DC0-451B-AA95-CC6D26C34C42}"/>
              </a:ext>
            </a:extLst>
          </p:cNvPr>
          <p:cNvCxnSpPr>
            <a:stCxn id="5" idx="3"/>
            <a:endCxn id="4" idx="5"/>
          </p:cNvCxnSpPr>
          <p:nvPr/>
        </p:nvCxnSpPr>
        <p:spPr>
          <a:xfrm rot="5400000">
            <a:off x="5628784" y="1590052"/>
            <a:ext cx="12700" cy="3879490"/>
          </a:xfrm>
          <a:prstGeom prst="curvedConnector3">
            <a:avLst>
              <a:gd name="adj1" fmla="val 258815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CC4E77C-F553-4548-BF4D-21920FD34A91}"/>
              </a:ext>
            </a:extLst>
          </p:cNvPr>
          <p:cNvSpPr txBox="1"/>
          <p:nvPr/>
        </p:nvSpPr>
        <p:spPr>
          <a:xfrm>
            <a:off x="4578058" y="3897522"/>
            <a:ext cx="1995675" cy="369332"/>
          </a:xfrm>
          <a:prstGeom prst="rect">
            <a:avLst/>
          </a:prstGeom>
          <a:noFill/>
        </p:spPr>
        <p:txBody>
          <a:bodyPr wrap="none" rtlCol="0">
            <a:spAutoFit/>
          </a:bodyPr>
          <a:lstStyle/>
          <a:p>
            <a:r>
              <a:rPr lang="en-US" dirty="0"/>
              <a:t>DA modified values</a:t>
            </a:r>
            <a:endParaRPr lang="en-CA" dirty="0"/>
          </a:p>
        </p:txBody>
      </p:sp>
      <p:sp>
        <p:nvSpPr>
          <p:cNvPr id="35" name="Oval 34">
            <a:extLst>
              <a:ext uri="{FF2B5EF4-FFF2-40B4-BE49-F238E27FC236}">
                <a16:creationId xmlns:a16="http://schemas.microsoft.com/office/drawing/2014/main" id="{20E4D97C-DCA4-45D9-8E83-CA6B172FFE15}"/>
              </a:ext>
            </a:extLst>
          </p:cNvPr>
          <p:cNvSpPr/>
          <p:nvPr/>
        </p:nvSpPr>
        <p:spPr>
          <a:xfrm>
            <a:off x="5001560" y="5596450"/>
            <a:ext cx="1572173" cy="683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Closed (16)</a:t>
            </a:r>
            <a:endParaRPr lang="en-CA" dirty="0"/>
          </a:p>
        </p:txBody>
      </p:sp>
      <p:cxnSp>
        <p:nvCxnSpPr>
          <p:cNvPr id="37" name="Straight Arrow Connector 36">
            <a:extLst>
              <a:ext uri="{FF2B5EF4-FFF2-40B4-BE49-F238E27FC236}">
                <a16:creationId xmlns:a16="http://schemas.microsoft.com/office/drawing/2014/main" id="{D05236F0-39FB-4AD1-BDB4-52C558A1E007}"/>
              </a:ext>
            </a:extLst>
          </p:cNvPr>
          <p:cNvCxnSpPr>
            <a:cxnSpLocks/>
            <a:stCxn id="5" idx="4"/>
            <a:endCxn id="35" idx="6"/>
          </p:cNvCxnSpPr>
          <p:nvPr/>
        </p:nvCxnSpPr>
        <p:spPr>
          <a:xfrm flipH="1">
            <a:off x="6573733" y="3629892"/>
            <a:ext cx="1550644" cy="230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40F93F-5D46-4586-B1FF-40A189E44BFF}"/>
              </a:ext>
            </a:extLst>
          </p:cNvPr>
          <p:cNvSpPr txBox="1"/>
          <p:nvPr/>
        </p:nvSpPr>
        <p:spPr>
          <a:xfrm rot="18260140">
            <a:off x="6819463" y="4771868"/>
            <a:ext cx="1925399" cy="369332"/>
          </a:xfrm>
          <a:prstGeom prst="rect">
            <a:avLst/>
          </a:prstGeom>
          <a:noFill/>
        </p:spPr>
        <p:txBody>
          <a:bodyPr wrap="none" rtlCol="0">
            <a:spAutoFit/>
          </a:bodyPr>
          <a:lstStyle/>
          <a:p>
            <a:r>
              <a:rPr lang="en-US" dirty="0"/>
              <a:t>Payroll Export ADP</a:t>
            </a:r>
            <a:endParaRPr lang="en-CA" dirty="0"/>
          </a:p>
        </p:txBody>
      </p:sp>
      <p:sp>
        <p:nvSpPr>
          <p:cNvPr id="41" name="TextBox 40">
            <a:extLst>
              <a:ext uri="{FF2B5EF4-FFF2-40B4-BE49-F238E27FC236}">
                <a16:creationId xmlns:a16="http://schemas.microsoft.com/office/drawing/2014/main" id="{6055807F-FB03-4828-8ED2-A37C7398DADE}"/>
              </a:ext>
            </a:extLst>
          </p:cNvPr>
          <p:cNvSpPr txBox="1"/>
          <p:nvPr/>
        </p:nvSpPr>
        <p:spPr>
          <a:xfrm>
            <a:off x="3281710" y="752559"/>
            <a:ext cx="4317400" cy="584775"/>
          </a:xfrm>
          <a:prstGeom prst="rect">
            <a:avLst/>
          </a:prstGeom>
          <a:noFill/>
        </p:spPr>
        <p:txBody>
          <a:bodyPr wrap="none" rtlCol="0">
            <a:spAutoFit/>
          </a:bodyPr>
          <a:lstStyle/>
          <a:p>
            <a:r>
              <a:rPr lang="en-US" sz="3200" b="1" dirty="0"/>
              <a:t>Pay Entry State Machine</a:t>
            </a:r>
            <a:endParaRPr lang="en-CA" sz="3200" b="1" dirty="0"/>
          </a:p>
        </p:txBody>
      </p:sp>
      <p:sp>
        <p:nvSpPr>
          <p:cNvPr id="6" name="Oval 5">
            <a:extLst>
              <a:ext uri="{FF2B5EF4-FFF2-40B4-BE49-F238E27FC236}">
                <a16:creationId xmlns:a16="http://schemas.microsoft.com/office/drawing/2014/main" id="{6B9118B5-691C-4B0D-B6BF-1CFB3B824ED2}"/>
              </a:ext>
            </a:extLst>
          </p:cNvPr>
          <p:cNvSpPr/>
          <p:nvPr/>
        </p:nvSpPr>
        <p:spPr>
          <a:xfrm>
            <a:off x="3080115" y="1777424"/>
            <a:ext cx="2388688" cy="584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Pay Period Summary Open</a:t>
            </a:r>
            <a:endParaRPr lang="en-CA" dirty="0"/>
          </a:p>
        </p:txBody>
      </p:sp>
    </p:spTree>
    <p:extLst>
      <p:ext uri="{BB962C8B-B14F-4D97-AF65-F5344CB8AC3E}">
        <p14:creationId xmlns:p14="http://schemas.microsoft.com/office/powerpoint/2010/main" val="2928963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86070F31-11C9-4EFB-B21C-BAA815165ED8}"/>
              </a:ext>
            </a:extLst>
          </p:cNvPr>
          <p:cNvSpPr/>
          <p:nvPr/>
        </p:nvSpPr>
        <p:spPr>
          <a:xfrm>
            <a:off x="1970298" y="103625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DA Runs Pay Period Cut Off</a:t>
            </a:r>
            <a:endParaRPr lang="en-CA" sz="1200" dirty="0"/>
          </a:p>
        </p:txBody>
      </p:sp>
      <p:sp>
        <p:nvSpPr>
          <p:cNvPr id="5" name="TextBox 4">
            <a:extLst>
              <a:ext uri="{FF2B5EF4-FFF2-40B4-BE49-F238E27FC236}">
                <a16:creationId xmlns:a16="http://schemas.microsoft.com/office/drawing/2014/main" id="{CA41BDA6-65AE-460D-B7E0-EE66274A7302}"/>
              </a:ext>
            </a:extLst>
          </p:cNvPr>
          <p:cNvSpPr txBox="1"/>
          <p:nvPr/>
        </p:nvSpPr>
        <p:spPr>
          <a:xfrm>
            <a:off x="1341120" y="400607"/>
            <a:ext cx="5062989" cy="369332"/>
          </a:xfrm>
          <a:prstGeom prst="rect">
            <a:avLst/>
          </a:prstGeom>
          <a:noFill/>
        </p:spPr>
        <p:txBody>
          <a:bodyPr wrap="none" rtlCol="0">
            <a:spAutoFit/>
          </a:bodyPr>
          <a:lstStyle/>
          <a:p>
            <a:r>
              <a:rPr lang="en-US" dirty="0"/>
              <a:t>Pay Period Cut Off Process (Approved Work Activity)</a:t>
            </a:r>
            <a:endParaRPr lang="en-CA" dirty="0"/>
          </a:p>
        </p:txBody>
      </p:sp>
      <p:sp>
        <p:nvSpPr>
          <p:cNvPr id="6" name="Flowchart: Process 5">
            <a:extLst>
              <a:ext uri="{FF2B5EF4-FFF2-40B4-BE49-F238E27FC236}">
                <a16:creationId xmlns:a16="http://schemas.microsoft.com/office/drawing/2014/main" id="{FA0661F6-8522-4F8E-A1C8-EB487295B7C2}"/>
              </a:ext>
            </a:extLst>
          </p:cNvPr>
          <p:cNvSpPr/>
          <p:nvPr/>
        </p:nvSpPr>
        <p:spPr>
          <a:xfrm>
            <a:off x="4612717" y="3865241"/>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Notify Manger for Pay Entry Approval</a:t>
            </a:r>
            <a:endParaRPr lang="en-CA" sz="1100" dirty="0"/>
          </a:p>
        </p:txBody>
      </p:sp>
      <p:cxnSp>
        <p:nvCxnSpPr>
          <p:cNvPr id="7" name="Straight Arrow Connector 6">
            <a:extLst>
              <a:ext uri="{FF2B5EF4-FFF2-40B4-BE49-F238E27FC236}">
                <a16:creationId xmlns:a16="http://schemas.microsoft.com/office/drawing/2014/main" id="{0277A639-1B14-438B-BA71-4521F6C36AEC}"/>
              </a:ext>
            </a:extLst>
          </p:cNvPr>
          <p:cNvCxnSpPr>
            <a:cxnSpLocks/>
            <a:stCxn id="4" idx="2"/>
            <a:endCxn id="52" idx="0"/>
          </p:cNvCxnSpPr>
          <p:nvPr/>
        </p:nvCxnSpPr>
        <p:spPr>
          <a:xfrm flipH="1">
            <a:off x="2850758" y="1413676"/>
            <a:ext cx="215" cy="651653"/>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23" name="Flowchart: Data 22">
            <a:extLst>
              <a:ext uri="{FF2B5EF4-FFF2-40B4-BE49-F238E27FC236}">
                <a16:creationId xmlns:a16="http://schemas.microsoft.com/office/drawing/2014/main" id="{3224C024-B364-4C9B-BEFB-6B0CFC8F2493}"/>
              </a:ext>
            </a:extLst>
          </p:cNvPr>
          <p:cNvSpPr/>
          <p:nvPr/>
        </p:nvSpPr>
        <p:spPr>
          <a:xfrm>
            <a:off x="4305947" y="2924594"/>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Entries within Pay period</a:t>
            </a:r>
          </a:p>
        </p:txBody>
      </p:sp>
      <p:cxnSp>
        <p:nvCxnSpPr>
          <p:cNvPr id="50" name="Straight Arrow Connector 49">
            <a:extLst>
              <a:ext uri="{FF2B5EF4-FFF2-40B4-BE49-F238E27FC236}">
                <a16:creationId xmlns:a16="http://schemas.microsoft.com/office/drawing/2014/main" id="{22A26F57-93E7-4ABD-B86C-AF0A27AA31A1}"/>
              </a:ext>
            </a:extLst>
          </p:cNvPr>
          <p:cNvCxnSpPr>
            <a:cxnSpLocks/>
            <a:stCxn id="23" idx="2"/>
            <a:endCxn id="2" idx="0"/>
          </p:cNvCxnSpPr>
          <p:nvPr/>
        </p:nvCxnSpPr>
        <p:spPr>
          <a:xfrm flipH="1">
            <a:off x="2850758" y="3251163"/>
            <a:ext cx="1667322" cy="47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lowchart: Decision 1">
            <a:extLst>
              <a:ext uri="{FF2B5EF4-FFF2-40B4-BE49-F238E27FC236}">
                <a16:creationId xmlns:a16="http://schemas.microsoft.com/office/drawing/2014/main" id="{40765A5A-9807-4CCF-BF26-150E74FBCD6E}"/>
              </a:ext>
            </a:extLst>
          </p:cNvPr>
          <p:cNvSpPr/>
          <p:nvPr/>
        </p:nvSpPr>
        <p:spPr>
          <a:xfrm>
            <a:off x="1753478" y="3728081"/>
            <a:ext cx="2194560" cy="836023"/>
          </a:xfrm>
          <a:prstGeom prst="flowChartDecision">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Any unapproved pay entry?</a:t>
            </a:r>
            <a:endParaRPr lang="en-CA" sz="1200" dirty="0"/>
          </a:p>
        </p:txBody>
      </p:sp>
      <p:cxnSp>
        <p:nvCxnSpPr>
          <p:cNvPr id="32" name="Straight Arrow Connector 31">
            <a:extLst>
              <a:ext uri="{FF2B5EF4-FFF2-40B4-BE49-F238E27FC236}">
                <a16:creationId xmlns:a16="http://schemas.microsoft.com/office/drawing/2014/main" id="{EA87F43E-B730-422A-9A53-600EA52AA4B4}"/>
              </a:ext>
            </a:extLst>
          </p:cNvPr>
          <p:cNvCxnSpPr>
            <a:cxnSpLocks/>
            <a:stCxn id="2" idx="3"/>
            <a:endCxn id="6" idx="1"/>
          </p:cNvCxnSpPr>
          <p:nvPr/>
        </p:nvCxnSpPr>
        <p:spPr>
          <a:xfrm>
            <a:off x="3948038" y="4146093"/>
            <a:ext cx="664679"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Flowchart: Terminator 38">
            <a:extLst>
              <a:ext uri="{FF2B5EF4-FFF2-40B4-BE49-F238E27FC236}">
                <a16:creationId xmlns:a16="http://schemas.microsoft.com/office/drawing/2014/main" id="{2CDB0C45-3D85-4542-BB16-9CB6D8E6EF8D}"/>
              </a:ext>
            </a:extLst>
          </p:cNvPr>
          <p:cNvSpPr/>
          <p:nvPr/>
        </p:nvSpPr>
        <p:spPr>
          <a:xfrm>
            <a:off x="6785994" y="3957380"/>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Approve Pay Entry Process</a:t>
            </a:r>
            <a:endParaRPr lang="en-CA" sz="1200" dirty="0"/>
          </a:p>
        </p:txBody>
      </p:sp>
      <p:cxnSp>
        <p:nvCxnSpPr>
          <p:cNvPr id="40" name="Straight Arrow Connector 39">
            <a:extLst>
              <a:ext uri="{FF2B5EF4-FFF2-40B4-BE49-F238E27FC236}">
                <a16:creationId xmlns:a16="http://schemas.microsoft.com/office/drawing/2014/main" id="{E8A57008-E84C-42CA-8782-2E6DB6421622}"/>
              </a:ext>
            </a:extLst>
          </p:cNvPr>
          <p:cNvCxnSpPr>
            <a:cxnSpLocks/>
            <a:stCxn id="6" idx="3"/>
            <a:endCxn id="39" idx="1"/>
          </p:cNvCxnSpPr>
          <p:nvPr/>
        </p:nvCxnSpPr>
        <p:spPr>
          <a:xfrm flipV="1">
            <a:off x="6120503" y="4146093"/>
            <a:ext cx="665491"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a:extLst>
              <a:ext uri="{FF2B5EF4-FFF2-40B4-BE49-F238E27FC236}">
                <a16:creationId xmlns:a16="http://schemas.microsoft.com/office/drawing/2014/main" id="{D576658C-B93F-474F-A34E-D634A291B246}"/>
              </a:ext>
            </a:extLst>
          </p:cNvPr>
          <p:cNvSpPr/>
          <p:nvPr/>
        </p:nvSpPr>
        <p:spPr>
          <a:xfrm>
            <a:off x="4612717" y="2216467"/>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Notify Manger for Job Package Approval</a:t>
            </a:r>
            <a:endParaRPr lang="en-CA" sz="1100" dirty="0"/>
          </a:p>
        </p:txBody>
      </p:sp>
      <p:sp>
        <p:nvSpPr>
          <p:cNvPr id="49" name="Flowchart: Data 48">
            <a:extLst>
              <a:ext uri="{FF2B5EF4-FFF2-40B4-BE49-F238E27FC236}">
                <a16:creationId xmlns:a16="http://schemas.microsoft.com/office/drawing/2014/main" id="{86A1318F-5478-4D67-9A5B-CB5333E99C82}"/>
              </a:ext>
            </a:extLst>
          </p:cNvPr>
          <p:cNvSpPr/>
          <p:nvPr/>
        </p:nvSpPr>
        <p:spPr>
          <a:xfrm>
            <a:off x="4305947" y="1275820"/>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Jobs</a:t>
            </a:r>
          </a:p>
          <a:p>
            <a:pPr algn="ctr"/>
            <a:r>
              <a:rPr lang="en-US" sz="1200" dirty="0"/>
              <a:t>within pay period</a:t>
            </a:r>
          </a:p>
        </p:txBody>
      </p:sp>
      <p:cxnSp>
        <p:nvCxnSpPr>
          <p:cNvPr id="51" name="Straight Arrow Connector 50">
            <a:extLst>
              <a:ext uri="{FF2B5EF4-FFF2-40B4-BE49-F238E27FC236}">
                <a16:creationId xmlns:a16="http://schemas.microsoft.com/office/drawing/2014/main" id="{B1513D1C-2971-48AC-9DA4-0F9CF763F887}"/>
              </a:ext>
            </a:extLst>
          </p:cNvPr>
          <p:cNvCxnSpPr>
            <a:cxnSpLocks/>
            <a:stCxn id="49" idx="2"/>
            <a:endCxn id="52" idx="0"/>
          </p:cNvCxnSpPr>
          <p:nvPr/>
        </p:nvCxnSpPr>
        <p:spPr>
          <a:xfrm flipH="1">
            <a:off x="2850758" y="1602389"/>
            <a:ext cx="1667322" cy="4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a:extLst>
              <a:ext uri="{FF2B5EF4-FFF2-40B4-BE49-F238E27FC236}">
                <a16:creationId xmlns:a16="http://schemas.microsoft.com/office/drawing/2014/main" id="{0438DB83-ADFF-4DE4-A0F8-587FF0B3911E}"/>
              </a:ext>
            </a:extLst>
          </p:cNvPr>
          <p:cNvSpPr/>
          <p:nvPr/>
        </p:nvSpPr>
        <p:spPr>
          <a:xfrm>
            <a:off x="1753478" y="2065329"/>
            <a:ext cx="2194560" cy="836023"/>
          </a:xfrm>
          <a:prstGeom prst="flowChartDecision">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Any unapproved job?</a:t>
            </a:r>
            <a:endParaRPr lang="en-CA" sz="1200" dirty="0"/>
          </a:p>
        </p:txBody>
      </p:sp>
      <p:cxnSp>
        <p:nvCxnSpPr>
          <p:cNvPr id="53" name="Straight Arrow Connector 52">
            <a:extLst>
              <a:ext uri="{FF2B5EF4-FFF2-40B4-BE49-F238E27FC236}">
                <a16:creationId xmlns:a16="http://schemas.microsoft.com/office/drawing/2014/main" id="{A94321E2-8EB1-4802-AA58-B6C4531D1B7E}"/>
              </a:ext>
            </a:extLst>
          </p:cNvPr>
          <p:cNvCxnSpPr>
            <a:cxnSpLocks/>
            <a:stCxn id="52" idx="3"/>
            <a:endCxn id="48" idx="1"/>
          </p:cNvCxnSpPr>
          <p:nvPr/>
        </p:nvCxnSpPr>
        <p:spPr>
          <a:xfrm>
            <a:off x="3948038" y="2483341"/>
            <a:ext cx="664679" cy="1397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5" name="Flowchart: Terminator 54">
            <a:extLst>
              <a:ext uri="{FF2B5EF4-FFF2-40B4-BE49-F238E27FC236}">
                <a16:creationId xmlns:a16="http://schemas.microsoft.com/office/drawing/2014/main" id="{476610CA-46CC-4FCF-A188-405096A23342}"/>
              </a:ext>
            </a:extLst>
          </p:cNvPr>
          <p:cNvSpPr/>
          <p:nvPr/>
        </p:nvSpPr>
        <p:spPr>
          <a:xfrm>
            <a:off x="6880316" y="2308606"/>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Manager Approve Job Package Process</a:t>
            </a:r>
            <a:endParaRPr lang="en-CA" sz="1200" dirty="0"/>
          </a:p>
        </p:txBody>
      </p:sp>
      <p:cxnSp>
        <p:nvCxnSpPr>
          <p:cNvPr id="57" name="Straight Arrow Connector 56">
            <a:extLst>
              <a:ext uri="{FF2B5EF4-FFF2-40B4-BE49-F238E27FC236}">
                <a16:creationId xmlns:a16="http://schemas.microsoft.com/office/drawing/2014/main" id="{0EE5272B-3F85-445C-83C6-4588E5124C3C}"/>
              </a:ext>
            </a:extLst>
          </p:cNvPr>
          <p:cNvCxnSpPr>
            <a:cxnSpLocks/>
            <a:stCxn id="48" idx="3"/>
            <a:endCxn id="55" idx="1"/>
          </p:cNvCxnSpPr>
          <p:nvPr/>
        </p:nvCxnSpPr>
        <p:spPr>
          <a:xfrm flipV="1">
            <a:off x="6120503" y="2497319"/>
            <a:ext cx="759813"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A225366-6B64-41C3-8FB9-D54BE9E34822}"/>
              </a:ext>
            </a:extLst>
          </p:cNvPr>
          <p:cNvSpPr txBox="1"/>
          <p:nvPr/>
        </p:nvSpPr>
        <p:spPr>
          <a:xfrm>
            <a:off x="4057923" y="2254042"/>
            <a:ext cx="378630" cy="261610"/>
          </a:xfrm>
          <a:prstGeom prst="rect">
            <a:avLst/>
          </a:prstGeom>
          <a:noFill/>
        </p:spPr>
        <p:txBody>
          <a:bodyPr wrap="none" rtlCol="0">
            <a:spAutoFit/>
          </a:bodyPr>
          <a:lstStyle/>
          <a:p>
            <a:r>
              <a:rPr lang="en-US" sz="1100" dirty="0"/>
              <a:t>Yes</a:t>
            </a:r>
            <a:endParaRPr lang="en-CA" sz="1100" dirty="0"/>
          </a:p>
        </p:txBody>
      </p:sp>
      <p:cxnSp>
        <p:nvCxnSpPr>
          <p:cNvPr id="60" name="Straight Arrow Connector 59">
            <a:extLst>
              <a:ext uri="{FF2B5EF4-FFF2-40B4-BE49-F238E27FC236}">
                <a16:creationId xmlns:a16="http://schemas.microsoft.com/office/drawing/2014/main" id="{1358CF3F-D9B6-4FB8-93B9-00416BC63E05}"/>
              </a:ext>
            </a:extLst>
          </p:cNvPr>
          <p:cNvCxnSpPr>
            <a:cxnSpLocks/>
            <a:stCxn id="52" idx="2"/>
            <a:endCxn id="2" idx="0"/>
          </p:cNvCxnSpPr>
          <p:nvPr/>
        </p:nvCxnSpPr>
        <p:spPr>
          <a:xfrm>
            <a:off x="2850758" y="2901352"/>
            <a:ext cx="0" cy="826729"/>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sp>
        <p:nvSpPr>
          <p:cNvPr id="66" name="TextBox 65">
            <a:extLst>
              <a:ext uri="{FF2B5EF4-FFF2-40B4-BE49-F238E27FC236}">
                <a16:creationId xmlns:a16="http://schemas.microsoft.com/office/drawing/2014/main" id="{3AD34CEA-9379-42BA-B29E-CCCDA374BC12}"/>
              </a:ext>
            </a:extLst>
          </p:cNvPr>
          <p:cNvSpPr txBox="1"/>
          <p:nvPr/>
        </p:nvSpPr>
        <p:spPr>
          <a:xfrm>
            <a:off x="4057923" y="3908867"/>
            <a:ext cx="378630" cy="261610"/>
          </a:xfrm>
          <a:prstGeom prst="rect">
            <a:avLst/>
          </a:prstGeom>
          <a:noFill/>
        </p:spPr>
        <p:txBody>
          <a:bodyPr wrap="none" rtlCol="0">
            <a:spAutoFit/>
          </a:bodyPr>
          <a:lstStyle/>
          <a:p>
            <a:r>
              <a:rPr lang="en-US" sz="1100" dirty="0"/>
              <a:t>Yes</a:t>
            </a:r>
            <a:endParaRPr lang="en-CA" sz="1100" dirty="0"/>
          </a:p>
        </p:txBody>
      </p:sp>
      <p:sp>
        <p:nvSpPr>
          <p:cNvPr id="68" name="TextBox 67">
            <a:extLst>
              <a:ext uri="{FF2B5EF4-FFF2-40B4-BE49-F238E27FC236}">
                <a16:creationId xmlns:a16="http://schemas.microsoft.com/office/drawing/2014/main" id="{1DC2B3DF-E4E1-43AA-AE6A-0A6BB0E14844}"/>
              </a:ext>
            </a:extLst>
          </p:cNvPr>
          <p:cNvSpPr txBox="1"/>
          <p:nvPr/>
        </p:nvSpPr>
        <p:spPr>
          <a:xfrm>
            <a:off x="2890542" y="2989553"/>
            <a:ext cx="349776" cy="261610"/>
          </a:xfrm>
          <a:prstGeom prst="rect">
            <a:avLst/>
          </a:prstGeom>
          <a:noFill/>
        </p:spPr>
        <p:txBody>
          <a:bodyPr wrap="none" rtlCol="0">
            <a:spAutoFit/>
          </a:bodyPr>
          <a:lstStyle/>
          <a:p>
            <a:r>
              <a:rPr lang="en-US" sz="1100" dirty="0"/>
              <a:t>No</a:t>
            </a:r>
            <a:endParaRPr lang="en-CA" sz="1100" dirty="0"/>
          </a:p>
        </p:txBody>
      </p:sp>
      <p:sp>
        <p:nvSpPr>
          <p:cNvPr id="69" name="Flowchart: Process 68">
            <a:extLst>
              <a:ext uri="{FF2B5EF4-FFF2-40B4-BE49-F238E27FC236}">
                <a16:creationId xmlns:a16="http://schemas.microsoft.com/office/drawing/2014/main" id="{72896B90-03CE-408D-A59D-C46916499BF2}"/>
              </a:ext>
            </a:extLst>
          </p:cNvPr>
          <p:cNvSpPr/>
          <p:nvPr/>
        </p:nvSpPr>
        <p:spPr>
          <a:xfrm>
            <a:off x="2092618" y="484654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Set the Pay Period Summary Cutoff</a:t>
            </a:r>
            <a:endParaRPr lang="en-CA" sz="1100" dirty="0"/>
          </a:p>
        </p:txBody>
      </p:sp>
      <p:cxnSp>
        <p:nvCxnSpPr>
          <p:cNvPr id="70" name="Straight Arrow Connector 69">
            <a:extLst>
              <a:ext uri="{FF2B5EF4-FFF2-40B4-BE49-F238E27FC236}">
                <a16:creationId xmlns:a16="http://schemas.microsoft.com/office/drawing/2014/main" id="{C9AEB601-CA10-4759-B834-6F31FE02510A}"/>
              </a:ext>
            </a:extLst>
          </p:cNvPr>
          <p:cNvCxnSpPr>
            <a:cxnSpLocks/>
            <a:stCxn id="2" idx="2"/>
            <a:endCxn id="69" idx="0"/>
          </p:cNvCxnSpPr>
          <p:nvPr/>
        </p:nvCxnSpPr>
        <p:spPr>
          <a:xfrm flipH="1">
            <a:off x="2846511" y="4564104"/>
            <a:ext cx="4247" cy="28244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2" name="Flowchart: Process 71">
            <a:extLst>
              <a:ext uri="{FF2B5EF4-FFF2-40B4-BE49-F238E27FC236}">
                <a16:creationId xmlns:a16="http://schemas.microsoft.com/office/drawing/2014/main" id="{68D3A6E4-E4E0-40D1-B890-6FCFF7099934}"/>
              </a:ext>
            </a:extLst>
          </p:cNvPr>
          <p:cNvSpPr/>
          <p:nvPr/>
        </p:nvSpPr>
        <p:spPr>
          <a:xfrm>
            <a:off x="4612717" y="4846546"/>
            <a:ext cx="1507786" cy="56170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Manager Approve the Pay Period Summary</a:t>
            </a:r>
            <a:endParaRPr lang="en-CA" sz="1100" dirty="0"/>
          </a:p>
        </p:txBody>
      </p:sp>
      <p:cxnSp>
        <p:nvCxnSpPr>
          <p:cNvPr id="73" name="Straight Arrow Connector 72">
            <a:extLst>
              <a:ext uri="{FF2B5EF4-FFF2-40B4-BE49-F238E27FC236}">
                <a16:creationId xmlns:a16="http://schemas.microsoft.com/office/drawing/2014/main" id="{E8C8F423-DC91-4328-A1D9-89F51C453DE1}"/>
              </a:ext>
            </a:extLst>
          </p:cNvPr>
          <p:cNvCxnSpPr>
            <a:cxnSpLocks/>
            <a:stCxn id="69" idx="3"/>
            <a:endCxn id="72" idx="1"/>
          </p:cNvCxnSpPr>
          <p:nvPr/>
        </p:nvCxnSpPr>
        <p:spPr>
          <a:xfrm>
            <a:off x="3600404" y="5127399"/>
            <a:ext cx="1012313"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F7162FD-4EDE-4E13-B418-8CD3E83D06DD}"/>
              </a:ext>
            </a:extLst>
          </p:cNvPr>
          <p:cNvSpPr txBox="1"/>
          <p:nvPr/>
        </p:nvSpPr>
        <p:spPr>
          <a:xfrm>
            <a:off x="2846951" y="4629063"/>
            <a:ext cx="349776" cy="261610"/>
          </a:xfrm>
          <a:prstGeom prst="rect">
            <a:avLst/>
          </a:prstGeom>
          <a:noFill/>
        </p:spPr>
        <p:txBody>
          <a:bodyPr wrap="none" rtlCol="0">
            <a:spAutoFit/>
          </a:bodyPr>
          <a:lstStyle/>
          <a:p>
            <a:r>
              <a:rPr lang="en-US" sz="1100" dirty="0"/>
              <a:t>No</a:t>
            </a:r>
            <a:endParaRPr lang="en-CA" sz="1100" dirty="0"/>
          </a:p>
        </p:txBody>
      </p:sp>
      <p:sp>
        <p:nvSpPr>
          <p:cNvPr id="79" name="Flowchart: Terminator 78">
            <a:extLst>
              <a:ext uri="{FF2B5EF4-FFF2-40B4-BE49-F238E27FC236}">
                <a16:creationId xmlns:a16="http://schemas.microsoft.com/office/drawing/2014/main" id="{EE11B6E4-4AFF-4C85-878F-A3F29E9866DD}"/>
              </a:ext>
            </a:extLst>
          </p:cNvPr>
          <p:cNvSpPr/>
          <p:nvPr/>
        </p:nvSpPr>
        <p:spPr>
          <a:xfrm>
            <a:off x="6785993" y="4938685"/>
            <a:ext cx="1761349" cy="3774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Payroll Process</a:t>
            </a:r>
            <a:endParaRPr lang="en-CA" sz="1200" dirty="0"/>
          </a:p>
        </p:txBody>
      </p:sp>
      <p:cxnSp>
        <p:nvCxnSpPr>
          <p:cNvPr id="80" name="Straight Arrow Connector 79">
            <a:extLst>
              <a:ext uri="{FF2B5EF4-FFF2-40B4-BE49-F238E27FC236}">
                <a16:creationId xmlns:a16="http://schemas.microsoft.com/office/drawing/2014/main" id="{962FC8F5-301C-485D-8648-4E5ABCC216A6}"/>
              </a:ext>
            </a:extLst>
          </p:cNvPr>
          <p:cNvCxnSpPr>
            <a:cxnSpLocks/>
          </p:cNvCxnSpPr>
          <p:nvPr/>
        </p:nvCxnSpPr>
        <p:spPr>
          <a:xfrm flipV="1">
            <a:off x="6120503" y="5127397"/>
            <a:ext cx="665491"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1" name="Flowchart: Data 80">
            <a:extLst>
              <a:ext uri="{FF2B5EF4-FFF2-40B4-BE49-F238E27FC236}">
                <a16:creationId xmlns:a16="http://schemas.microsoft.com/office/drawing/2014/main" id="{95D2E0F5-39D5-4399-A473-A249F9F24E6F}"/>
              </a:ext>
            </a:extLst>
          </p:cNvPr>
          <p:cNvSpPr/>
          <p:nvPr/>
        </p:nvSpPr>
        <p:spPr>
          <a:xfrm>
            <a:off x="1775792" y="5782135"/>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Period Summary</a:t>
            </a:r>
          </a:p>
        </p:txBody>
      </p:sp>
      <p:cxnSp>
        <p:nvCxnSpPr>
          <p:cNvPr id="82" name="Straight Arrow Connector 81">
            <a:extLst>
              <a:ext uri="{FF2B5EF4-FFF2-40B4-BE49-F238E27FC236}">
                <a16:creationId xmlns:a16="http://schemas.microsoft.com/office/drawing/2014/main" id="{B07D80B1-84E9-4C87-AF70-7C9316521A7D}"/>
              </a:ext>
            </a:extLst>
          </p:cNvPr>
          <p:cNvCxnSpPr>
            <a:cxnSpLocks/>
            <a:stCxn id="69" idx="2"/>
            <a:endCxn id="81" idx="1"/>
          </p:cNvCxnSpPr>
          <p:nvPr/>
        </p:nvCxnSpPr>
        <p:spPr>
          <a:xfrm flipH="1">
            <a:off x="2836455" y="5408251"/>
            <a:ext cx="10056" cy="37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A7933E9-85AC-46DB-BDCE-F77AF6E79C7F}"/>
              </a:ext>
            </a:extLst>
          </p:cNvPr>
          <p:cNvCxnSpPr>
            <a:cxnSpLocks/>
            <a:stCxn id="81" idx="0"/>
          </p:cNvCxnSpPr>
          <p:nvPr/>
        </p:nvCxnSpPr>
        <p:spPr>
          <a:xfrm flipV="1">
            <a:off x="3048588" y="5316111"/>
            <a:ext cx="1564129" cy="46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Data 87">
            <a:extLst>
              <a:ext uri="{FF2B5EF4-FFF2-40B4-BE49-F238E27FC236}">
                <a16:creationId xmlns:a16="http://schemas.microsoft.com/office/drawing/2014/main" id="{385FF91B-DE62-45CA-BC69-6ECEFDF87042}"/>
              </a:ext>
            </a:extLst>
          </p:cNvPr>
          <p:cNvSpPr/>
          <p:nvPr/>
        </p:nvSpPr>
        <p:spPr>
          <a:xfrm>
            <a:off x="4306246" y="5815113"/>
            <a:ext cx="2121326" cy="653138"/>
          </a:xfrm>
          <a:prstGeom prst="flowChartInputOutp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a:t>
            </a:r>
          </a:p>
          <a:p>
            <a:pPr algn="ctr"/>
            <a:r>
              <a:rPr lang="en-US" sz="1200" dirty="0"/>
              <a:t>Pay Period Summary</a:t>
            </a:r>
          </a:p>
        </p:txBody>
      </p:sp>
      <p:cxnSp>
        <p:nvCxnSpPr>
          <p:cNvPr id="89" name="Straight Arrow Connector 88">
            <a:extLst>
              <a:ext uri="{FF2B5EF4-FFF2-40B4-BE49-F238E27FC236}">
                <a16:creationId xmlns:a16="http://schemas.microsoft.com/office/drawing/2014/main" id="{50A14FBD-D5F7-44B3-AAFA-EA9BE7161E43}"/>
              </a:ext>
            </a:extLst>
          </p:cNvPr>
          <p:cNvCxnSpPr>
            <a:cxnSpLocks/>
            <a:stCxn id="72" idx="2"/>
            <a:endCxn id="88" idx="1"/>
          </p:cNvCxnSpPr>
          <p:nvPr/>
        </p:nvCxnSpPr>
        <p:spPr>
          <a:xfrm>
            <a:off x="5366610" y="5408251"/>
            <a:ext cx="299" cy="40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972CE64-EEE8-4DDD-9BAC-BD2BC9EE19FC}"/>
              </a:ext>
            </a:extLst>
          </p:cNvPr>
          <p:cNvCxnSpPr>
            <a:cxnSpLocks/>
            <a:stCxn id="88" idx="0"/>
            <a:endCxn id="79" idx="1"/>
          </p:cNvCxnSpPr>
          <p:nvPr/>
        </p:nvCxnSpPr>
        <p:spPr>
          <a:xfrm flipV="1">
            <a:off x="5579042" y="5127398"/>
            <a:ext cx="1206951" cy="68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97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3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41">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84" name="Oval 42">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43">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44">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45">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46">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E286C5D7-3735-4E96-A209-68AC40F8E46E}"/>
              </a:ext>
            </a:extLst>
          </p:cNvPr>
          <p:cNvSpPr txBox="1"/>
          <p:nvPr/>
        </p:nvSpPr>
        <p:spPr>
          <a:xfrm>
            <a:off x="630936" y="4018137"/>
            <a:ext cx="2919580" cy="2129586"/>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bg1"/>
                </a:solidFill>
                <a:latin typeface="+mj-lt"/>
                <a:ea typeface="+mj-ea"/>
                <a:cs typeface="+mj-cs"/>
              </a:rPr>
              <a:t>Pay  Statement Interface</a:t>
            </a:r>
          </a:p>
        </p:txBody>
      </p:sp>
      <p:grpSp>
        <p:nvGrpSpPr>
          <p:cNvPr id="66" name="Group 65">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7" name="Straight Connector 66">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46C99CD-6FBF-42CD-B527-EEF9A255A125}"/>
              </a:ext>
            </a:extLst>
          </p:cNvPr>
          <p:cNvSpPr txBox="1"/>
          <p:nvPr/>
        </p:nvSpPr>
        <p:spPr>
          <a:xfrm>
            <a:off x="3246578" y="4018143"/>
            <a:ext cx="8227838" cy="2129599"/>
          </a:xfrm>
          <a:prstGeom prst="rect">
            <a:avLst/>
          </a:prstGeom>
          <a:noFill/>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100" dirty="0">
                <a:solidFill>
                  <a:schemeClr val="bg1"/>
                </a:solidFill>
              </a:rPr>
              <a:t>Pay Statement is updated dynamically while new entries being created until the pay period is cut off.</a:t>
            </a:r>
          </a:p>
          <a:p>
            <a:pPr marL="285750" indent="-228600">
              <a:lnSpc>
                <a:spcPct val="90000"/>
              </a:lnSpc>
              <a:spcAft>
                <a:spcPts val="600"/>
              </a:spcAft>
              <a:buFont typeface="Arial" panose="020B0604020202020204" pitchFamily="34" charset="0"/>
              <a:buChar char="•"/>
            </a:pPr>
            <a:r>
              <a:rPr lang="en-US" sz="1100" dirty="0">
                <a:solidFill>
                  <a:schemeClr val="bg1"/>
                </a:solidFill>
              </a:rPr>
              <a:t>Pay Statement amounts sum up the employee’s  pay entries’ amounts by Pay Summary Type within one pay period. </a:t>
            </a:r>
          </a:p>
          <a:p>
            <a:pPr marL="285750" indent="-228600">
              <a:lnSpc>
                <a:spcPct val="90000"/>
              </a:lnSpc>
              <a:spcAft>
                <a:spcPts val="600"/>
              </a:spcAft>
              <a:buFont typeface="Arial" panose="020B0604020202020204" pitchFamily="34" charset="0"/>
              <a:buChar char="•"/>
            </a:pPr>
            <a:r>
              <a:rPr lang="en-US" sz="1100" dirty="0">
                <a:solidFill>
                  <a:schemeClr val="bg1"/>
                </a:solidFill>
              </a:rPr>
              <a:t>Pay Statement calculation is home service point based.</a:t>
            </a:r>
          </a:p>
          <a:p>
            <a:pPr marL="285750" indent="-228600">
              <a:lnSpc>
                <a:spcPct val="90000"/>
              </a:lnSpc>
              <a:spcAft>
                <a:spcPts val="600"/>
              </a:spcAft>
              <a:buFont typeface="Arial" panose="020B0604020202020204" pitchFamily="34" charset="0"/>
              <a:buChar char="•"/>
            </a:pPr>
            <a:r>
              <a:rPr lang="en-US" sz="1100" dirty="0">
                <a:solidFill>
                  <a:schemeClr val="bg1"/>
                </a:solidFill>
              </a:rPr>
              <a:t>Moving Pay Statement from one period to anther can move all pay entries of the employee.</a:t>
            </a:r>
          </a:p>
          <a:p>
            <a:pPr marL="285750" indent="-228600">
              <a:lnSpc>
                <a:spcPct val="90000"/>
              </a:lnSpc>
              <a:spcAft>
                <a:spcPts val="600"/>
              </a:spcAft>
              <a:buFont typeface="Arial" panose="020B0604020202020204" pitchFamily="34" charset="0"/>
              <a:buChar char="•"/>
            </a:pPr>
            <a:r>
              <a:rPr lang="en-US" sz="1100" dirty="0">
                <a:solidFill>
                  <a:schemeClr val="bg1"/>
                </a:solidFill>
              </a:rPr>
              <a:t>View a pay statement entry can lead user to the pay entry page who filters out all pay entries specifically for the employee.</a:t>
            </a:r>
          </a:p>
          <a:p>
            <a:pPr marL="285750" indent="-228600">
              <a:lnSpc>
                <a:spcPct val="90000"/>
              </a:lnSpc>
              <a:spcAft>
                <a:spcPts val="600"/>
              </a:spcAft>
              <a:buFont typeface="Arial" panose="020B0604020202020204" pitchFamily="34" charset="0"/>
              <a:buChar char="•"/>
            </a:pPr>
            <a:r>
              <a:rPr lang="en-US" sz="1100" dirty="0">
                <a:solidFill>
                  <a:schemeClr val="bg1"/>
                </a:solidFill>
              </a:rPr>
              <a:t>Once the pay entries of an employee are all approved, the employee’s pay statement status turns pending for approval.</a:t>
            </a:r>
          </a:p>
          <a:p>
            <a:pPr marL="285750" indent="-228600">
              <a:lnSpc>
                <a:spcPct val="90000"/>
              </a:lnSpc>
              <a:spcAft>
                <a:spcPts val="600"/>
              </a:spcAft>
              <a:buFont typeface="Arial" panose="020B0604020202020204" pitchFamily="34" charset="0"/>
              <a:buChar char="•"/>
            </a:pPr>
            <a:r>
              <a:rPr lang="en-US" sz="1100" dirty="0">
                <a:solidFill>
                  <a:schemeClr val="bg1"/>
                </a:solidFill>
              </a:rPr>
              <a:t>Home Service Point Manager can approve employee’s pay statement for a pay period. </a:t>
            </a:r>
          </a:p>
          <a:p>
            <a:pPr marL="285750" indent="-228600">
              <a:lnSpc>
                <a:spcPct val="90000"/>
              </a:lnSpc>
              <a:spcAft>
                <a:spcPts val="600"/>
              </a:spcAft>
              <a:buFont typeface="Arial" panose="020B0604020202020204" pitchFamily="34" charset="0"/>
              <a:buChar char="•"/>
            </a:pPr>
            <a:r>
              <a:rPr lang="en-US" sz="1100" dirty="0">
                <a:solidFill>
                  <a:schemeClr val="bg1"/>
                </a:solidFill>
              </a:rPr>
              <a:t>Employee Pay Statement can be printed in batch or individually.</a:t>
            </a:r>
          </a:p>
          <a:p>
            <a:pPr marL="285750" indent="-228600">
              <a:lnSpc>
                <a:spcPct val="90000"/>
              </a:lnSpc>
              <a:spcAft>
                <a:spcPts val="600"/>
              </a:spcAft>
              <a:buFont typeface="Arial" panose="020B0604020202020204" pitchFamily="34" charset="0"/>
              <a:buChar char="•"/>
            </a:pPr>
            <a:endParaRPr lang="en-US" sz="1100" dirty="0">
              <a:solidFill>
                <a:schemeClr val="bg1"/>
              </a:solidFill>
            </a:endParaRPr>
          </a:p>
        </p:txBody>
      </p:sp>
      <p:pic>
        <p:nvPicPr>
          <p:cNvPr id="7" name="Picture 6">
            <a:extLst>
              <a:ext uri="{FF2B5EF4-FFF2-40B4-BE49-F238E27FC236}">
                <a16:creationId xmlns:a16="http://schemas.microsoft.com/office/drawing/2014/main" id="{904DCDDB-6A87-4911-AC16-7B418DCB67DD}"/>
              </a:ext>
            </a:extLst>
          </p:cNvPr>
          <p:cNvPicPr>
            <a:picLocks noChangeAspect="1"/>
          </p:cNvPicPr>
          <p:nvPr/>
        </p:nvPicPr>
        <p:blipFill>
          <a:blip r:embed="rId2"/>
          <a:stretch>
            <a:fillRect/>
          </a:stretch>
        </p:blipFill>
        <p:spPr>
          <a:xfrm>
            <a:off x="914543" y="992013"/>
            <a:ext cx="10628571" cy="2638095"/>
          </a:xfrm>
          <a:prstGeom prst="rect">
            <a:avLst/>
          </a:prstGeom>
        </p:spPr>
      </p:pic>
    </p:spTree>
    <p:extLst>
      <p:ext uri="{BB962C8B-B14F-4D97-AF65-F5344CB8AC3E}">
        <p14:creationId xmlns:p14="http://schemas.microsoft.com/office/powerpoint/2010/main" val="374680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ABA65D-FAD1-4732-9607-DD6092FCC73C}"/>
              </a:ext>
            </a:extLst>
          </p:cNvPr>
          <p:cNvSpPr/>
          <p:nvPr/>
        </p:nvSpPr>
        <p:spPr>
          <a:xfrm>
            <a:off x="1038615" y="1969964"/>
            <a:ext cx="1362067" cy="6834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(1)</a:t>
            </a:r>
            <a:endParaRPr lang="en-CA" dirty="0"/>
          </a:p>
        </p:txBody>
      </p:sp>
      <p:sp>
        <p:nvSpPr>
          <p:cNvPr id="5" name="Oval 4">
            <a:extLst>
              <a:ext uri="{FF2B5EF4-FFF2-40B4-BE49-F238E27FC236}">
                <a16:creationId xmlns:a16="http://schemas.microsoft.com/office/drawing/2014/main" id="{0791BD4F-577A-41A3-A90E-3AF28D643C1B}"/>
              </a:ext>
            </a:extLst>
          </p:cNvPr>
          <p:cNvSpPr/>
          <p:nvPr/>
        </p:nvSpPr>
        <p:spPr>
          <a:xfrm>
            <a:off x="933562" y="5731315"/>
            <a:ext cx="1572173" cy="6834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Pending (4)</a:t>
            </a:r>
            <a:endParaRPr lang="en-CA" dirty="0"/>
          </a:p>
        </p:txBody>
      </p:sp>
      <p:cxnSp>
        <p:nvCxnSpPr>
          <p:cNvPr id="6" name="Straight Arrow Connector 5">
            <a:extLst>
              <a:ext uri="{FF2B5EF4-FFF2-40B4-BE49-F238E27FC236}">
                <a16:creationId xmlns:a16="http://schemas.microsoft.com/office/drawing/2014/main" id="{A9EBADF1-3314-4EE0-9728-313BF55CD5D3}"/>
              </a:ext>
            </a:extLst>
          </p:cNvPr>
          <p:cNvCxnSpPr>
            <a:cxnSpLocks/>
            <a:stCxn id="4" idx="4"/>
            <a:endCxn id="5" idx="0"/>
          </p:cNvCxnSpPr>
          <p:nvPr/>
        </p:nvCxnSpPr>
        <p:spPr>
          <a:xfrm>
            <a:off x="1719649" y="2653455"/>
            <a:ext cx="0" cy="3077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F5C6EEB-A7AD-4669-BA73-D702DC469CE9}"/>
              </a:ext>
            </a:extLst>
          </p:cNvPr>
          <p:cNvSpPr txBox="1"/>
          <p:nvPr/>
        </p:nvSpPr>
        <p:spPr>
          <a:xfrm rot="16200000">
            <a:off x="129180" y="3874591"/>
            <a:ext cx="2811604" cy="369332"/>
          </a:xfrm>
          <a:prstGeom prst="rect">
            <a:avLst/>
          </a:prstGeom>
          <a:noFill/>
        </p:spPr>
        <p:txBody>
          <a:bodyPr wrap="none" rtlCol="0">
            <a:spAutoFit/>
          </a:bodyPr>
          <a:lstStyle/>
          <a:p>
            <a:r>
              <a:rPr lang="en-US" dirty="0"/>
              <a:t>All pay entries are approved</a:t>
            </a:r>
            <a:endParaRPr lang="en-CA" dirty="0"/>
          </a:p>
        </p:txBody>
      </p:sp>
      <p:cxnSp>
        <p:nvCxnSpPr>
          <p:cNvPr id="15" name="Straight Arrow Connector 14">
            <a:extLst>
              <a:ext uri="{FF2B5EF4-FFF2-40B4-BE49-F238E27FC236}">
                <a16:creationId xmlns:a16="http://schemas.microsoft.com/office/drawing/2014/main" id="{2560C7F7-8589-44F2-95A0-A5B4723F5C23}"/>
              </a:ext>
            </a:extLst>
          </p:cNvPr>
          <p:cNvCxnSpPr>
            <a:cxnSpLocks/>
            <a:stCxn id="5" idx="6"/>
            <a:endCxn id="30" idx="2"/>
          </p:cNvCxnSpPr>
          <p:nvPr/>
        </p:nvCxnSpPr>
        <p:spPr>
          <a:xfrm>
            <a:off x="2505735" y="6073061"/>
            <a:ext cx="2880836" cy="3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3D83AA9-5169-4F57-8BD2-5C341062590A}"/>
              </a:ext>
            </a:extLst>
          </p:cNvPr>
          <p:cNvSpPr/>
          <p:nvPr/>
        </p:nvSpPr>
        <p:spPr>
          <a:xfrm>
            <a:off x="9575852" y="5747505"/>
            <a:ext cx="1572173" cy="6834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Closed (16)</a:t>
            </a:r>
            <a:endParaRPr lang="en-CA" dirty="0"/>
          </a:p>
        </p:txBody>
      </p:sp>
      <p:cxnSp>
        <p:nvCxnSpPr>
          <p:cNvPr id="20" name="Straight Arrow Connector 19">
            <a:extLst>
              <a:ext uri="{FF2B5EF4-FFF2-40B4-BE49-F238E27FC236}">
                <a16:creationId xmlns:a16="http://schemas.microsoft.com/office/drawing/2014/main" id="{6F7CC5F0-0058-4184-8FCB-F5C07400DE1F}"/>
              </a:ext>
            </a:extLst>
          </p:cNvPr>
          <p:cNvCxnSpPr>
            <a:cxnSpLocks/>
            <a:stCxn id="30" idx="6"/>
            <a:endCxn id="19" idx="2"/>
          </p:cNvCxnSpPr>
          <p:nvPr/>
        </p:nvCxnSpPr>
        <p:spPr>
          <a:xfrm flipV="1">
            <a:off x="6958744" y="6089251"/>
            <a:ext cx="2617108" cy="1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539E790-8BCF-47C3-AD4D-2205BDBCD5A7}"/>
              </a:ext>
            </a:extLst>
          </p:cNvPr>
          <p:cNvSpPr txBox="1"/>
          <p:nvPr/>
        </p:nvSpPr>
        <p:spPr>
          <a:xfrm>
            <a:off x="7235107" y="5714221"/>
            <a:ext cx="1925399" cy="369332"/>
          </a:xfrm>
          <a:prstGeom prst="rect">
            <a:avLst/>
          </a:prstGeom>
          <a:noFill/>
        </p:spPr>
        <p:txBody>
          <a:bodyPr wrap="none" rtlCol="0">
            <a:spAutoFit/>
          </a:bodyPr>
          <a:lstStyle/>
          <a:p>
            <a:r>
              <a:rPr lang="en-US" dirty="0"/>
              <a:t>Payroll Export ADP</a:t>
            </a:r>
            <a:endParaRPr lang="en-CA" dirty="0"/>
          </a:p>
        </p:txBody>
      </p:sp>
      <p:sp>
        <p:nvSpPr>
          <p:cNvPr id="22" name="TextBox 21">
            <a:extLst>
              <a:ext uri="{FF2B5EF4-FFF2-40B4-BE49-F238E27FC236}">
                <a16:creationId xmlns:a16="http://schemas.microsoft.com/office/drawing/2014/main" id="{83257085-FAD2-4C5E-A19C-A0CE60FC5D5B}"/>
              </a:ext>
            </a:extLst>
          </p:cNvPr>
          <p:cNvSpPr txBox="1"/>
          <p:nvPr/>
        </p:nvSpPr>
        <p:spPr>
          <a:xfrm>
            <a:off x="3281710" y="752559"/>
            <a:ext cx="5236883" cy="584775"/>
          </a:xfrm>
          <a:prstGeom prst="rect">
            <a:avLst/>
          </a:prstGeom>
          <a:noFill/>
        </p:spPr>
        <p:txBody>
          <a:bodyPr wrap="none" rtlCol="0">
            <a:spAutoFit/>
          </a:bodyPr>
          <a:lstStyle/>
          <a:p>
            <a:r>
              <a:rPr lang="en-US" sz="3200" b="1" dirty="0"/>
              <a:t>Pay Summary State Machine</a:t>
            </a:r>
            <a:endParaRPr lang="en-CA" sz="3200" b="1" dirty="0"/>
          </a:p>
        </p:txBody>
      </p:sp>
      <p:sp>
        <p:nvSpPr>
          <p:cNvPr id="30" name="Oval 29">
            <a:extLst>
              <a:ext uri="{FF2B5EF4-FFF2-40B4-BE49-F238E27FC236}">
                <a16:creationId xmlns:a16="http://schemas.microsoft.com/office/drawing/2014/main" id="{51A29607-331D-47ED-8716-2AD6151BF8CD}"/>
              </a:ext>
            </a:extLst>
          </p:cNvPr>
          <p:cNvSpPr/>
          <p:nvPr/>
        </p:nvSpPr>
        <p:spPr>
          <a:xfrm>
            <a:off x="5386571" y="5763695"/>
            <a:ext cx="1572173" cy="68349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Approved (8)</a:t>
            </a:r>
            <a:endParaRPr lang="en-CA" dirty="0"/>
          </a:p>
        </p:txBody>
      </p:sp>
      <p:sp>
        <p:nvSpPr>
          <p:cNvPr id="38" name="TextBox 37">
            <a:extLst>
              <a:ext uri="{FF2B5EF4-FFF2-40B4-BE49-F238E27FC236}">
                <a16:creationId xmlns:a16="http://schemas.microsoft.com/office/drawing/2014/main" id="{C378856B-9CFB-42FE-81A5-EB2DE8C03530}"/>
              </a:ext>
            </a:extLst>
          </p:cNvPr>
          <p:cNvSpPr txBox="1"/>
          <p:nvPr/>
        </p:nvSpPr>
        <p:spPr>
          <a:xfrm>
            <a:off x="2796937" y="6161283"/>
            <a:ext cx="1918667" cy="369332"/>
          </a:xfrm>
          <a:prstGeom prst="rect">
            <a:avLst/>
          </a:prstGeom>
          <a:noFill/>
        </p:spPr>
        <p:txBody>
          <a:bodyPr wrap="none" rtlCol="0">
            <a:spAutoFit/>
          </a:bodyPr>
          <a:lstStyle/>
          <a:p>
            <a:r>
              <a:rPr lang="en-US" dirty="0"/>
              <a:t>Manager Approval</a:t>
            </a:r>
            <a:endParaRPr lang="en-CA" dirty="0"/>
          </a:p>
        </p:txBody>
      </p:sp>
      <p:sp>
        <p:nvSpPr>
          <p:cNvPr id="54" name="TextBox 53">
            <a:extLst>
              <a:ext uri="{FF2B5EF4-FFF2-40B4-BE49-F238E27FC236}">
                <a16:creationId xmlns:a16="http://schemas.microsoft.com/office/drawing/2014/main" id="{4474C490-9D90-4C17-9CCA-49750211264D}"/>
              </a:ext>
            </a:extLst>
          </p:cNvPr>
          <p:cNvSpPr txBox="1"/>
          <p:nvPr/>
        </p:nvSpPr>
        <p:spPr>
          <a:xfrm>
            <a:off x="3194226" y="5120332"/>
            <a:ext cx="2275816" cy="369332"/>
          </a:xfrm>
          <a:prstGeom prst="rect">
            <a:avLst/>
          </a:prstGeom>
          <a:noFill/>
        </p:spPr>
        <p:txBody>
          <a:bodyPr wrap="none" rtlCol="0">
            <a:spAutoFit/>
          </a:bodyPr>
          <a:lstStyle/>
          <a:p>
            <a:r>
              <a:rPr lang="en-US" dirty="0"/>
              <a:t>DA modified Pay Entry</a:t>
            </a:r>
            <a:endParaRPr lang="en-CA" dirty="0"/>
          </a:p>
        </p:txBody>
      </p:sp>
      <p:cxnSp>
        <p:nvCxnSpPr>
          <p:cNvPr id="74" name="Straight Arrow Connector 73">
            <a:extLst>
              <a:ext uri="{FF2B5EF4-FFF2-40B4-BE49-F238E27FC236}">
                <a16:creationId xmlns:a16="http://schemas.microsoft.com/office/drawing/2014/main" id="{10683190-1352-49AF-82F0-9ADC9B4B2C97}"/>
              </a:ext>
            </a:extLst>
          </p:cNvPr>
          <p:cNvCxnSpPr>
            <a:cxnSpLocks/>
            <a:stCxn id="30" idx="1"/>
            <a:endCxn id="5" idx="7"/>
          </p:cNvCxnSpPr>
          <p:nvPr/>
        </p:nvCxnSpPr>
        <p:spPr>
          <a:xfrm flipH="1" flipV="1">
            <a:off x="2275496" y="5831410"/>
            <a:ext cx="3341314" cy="3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BB025A5-2566-4950-9042-D56A35366F84}"/>
              </a:ext>
            </a:extLst>
          </p:cNvPr>
          <p:cNvCxnSpPr>
            <a:cxnSpLocks/>
            <a:endCxn id="4" idx="6"/>
          </p:cNvCxnSpPr>
          <p:nvPr/>
        </p:nvCxnSpPr>
        <p:spPr>
          <a:xfrm flipH="1" flipV="1">
            <a:off x="2400682" y="2311710"/>
            <a:ext cx="7961256" cy="1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6F70E30-B266-4503-B58F-BA24BE51EB57}"/>
              </a:ext>
            </a:extLst>
          </p:cNvPr>
          <p:cNvSpPr txBox="1"/>
          <p:nvPr/>
        </p:nvSpPr>
        <p:spPr>
          <a:xfrm>
            <a:off x="2970734" y="1837742"/>
            <a:ext cx="5529462" cy="369332"/>
          </a:xfrm>
          <a:prstGeom prst="rect">
            <a:avLst/>
          </a:prstGeom>
          <a:noFill/>
        </p:spPr>
        <p:txBody>
          <a:bodyPr wrap="none" rtlCol="0">
            <a:spAutoFit/>
          </a:bodyPr>
          <a:lstStyle/>
          <a:p>
            <a:r>
              <a:rPr lang="en-US" dirty="0"/>
              <a:t>System generates per employee per pay period summary</a:t>
            </a:r>
            <a:endParaRPr lang="en-CA" dirty="0"/>
          </a:p>
        </p:txBody>
      </p:sp>
    </p:spTree>
    <p:extLst>
      <p:ext uri="{BB962C8B-B14F-4D97-AF65-F5344CB8AC3E}">
        <p14:creationId xmlns:p14="http://schemas.microsoft.com/office/powerpoint/2010/main" val="1652486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5">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3" name="Oval 16">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7">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18">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1A777070-6DD4-44EF-A35A-A071A10BF507}"/>
              </a:ext>
            </a:extLst>
          </p:cNvPr>
          <p:cNvSpPr txBox="1"/>
          <p:nvPr/>
        </p:nvSpPr>
        <p:spPr>
          <a:xfrm>
            <a:off x="630935" y="3830448"/>
            <a:ext cx="2919581" cy="2317275"/>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bg1"/>
                </a:solidFill>
                <a:latin typeface="+mj-lt"/>
                <a:ea typeface="+mj-ea"/>
                <a:cs typeface="+mj-cs"/>
              </a:rPr>
              <a:t>Pay Period Summary Interface</a:t>
            </a:r>
          </a:p>
        </p:txBody>
      </p:sp>
      <p:grpSp>
        <p:nvGrpSpPr>
          <p:cNvPr id="40" name="Group 39">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1" name="Straight Connector 40">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Oval 45">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F1548A-C3E7-443F-B5B5-FDAEA90BC9A2}"/>
              </a:ext>
            </a:extLst>
          </p:cNvPr>
          <p:cNvSpPr txBox="1"/>
          <p:nvPr/>
        </p:nvSpPr>
        <p:spPr>
          <a:xfrm>
            <a:off x="3733518" y="3867443"/>
            <a:ext cx="7740898" cy="2280300"/>
          </a:xfrm>
          <a:prstGeom prst="rect">
            <a:avLst/>
          </a:prstGeom>
          <a:noFill/>
        </p:spPr>
        <p:txBody>
          <a:bodyPr vert="horz" lIns="91440" tIns="45720" rIns="91440" bIns="45720" rtlCol="0" anchor="t">
            <a:normAutofit fontScale="85000" lnSpcReduction="20000"/>
          </a:bodyPr>
          <a:lstStyle/>
          <a:p>
            <a:pPr marL="285750" indent="-228600">
              <a:lnSpc>
                <a:spcPct val="90000"/>
              </a:lnSpc>
              <a:spcAft>
                <a:spcPts val="600"/>
              </a:spcAft>
              <a:buFont typeface="Arial" panose="020B0604020202020204" pitchFamily="34" charset="0"/>
              <a:buChar char="•"/>
            </a:pPr>
            <a:r>
              <a:rPr lang="en-US" sz="1400" dirty="0">
                <a:solidFill>
                  <a:schemeClr val="bg1"/>
                </a:solidFill>
              </a:rPr>
              <a:t>Pay Period Summary List is the landing page for Variable Pay App, user can navigate to pay entry page and pay summary page.</a:t>
            </a:r>
          </a:p>
          <a:p>
            <a:pPr marL="285750" indent="-228600">
              <a:lnSpc>
                <a:spcPct val="90000"/>
              </a:lnSpc>
              <a:spcAft>
                <a:spcPts val="600"/>
              </a:spcAft>
              <a:buFont typeface="Arial" panose="020B0604020202020204" pitchFamily="34" charset="0"/>
              <a:buChar char="•"/>
            </a:pPr>
            <a:r>
              <a:rPr lang="en-US" sz="1400" dirty="0">
                <a:solidFill>
                  <a:schemeClr val="bg1"/>
                </a:solidFill>
              </a:rPr>
              <a:t>Default Pay Period Summary is created from pay period schedule per service point per service line(?)</a:t>
            </a:r>
          </a:p>
          <a:p>
            <a:pPr marL="285750" indent="-228600">
              <a:lnSpc>
                <a:spcPct val="90000"/>
              </a:lnSpc>
              <a:spcAft>
                <a:spcPts val="600"/>
              </a:spcAft>
              <a:buFont typeface="Arial" panose="020B0604020202020204" pitchFamily="34" charset="0"/>
              <a:buChar char="•"/>
            </a:pPr>
            <a:r>
              <a:rPr lang="en-US" sz="1400" dirty="0">
                <a:solidFill>
                  <a:schemeClr val="bg1"/>
                </a:solidFill>
              </a:rPr>
              <a:t>Open Pay Period Summary amount is updated dynamically while pay entry is adding.</a:t>
            </a:r>
          </a:p>
          <a:p>
            <a:pPr marL="285750" indent="-228600">
              <a:lnSpc>
                <a:spcPct val="90000"/>
              </a:lnSpc>
              <a:spcAft>
                <a:spcPts val="600"/>
              </a:spcAft>
              <a:buFont typeface="Arial" panose="020B0604020202020204" pitchFamily="34" charset="0"/>
              <a:buChar char="•"/>
            </a:pPr>
            <a:r>
              <a:rPr lang="en-US" sz="1400" dirty="0">
                <a:solidFill>
                  <a:schemeClr val="bg1"/>
                </a:solidFill>
              </a:rPr>
              <a:t>After all employees’ pay summaries under a pay period are approved, DA can cut off a Pay Period Summary to block adding new pay entries, so the Manager can approve Pay Period Summary. If any employee’s pay entry is not approved, alter will be raised.</a:t>
            </a:r>
          </a:p>
          <a:p>
            <a:pPr marL="285750" indent="-228600">
              <a:lnSpc>
                <a:spcPct val="90000"/>
              </a:lnSpc>
              <a:spcAft>
                <a:spcPts val="600"/>
              </a:spcAft>
              <a:buFont typeface="Arial" panose="020B0604020202020204" pitchFamily="34" charset="0"/>
              <a:buChar char="•"/>
            </a:pPr>
            <a:r>
              <a:rPr lang="en-US" sz="1400" dirty="0">
                <a:solidFill>
                  <a:schemeClr val="bg1"/>
                </a:solidFill>
              </a:rPr>
              <a:t>DA can create extra Pay Period Summary if default one is cut off or approved already.</a:t>
            </a:r>
          </a:p>
          <a:p>
            <a:pPr marL="285750" indent="-228600">
              <a:lnSpc>
                <a:spcPct val="90000"/>
              </a:lnSpc>
              <a:spcAft>
                <a:spcPts val="600"/>
              </a:spcAft>
              <a:buFont typeface="Arial" panose="020B0604020202020204" pitchFamily="34" charset="0"/>
              <a:buChar char="•"/>
            </a:pPr>
            <a:r>
              <a:rPr lang="en-US" sz="1400" dirty="0">
                <a:solidFill>
                  <a:schemeClr val="bg1"/>
                </a:solidFill>
              </a:rPr>
              <a:t>DA can uncut an already approved/cutoff Pay Period Summary for entering pay entry purpose. Related Pay Summary needs to be re-approved again.</a:t>
            </a:r>
          </a:p>
          <a:p>
            <a:pPr marL="285750" indent="-228600">
              <a:lnSpc>
                <a:spcPct val="90000"/>
              </a:lnSpc>
              <a:spcAft>
                <a:spcPts val="600"/>
              </a:spcAft>
              <a:buFont typeface="Arial" panose="020B0604020202020204" pitchFamily="34" charset="0"/>
              <a:buChar char="•"/>
            </a:pPr>
            <a:r>
              <a:rPr lang="en-US" sz="1400" dirty="0">
                <a:solidFill>
                  <a:schemeClr val="bg1"/>
                </a:solidFill>
              </a:rPr>
              <a:t>Payroll Admin can export Payroll summary by earning code and total earning by employee for importing to ADP.</a:t>
            </a:r>
          </a:p>
          <a:p>
            <a:pPr marL="285750" indent="-228600">
              <a:lnSpc>
                <a:spcPct val="90000"/>
              </a:lnSpc>
              <a:spcAft>
                <a:spcPts val="600"/>
              </a:spcAft>
              <a:buFont typeface="Arial" panose="020B0604020202020204" pitchFamily="34" charset="0"/>
              <a:buChar char="•"/>
            </a:pPr>
            <a:r>
              <a:rPr lang="en-US" sz="1400" dirty="0">
                <a:solidFill>
                  <a:schemeClr val="bg1"/>
                </a:solidFill>
              </a:rPr>
              <a:t>Once the Pay Period Summary is exported, all pay entries underneath are not able to re-open for modification..</a:t>
            </a:r>
          </a:p>
          <a:p>
            <a:pPr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endParaRPr lang="en-US" sz="1400" dirty="0">
              <a:solidFill>
                <a:schemeClr val="bg1"/>
              </a:solidFill>
            </a:endParaRPr>
          </a:p>
        </p:txBody>
      </p:sp>
      <p:pic>
        <p:nvPicPr>
          <p:cNvPr id="50" name="Picture 49">
            <a:extLst>
              <a:ext uri="{FF2B5EF4-FFF2-40B4-BE49-F238E27FC236}">
                <a16:creationId xmlns:a16="http://schemas.microsoft.com/office/drawing/2014/main" id="{6EA4988F-1237-44B7-87E8-4C547FC00547}"/>
              </a:ext>
            </a:extLst>
          </p:cNvPr>
          <p:cNvPicPr>
            <a:picLocks noChangeAspect="1"/>
          </p:cNvPicPr>
          <p:nvPr/>
        </p:nvPicPr>
        <p:blipFill>
          <a:blip r:embed="rId2"/>
          <a:stretch>
            <a:fillRect/>
          </a:stretch>
        </p:blipFill>
        <p:spPr>
          <a:xfrm>
            <a:off x="780190" y="1063697"/>
            <a:ext cx="10628571" cy="2647619"/>
          </a:xfrm>
          <a:prstGeom prst="rect">
            <a:avLst/>
          </a:prstGeom>
        </p:spPr>
      </p:pic>
    </p:spTree>
    <p:extLst>
      <p:ext uri="{BB962C8B-B14F-4D97-AF65-F5344CB8AC3E}">
        <p14:creationId xmlns:p14="http://schemas.microsoft.com/office/powerpoint/2010/main" val="378882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89A1DA6-3896-415E-8413-F4C951FFC2D2}"/>
              </a:ext>
            </a:extLst>
          </p:cNvPr>
          <p:cNvSpPr/>
          <p:nvPr/>
        </p:nvSpPr>
        <p:spPr>
          <a:xfrm>
            <a:off x="1752568" y="2840573"/>
            <a:ext cx="1362067" cy="6834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(1)</a:t>
            </a:r>
            <a:endParaRPr lang="en-CA" dirty="0"/>
          </a:p>
        </p:txBody>
      </p:sp>
      <p:sp>
        <p:nvSpPr>
          <p:cNvPr id="5" name="Oval 4">
            <a:extLst>
              <a:ext uri="{FF2B5EF4-FFF2-40B4-BE49-F238E27FC236}">
                <a16:creationId xmlns:a16="http://schemas.microsoft.com/office/drawing/2014/main" id="{BD96BD1B-CB86-42DB-9BA3-07DE6788341C}"/>
              </a:ext>
            </a:extLst>
          </p:cNvPr>
          <p:cNvSpPr/>
          <p:nvPr/>
        </p:nvSpPr>
        <p:spPr>
          <a:xfrm>
            <a:off x="1811338" y="5606743"/>
            <a:ext cx="1572173" cy="6834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Pending (4)</a:t>
            </a:r>
            <a:endParaRPr lang="en-CA" dirty="0"/>
          </a:p>
        </p:txBody>
      </p:sp>
      <p:cxnSp>
        <p:nvCxnSpPr>
          <p:cNvPr id="6" name="Straight Arrow Connector 5">
            <a:extLst>
              <a:ext uri="{FF2B5EF4-FFF2-40B4-BE49-F238E27FC236}">
                <a16:creationId xmlns:a16="http://schemas.microsoft.com/office/drawing/2014/main" id="{8DC79EF6-E325-488C-80E0-C30D3389A2C4}"/>
              </a:ext>
            </a:extLst>
          </p:cNvPr>
          <p:cNvCxnSpPr>
            <a:cxnSpLocks/>
            <a:stCxn id="10" idx="4"/>
            <a:endCxn id="5" idx="7"/>
          </p:cNvCxnSpPr>
          <p:nvPr/>
        </p:nvCxnSpPr>
        <p:spPr>
          <a:xfrm flipH="1">
            <a:off x="3153272" y="3080367"/>
            <a:ext cx="5082682" cy="262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42F0DDC-AFD6-433A-A188-01032C2A29A5}"/>
              </a:ext>
            </a:extLst>
          </p:cNvPr>
          <p:cNvSpPr txBox="1"/>
          <p:nvPr/>
        </p:nvSpPr>
        <p:spPr>
          <a:xfrm rot="19880401">
            <a:off x="3499977" y="4157290"/>
            <a:ext cx="3190425" cy="369332"/>
          </a:xfrm>
          <a:prstGeom prst="rect">
            <a:avLst/>
          </a:prstGeom>
          <a:noFill/>
        </p:spPr>
        <p:txBody>
          <a:bodyPr wrap="none" rtlCol="0">
            <a:spAutoFit/>
          </a:bodyPr>
          <a:lstStyle/>
          <a:p>
            <a:r>
              <a:rPr lang="en-US" dirty="0"/>
              <a:t>All pay summaries are approved</a:t>
            </a:r>
            <a:endParaRPr lang="en-CA" dirty="0"/>
          </a:p>
        </p:txBody>
      </p:sp>
      <p:sp>
        <p:nvSpPr>
          <p:cNvPr id="9" name="TextBox 8">
            <a:extLst>
              <a:ext uri="{FF2B5EF4-FFF2-40B4-BE49-F238E27FC236}">
                <a16:creationId xmlns:a16="http://schemas.microsoft.com/office/drawing/2014/main" id="{E7C28C74-BCE2-4DBF-A3A8-808F30E2B398}"/>
              </a:ext>
            </a:extLst>
          </p:cNvPr>
          <p:cNvSpPr txBox="1"/>
          <p:nvPr/>
        </p:nvSpPr>
        <p:spPr>
          <a:xfrm rot="19840878">
            <a:off x="5823597" y="4059457"/>
            <a:ext cx="2545624" cy="369332"/>
          </a:xfrm>
          <a:prstGeom prst="rect">
            <a:avLst/>
          </a:prstGeom>
          <a:noFill/>
        </p:spPr>
        <p:txBody>
          <a:bodyPr wrap="square" rtlCol="0">
            <a:spAutoFit/>
          </a:bodyPr>
          <a:lstStyle/>
          <a:p>
            <a:r>
              <a:rPr lang="en-US" dirty="0"/>
              <a:t>DA modified Pay Entry</a:t>
            </a:r>
            <a:endParaRPr lang="en-CA" dirty="0"/>
          </a:p>
        </p:txBody>
      </p:sp>
      <p:sp>
        <p:nvSpPr>
          <p:cNvPr id="10" name="Oval 9">
            <a:extLst>
              <a:ext uri="{FF2B5EF4-FFF2-40B4-BE49-F238E27FC236}">
                <a16:creationId xmlns:a16="http://schemas.microsoft.com/office/drawing/2014/main" id="{7BAC9933-1F0A-40A9-82FE-3BD131CEDC5B}"/>
              </a:ext>
            </a:extLst>
          </p:cNvPr>
          <p:cNvSpPr/>
          <p:nvPr/>
        </p:nvSpPr>
        <p:spPr>
          <a:xfrm>
            <a:off x="7449867" y="2396876"/>
            <a:ext cx="1572173" cy="6834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Cutoff (2)</a:t>
            </a:r>
            <a:endParaRPr lang="en-CA" dirty="0"/>
          </a:p>
        </p:txBody>
      </p:sp>
      <p:cxnSp>
        <p:nvCxnSpPr>
          <p:cNvPr id="11" name="Straight Arrow Connector 10">
            <a:extLst>
              <a:ext uri="{FF2B5EF4-FFF2-40B4-BE49-F238E27FC236}">
                <a16:creationId xmlns:a16="http://schemas.microsoft.com/office/drawing/2014/main" id="{684D594B-DF01-47EC-8283-0266D23CB371}"/>
              </a:ext>
            </a:extLst>
          </p:cNvPr>
          <p:cNvCxnSpPr>
            <a:cxnSpLocks/>
            <a:stCxn id="5" idx="6"/>
            <a:endCxn id="19" idx="2"/>
          </p:cNvCxnSpPr>
          <p:nvPr/>
        </p:nvCxnSpPr>
        <p:spPr>
          <a:xfrm flipV="1">
            <a:off x="3383511" y="5904008"/>
            <a:ext cx="3192390" cy="4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59CE69C-9823-49A7-A425-FB6BF4FC3373}"/>
              </a:ext>
            </a:extLst>
          </p:cNvPr>
          <p:cNvSpPr txBox="1"/>
          <p:nvPr/>
        </p:nvSpPr>
        <p:spPr>
          <a:xfrm rot="21370316">
            <a:off x="3583207" y="2282965"/>
            <a:ext cx="3214558" cy="369332"/>
          </a:xfrm>
          <a:prstGeom prst="rect">
            <a:avLst/>
          </a:prstGeom>
          <a:noFill/>
        </p:spPr>
        <p:txBody>
          <a:bodyPr wrap="square" rtlCol="0">
            <a:spAutoFit/>
          </a:bodyPr>
          <a:lstStyle/>
          <a:p>
            <a:r>
              <a:rPr lang="en-US" dirty="0"/>
              <a:t>DA Cutoff Pay Period Summary</a:t>
            </a:r>
            <a:endParaRPr lang="en-CA" dirty="0"/>
          </a:p>
        </p:txBody>
      </p:sp>
      <p:cxnSp>
        <p:nvCxnSpPr>
          <p:cNvPr id="13" name="Connector: Curved 12">
            <a:extLst>
              <a:ext uri="{FF2B5EF4-FFF2-40B4-BE49-F238E27FC236}">
                <a16:creationId xmlns:a16="http://schemas.microsoft.com/office/drawing/2014/main" id="{8565B5C7-5880-4695-AA51-46A6BAB0B282}"/>
              </a:ext>
            </a:extLst>
          </p:cNvPr>
          <p:cNvCxnSpPr>
            <a:cxnSpLocks/>
            <a:stCxn id="10" idx="3"/>
            <a:endCxn id="4" idx="6"/>
          </p:cNvCxnSpPr>
          <p:nvPr/>
        </p:nvCxnSpPr>
        <p:spPr>
          <a:xfrm rot="5400000">
            <a:off x="5296348" y="798560"/>
            <a:ext cx="202047" cy="4565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8FCAF9B-F041-44A5-8114-F508AFFD1459}"/>
              </a:ext>
            </a:extLst>
          </p:cNvPr>
          <p:cNvSpPr txBox="1"/>
          <p:nvPr/>
        </p:nvSpPr>
        <p:spPr>
          <a:xfrm rot="21391466">
            <a:off x="4184030" y="3180951"/>
            <a:ext cx="2111860" cy="369332"/>
          </a:xfrm>
          <a:prstGeom prst="rect">
            <a:avLst/>
          </a:prstGeom>
          <a:noFill/>
        </p:spPr>
        <p:txBody>
          <a:bodyPr wrap="none" rtlCol="0">
            <a:spAutoFit/>
          </a:bodyPr>
          <a:lstStyle/>
          <a:p>
            <a:r>
              <a:rPr lang="en-US" dirty="0"/>
              <a:t>DA Uncut Pay Period</a:t>
            </a:r>
            <a:endParaRPr lang="en-CA" dirty="0"/>
          </a:p>
        </p:txBody>
      </p:sp>
      <p:sp>
        <p:nvSpPr>
          <p:cNvPr id="15" name="Oval 14">
            <a:extLst>
              <a:ext uri="{FF2B5EF4-FFF2-40B4-BE49-F238E27FC236}">
                <a16:creationId xmlns:a16="http://schemas.microsoft.com/office/drawing/2014/main" id="{9579582D-7E28-48B4-A55D-81C3682D1628}"/>
              </a:ext>
            </a:extLst>
          </p:cNvPr>
          <p:cNvSpPr/>
          <p:nvPr/>
        </p:nvSpPr>
        <p:spPr>
          <a:xfrm>
            <a:off x="9856171" y="5528700"/>
            <a:ext cx="1572173" cy="6834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Closed (16)</a:t>
            </a:r>
            <a:endParaRPr lang="en-CA" dirty="0"/>
          </a:p>
        </p:txBody>
      </p:sp>
      <p:cxnSp>
        <p:nvCxnSpPr>
          <p:cNvPr id="16" name="Straight Arrow Connector 15">
            <a:extLst>
              <a:ext uri="{FF2B5EF4-FFF2-40B4-BE49-F238E27FC236}">
                <a16:creationId xmlns:a16="http://schemas.microsoft.com/office/drawing/2014/main" id="{0EFB6616-4CC1-4D76-97A9-15D120B753E2}"/>
              </a:ext>
            </a:extLst>
          </p:cNvPr>
          <p:cNvCxnSpPr>
            <a:cxnSpLocks/>
            <a:stCxn id="19" idx="6"/>
            <a:endCxn id="15" idx="2"/>
          </p:cNvCxnSpPr>
          <p:nvPr/>
        </p:nvCxnSpPr>
        <p:spPr>
          <a:xfrm flipV="1">
            <a:off x="8148074" y="5870446"/>
            <a:ext cx="1708097" cy="3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03DA7E-9C77-41A2-A337-D28603E9664C}"/>
              </a:ext>
            </a:extLst>
          </p:cNvPr>
          <p:cNvSpPr txBox="1"/>
          <p:nvPr/>
        </p:nvSpPr>
        <p:spPr>
          <a:xfrm>
            <a:off x="8039423" y="5472956"/>
            <a:ext cx="1925399" cy="369332"/>
          </a:xfrm>
          <a:prstGeom prst="rect">
            <a:avLst/>
          </a:prstGeom>
          <a:noFill/>
        </p:spPr>
        <p:txBody>
          <a:bodyPr wrap="none" rtlCol="0">
            <a:spAutoFit/>
          </a:bodyPr>
          <a:lstStyle/>
          <a:p>
            <a:r>
              <a:rPr lang="en-US" dirty="0"/>
              <a:t>Payroll Export ADP</a:t>
            </a:r>
            <a:endParaRPr lang="en-CA" dirty="0"/>
          </a:p>
        </p:txBody>
      </p:sp>
      <p:sp>
        <p:nvSpPr>
          <p:cNvPr id="18" name="TextBox 17">
            <a:extLst>
              <a:ext uri="{FF2B5EF4-FFF2-40B4-BE49-F238E27FC236}">
                <a16:creationId xmlns:a16="http://schemas.microsoft.com/office/drawing/2014/main" id="{67F2CB0C-DD46-471A-A787-C5369C5F3A1B}"/>
              </a:ext>
            </a:extLst>
          </p:cNvPr>
          <p:cNvSpPr txBox="1"/>
          <p:nvPr/>
        </p:nvSpPr>
        <p:spPr>
          <a:xfrm>
            <a:off x="3281710" y="752559"/>
            <a:ext cx="6239785" cy="584775"/>
          </a:xfrm>
          <a:prstGeom prst="rect">
            <a:avLst/>
          </a:prstGeom>
          <a:noFill/>
        </p:spPr>
        <p:txBody>
          <a:bodyPr wrap="none" rtlCol="0">
            <a:spAutoFit/>
          </a:bodyPr>
          <a:lstStyle/>
          <a:p>
            <a:r>
              <a:rPr lang="en-US" sz="3200" b="1" dirty="0"/>
              <a:t>Pay Period Summary State Machine</a:t>
            </a:r>
            <a:endParaRPr lang="en-CA" sz="3200" b="1" dirty="0"/>
          </a:p>
        </p:txBody>
      </p:sp>
      <p:sp>
        <p:nvSpPr>
          <p:cNvPr id="19" name="Oval 18">
            <a:extLst>
              <a:ext uri="{FF2B5EF4-FFF2-40B4-BE49-F238E27FC236}">
                <a16:creationId xmlns:a16="http://schemas.microsoft.com/office/drawing/2014/main" id="{BB4B42AC-4D2E-4D76-812D-25F4178A830C}"/>
              </a:ext>
            </a:extLst>
          </p:cNvPr>
          <p:cNvSpPr/>
          <p:nvPr/>
        </p:nvSpPr>
        <p:spPr>
          <a:xfrm>
            <a:off x="6575901" y="5562262"/>
            <a:ext cx="1572173" cy="68349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Approved (8)</a:t>
            </a:r>
            <a:endParaRPr lang="en-CA" dirty="0"/>
          </a:p>
        </p:txBody>
      </p:sp>
      <p:sp>
        <p:nvSpPr>
          <p:cNvPr id="20" name="TextBox 19">
            <a:extLst>
              <a:ext uri="{FF2B5EF4-FFF2-40B4-BE49-F238E27FC236}">
                <a16:creationId xmlns:a16="http://schemas.microsoft.com/office/drawing/2014/main" id="{F447B46C-4035-4669-9FEB-55D8E2CD0E56}"/>
              </a:ext>
            </a:extLst>
          </p:cNvPr>
          <p:cNvSpPr txBox="1"/>
          <p:nvPr/>
        </p:nvSpPr>
        <p:spPr>
          <a:xfrm>
            <a:off x="4254177" y="5493076"/>
            <a:ext cx="1971565" cy="369332"/>
          </a:xfrm>
          <a:prstGeom prst="rect">
            <a:avLst/>
          </a:prstGeom>
          <a:noFill/>
        </p:spPr>
        <p:txBody>
          <a:bodyPr wrap="none" rtlCol="0">
            <a:spAutoFit/>
          </a:bodyPr>
          <a:lstStyle/>
          <a:p>
            <a:r>
              <a:rPr lang="en-US" dirty="0"/>
              <a:t>Manager Approval </a:t>
            </a:r>
            <a:endParaRPr lang="en-CA" dirty="0"/>
          </a:p>
        </p:txBody>
      </p:sp>
      <p:cxnSp>
        <p:nvCxnSpPr>
          <p:cNvPr id="23" name="Straight Arrow Connector 22">
            <a:extLst>
              <a:ext uri="{FF2B5EF4-FFF2-40B4-BE49-F238E27FC236}">
                <a16:creationId xmlns:a16="http://schemas.microsoft.com/office/drawing/2014/main" id="{83A7548C-B68A-45DD-9AA9-DA8A01FB078A}"/>
              </a:ext>
            </a:extLst>
          </p:cNvPr>
          <p:cNvCxnSpPr>
            <a:cxnSpLocks/>
            <a:stCxn id="4" idx="7"/>
            <a:endCxn id="10" idx="2"/>
          </p:cNvCxnSpPr>
          <p:nvPr/>
        </p:nvCxnSpPr>
        <p:spPr>
          <a:xfrm flipV="1">
            <a:off x="2915165" y="2738622"/>
            <a:ext cx="4534702" cy="20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AB35E9-C513-4F5B-A8D7-7C4621F1663B}"/>
              </a:ext>
            </a:extLst>
          </p:cNvPr>
          <p:cNvCxnSpPr>
            <a:cxnSpLocks/>
            <a:endCxn id="4" idx="1"/>
          </p:cNvCxnSpPr>
          <p:nvPr/>
        </p:nvCxnSpPr>
        <p:spPr>
          <a:xfrm>
            <a:off x="717210" y="1044946"/>
            <a:ext cx="1234828" cy="189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36C3E97-A91D-4C55-8633-360732721585}"/>
              </a:ext>
            </a:extLst>
          </p:cNvPr>
          <p:cNvCxnSpPr>
            <a:cxnSpLocks/>
            <a:endCxn id="4" idx="2"/>
          </p:cNvCxnSpPr>
          <p:nvPr/>
        </p:nvCxnSpPr>
        <p:spPr>
          <a:xfrm flipV="1">
            <a:off x="212436" y="3182319"/>
            <a:ext cx="1540132" cy="2605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74C1DF7-5C53-4AC5-A776-D0896AB5028E}"/>
              </a:ext>
            </a:extLst>
          </p:cNvPr>
          <p:cNvSpPr txBox="1"/>
          <p:nvPr/>
        </p:nvSpPr>
        <p:spPr>
          <a:xfrm rot="3416347">
            <a:off x="467658" y="1678308"/>
            <a:ext cx="2298899" cy="369332"/>
          </a:xfrm>
          <a:prstGeom prst="rect">
            <a:avLst/>
          </a:prstGeom>
          <a:noFill/>
        </p:spPr>
        <p:txBody>
          <a:bodyPr wrap="none" rtlCol="0">
            <a:spAutoFit/>
          </a:bodyPr>
          <a:lstStyle/>
          <a:p>
            <a:r>
              <a:rPr lang="en-US" dirty="0"/>
              <a:t>System creates default</a:t>
            </a:r>
            <a:endParaRPr lang="en-CA" dirty="0"/>
          </a:p>
        </p:txBody>
      </p:sp>
      <p:sp>
        <p:nvSpPr>
          <p:cNvPr id="38" name="TextBox 37">
            <a:extLst>
              <a:ext uri="{FF2B5EF4-FFF2-40B4-BE49-F238E27FC236}">
                <a16:creationId xmlns:a16="http://schemas.microsoft.com/office/drawing/2014/main" id="{BE3104C8-D095-4263-80B7-9C5151C81835}"/>
              </a:ext>
            </a:extLst>
          </p:cNvPr>
          <p:cNvSpPr txBox="1"/>
          <p:nvPr/>
        </p:nvSpPr>
        <p:spPr>
          <a:xfrm rot="18047005">
            <a:off x="388796" y="4535566"/>
            <a:ext cx="1716239" cy="369332"/>
          </a:xfrm>
          <a:prstGeom prst="rect">
            <a:avLst/>
          </a:prstGeom>
          <a:noFill/>
        </p:spPr>
        <p:txBody>
          <a:bodyPr wrap="none" rtlCol="0">
            <a:spAutoFit/>
          </a:bodyPr>
          <a:lstStyle/>
          <a:p>
            <a:r>
              <a:rPr lang="en-US" dirty="0"/>
              <a:t>DA creates extra</a:t>
            </a:r>
            <a:endParaRPr lang="en-CA" dirty="0"/>
          </a:p>
        </p:txBody>
      </p:sp>
      <p:cxnSp>
        <p:nvCxnSpPr>
          <p:cNvPr id="69" name="Straight Arrow Connector 68">
            <a:extLst>
              <a:ext uri="{FF2B5EF4-FFF2-40B4-BE49-F238E27FC236}">
                <a16:creationId xmlns:a16="http://schemas.microsoft.com/office/drawing/2014/main" id="{C5E3F8FB-5F34-4DC6-A2E4-ACBACE4B9E91}"/>
              </a:ext>
            </a:extLst>
          </p:cNvPr>
          <p:cNvCxnSpPr>
            <a:cxnSpLocks/>
            <a:stCxn id="5" idx="6"/>
            <a:endCxn id="10" idx="5"/>
          </p:cNvCxnSpPr>
          <p:nvPr/>
        </p:nvCxnSpPr>
        <p:spPr>
          <a:xfrm flipV="1">
            <a:off x="3383511" y="2980272"/>
            <a:ext cx="5408290" cy="296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932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90AD-E32C-4941-8224-338E85239B5E}"/>
              </a:ext>
            </a:extLst>
          </p:cNvPr>
          <p:cNvSpPr>
            <a:spLocks noGrp="1"/>
          </p:cNvSpPr>
          <p:nvPr>
            <p:ph type="title"/>
          </p:nvPr>
        </p:nvSpPr>
        <p:spPr/>
        <p:txBody>
          <a:bodyPr/>
          <a:lstStyle/>
          <a:p>
            <a:r>
              <a:rPr lang="en-US" dirty="0"/>
              <a:t>Other Topics</a:t>
            </a:r>
            <a:endParaRPr lang="en-CA" dirty="0"/>
          </a:p>
        </p:txBody>
      </p:sp>
      <p:sp>
        <p:nvSpPr>
          <p:cNvPr id="3" name="Content Placeholder 2">
            <a:extLst>
              <a:ext uri="{FF2B5EF4-FFF2-40B4-BE49-F238E27FC236}">
                <a16:creationId xmlns:a16="http://schemas.microsoft.com/office/drawing/2014/main" id="{6DD171CD-A85D-4F4F-BAE0-4B251EBC10C0}"/>
              </a:ext>
            </a:extLst>
          </p:cNvPr>
          <p:cNvSpPr>
            <a:spLocks noGrp="1"/>
          </p:cNvSpPr>
          <p:nvPr>
            <p:ph idx="1"/>
          </p:nvPr>
        </p:nvSpPr>
        <p:spPr/>
        <p:txBody>
          <a:bodyPr/>
          <a:lstStyle/>
          <a:p>
            <a:r>
              <a:rPr lang="en-US" dirty="0"/>
              <a:t>Meal is missing in pay summary.</a:t>
            </a:r>
          </a:p>
          <a:p>
            <a:r>
              <a:rPr lang="en-US" dirty="0" err="1"/>
              <a:t>Sharepoint</a:t>
            </a:r>
            <a:r>
              <a:rPr lang="en-US" dirty="0"/>
              <a:t> list purge after closed pay period data transferred back to database.</a:t>
            </a:r>
          </a:p>
          <a:p>
            <a:endParaRPr lang="en-CA" dirty="0"/>
          </a:p>
        </p:txBody>
      </p:sp>
    </p:spTree>
    <p:extLst>
      <p:ext uri="{BB962C8B-B14F-4D97-AF65-F5344CB8AC3E}">
        <p14:creationId xmlns:p14="http://schemas.microsoft.com/office/powerpoint/2010/main" val="404126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EF2C-5902-4E0C-9B85-FC093599111D}"/>
              </a:ext>
            </a:extLst>
          </p:cNvPr>
          <p:cNvSpPr>
            <a:spLocks noGrp="1"/>
          </p:cNvSpPr>
          <p:nvPr>
            <p:ph type="title"/>
          </p:nvPr>
        </p:nvSpPr>
        <p:spPr/>
        <p:txBody>
          <a:bodyPr/>
          <a:lstStyle/>
          <a:p>
            <a:r>
              <a:rPr lang="en-US" dirty="0"/>
              <a:t>Additional Rules Clarified</a:t>
            </a:r>
            <a:endParaRPr lang="en-CA" dirty="0"/>
          </a:p>
        </p:txBody>
      </p:sp>
      <p:sp>
        <p:nvSpPr>
          <p:cNvPr id="3" name="Content Placeholder 2">
            <a:extLst>
              <a:ext uri="{FF2B5EF4-FFF2-40B4-BE49-F238E27FC236}">
                <a16:creationId xmlns:a16="http://schemas.microsoft.com/office/drawing/2014/main" id="{A42DF7EF-1A73-42BE-A094-4CE53DA6840E}"/>
              </a:ext>
            </a:extLst>
          </p:cNvPr>
          <p:cNvSpPr>
            <a:spLocks noGrp="1"/>
          </p:cNvSpPr>
          <p:nvPr>
            <p:ph idx="1"/>
          </p:nvPr>
        </p:nvSpPr>
        <p:spPr/>
        <p:txBody>
          <a:bodyPr/>
          <a:lstStyle/>
          <a:p>
            <a:r>
              <a:rPr lang="en-US" sz="1800" dirty="0">
                <a:latin typeface="Calibri" panose="020F0502020204030204" pitchFamily="34" charset="0"/>
                <a:ea typeface="DengXian" panose="02010600030101010101" pitchFamily="2" charset="-122"/>
              </a:rPr>
              <a:t>Operations Engineer and Field Engineer are paid in </a:t>
            </a:r>
            <a:r>
              <a:rPr lang="en-US" sz="1800">
                <a:latin typeface="Calibri" panose="020F0502020204030204" pitchFamily="34" charset="0"/>
                <a:ea typeface="DengXian" panose="02010600030101010101" pitchFamily="2" charset="-122"/>
              </a:rPr>
              <a:t>explicitpay positions.</a:t>
            </a:r>
            <a:endParaRPr lang="en-US" sz="1800" dirty="0">
              <a:effectLst/>
              <a:latin typeface="Calibri" panose="020F0502020204030204" pitchFamily="34" charset="0"/>
              <a:ea typeface="DengXian" panose="02010600030101010101" pitchFamily="2" charset="-122"/>
            </a:endParaRPr>
          </a:p>
          <a:p>
            <a:r>
              <a:rPr lang="en-US" sz="1800" dirty="0">
                <a:effectLst/>
                <a:latin typeface="Calibri" panose="020F0502020204030204" pitchFamily="34" charset="0"/>
                <a:ea typeface="DengXian" panose="02010600030101010101" pitchFamily="2" charset="-122"/>
              </a:rPr>
              <a:t>Technically the engineer, while on location, can perform many different duties.  Possible even act as on operator or supervisor,  But Susie said, whatever they do, they are paid the Engineering bonus,</a:t>
            </a:r>
            <a:endParaRPr lang="en-CA" sz="1800" dirty="0">
              <a:effectLst/>
              <a:latin typeface="Calibri" panose="020F0502020204030204" pitchFamily="34" charset="0"/>
              <a:ea typeface="DengXian" panose="02010600030101010101" pitchFamily="2" charset="-122"/>
            </a:endParaRPr>
          </a:p>
          <a:p>
            <a:endParaRPr lang="en-CA" dirty="0"/>
          </a:p>
        </p:txBody>
      </p:sp>
    </p:spTree>
    <p:extLst>
      <p:ext uri="{BB962C8B-B14F-4D97-AF65-F5344CB8AC3E}">
        <p14:creationId xmlns:p14="http://schemas.microsoft.com/office/powerpoint/2010/main" val="317635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0894-9F34-4716-90E9-A60E567CD02F}"/>
              </a:ext>
            </a:extLst>
          </p:cNvPr>
          <p:cNvSpPr>
            <a:spLocks noGrp="1"/>
          </p:cNvSpPr>
          <p:nvPr>
            <p:ph type="title"/>
          </p:nvPr>
        </p:nvSpPr>
        <p:spPr/>
        <p:txBody>
          <a:bodyPr/>
          <a:lstStyle/>
          <a:p>
            <a:r>
              <a:rPr lang="en-US" dirty="0"/>
              <a:t>Definitions – Key Entities</a:t>
            </a:r>
            <a:endParaRPr lang="en-CA" dirty="0"/>
          </a:p>
        </p:txBody>
      </p:sp>
      <p:sp>
        <p:nvSpPr>
          <p:cNvPr id="3" name="Content Placeholder 2">
            <a:extLst>
              <a:ext uri="{FF2B5EF4-FFF2-40B4-BE49-F238E27FC236}">
                <a16:creationId xmlns:a16="http://schemas.microsoft.com/office/drawing/2014/main" id="{B52BE23C-3A48-4D5A-8A03-B27CF8A10C2B}"/>
              </a:ext>
            </a:extLst>
          </p:cNvPr>
          <p:cNvSpPr>
            <a:spLocks noGrp="1"/>
          </p:cNvSpPr>
          <p:nvPr>
            <p:ph idx="1"/>
          </p:nvPr>
        </p:nvSpPr>
        <p:spPr/>
        <p:txBody>
          <a:bodyPr>
            <a:normAutofit fontScale="85000" lnSpcReduction="10000"/>
          </a:bodyPr>
          <a:lstStyle/>
          <a:p>
            <a:r>
              <a:rPr lang="en-US" dirty="0"/>
              <a:t>Work Assignment: Currently we capture cementing/remedial jobs assigned to crew and product hauls needed. Work assignment data is recorded in Call Sheet.</a:t>
            </a:r>
          </a:p>
          <a:p>
            <a:r>
              <a:rPr lang="en-US" dirty="0"/>
              <a:t>Work Activity: The working fact details which fulfill work assignments. Formerly it was called Job Bonus.</a:t>
            </a:r>
          </a:p>
          <a:p>
            <a:pPr lvl="1"/>
            <a:r>
              <a:rPr lang="en-US" dirty="0"/>
              <a:t>Work Type: The indicator of work is performed.</a:t>
            </a:r>
          </a:p>
          <a:p>
            <a:r>
              <a:rPr lang="en-US" dirty="0"/>
              <a:t>Pay Entry: The payment for the work performed according to variable pay rules.</a:t>
            </a:r>
          </a:p>
          <a:p>
            <a:pPr lvl="1"/>
            <a:r>
              <a:rPr lang="en-US" dirty="0"/>
              <a:t>Pay Type: The indicator of a variable pay rule.</a:t>
            </a:r>
          </a:p>
          <a:p>
            <a:r>
              <a:rPr lang="en-US" dirty="0"/>
              <a:t>Pay Period: The recurring length of time which variable pay is calculated and paid.</a:t>
            </a:r>
          </a:p>
          <a:p>
            <a:r>
              <a:rPr lang="en-US" dirty="0"/>
              <a:t>Payroll Summary: The summary list of all variable pays to employees’ work activities within one pay period.</a:t>
            </a:r>
          </a:p>
          <a:p>
            <a:r>
              <a:rPr lang="en-US" dirty="0"/>
              <a:t>Pay period Summary: The summary list of total variable payment for each pay period.</a:t>
            </a:r>
          </a:p>
          <a:p>
            <a:endParaRPr lang="en-US" dirty="0"/>
          </a:p>
          <a:p>
            <a:endParaRPr lang="en-CA" dirty="0"/>
          </a:p>
        </p:txBody>
      </p:sp>
    </p:spTree>
    <p:extLst>
      <p:ext uri="{BB962C8B-B14F-4D97-AF65-F5344CB8AC3E}">
        <p14:creationId xmlns:p14="http://schemas.microsoft.com/office/powerpoint/2010/main" val="226874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0894-9F34-4716-90E9-A60E567CD02F}"/>
              </a:ext>
            </a:extLst>
          </p:cNvPr>
          <p:cNvSpPr>
            <a:spLocks noGrp="1"/>
          </p:cNvSpPr>
          <p:nvPr>
            <p:ph type="title"/>
          </p:nvPr>
        </p:nvSpPr>
        <p:spPr/>
        <p:txBody>
          <a:bodyPr/>
          <a:lstStyle/>
          <a:p>
            <a:r>
              <a:rPr lang="en-US" dirty="0"/>
              <a:t>Definitions – Details of Work Activity</a:t>
            </a:r>
            <a:endParaRPr lang="en-CA" dirty="0"/>
          </a:p>
        </p:txBody>
      </p:sp>
      <p:sp>
        <p:nvSpPr>
          <p:cNvPr id="3" name="Content Placeholder 2">
            <a:extLst>
              <a:ext uri="{FF2B5EF4-FFF2-40B4-BE49-F238E27FC236}">
                <a16:creationId xmlns:a16="http://schemas.microsoft.com/office/drawing/2014/main" id="{B52BE23C-3A48-4D5A-8A03-B27CF8A10C2B}"/>
              </a:ext>
            </a:extLst>
          </p:cNvPr>
          <p:cNvSpPr>
            <a:spLocks noGrp="1"/>
          </p:cNvSpPr>
          <p:nvPr>
            <p:ph idx="1"/>
          </p:nvPr>
        </p:nvSpPr>
        <p:spPr>
          <a:xfrm>
            <a:off x="838200" y="1424539"/>
            <a:ext cx="10515600" cy="4752424"/>
          </a:xfrm>
        </p:spPr>
        <p:txBody>
          <a:bodyPr>
            <a:normAutofit fontScale="62500" lnSpcReduction="20000"/>
          </a:bodyPr>
          <a:lstStyle/>
          <a:p>
            <a:r>
              <a:rPr lang="en-US" dirty="0"/>
              <a:t>Employee Name: </a:t>
            </a:r>
          </a:p>
          <a:p>
            <a:r>
              <a:rPr lang="en-US" dirty="0"/>
              <a:t>Service Line:</a:t>
            </a:r>
          </a:p>
          <a:p>
            <a:r>
              <a:rPr lang="en-US" dirty="0"/>
              <a:t>Job Position: </a:t>
            </a:r>
          </a:p>
          <a:p>
            <a:pPr lvl="1"/>
            <a:r>
              <a:rPr lang="en-US" dirty="0"/>
              <a:t>Question: </a:t>
            </a:r>
          </a:p>
          <a:p>
            <a:r>
              <a:rPr lang="en-US" dirty="0"/>
              <a:t>Work Type:</a:t>
            </a:r>
          </a:p>
          <a:p>
            <a:r>
              <a:rPr lang="en-US" dirty="0"/>
              <a:t>District:</a:t>
            </a:r>
          </a:p>
          <a:p>
            <a:r>
              <a:rPr lang="en-US" dirty="0"/>
              <a:t>Start Time:</a:t>
            </a:r>
          </a:p>
          <a:p>
            <a:r>
              <a:rPr lang="en-US" dirty="0"/>
              <a:t>End Time:</a:t>
            </a:r>
          </a:p>
          <a:p>
            <a:r>
              <a:rPr lang="en-US" dirty="0"/>
              <a:t>Working Hours. Length of the time for the job. E.g., Cementing Service hours is from On Location Time to Off Location Time.</a:t>
            </a:r>
          </a:p>
          <a:p>
            <a:r>
              <a:rPr lang="en-US" dirty="0"/>
              <a:t>Standby Hours: </a:t>
            </a:r>
          </a:p>
          <a:p>
            <a:r>
              <a:rPr lang="en-US" dirty="0"/>
              <a:t>One-way travel time: Crew travel time from camp to well site location</a:t>
            </a:r>
          </a:p>
          <a:p>
            <a:r>
              <a:rPr lang="en-US" dirty="0"/>
              <a:t>Two-way travel time: The total time that the crew set out from camp and return to camp.</a:t>
            </a:r>
          </a:p>
          <a:p>
            <a:r>
              <a:rPr lang="en-US" dirty="0"/>
              <a:t>One-way travel distance: Crew travel time from camp to well site location.</a:t>
            </a:r>
          </a:p>
          <a:p>
            <a:r>
              <a:rPr lang="en-US" dirty="0"/>
              <a:t>Two-way travel distance: The total distance that the crew set out from map and return.</a:t>
            </a:r>
          </a:p>
          <a:p>
            <a:endParaRPr lang="en-US" dirty="0"/>
          </a:p>
          <a:p>
            <a:endParaRPr lang="en-CA" dirty="0"/>
          </a:p>
        </p:txBody>
      </p:sp>
    </p:spTree>
    <p:extLst>
      <p:ext uri="{BB962C8B-B14F-4D97-AF65-F5344CB8AC3E}">
        <p14:creationId xmlns:p14="http://schemas.microsoft.com/office/powerpoint/2010/main" val="7018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EFCF-649C-44A7-A64C-2E9BE08B6F46}"/>
              </a:ext>
            </a:extLst>
          </p:cNvPr>
          <p:cNvSpPr>
            <a:spLocks noGrp="1"/>
          </p:cNvSpPr>
          <p:nvPr>
            <p:ph type="title"/>
          </p:nvPr>
        </p:nvSpPr>
        <p:spPr/>
        <p:txBody>
          <a:bodyPr/>
          <a:lstStyle/>
          <a:p>
            <a:r>
              <a:rPr lang="en-US" dirty="0"/>
              <a:t>Definition – Detail of Variable Pay</a:t>
            </a:r>
            <a:endParaRPr lang="en-CA" dirty="0"/>
          </a:p>
        </p:txBody>
      </p:sp>
      <p:sp>
        <p:nvSpPr>
          <p:cNvPr id="3" name="Content Placeholder 2">
            <a:extLst>
              <a:ext uri="{FF2B5EF4-FFF2-40B4-BE49-F238E27FC236}">
                <a16:creationId xmlns:a16="http://schemas.microsoft.com/office/drawing/2014/main" id="{476620A1-4B0A-4C06-A890-6F09B4047F77}"/>
              </a:ext>
            </a:extLst>
          </p:cNvPr>
          <p:cNvSpPr>
            <a:spLocks noGrp="1"/>
          </p:cNvSpPr>
          <p:nvPr>
            <p:ph idx="1"/>
          </p:nvPr>
        </p:nvSpPr>
        <p:spPr>
          <a:xfrm>
            <a:off x="838200" y="1318661"/>
            <a:ext cx="10515600" cy="4858302"/>
          </a:xfrm>
        </p:spPr>
        <p:txBody>
          <a:bodyPr>
            <a:normAutofit fontScale="77500" lnSpcReduction="20000"/>
          </a:bodyPr>
          <a:lstStyle/>
          <a:p>
            <a:r>
              <a:rPr lang="en-US" dirty="0"/>
              <a:t>Hours of Service,  A.K.A. Length of the time for the job: From On Location Time to Off Location Time.</a:t>
            </a:r>
          </a:p>
          <a:p>
            <a:r>
              <a:rPr lang="en-US" dirty="0"/>
              <a:t>Variable Pay Area: Area the job is completed (east or west of the 5th meridian)</a:t>
            </a:r>
          </a:p>
          <a:p>
            <a:pPr lvl="1"/>
            <a:r>
              <a:rPr lang="en-US" dirty="0"/>
              <a:t>Question: Is it determined by Service Point or LSD?</a:t>
            </a:r>
          </a:p>
          <a:p>
            <a:r>
              <a:rPr lang="en-US" dirty="0"/>
              <a:t>Variable Pay Position:  job position performed on job not the HR position held.</a:t>
            </a:r>
          </a:p>
          <a:p>
            <a:r>
              <a:rPr lang="en-US" dirty="0"/>
              <a:t>Job Revenue: Approved ticket revenue.</a:t>
            </a:r>
          </a:p>
          <a:p>
            <a:r>
              <a:rPr lang="en-US" dirty="0"/>
              <a:t>One-way travel time: Crew travel from camp to well site location</a:t>
            </a:r>
          </a:p>
          <a:p>
            <a:r>
              <a:rPr lang="en-US" dirty="0"/>
              <a:t>Two-way travel time: The total time that the crew set out from camp and return to camp.</a:t>
            </a:r>
          </a:p>
          <a:p>
            <a:r>
              <a:rPr lang="en-US" dirty="0"/>
              <a:t>One-way travel distance: Crew travel from camp to well site location.</a:t>
            </a:r>
          </a:p>
          <a:p>
            <a:r>
              <a:rPr lang="en-US" dirty="0"/>
              <a:t>Two-way travel distance: The total distance that the crew set out from map and returned.</a:t>
            </a:r>
          </a:p>
          <a:p>
            <a:r>
              <a:rPr lang="en-US" dirty="0"/>
              <a:t>Job Date: The date of crew is on location.</a:t>
            </a:r>
          </a:p>
          <a:p>
            <a:r>
              <a:rPr lang="en-US" dirty="0"/>
              <a:t>Work Assignment:</a:t>
            </a:r>
          </a:p>
          <a:p>
            <a:r>
              <a:rPr lang="en-US" dirty="0"/>
              <a:t>Work Activity: </a:t>
            </a:r>
          </a:p>
          <a:p>
            <a:endParaRPr lang="en-CA" dirty="0"/>
          </a:p>
        </p:txBody>
      </p:sp>
    </p:spTree>
    <p:extLst>
      <p:ext uri="{BB962C8B-B14F-4D97-AF65-F5344CB8AC3E}">
        <p14:creationId xmlns:p14="http://schemas.microsoft.com/office/powerpoint/2010/main" val="409589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B82E-A77A-48E4-B71E-4394995CFB86}"/>
              </a:ext>
            </a:extLst>
          </p:cNvPr>
          <p:cNvSpPr>
            <a:spLocks noGrp="1"/>
          </p:cNvSpPr>
          <p:nvPr>
            <p:ph type="title"/>
          </p:nvPr>
        </p:nvSpPr>
        <p:spPr/>
        <p:txBody>
          <a:bodyPr/>
          <a:lstStyle/>
          <a:p>
            <a:r>
              <a:rPr lang="en-US" dirty="0"/>
              <a:t>Role - Dispatch</a:t>
            </a:r>
            <a:endParaRPr lang="en-CA" dirty="0"/>
          </a:p>
        </p:txBody>
      </p:sp>
      <p:sp>
        <p:nvSpPr>
          <p:cNvPr id="3" name="Content Placeholder 2">
            <a:extLst>
              <a:ext uri="{FF2B5EF4-FFF2-40B4-BE49-F238E27FC236}">
                <a16:creationId xmlns:a16="http://schemas.microsoft.com/office/drawing/2014/main" id="{780F6DB4-F1DF-4926-B40A-7BF4A7DFD647}"/>
              </a:ext>
            </a:extLst>
          </p:cNvPr>
          <p:cNvSpPr>
            <a:spLocks noGrp="1"/>
          </p:cNvSpPr>
          <p:nvPr>
            <p:ph idx="1"/>
          </p:nvPr>
        </p:nvSpPr>
        <p:spPr>
          <a:xfrm>
            <a:off x="838200" y="1395663"/>
            <a:ext cx="10515600" cy="4781300"/>
          </a:xfrm>
        </p:spPr>
        <p:txBody>
          <a:bodyPr/>
          <a:lstStyle/>
          <a:p>
            <a:r>
              <a:rPr lang="en-US" dirty="0"/>
              <a:t>When dispatch schedule a job, crews must be assigned from Rig Board. The crew information will be populated in Call Sheet</a:t>
            </a:r>
            <a:endParaRPr lang="en-CA" dirty="0"/>
          </a:p>
        </p:txBody>
      </p:sp>
    </p:spTree>
    <p:extLst>
      <p:ext uri="{BB962C8B-B14F-4D97-AF65-F5344CB8AC3E}">
        <p14:creationId xmlns:p14="http://schemas.microsoft.com/office/powerpoint/2010/main" val="251612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0E19-23AC-464D-B454-239A23EB3C33}"/>
              </a:ext>
            </a:extLst>
          </p:cNvPr>
          <p:cNvSpPr>
            <a:spLocks noGrp="1"/>
          </p:cNvSpPr>
          <p:nvPr>
            <p:ph type="title"/>
          </p:nvPr>
        </p:nvSpPr>
        <p:spPr/>
        <p:txBody>
          <a:bodyPr/>
          <a:lstStyle/>
          <a:p>
            <a:r>
              <a:rPr lang="en-US" dirty="0"/>
              <a:t>Role – Field Supervisor</a:t>
            </a:r>
            <a:endParaRPr lang="en-CA" dirty="0"/>
          </a:p>
        </p:txBody>
      </p:sp>
      <p:sp>
        <p:nvSpPr>
          <p:cNvPr id="3" name="Content Placeholder 2">
            <a:extLst>
              <a:ext uri="{FF2B5EF4-FFF2-40B4-BE49-F238E27FC236}">
                <a16:creationId xmlns:a16="http://schemas.microsoft.com/office/drawing/2014/main" id="{67D0B295-5B7B-4691-9771-BDF521C419CF}"/>
              </a:ext>
            </a:extLst>
          </p:cNvPr>
          <p:cNvSpPr>
            <a:spLocks noGrp="1"/>
          </p:cNvSpPr>
          <p:nvPr>
            <p:ph idx="1"/>
          </p:nvPr>
        </p:nvSpPr>
        <p:spPr>
          <a:xfrm>
            <a:off x="838200" y="1232034"/>
            <a:ext cx="10515600" cy="4944929"/>
          </a:xfrm>
        </p:spPr>
        <p:txBody>
          <a:bodyPr>
            <a:normAutofit fontScale="62500" lnSpcReduction="20000"/>
          </a:bodyPr>
          <a:lstStyle/>
          <a:p>
            <a:r>
              <a:rPr lang="en-US" dirty="0"/>
              <a:t>Supervisor needs to toggle "Is Multi-Well job?"</a:t>
            </a:r>
          </a:p>
          <a:p>
            <a:r>
              <a:rPr lang="en-US" dirty="0"/>
              <a:t>When supervisor creates a job package from a call sheet, all on site crew members will be populated in Work Activities section. These information are carried over from Call Sheet. Includes</a:t>
            </a:r>
          </a:p>
          <a:p>
            <a:r>
              <a:rPr lang="en-US" dirty="0"/>
              <a:t>Employee Name</a:t>
            </a:r>
          </a:p>
          <a:p>
            <a:r>
              <a:rPr lang="en-US" dirty="0"/>
              <a:t>Service Line</a:t>
            </a:r>
          </a:p>
          <a:p>
            <a:r>
              <a:rPr lang="en-US" dirty="0"/>
              <a:t>Job Position</a:t>
            </a:r>
          </a:p>
          <a:p>
            <a:r>
              <a:rPr lang="en-US" dirty="0"/>
              <a:t>Work Type (default as job type)</a:t>
            </a:r>
          </a:p>
          <a:p>
            <a:r>
              <a:rPr lang="en-US" dirty="0"/>
              <a:t>Supervisor needs to fill in following before sending job package to server</a:t>
            </a:r>
          </a:p>
          <a:p>
            <a:r>
              <a:rPr lang="en-US" dirty="0"/>
              <a:t>Start Time (default as On Location Time)</a:t>
            </a:r>
          </a:p>
          <a:p>
            <a:r>
              <a:rPr lang="en-US" dirty="0"/>
              <a:t>End Time (default as Off Location Time)</a:t>
            </a:r>
          </a:p>
          <a:p>
            <a:r>
              <a:rPr lang="en-US" dirty="0"/>
              <a:t>Standby Hours</a:t>
            </a:r>
          </a:p>
          <a:p>
            <a:r>
              <a:rPr lang="en-US" dirty="0"/>
              <a:t>Two Way Travel Time</a:t>
            </a:r>
          </a:p>
          <a:p>
            <a:r>
              <a:rPr lang="en-US" dirty="0"/>
              <a:t>Two Way Travel Distance</a:t>
            </a:r>
          </a:p>
          <a:p>
            <a:r>
              <a:rPr lang="en-US" dirty="0"/>
              <a:t>Description (if applicable).</a:t>
            </a:r>
          </a:p>
          <a:p>
            <a:r>
              <a:rPr lang="en-US" dirty="0"/>
              <a:t>Supervisor needs to add any work activities beyond job type itself. e.g. Self Load.</a:t>
            </a:r>
            <a:endParaRPr lang="en-CA" dirty="0"/>
          </a:p>
        </p:txBody>
      </p:sp>
    </p:spTree>
    <p:extLst>
      <p:ext uri="{BB962C8B-B14F-4D97-AF65-F5344CB8AC3E}">
        <p14:creationId xmlns:p14="http://schemas.microsoft.com/office/powerpoint/2010/main" val="17167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9279-B531-4A60-BB44-56146E2D89FB}"/>
              </a:ext>
            </a:extLst>
          </p:cNvPr>
          <p:cNvSpPr>
            <a:spLocks noGrp="1"/>
          </p:cNvSpPr>
          <p:nvPr>
            <p:ph type="title"/>
          </p:nvPr>
        </p:nvSpPr>
        <p:spPr/>
        <p:txBody>
          <a:bodyPr/>
          <a:lstStyle/>
          <a:p>
            <a:r>
              <a:rPr lang="en-US" dirty="0"/>
              <a:t>Role – District Manger</a:t>
            </a:r>
            <a:endParaRPr lang="en-CA" dirty="0"/>
          </a:p>
        </p:txBody>
      </p:sp>
      <p:sp>
        <p:nvSpPr>
          <p:cNvPr id="3" name="Content Placeholder 2">
            <a:extLst>
              <a:ext uri="{FF2B5EF4-FFF2-40B4-BE49-F238E27FC236}">
                <a16:creationId xmlns:a16="http://schemas.microsoft.com/office/drawing/2014/main" id="{9A268738-42F1-4A04-81D8-2EA4F876B707}"/>
              </a:ext>
            </a:extLst>
          </p:cNvPr>
          <p:cNvSpPr>
            <a:spLocks noGrp="1"/>
          </p:cNvSpPr>
          <p:nvPr>
            <p:ph idx="1"/>
          </p:nvPr>
        </p:nvSpPr>
        <p:spPr/>
        <p:txBody>
          <a:bodyPr>
            <a:normAutofit fontScale="55000" lnSpcReduction="20000"/>
          </a:bodyPr>
          <a:lstStyle/>
          <a:p>
            <a:r>
              <a:rPr lang="en-US" dirty="0"/>
              <a:t>-Manager needs to approve billing information of job ticket.</a:t>
            </a:r>
          </a:p>
          <a:p>
            <a:r>
              <a:rPr lang="en-US" dirty="0"/>
              <a:t>-Manager needs to toggle if the job was completed or failed or incomplete?</a:t>
            </a:r>
          </a:p>
          <a:p>
            <a:r>
              <a:rPr lang="en-US" dirty="0"/>
              <a:t>-Manger needs to toggle if a job meets Crew Efficiency Bonus criteria.</a:t>
            </a:r>
          </a:p>
          <a:p>
            <a:r>
              <a:rPr lang="en-US" dirty="0"/>
              <a:t>-Manager needs to verify following items, update and approve each work activity related to a job.</a:t>
            </a:r>
          </a:p>
          <a:p>
            <a:pPr lvl="1"/>
            <a:r>
              <a:rPr lang="en-US" dirty="0"/>
              <a:t>Start/End Time, Length Time will be automatically calculated</a:t>
            </a:r>
          </a:p>
          <a:p>
            <a:pPr lvl="1"/>
            <a:r>
              <a:rPr lang="en-US" dirty="0"/>
              <a:t>Standby hours</a:t>
            </a:r>
          </a:p>
          <a:p>
            <a:pPr lvl="1"/>
            <a:r>
              <a:rPr lang="en-US" dirty="0"/>
              <a:t>Job Position</a:t>
            </a:r>
          </a:p>
          <a:p>
            <a:pPr lvl="1"/>
            <a:r>
              <a:rPr lang="en-US" dirty="0"/>
              <a:t>Travel Distance</a:t>
            </a:r>
          </a:p>
          <a:p>
            <a:pPr lvl="1"/>
            <a:r>
              <a:rPr lang="en-US" dirty="0"/>
              <a:t>Travel Time</a:t>
            </a:r>
          </a:p>
          <a:p>
            <a:pPr lvl="1"/>
            <a:r>
              <a:rPr lang="en-US" dirty="0"/>
              <a:t>Toggle "Is Extended Travel?" based on Travel Distance and Travel Time</a:t>
            </a:r>
          </a:p>
          <a:p>
            <a:pPr lvl="1"/>
            <a:r>
              <a:rPr lang="en-US" dirty="0"/>
              <a:t>Description, adding notes if needed</a:t>
            </a:r>
          </a:p>
          <a:p>
            <a:r>
              <a:rPr lang="en-US" dirty="0"/>
              <a:t>Manager can approve all work activities related to one single job at one time. Pay entry generation process will be triggered.</a:t>
            </a:r>
          </a:p>
          <a:p>
            <a:r>
              <a:rPr lang="en-US" dirty="0"/>
              <a:t>Manager can approve individual work activity added by DA or modified by DA. Pay entry generation process will be triggered.</a:t>
            </a:r>
          </a:p>
          <a:p>
            <a:r>
              <a:rPr lang="en-US" dirty="0"/>
              <a:t>Manager can approve DA entered pay entry or modified pay entry.</a:t>
            </a:r>
          </a:p>
          <a:p>
            <a:r>
              <a:rPr lang="en-US" dirty="0"/>
              <a:t>Manager can approve Pay Summary.  </a:t>
            </a:r>
          </a:p>
          <a:p>
            <a:endParaRPr lang="en-US" dirty="0"/>
          </a:p>
          <a:p>
            <a:endParaRPr lang="en-CA" dirty="0"/>
          </a:p>
        </p:txBody>
      </p:sp>
    </p:spTree>
    <p:extLst>
      <p:ext uri="{BB962C8B-B14F-4D97-AF65-F5344CB8AC3E}">
        <p14:creationId xmlns:p14="http://schemas.microsoft.com/office/powerpoint/2010/main" val="41272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CFA6-2282-4809-8326-177F5FBB6AC7}"/>
              </a:ext>
            </a:extLst>
          </p:cNvPr>
          <p:cNvSpPr>
            <a:spLocks noGrp="1"/>
          </p:cNvSpPr>
          <p:nvPr>
            <p:ph type="title"/>
          </p:nvPr>
        </p:nvSpPr>
        <p:spPr/>
        <p:txBody>
          <a:bodyPr/>
          <a:lstStyle/>
          <a:p>
            <a:r>
              <a:rPr lang="en-US" dirty="0"/>
              <a:t>Role – District Admin</a:t>
            </a:r>
            <a:endParaRPr lang="en-CA" dirty="0"/>
          </a:p>
        </p:txBody>
      </p:sp>
      <p:sp>
        <p:nvSpPr>
          <p:cNvPr id="3" name="Content Placeholder 2">
            <a:extLst>
              <a:ext uri="{FF2B5EF4-FFF2-40B4-BE49-F238E27FC236}">
                <a16:creationId xmlns:a16="http://schemas.microsoft.com/office/drawing/2014/main" id="{656B5C86-C43C-48DC-B137-295CC917DBBA}"/>
              </a:ext>
            </a:extLst>
          </p:cNvPr>
          <p:cNvSpPr>
            <a:spLocks noGrp="1"/>
          </p:cNvSpPr>
          <p:nvPr>
            <p:ph idx="1"/>
          </p:nvPr>
        </p:nvSpPr>
        <p:spPr/>
        <p:txBody>
          <a:bodyPr>
            <a:normAutofit fontScale="92500" lnSpcReduction="20000"/>
          </a:bodyPr>
          <a:lstStyle/>
          <a:p>
            <a:r>
              <a:rPr lang="en-US" dirty="0"/>
              <a:t>DA can enter work activity based on submitted evidence, the manager approval process will be triggered.</a:t>
            </a:r>
          </a:p>
          <a:p>
            <a:r>
              <a:rPr lang="en-US" dirty="0"/>
              <a:t>DA can modify approved but not paid work activity, the manager approval process will be triggered.</a:t>
            </a:r>
          </a:p>
          <a:p>
            <a:r>
              <a:rPr lang="en-US" dirty="0"/>
              <a:t>DA can review pay entry and modify pay entry if system calculation is not correct. Manager approval process will be triggered.</a:t>
            </a:r>
          </a:p>
          <a:p>
            <a:r>
              <a:rPr lang="en-US" dirty="0"/>
              <a:t>DA can enter pay entry for system not supported pay type upon evidence. Manger approval process will be triggered.</a:t>
            </a:r>
          </a:p>
          <a:p>
            <a:r>
              <a:rPr lang="en-US" dirty="0"/>
              <a:t>DA can trigger period cut off to generate pay summaries. Once the pay period is cut off, all approved work activity and pay entries are locked as PAID, modification and deletion are not allowed.</a:t>
            </a:r>
          </a:p>
          <a:p>
            <a:r>
              <a:rPr lang="en-US" dirty="0"/>
              <a:t>DA can review pay summary.</a:t>
            </a:r>
          </a:p>
        </p:txBody>
      </p:sp>
    </p:spTree>
    <p:extLst>
      <p:ext uri="{BB962C8B-B14F-4D97-AF65-F5344CB8AC3E}">
        <p14:creationId xmlns:p14="http://schemas.microsoft.com/office/powerpoint/2010/main" val="59385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CheckBoxUnchecked" Revision="1" Stencil="System.Storyboarding.Common" StencilVersion="0.1"/>
</Control>
</file>

<file path=customXml/item11.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System.Storyboarding.Common.Button" Revision="1" Stencil="System.Storyboarding.Common" StencilVersion="0.1"/>
</Control>
</file>

<file path=customXml/item13.xml><?xml version="1.0" encoding="utf-8"?>
<Control xmlns="http://schemas.microsoft.com/VisualStudio/2011/storyboarding/control">
  <Id Name="System.Storyboarding.Common.Button" Revision="1" Stencil="System.Storyboarding.Common" StencilVersion="0.1"/>
</Control>
</file>

<file path=customXml/item14.xml><?xml version="1.0" encoding="utf-8"?>
<Control xmlns="http://schemas.microsoft.com/VisualStudio/2011/storyboarding/control">
  <Id Name="System.Storyboarding.Common.Button" Revision="1" Stencil="System.Storyboarding.Common" StencilVersion="0.1"/>
</Control>
</file>

<file path=customXml/item15.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Common.Text" Revision="1" Stencil="System.Storyboarding.Common" StencilVersion="0.1"/>
</Control>
</file>

<file path=customXml/item17.xml><?xml version="1.0" encoding="utf-8"?>
<Control xmlns="http://schemas.microsoft.com/VisualStudio/2011/storyboarding/control">
  <Id Name="System.Storyboarding.Common.CheckBoxUnchecked" Revision="1" Stencil="System.Storyboarding.Common" StencilVersion="0.1"/>
</Control>
</file>

<file path=customXml/item18.xml><?xml version="1.0" encoding="utf-8"?>
<Control xmlns="http://schemas.microsoft.com/VisualStudio/2011/storyboarding/control">
  <Id Name="System.Storyboarding.Common.DropdownBox" Revision="1" Stencil="System.Storyboarding.Common" StencilVersion="0.1"/>
</Control>
</file>

<file path=customXml/item19.xml><?xml version="1.0" encoding="utf-8"?>
<Control xmlns="http://schemas.microsoft.com/VisualStudio/2011/storyboarding/control">
  <Id Name="System.Storyboarding.Common.DataGrid" Revision="1" Stencil="System.Storyboarding.Common" StencilVersion="0.1"/>
</Control>
</file>

<file path=customXml/item2.xml><?xml version="1.0" encoding="utf-8"?>
<Control xmlns="http://schemas.microsoft.com/VisualStudio/2011/storyboarding/control">
  <Id Name="System.Storyboarding.Common.CheckBoxUnchecked" Revision="1" Stencil="System.Storyboarding.Common" StencilVersion="0.1"/>
</Control>
</file>

<file path=customXml/item20.xml><?xml version="1.0" encoding="utf-8"?>
<Control xmlns="http://schemas.microsoft.com/VisualStudio/2011/storyboarding/control">
  <Id Name="System.Storyboarding.Common.DataGrid" Revision="1" Stencil="System.Storyboarding.Common" StencilVersion="0.1"/>
</Control>
</file>

<file path=customXml/item21.xml><?xml version="1.0" encoding="utf-8"?>
<Control xmlns="http://schemas.microsoft.com/VisualStudio/2011/storyboarding/control">
  <Id Name="System.Storyboarding.Common.DataGrid" Revision="1" Stencil="System.Storyboarding.Common" StencilVersion="0.1"/>
</Control>
</file>

<file path=customXml/item22.xml><?xml version="1.0" encoding="utf-8"?>
<Control xmlns="http://schemas.microsoft.com/VisualStudio/2011/storyboarding/control">
  <Id Name="System.Storyboarding.Common.DropdownBox" Revision="1" Stencil="System.Storyboarding.Common" StencilVersion="0.1"/>
</Control>
</file>

<file path=customXml/item23.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
  <Id Name="System.Storyboarding.Common.Button" Revision="1" Stencil="System.Storyboarding.Common" StencilVersion="0.1"/>
</Control>
</file>

<file path=customXml/item25.xml><?xml version="1.0" encoding="utf-8"?>
<Control xmlns="http://schemas.microsoft.com/VisualStudio/2011/storyboarding/control">
  <Id Name="System.Storyboarding.Common.Button" Revision="1" Stencil="System.Storyboarding.Common" StencilVersion="0.1"/>
</Control>
</file>

<file path=customXml/item26.xml><?xml version="1.0" encoding="utf-8"?>
<Control xmlns="http://schemas.microsoft.com/VisualStudio/2011/storyboarding/control">
  <Id Name="System.Storyboarding.Common.Text" Revision="1" Stencil="System.Storyboarding.Common" StencilVersion="0.1"/>
</Control>
</file>

<file path=customXml/item27.xml><?xml version="1.0" encoding="utf-8"?>
<Control xmlns="http://schemas.microsoft.com/VisualStudio/2011/storyboarding/control">
  <Id Name="System.Storyboarding.Common.Text" Revision="1" Stencil="System.Storyboarding.Common" StencilVersion="0.1"/>
</Control>
</file>

<file path=customXml/item28.xml><?xml version="1.0" encoding="utf-8"?>
<Control xmlns="http://schemas.microsoft.com/VisualStudio/2011/storyboarding/control">
  <Id Name="System.Storyboarding.Common.DataGrid" Revision="1" Stencil="System.Storyboarding.Common" StencilVersion="0.1"/>
</Control>
</file>

<file path=customXml/item29.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System.Storyboarding.Common.DropdownBox" Revision="1" Stencil="System.Storyboarding.Common" StencilVersion="0.1"/>
</Control>
</file>

<file path=customXml/item30.xml><?xml version="1.0" encoding="utf-8"?>
<Control xmlns="http://schemas.microsoft.com/VisualStudio/2011/storyboarding/control">
  <Id Name="System.Storyboarding.Common.Button" Revision="1" Stencil="System.Storyboarding.Common" StencilVersion="0.1"/>
</Control>
</file>

<file path=customXml/item31.xml><?xml version="1.0" encoding="utf-8"?>
<Control xmlns="http://schemas.microsoft.com/VisualStudio/2011/storyboarding/control">
  <Id Name="System.Storyboarding.Common.CheckBoxUnchecked" Revision="1" Stencil="System.Storyboarding.Common" StencilVersion="0.1"/>
</Control>
</file>

<file path=customXml/item32.xml><?xml version="1.0" encoding="utf-8"?>
<Control xmlns="http://schemas.microsoft.com/VisualStudio/2011/storyboarding/control">
  <Id Name="System.Storyboarding.Common.Text" Revision="1" Stencil="System.Storyboarding.Common" StencilVersion="0.1"/>
</Control>
</file>

<file path=customXml/item33.xml><?xml version="1.0" encoding="utf-8"?>
<Control xmlns="http://schemas.microsoft.com/VisualStudio/2011/storyboarding/control">
  <Id Name="System.Storyboarding.Common.CheckBoxUnchecked" Revision="1" Stencil="System.Storyboarding.Common" StencilVersion="0.1"/>
</Control>
</file>

<file path=customXml/item34.xml><?xml version="1.0" encoding="utf-8"?>
<Control xmlns="http://schemas.microsoft.com/VisualStudio/2011/storyboarding/control">
  <Id Name="System.Storyboarding.Common.DropdownBox" Revision="1" Stencil="System.Storyboarding.Common" StencilVersion="0.1"/>
</Control>
</file>

<file path=customXml/item35.xml><?xml version="1.0" encoding="utf-8"?>
<Control xmlns="http://schemas.microsoft.com/VisualStudio/2011/storyboarding/control">
  <Id Name="System.Storyboarding.Common.Text" Revision="1" Stencil="System.Storyboarding.Common" StencilVersion="0.1"/>
</Control>
</file>

<file path=customXml/item36.xml><?xml version="1.0" encoding="utf-8"?>
<Control xmlns="http://schemas.microsoft.com/VisualStudio/2011/storyboarding/control">
  <Id Name="System.Storyboarding.Common.DropdownBox" Revision="1" Stencil="System.Storyboarding.Common" StencilVersion="0.1"/>
</Control>
</file>

<file path=customXml/item37.xml><?xml version="1.0" encoding="utf-8"?>
<Control xmlns="http://schemas.microsoft.com/VisualStudio/2011/storyboarding/control">
  <Id Name="System.Storyboarding.Common.Button" Revision="1" Stencil="System.Storyboarding.Common" StencilVersion="0.1"/>
</Control>
</file>

<file path=customXml/item38.xml><?xml version="1.0" encoding="utf-8"?>
<Control xmlns="http://schemas.microsoft.com/VisualStudio/2011/storyboarding/control">
  <Id Name="System.Storyboarding.Common.Button" Revision="1" Stencil="System.Storyboarding.Common" StencilVersion="0.1"/>
</Control>
</file>

<file path=customXml/item39.xml><?xml version="1.0" encoding="utf-8"?>
<Control xmlns="http://schemas.microsoft.com/VisualStudio/2011/storyboarding/control">
  <Id Name="System.Storyboarding.Common.Text" Revision="1" Stencil="System.Storyboarding.Common" StencilVersion="0.1"/>
</Control>
</file>

<file path=customXml/item4.xml><?xml version="1.0" encoding="utf-8"?>
<Control xmlns="http://schemas.microsoft.com/VisualStudio/2011/storyboarding/control">
  <Id Name="System.Storyboarding.Common.DropdownBox" Revision="1" Stencil="System.Storyboarding.Common" StencilVersion="0.1"/>
</Control>
</file>

<file path=customXml/item40.xml><?xml version="1.0" encoding="utf-8"?>
<Control xmlns="http://schemas.microsoft.com/VisualStudio/2011/storyboarding/control">
  <Id Name="System.Storyboarding.Common.DataGrid" Revision="1" Stencil="System.Storyboarding.Common" StencilVersion="0.1"/>
</Control>
</file>

<file path=customXml/item41.xml><?xml version="1.0" encoding="utf-8"?>
<Control xmlns="http://schemas.microsoft.com/VisualStudio/2011/storyboarding/control">
  <Id Name="System.Storyboarding.Common.DropdownBox" Revision="1" Stencil="System.Storyboarding.Common" StencilVersion="0.1"/>
</Control>
</file>

<file path=customXml/item42.xml><?xml version="1.0" encoding="utf-8"?>
<Control xmlns="http://schemas.microsoft.com/VisualStudio/2011/storyboarding/control">
  <Id Name="System.Storyboarding.Common.Button" Revision="1" Stencil="System.Storyboarding.Common" StencilVersion="0.1"/>
</Control>
</file>

<file path=customXml/item43.xml><?xml version="1.0" encoding="utf-8"?>
<Control xmlns="http://schemas.microsoft.com/VisualStudio/2011/storyboarding/control">
  <Id Name="System.Storyboarding.Common.Button" Revision="1" Stencil="System.Storyboarding.Common" StencilVersion="0.1"/>
</Control>
</file>

<file path=customXml/item44.xml><?xml version="1.0" encoding="utf-8"?>
<Control xmlns="http://schemas.microsoft.com/VisualStudio/2011/storyboarding/control">
  <Id Name="System.Storyboarding.Common.DropdownBox" Revision="1" Stencil="System.Storyboarding.Common" StencilVersion="0.1"/>
</Control>
</file>

<file path=customXml/item45.xml><?xml version="1.0" encoding="utf-8"?>
<Control xmlns="http://schemas.microsoft.com/VisualStudio/2011/storyboarding/control">
  <Id Name="System.Storyboarding.Common.DropdownBox" Revision="1" Stencil="System.Storyboarding.Common" StencilVersion="0.1"/>
</Control>
</file>

<file path=customXml/item46.xml><?xml version="1.0" encoding="utf-8"?>
<Control xmlns="http://schemas.microsoft.com/VisualStudio/2011/storyboarding/control">
  <Id Name="System.Storyboarding.Common.Button" Revision="1" Stencil="System.Storyboarding.Common" StencilVersion="0.1"/>
</Control>
</file>

<file path=customXml/item47.xml><?xml version="1.0" encoding="utf-8"?>
<Control xmlns="http://schemas.microsoft.com/VisualStudio/2011/storyboarding/control">
  <Id Name="System.Storyboarding.Common.DropdownBox" Revision="1" Stencil="System.Storyboarding.Common" StencilVersion="0.1"/>
</Control>
</file>

<file path=customXml/item48.xml><?xml version="1.0" encoding="utf-8"?>
<Control xmlns="http://schemas.microsoft.com/VisualStudio/2011/storyboarding/control">
  <Id Name="System.Storyboarding.Common.Button" Revision="1" Stencil="System.Storyboarding.Common" StencilVersion="0.1"/>
</Control>
</file>

<file path=customXml/item5.xml><?xml version="1.0" encoding="utf-8"?>
<Control xmlns="http://schemas.microsoft.com/VisualStudio/2011/storyboarding/control">
  <Id Name="System.Storyboarding.Common.Button" Revision="1" Stencil="System.Storyboarding.Common" StencilVersion="0.1"/>
</Control>
</file>

<file path=customXml/item6.xml><?xml version="1.0" encoding="utf-8"?>
<Control xmlns="http://schemas.microsoft.com/VisualStudio/2011/storyboarding/control">
  <Id Name="System.Storyboarding.Common.CheckBoxUnchecked" Revision="1" Stencil="System.Storyboarding.Common" StencilVersion="0.1"/>
</Control>
</file>

<file path=customXml/item7.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Common.DropdownBox" Revision="1" Stencil="System.Storyboarding.Common"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2FCD744B-FD5B-4C0D-A986-CBFF9A896289}">
  <ds:schemaRefs>
    <ds:schemaRef ds:uri="http://schemas.microsoft.com/VisualStudio/2011/storyboarding/control"/>
  </ds:schemaRefs>
</ds:datastoreItem>
</file>

<file path=customXml/itemProps10.xml><?xml version="1.0" encoding="utf-8"?>
<ds:datastoreItem xmlns:ds="http://schemas.openxmlformats.org/officeDocument/2006/customXml" ds:itemID="{BFF9AB9E-05AE-4A2F-89E9-EBBC4B8F2BDA}">
  <ds:schemaRefs>
    <ds:schemaRef ds:uri="http://schemas.microsoft.com/VisualStudio/2011/storyboarding/control"/>
  </ds:schemaRefs>
</ds:datastoreItem>
</file>

<file path=customXml/itemProps11.xml><?xml version="1.0" encoding="utf-8"?>
<ds:datastoreItem xmlns:ds="http://schemas.openxmlformats.org/officeDocument/2006/customXml" ds:itemID="{28588CBF-6345-4831-9782-B03E4F553625}">
  <ds:schemaRefs>
    <ds:schemaRef ds:uri="http://schemas.microsoft.com/VisualStudio/2011/storyboarding/control"/>
  </ds:schemaRefs>
</ds:datastoreItem>
</file>

<file path=customXml/itemProps12.xml><?xml version="1.0" encoding="utf-8"?>
<ds:datastoreItem xmlns:ds="http://schemas.openxmlformats.org/officeDocument/2006/customXml" ds:itemID="{12C5D5CE-1748-49F8-ABF1-961BA00E2853}">
  <ds:schemaRefs>
    <ds:schemaRef ds:uri="http://schemas.microsoft.com/VisualStudio/2011/storyboarding/control"/>
  </ds:schemaRefs>
</ds:datastoreItem>
</file>

<file path=customXml/itemProps13.xml><?xml version="1.0" encoding="utf-8"?>
<ds:datastoreItem xmlns:ds="http://schemas.openxmlformats.org/officeDocument/2006/customXml" ds:itemID="{2E15C78A-3018-4325-BCC0-271F1BA4303E}">
  <ds:schemaRefs>
    <ds:schemaRef ds:uri="http://schemas.microsoft.com/VisualStudio/2011/storyboarding/control"/>
  </ds:schemaRefs>
</ds:datastoreItem>
</file>

<file path=customXml/itemProps14.xml><?xml version="1.0" encoding="utf-8"?>
<ds:datastoreItem xmlns:ds="http://schemas.openxmlformats.org/officeDocument/2006/customXml" ds:itemID="{54992C29-ADC4-4B29-BDD0-9C56E836D56B}">
  <ds:schemaRefs>
    <ds:schemaRef ds:uri="http://schemas.microsoft.com/VisualStudio/2011/storyboarding/control"/>
  </ds:schemaRefs>
</ds:datastoreItem>
</file>

<file path=customXml/itemProps15.xml><?xml version="1.0" encoding="utf-8"?>
<ds:datastoreItem xmlns:ds="http://schemas.openxmlformats.org/officeDocument/2006/customXml" ds:itemID="{C5FB5DC1-E59D-4B53-A1D8-155B226E7B81}">
  <ds:schemaRefs>
    <ds:schemaRef ds:uri="http://schemas.microsoft.com/VisualStudio/2011/storyboarding/control"/>
  </ds:schemaRefs>
</ds:datastoreItem>
</file>

<file path=customXml/itemProps16.xml><?xml version="1.0" encoding="utf-8"?>
<ds:datastoreItem xmlns:ds="http://schemas.openxmlformats.org/officeDocument/2006/customXml" ds:itemID="{ADA88D87-5CCB-4942-A43D-6A47B62F0400}">
  <ds:schemaRefs>
    <ds:schemaRef ds:uri="http://schemas.microsoft.com/VisualStudio/2011/storyboarding/control"/>
  </ds:schemaRefs>
</ds:datastoreItem>
</file>

<file path=customXml/itemProps17.xml><?xml version="1.0" encoding="utf-8"?>
<ds:datastoreItem xmlns:ds="http://schemas.openxmlformats.org/officeDocument/2006/customXml" ds:itemID="{CD0F1D0C-0944-451B-8141-F2EA5767A71D}">
  <ds:schemaRefs>
    <ds:schemaRef ds:uri="http://schemas.microsoft.com/VisualStudio/2011/storyboarding/control"/>
  </ds:schemaRefs>
</ds:datastoreItem>
</file>

<file path=customXml/itemProps18.xml><?xml version="1.0" encoding="utf-8"?>
<ds:datastoreItem xmlns:ds="http://schemas.openxmlformats.org/officeDocument/2006/customXml" ds:itemID="{8F8C429C-AA26-4303-9D04-7CC85E9F826E}">
  <ds:schemaRefs>
    <ds:schemaRef ds:uri="http://schemas.microsoft.com/VisualStudio/2011/storyboarding/control"/>
  </ds:schemaRefs>
</ds:datastoreItem>
</file>

<file path=customXml/itemProps19.xml><?xml version="1.0" encoding="utf-8"?>
<ds:datastoreItem xmlns:ds="http://schemas.openxmlformats.org/officeDocument/2006/customXml" ds:itemID="{72DB104C-4CB5-403E-9EB5-95352A7F5E45}">
  <ds:schemaRefs>
    <ds:schemaRef ds:uri="http://schemas.microsoft.com/VisualStudio/2011/storyboarding/control"/>
  </ds:schemaRefs>
</ds:datastoreItem>
</file>

<file path=customXml/itemProps2.xml><?xml version="1.0" encoding="utf-8"?>
<ds:datastoreItem xmlns:ds="http://schemas.openxmlformats.org/officeDocument/2006/customXml" ds:itemID="{9A52F554-1142-470C-A23F-487B14814936}">
  <ds:schemaRefs>
    <ds:schemaRef ds:uri="http://schemas.microsoft.com/VisualStudio/2011/storyboarding/control"/>
  </ds:schemaRefs>
</ds:datastoreItem>
</file>

<file path=customXml/itemProps20.xml><?xml version="1.0" encoding="utf-8"?>
<ds:datastoreItem xmlns:ds="http://schemas.openxmlformats.org/officeDocument/2006/customXml" ds:itemID="{234B86FE-4E01-4EA8-B805-F9B8D7CBF94B}">
  <ds:schemaRefs>
    <ds:schemaRef ds:uri="http://schemas.microsoft.com/VisualStudio/2011/storyboarding/control"/>
  </ds:schemaRefs>
</ds:datastoreItem>
</file>

<file path=customXml/itemProps21.xml><?xml version="1.0" encoding="utf-8"?>
<ds:datastoreItem xmlns:ds="http://schemas.openxmlformats.org/officeDocument/2006/customXml" ds:itemID="{2A379C08-8861-4C0C-B82B-C0E56C1E4CE0}">
  <ds:schemaRefs>
    <ds:schemaRef ds:uri="http://schemas.microsoft.com/VisualStudio/2011/storyboarding/control"/>
  </ds:schemaRefs>
</ds:datastoreItem>
</file>

<file path=customXml/itemProps22.xml><?xml version="1.0" encoding="utf-8"?>
<ds:datastoreItem xmlns:ds="http://schemas.openxmlformats.org/officeDocument/2006/customXml" ds:itemID="{29C835A9-3107-4BBD-A53D-BDE6630A6D10}">
  <ds:schemaRefs>
    <ds:schemaRef ds:uri="http://schemas.microsoft.com/VisualStudio/2011/storyboarding/control"/>
  </ds:schemaRefs>
</ds:datastoreItem>
</file>

<file path=customXml/itemProps23.xml><?xml version="1.0" encoding="utf-8"?>
<ds:datastoreItem xmlns:ds="http://schemas.openxmlformats.org/officeDocument/2006/customXml" ds:itemID="{523281FF-0AC6-4E83-B323-2BC5ADBE045B}">
  <ds:schemaRefs>
    <ds:schemaRef ds:uri="http://schemas.microsoft.com/VisualStudio/2011/storyboarding/control"/>
  </ds:schemaRefs>
</ds:datastoreItem>
</file>

<file path=customXml/itemProps24.xml><?xml version="1.0" encoding="utf-8"?>
<ds:datastoreItem xmlns:ds="http://schemas.openxmlformats.org/officeDocument/2006/customXml" ds:itemID="{00B6EA5B-430A-430D-9ACD-F7CEEFF8E038}">
  <ds:schemaRefs>
    <ds:schemaRef ds:uri="http://schemas.microsoft.com/VisualStudio/2011/storyboarding/control"/>
  </ds:schemaRefs>
</ds:datastoreItem>
</file>

<file path=customXml/itemProps25.xml><?xml version="1.0" encoding="utf-8"?>
<ds:datastoreItem xmlns:ds="http://schemas.openxmlformats.org/officeDocument/2006/customXml" ds:itemID="{33558B07-1465-4F5C-8389-E90ED85AC6B0}">
  <ds:schemaRefs>
    <ds:schemaRef ds:uri="http://schemas.microsoft.com/VisualStudio/2011/storyboarding/control"/>
  </ds:schemaRefs>
</ds:datastoreItem>
</file>

<file path=customXml/itemProps26.xml><?xml version="1.0" encoding="utf-8"?>
<ds:datastoreItem xmlns:ds="http://schemas.openxmlformats.org/officeDocument/2006/customXml" ds:itemID="{96D4CE47-D0C7-4E55-B6BC-DB11373CEFDB}">
  <ds:schemaRefs>
    <ds:schemaRef ds:uri="http://schemas.microsoft.com/VisualStudio/2011/storyboarding/control"/>
  </ds:schemaRefs>
</ds:datastoreItem>
</file>

<file path=customXml/itemProps27.xml><?xml version="1.0" encoding="utf-8"?>
<ds:datastoreItem xmlns:ds="http://schemas.openxmlformats.org/officeDocument/2006/customXml" ds:itemID="{511721B9-869F-4B76-AE2A-6CFDCC10EE52}">
  <ds:schemaRefs>
    <ds:schemaRef ds:uri="http://schemas.microsoft.com/VisualStudio/2011/storyboarding/control"/>
  </ds:schemaRefs>
</ds:datastoreItem>
</file>

<file path=customXml/itemProps28.xml><?xml version="1.0" encoding="utf-8"?>
<ds:datastoreItem xmlns:ds="http://schemas.openxmlformats.org/officeDocument/2006/customXml" ds:itemID="{1A224DCA-72AB-4B7B-BE5B-A87E70E0113B}">
  <ds:schemaRefs>
    <ds:schemaRef ds:uri="http://schemas.microsoft.com/VisualStudio/2011/storyboarding/control"/>
  </ds:schemaRefs>
</ds:datastoreItem>
</file>

<file path=customXml/itemProps29.xml><?xml version="1.0" encoding="utf-8"?>
<ds:datastoreItem xmlns:ds="http://schemas.openxmlformats.org/officeDocument/2006/customXml" ds:itemID="{AE2C02B8-1EAB-4936-AD8A-07A3BE6D0086}">
  <ds:schemaRefs>
    <ds:schemaRef ds:uri="http://schemas.microsoft.com/VisualStudio/2011/storyboarding/control"/>
  </ds:schemaRefs>
</ds:datastoreItem>
</file>

<file path=customXml/itemProps3.xml><?xml version="1.0" encoding="utf-8"?>
<ds:datastoreItem xmlns:ds="http://schemas.openxmlformats.org/officeDocument/2006/customXml" ds:itemID="{32FBB242-F01B-4D64-851C-23457B4F998D}">
  <ds:schemaRefs>
    <ds:schemaRef ds:uri="http://schemas.microsoft.com/VisualStudio/2011/storyboarding/control"/>
  </ds:schemaRefs>
</ds:datastoreItem>
</file>

<file path=customXml/itemProps30.xml><?xml version="1.0" encoding="utf-8"?>
<ds:datastoreItem xmlns:ds="http://schemas.openxmlformats.org/officeDocument/2006/customXml" ds:itemID="{E346A210-5535-4C8E-A41B-2D66711FBDA9}">
  <ds:schemaRefs>
    <ds:schemaRef ds:uri="http://schemas.microsoft.com/VisualStudio/2011/storyboarding/control"/>
  </ds:schemaRefs>
</ds:datastoreItem>
</file>

<file path=customXml/itemProps31.xml><?xml version="1.0" encoding="utf-8"?>
<ds:datastoreItem xmlns:ds="http://schemas.openxmlformats.org/officeDocument/2006/customXml" ds:itemID="{597E8F7D-AE42-4705-A922-D8D50F2290A3}">
  <ds:schemaRefs>
    <ds:schemaRef ds:uri="http://schemas.microsoft.com/VisualStudio/2011/storyboarding/control"/>
  </ds:schemaRefs>
</ds:datastoreItem>
</file>

<file path=customXml/itemProps32.xml><?xml version="1.0" encoding="utf-8"?>
<ds:datastoreItem xmlns:ds="http://schemas.openxmlformats.org/officeDocument/2006/customXml" ds:itemID="{E26E79AA-B0E6-4790-8CC4-44863272784F}">
  <ds:schemaRefs>
    <ds:schemaRef ds:uri="http://schemas.microsoft.com/VisualStudio/2011/storyboarding/control"/>
  </ds:schemaRefs>
</ds:datastoreItem>
</file>

<file path=customXml/itemProps33.xml><?xml version="1.0" encoding="utf-8"?>
<ds:datastoreItem xmlns:ds="http://schemas.openxmlformats.org/officeDocument/2006/customXml" ds:itemID="{BE173172-3B13-4A0C-8A0E-D7D36DE5FA06}">
  <ds:schemaRefs>
    <ds:schemaRef ds:uri="http://schemas.microsoft.com/VisualStudio/2011/storyboarding/control"/>
  </ds:schemaRefs>
</ds:datastoreItem>
</file>

<file path=customXml/itemProps34.xml><?xml version="1.0" encoding="utf-8"?>
<ds:datastoreItem xmlns:ds="http://schemas.openxmlformats.org/officeDocument/2006/customXml" ds:itemID="{C9FF4B87-0392-4DFD-8E39-7552EC07B2AF}">
  <ds:schemaRefs>
    <ds:schemaRef ds:uri="http://schemas.microsoft.com/VisualStudio/2011/storyboarding/control"/>
  </ds:schemaRefs>
</ds:datastoreItem>
</file>

<file path=customXml/itemProps35.xml><?xml version="1.0" encoding="utf-8"?>
<ds:datastoreItem xmlns:ds="http://schemas.openxmlformats.org/officeDocument/2006/customXml" ds:itemID="{A741E55C-09B5-4803-887C-2E7FF669F491}">
  <ds:schemaRefs>
    <ds:schemaRef ds:uri="http://schemas.microsoft.com/VisualStudio/2011/storyboarding/control"/>
  </ds:schemaRefs>
</ds:datastoreItem>
</file>

<file path=customXml/itemProps36.xml><?xml version="1.0" encoding="utf-8"?>
<ds:datastoreItem xmlns:ds="http://schemas.openxmlformats.org/officeDocument/2006/customXml" ds:itemID="{5AF6951E-CD8F-4EF7-870C-FE7699F35E9F}">
  <ds:schemaRefs>
    <ds:schemaRef ds:uri="http://schemas.microsoft.com/VisualStudio/2011/storyboarding/control"/>
  </ds:schemaRefs>
</ds:datastoreItem>
</file>

<file path=customXml/itemProps37.xml><?xml version="1.0" encoding="utf-8"?>
<ds:datastoreItem xmlns:ds="http://schemas.openxmlformats.org/officeDocument/2006/customXml" ds:itemID="{8E98449B-6A76-406A-8A9B-87C84C7FD9FB}">
  <ds:schemaRefs>
    <ds:schemaRef ds:uri="http://schemas.microsoft.com/VisualStudio/2011/storyboarding/control"/>
  </ds:schemaRefs>
</ds:datastoreItem>
</file>

<file path=customXml/itemProps38.xml><?xml version="1.0" encoding="utf-8"?>
<ds:datastoreItem xmlns:ds="http://schemas.openxmlformats.org/officeDocument/2006/customXml" ds:itemID="{E65D8061-7667-4D38-8032-0AA0AE92A873}">
  <ds:schemaRefs>
    <ds:schemaRef ds:uri="http://schemas.microsoft.com/VisualStudio/2011/storyboarding/control"/>
  </ds:schemaRefs>
</ds:datastoreItem>
</file>

<file path=customXml/itemProps39.xml><?xml version="1.0" encoding="utf-8"?>
<ds:datastoreItem xmlns:ds="http://schemas.openxmlformats.org/officeDocument/2006/customXml" ds:itemID="{F856962F-3C24-44AB-8C0C-849EAD60602F}">
  <ds:schemaRefs>
    <ds:schemaRef ds:uri="http://schemas.microsoft.com/VisualStudio/2011/storyboarding/control"/>
  </ds:schemaRefs>
</ds:datastoreItem>
</file>

<file path=customXml/itemProps4.xml><?xml version="1.0" encoding="utf-8"?>
<ds:datastoreItem xmlns:ds="http://schemas.openxmlformats.org/officeDocument/2006/customXml" ds:itemID="{837FC5F0-2FD1-4993-92F9-A436961C6F12}">
  <ds:schemaRefs>
    <ds:schemaRef ds:uri="http://schemas.microsoft.com/VisualStudio/2011/storyboarding/control"/>
  </ds:schemaRefs>
</ds:datastoreItem>
</file>

<file path=customXml/itemProps40.xml><?xml version="1.0" encoding="utf-8"?>
<ds:datastoreItem xmlns:ds="http://schemas.openxmlformats.org/officeDocument/2006/customXml" ds:itemID="{B019F0B3-87D9-4D25-9EB5-E5D5D1466F6F}">
  <ds:schemaRefs>
    <ds:schemaRef ds:uri="http://schemas.microsoft.com/VisualStudio/2011/storyboarding/control"/>
  </ds:schemaRefs>
</ds:datastoreItem>
</file>

<file path=customXml/itemProps41.xml><?xml version="1.0" encoding="utf-8"?>
<ds:datastoreItem xmlns:ds="http://schemas.openxmlformats.org/officeDocument/2006/customXml" ds:itemID="{F1D74FF0-EA46-47D7-8646-8C5DF3089C7D}">
  <ds:schemaRefs>
    <ds:schemaRef ds:uri="http://schemas.microsoft.com/VisualStudio/2011/storyboarding/control"/>
  </ds:schemaRefs>
</ds:datastoreItem>
</file>

<file path=customXml/itemProps42.xml><?xml version="1.0" encoding="utf-8"?>
<ds:datastoreItem xmlns:ds="http://schemas.openxmlformats.org/officeDocument/2006/customXml" ds:itemID="{36803C40-573D-4838-B482-C2E48D5D5E96}">
  <ds:schemaRefs>
    <ds:schemaRef ds:uri="http://schemas.microsoft.com/VisualStudio/2011/storyboarding/control"/>
  </ds:schemaRefs>
</ds:datastoreItem>
</file>

<file path=customXml/itemProps43.xml><?xml version="1.0" encoding="utf-8"?>
<ds:datastoreItem xmlns:ds="http://schemas.openxmlformats.org/officeDocument/2006/customXml" ds:itemID="{09461100-2363-4B2A-9A0D-8F67A3E9CC25}">
  <ds:schemaRefs>
    <ds:schemaRef ds:uri="http://schemas.microsoft.com/VisualStudio/2011/storyboarding/control"/>
  </ds:schemaRefs>
</ds:datastoreItem>
</file>

<file path=customXml/itemProps44.xml><?xml version="1.0" encoding="utf-8"?>
<ds:datastoreItem xmlns:ds="http://schemas.openxmlformats.org/officeDocument/2006/customXml" ds:itemID="{38E00023-4AEE-4331-A735-3027E7A75683}">
  <ds:schemaRefs>
    <ds:schemaRef ds:uri="http://schemas.microsoft.com/VisualStudio/2011/storyboarding/control"/>
  </ds:schemaRefs>
</ds:datastoreItem>
</file>

<file path=customXml/itemProps45.xml><?xml version="1.0" encoding="utf-8"?>
<ds:datastoreItem xmlns:ds="http://schemas.openxmlformats.org/officeDocument/2006/customXml" ds:itemID="{5C6CF21B-A5DE-45C1-9E95-791944037639}">
  <ds:schemaRefs>
    <ds:schemaRef ds:uri="http://schemas.microsoft.com/VisualStudio/2011/storyboarding/control"/>
  </ds:schemaRefs>
</ds:datastoreItem>
</file>

<file path=customXml/itemProps46.xml><?xml version="1.0" encoding="utf-8"?>
<ds:datastoreItem xmlns:ds="http://schemas.openxmlformats.org/officeDocument/2006/customXml" ds:itemID="{0F427337-67AD-437F-B9E9-4E3A4E07152D}">
  <ds:schemaRefs>
    <ds:schemaRef ds:uri="http://schemas.microsoft.com/VisualStudio/2011/storyboarding/control"/>
  </ds:schemaRefs>
</ds:datastoreItem>
</file>

<file path=customXml/itemProps47.xml><?xml version="1.0" encoding="utf-8"?>
<ds:datastoreItem xmlns:ds="http://schemas.openxmlformats.org/officeDocument/2006/customXml" ds:itemID="{588C036C-444C-4A8B-98E6-535E4702F23E}">
  <ds:schemaRefs>
    <ds:schemaRef ds:uri="http://schemas.microsoft.com/VisualStudio/2011/storyboarding/control"/>
  </ds:schemaRefs>
</ds:datastoreItem>
</file>

<file path=customXml/itemProps48.xml><?xml version="1.0" encoding="utf-8"?>
<ds:datastoreItem xmlns:ds="http://schemas.openxmlformats.org/officeDocument/2006/customXml" ds:itemID="{E0EE65B7-FC69-4203-A9F7-1746EB2CF8EB}">
  <ds:schemaRefs>
    <ds:schemaRef ds:uri="http://schemas.microsoft.com/VisualStudio/2011/storyboarding/control"/>
  </ds:schemaRefs>
</ds:datastoreItem>
</file>

<file path=customXml/itemProps5.xml><?xml version="1.0" encoding="utf-8"?>
<ds:datastoreItem xmlns:ds="http://schemas.openxmlformats.org/officeDocument/2006/customXml" ds:itemID="{B69FE81A-2A35-46CC-A671-3C8D95D472CC}">
  <ds:schemaRefs>
    <ds:schemaRef ds:uri="http://schemas.microsoft.com/VisualStudio/2011/storyboarding/control"/>
  </ds:schemaRefs>
</ds:datastoreItem>
</file>

<file path=customXml/itemProps6.xml><?xml version="1.0" encoding="utf-8"?>
<ds:datastoreItem xmlns:ds="http://schemas.openxmlformats.org/officeDocument/2006/customXml" ds:itemID="{095D5BB2-DDC7-43E5-816F-5AB953373DD4}">
  <ds:schemaRefs>
    <ds:schemaRef ds:uri="http://schemas.microsoft.com/VisualStudio/2011/storyboarding/control"/>
  </ds:schemaRefs>
</ds:datastoreItem>
</file>

<file path=customXml/itemProps7.xml><?xml version="1.0" encoding="utf-8"?>
<ds:datastoreItem xmlns:ds="http://schemas.openxmlformats.org/officeDocument/2006/customXml" ds:itemID="{EFFB4057-85FC-4EDD-91F3-18C416FC2BA4}">
  <ds:schemaRefs>
    <ds:schemaRef ds:uri="http://schemas.microsoft.com/VisualStudio/2011/storyboarding/control"/>
  </ds:schemaRefs>
</ds:datastoreItem>
</file>

<file path=customXml/itemProps8.xml><?xml version="1.0" encoding="utf-8"?>
<ds:datastoreItem xmlns:ds="http://schemas.openxmlformats.org/officeDocument/2006/customXml" ds:itemID="{F035B735-D8C1-4978-9123-DEF4AB206803}">
  <ds:schemaRefs>
    <ds:schemaRef ds:uri="http://schemas.microsoft.com/VisualStudio/2011/storyboarding/control"/>
  </ds:schemaRefs>
</ds:datastoreItem>
</file>

<file path=customXml/itemProps9.xml><?xml version="1.0" encoding="utf-8"?>
<ds:datastoreItem xmlns:ds="http://schemas.openxmlformats.org/officeDocument/2006/customXml" ds:itemID="{0B9AB327-66D9-4C60-A070-CAE79AFA340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35352</TotalTime>
  <Words>2835</Words>
  <Application>Microsoft Office PowerPoint</Application>
  <PresentationFormat>Widescreen</PresentationFormat>
  <Paragraphs>384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Segoe UI</vt:lpstr>
      <vt:lpstr>Office Theme</vt:lpstr>
      <vt:lpstr>PowerPoint Presentation</vt:lpstr>
      <vt:lpstr>Challenges &amp; Difficulties</vt:lpstr>
      <vt:lpstr>Definitions – Key Entities</vt:lpstr>
      <vt:lpstr>Definitions – Details of Work Activity</vt:lpstr>
      <vt:lpstr>Definition – Detail of Variable Pay</vt:lpstr>
      <vt:lpstr>Role - Dispatch</vt:lpstr>
      <vt:lpstr>Role – Field Supervisor</vt:lpstr>
      <vt:lpstr>Role – District Manger</vt:lpstr>
      <vt:lpstr>Role – District Admin</vt:lpstr>
      <vt:lpstr>Role – Payroll 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Topics</vt:lpstr>
      <vt:lpstr>Additional Rules Clarified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Wang</dc:creator>
  <cp:lastModifiedBy>Adam Wang</cp:lastModifiedBy>
  <cp:revision>127</cp:revision>
  <dcterms:created xsi:type="dcterms:W3CDTF">2021-01-14T18:22:23Z</dcterms:created>
  <dcterms:modified xsi:type="dcterms:W3CDTF">2021-04-27T18:16:24Z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