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330132-7012-426F-B09C-A5CEB6D0506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8B6E27D-F98B-4904-AAA5-E4539313567E}">
      <dgm:prSet/>
      <dgm:spPr/>
      <dgm:t>
        <a:bodyPr/>
        <a:lstStyle/>
        <a:p>
          <a:pPr>
            <a:defRPr cap="all"/>
          </a:pPr>
          <a:r>
            <a:rPr lang="en-US"/>
            <a:t>1. Build a predictive model to output unrest probabilities.</a:t>
          </a:r>
        </a:p>
      </dgm:t>
    </dgm:pt>
    <dgm:pt modelId="{430D4BB4-4710-4518-AD64-191CAB59035C}" type="parTrans" cxnId="{0CE8555A-EA58-484B-892F-9B57558DCF85}">
      <dgm:prSet/>
      <dgm:spPr/>
      <dgm:t>
        <a:bodyPr/>
        <a:lstStyle/>
        <a:p>
          <a:endParaRPr lang="en-US"/>
        </a:p>
      </dgm:t>
    </dgm:pt>
    <dgm:pt modelId="{63A05CDE-DCD3-49AA-9586-723B941CA630}" type="sibTrans" cxnId="{0CE8555A-EA58-484B-892F-9B57558DCF85}">
      <dgm:prSet/>
      <dgm:spPr/>
      <dgm:t>
        <a:bodyPr/>
        <a:lstStyle/>
        <a:p>
          <a:endParaRPr lang="en-US"/>
        </a:p>
      </dgm:t>
    </dgm:pt>
    <dgm:pt modelId="{8D4E2125-DBFC-46D0-8472-3C1DDB365144}">
      <dgm:prSet/>
      <dgm:spPr/>
      <dgm:t>
        <a:bodyPr/>
        <a:lstStyle/>
        <a:p>
          <a:pPr>
            <a:defRPr cap="all"/>
          </a:pPr>
          <a:r>
            <a:rPr lang="en-US"/>
            <a:t>2. Identify the most influential indicators.</a:t>
          </a:r>
        </a:p>
      </dgm:t>
    </dgm:pt>
    <dgm:pt modelId="{0AF98471-0903-41DD-B039-9902F0916EC7}" type="parTrans" cxnId="{AC297B5E-1B57-472A-8FFC-B2D5B0B1647F}">
      <dgm:prSet/>
      <dgm:spPr/>
      <dgm:t>
        <a:bodyPr/>
        <a:lstStyle/>
        <a:p>
          <a:endParaRPr lang="en-US"/>
        </a:p>
      </dgm:t>
    </dgm:pt>
    <dgm:pt modelId="{8EDFDFA8-F8B8-4FD5-9002-D2C5A3E49EDF}" type="sibTrans" cxnId="{AC297B5E-1B57-472A-8FFC-B2D5B0B1647F}">
      <dgm:prSet/>
      <dgm:spPr/>
      <dgm:t>
        <a:bodyPr/>
        <a:lstStyle/>
        <a:p>
          <a:endParaRPr lang="en-US"/>
        </a:p>
      </dgm:t>
    </dgm:pt>
    <dgm:pt modelId="{5A88B2E0-3C77-4111-8DE7-356B01341575}">
      <dgm:prSet/>
      <dgm:spPr/>
      <dgm:t>
        <a:bodyPr/>
        <a:lstStyle/>
        <a:p>
          <a:pPr>
            <a:defRPr cap="all"/>
          </a:pPr>
          <a:r>
            <a:rPr lang="en-US"/>
            <a:t>3. Evaluate model performance and calibration.</a:t>
          </a:r>
        </a:p>
      </dgm:t>
    </dgm:pt>
    <dgm:pt modelId="{2E460AC4-340E-4F81-8E7E-22A3C345DC66}" type="parTrans" cxnId="{8CFC8B28-47FD-4244-AB54-6F7AD2582946}">
      <dgm:prSet/>
      <dgm:spPr/>
      <dgm:t>
        <a:bodyPr/>
        <a:lstStyle/>
        <a:p>
          <a:endParaRPr lang="en-US"/>
        </a:p>
      </dgm:t>
    </dgm:pt>
    <dgm:pt modelId="{C2DCCE71-BAFE-4394-9AC0-56E2B19D7187}" type="sibTrans" cxnId="{8CFC8B28-47FD-4244-AB54-6F7AD2582946}">
      <dgm:prSet/>
      <dgm:spPr/>
      <dgm:t>
        <a:bodyPr/>
        <a:lstStyle/>
        <a:p>
          <a:endParaRPr lang="en-US"/>
        </a:p>
      </dgm:t>
    </dgm:pt>
    <dgm:pt modelId="{D7C40DF2-86DB-4229-BBEA-8D4415A4BEBF}">
      <dgm:prSet/>
      <dgm:spPr/>
      <dgm:t>
        <a:bodyPr/>
        <a:lstStyle/>
        <a:p>
          <a:pPr>
            <a:defRPr cap="all"/>
          </a:pPr>
          <a:r>
            <a:rPr lang="en-US"/>
            <a:t>4. Propose simple, actionable alert rules for policy analysts.</a:t>
          </a:r>
        </a:p>
      </dgm:t>
    </dgm:pt>
    <dgm:pt modelId="{68D07864-643E-4DFF-AC3B-DBC296DED6D4}" type="parTrans" cxnId="{88092F0B-7EA1-46E3-A01D-56759DA6C7F4}">
      <dgm:prSet/>
      <dgm:spPr/>
      <dgm:t>
        <a:bodyPr/>
        <a:lstStyle/>
        <a:p>
          <a:endParaRPr lang="en-US"/>
        </a:p>
      </dgm:t>
    </dgm:pt>
    <dgm:pt modelId="{08810A76-C981-4987-B514-BFE59DABF268}" type="sibTrans" cxnId="{88092F0B-7EA1-46E3-A01D-56759DA6C7F4}">
      <dgm:prSet/>
      <dgm:spPr/>
      <dgm:t>
        <a:bodyPr/>
        <a:lstStyle/>
        <a:p>
          <a:endParaRPr lang="en-US"/>
        </a:p>
      </dgm:t>
    </dgm:pt>
    <dgm:pt modelId="{EBF6C132-FA2E-4488-9B6A-5EC0D4463800}">
      <dgm:prSet/>
      <dgm:spPr/>
      <dgm:t>
        <a:bodyPr/>
        <a:lstStyle/>
        <a:p>
          <a:pPr>
            <a:defRPr cap="all"/>
          </a:pPr>
          <a:r>
            <a:rPr lang="en-US"/>
            <a:t>5. (Bonus) Create an interactive dashboard for data exploration.</a:t>
          </a:r>
        </a:p>
      </dgm:t>
    </dgm:pt>
    <dgm:pt modelId="{ADF6EE85-8C8C-48C9-9BEE-C43875FB6B88}" type="parTrans" cxnId="{DB62FBD9-DBDC-4E61-A8A5-4053407B5797}">
      <dgm:prSet/>
      <dgm:spPr/>
      <dgm:t>
        <a:bodyPr/>
        <a:lstStyle/>
        <a:p>
          <a:endParaRPr lang="en-US"/>
        </a:p>
      </dgm:t>
    </dgm:pt>
    <dgm:pt modelId="{D2BF015F-AF84-4797-B520-FE4B9B7B62F4}" type="sibTrans" cxnId="{DB62FBD9-DBDC-4E61-A8A5-4053407B5797}">
      <dgm:prSet/>
      <dgm:spPr/>
      <dgm:t>
        <a:bodyPr/>
        <a:lstStyle/>
        <a:p>
          <a:endParaRPr lang="en-US"/>
        </a:p>
      </dgm:t>
    </dgm:pt>
    <dgm:pt modelId="{B6428C38-9D41-4261-99EA-D7F812F83F73}" type="pres">
      <dgm:prSet presAssocID="{1C330132-7012-426F-B09C-A5CEB6D0506D}" presName="root" presStyleCnt="0">
        <dgm:presLayoutVars>
          <dgm:dir/>
          <dgm:resizeHandles val="exact"/>
        </dgm:presLayoutVars>
      </dgm:prSet>
      <dgm:spPr/>
    </dgm:pt>
    <dgm:pt modelId="{70666187-0E94-4DF2-99A6-F9C0BFF7F990}" type="pres">
      <dgm:prSet presAssocID="{18B6E27D-F98B-4904-AAA5-E4539313567E}" presName="compNode" presStyleCnt="0"/>
      <dgm:spPr/>
    </dgm:pt>
    <dgm:pt modelId="{5AF86221-E278-4A93-BFAF-E72B491A9A73}" type="pres">
      <dgm:prSet presAssocID="{18B6E27D-F98B-4904-AAA5-E4539313567E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C7E83FB-192A-44BD-922B-854E807EF5A9}" type="pres">
      <dgm:prSet presAssocID="{18B6E27D-F98B-4904-AAA5-E4539313567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8FF37E0-D93F-49DA-AC1D-22990D237BF7}" type="pres">
      <dgm:prSet presAssocID="{18B6E27D-F98B-4904-AAA5-E4539313567E}" presName="spaceRect" presStyleCnt="0"/>
      <dgm:spPr/>
    </dgm:pt>
    <dgm:pt modelId="{7F75FFFC-A309-4038-BBE3-CBC69A1AC759}" type="pres">
      <dgm:prSet presAssocID="{18B6E27D-F98B-4904-AAA5-E4539313567E}" presName="textRect" presStyleLbl="revTx" presStyleIdx="0" presStyleCnt="5">
        <dgm:presLayoutVars>
          <dgm:chMax val="1"/>
          <dgm:chPref val="1"/>
        </dgm:presLayoutVars>
      </dgm:prSet>
      <dgm:spPr/>
    </dgm:pt>
    <dgm:pt modelId="{26B30534-4A80-4F70-812B-6FAA3010028C}" type="pres">
      <dgm:prSet presAssocID="{63A05CDE-DCD3-49AA-9586-723B941CA630}" presName="sibTrans" presStyleCnt="0"/>
      <dgm:spPr/>
    </dgm:pt>
    <dgm:pt modelId="{53DACBDB-FA1B-42D4-9A39-F0E1EF0DBBEF}" type="pres">
      <dgm:prSet presAssocID="{8D4E2125-DBFC-46D0-8472-3C1DDB365144}" presName="compNode" presStyleCnt="0"/>
      <dgm:spPr/>
    </dgm:pt>
    <dgm:pt modelId="{3FE3AE30-5F6E-40CE-B4B0-683A4A3A638E}" type="pres">
      <dgm:prSet presAssocID="{8D4E2125-DBFC-46D0-8472-3C1DDB365144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C511B24-892B-46F0-AB2E-07F59E05043F}" type="pres">
      <dgm:prSet presAssocID="{8D4E2125-DBFC-46D0-8472-3C1DDB36514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F19B772-7CAA-4F82-B332-E7AECCC903E1}" type="pres">
      <dgm:prSet presAssocID="{8D4E2125-DBFC-46D0-8472-3C1DDB365144}" presName="spaceRect" presStyleCnt="0"/>
      <dgm:spPr/>
    </dgm:pt>
    <dgm:pt modelId="{42078100-E592-450A-AF49-4B9BA8832554}" type="pres">
      <dgm:prSet presAssocID="{8D4E2125-DBFC-46D0-8472-3C1DDB365144}" presName="textRect" presStyleLbl="revTx" presStyleIdx="1" presStyleCnt="5">
        <dgm:presLayoutVars>
          <dgm:chMax val="1"/>
          <dgm:chPref val="1"/>
        </dgm:presLayoutVars>
      </dgm:prSet>
      <dgm:spPr/>
    </dgm:pt>
    <dgm:pt modelId="{0B88B343-7F9F-4D39-936A-9190C07AD206}" type="pres">
      <dgm:prSet presAssocID="{8EDFDFA8-F8B8-4FD5-9002-D2C5A3E49EDF}" presName="sibTrans" presStyleCnt="0"/>
      <dgm:spPr/>
    </dgm:pt>
    <dgm:pt modelId="{3E8EC703-8314-432A-B25B-836E4DB65B31}" type="pres">
      <dgm:prSet presAssocID="{5A88B2E0-3C77-4111-8DE7-356B01341575}" presName="compNode" presStyleCnt="0"/>
      <dgm:spPr/>
    </dgm:pt>
    <dgm:pt modelId="{E285A6CE-E03A-4203-B984-09514F2F2FDC}" type="pres">
      <dgm:prSet presAssocID="{5A88B2E0-3C77-4111-8DE7-356B01341575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7251DA4-3E4A-4736-BA5F-1AF741D42BD2}" type="pres">
      <dgm:prSet presAssocID="{5A88B2E0-3C77-4111-8DE7-356B0134157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A4F8A8F3-92B7-4468-9D40-9A1E2E2EAF9F}" type="pres">
      <dgm:prSet presAssocID="{5A88B2E0-3C77-4111-8DE7-356B01341575}" presName="spaceRect" presStyleCnt="0"/>
      <dgm:spPr/>
    </dgm:pt>
    <dgm:pt modelId="{F1E455C7-ABD0-41E8-A5DB-64B09166BD07}" type="pres">
      <dgm:prSet presAssocID="{5A88B2E0-3C77-4111-8DE7-356B01341575}" presName="textRect" presStyleLbl="revTx" presStyleIdx="2" presStyleCnt="5">
        <dgm:presLayoutVars>
          <dgm:chMax val="1"/>
          <dgm:chPref val="1"/>
        </dgm:presLayoutVars>
      </dgm:prSet>
      <dgm:spPr/>
    </dgm:pt>
    <dgm:pt modelId="{79276702-3ECF-4CE5-A3CB-FBAE1861B0B1}" type="pres">
      <dgm:prSet presAssocID="{C2DCCE71-BAFE-4394-9AC0-56E2B19D7187}" presName="sibTrans" presStyleCnt="0"/>
      <dgm:spPr/>
    </dgm:pt>
    <dgm:pt modelId="{4313F698-C4F5-4C7A-A7F8-A02C2C450194}" type="pres">
      <dgm:prSet presAssocID="{D7C40DF2-86DB-4229-BBEA-8D4415A4BEBF}" presName="compNode" presStyleCnt="0"/>
      <dgm:spPr/>
    </dgm:pt>
    <dgm:pt modelId="{CE23F018-5722-49F3-9BCD-C0F290B4C4AA}" type="pres">
      <dgm:prSet presAssocID="{D7C40DF2-86DB-4229-BBEA-8D4415A4BEBF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26E3DFA-9985-473F-B96E-498808FEA3D2}" type="pres">
      <dgm:prSet presAssocID="{D7C40DF2-86DB-4229-BBEA-8D4415A4BEB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0B60AAFA-3FCF-4EC2-8C92-6BC7EB6DF70B}" type="pres">
      <dgm:prSet presAssocID="{D7C40DF2-86DB-4229-BBEA-8D4415A4BEBF}" presName="spaceRect" presStyleCnt="0"/>
      <dgm:spPr/>
    </dgm:pt>
    <dgm:pt modelId="{F5F2C789-75C9-4C0B-B97A-24BAB81B2213}" type="pres">
      <dgm:prSet presAssocID="{D7C40DF2-86DB-4229-BBEA-8D4415A4BEBF}" presName="textRect" presStyleLbl="revTx" presStyleIdx="3" presStyleCnt="5">
        <dgm:presLayoutVars>
          <dgm:chMax val="1"/>
          <dgm:chPref val="1"/>
        </dgm:presLayoutVars>
      </dgm:prSet>
      <dgm:spPr/>
    </dgm:pt>
    <dgm:pt modelId="{10C4C8C4-2EE9-4730-9A98-0138AFC15EDE}" type="pres">
      <dgm:prSet presAssocID="{08810A76-C981-4987-B514-BFE59DABF268}" presName="sibTrans" presStyleCnt="0"/>
      <dgm:spPr/>
    </dgm:pt>
    <dgm:pt modelId="{3FFE7FA5-F074-48F0-B4AC-566B48458B08}" type="pres">
      <dgm:prSet presAssocID="{EBF6C132-FA2E-4488-9B6A-5EC0D4463800}" presName="compNode" presStyleCnt="0"/>
      <dgm:spPr/>
    </dgm:pt>
    <dgm:pt modelId="{BE7F1B50-2F93-4558-BAE5-5E1149748B21}" type="pres">
      <dgm:prSet presAssocID="{EBF6C132-FA2E-4488-9B6A-5EC0D4463800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E4B3EAC-7191-4F6F-9B65-104C6F2E4393}" type="pres">
      <dgm:prSet presAssocID="{EBF6C132-FA2E-4488-9B6A-5EC0D446380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3714DEDD-C5C8-4A0B-88DC-F8E99C66B065}" type="pres">
      <dgm:prSet presAssocID="{EBF6C132-FA2E-4488-9B6A-5EC0D4463800}" presName="spaceRect" presStyleCnt="0"/>
      <dgm:spPr/>
    </dgm:pt>
    <dgm:pt modelId="{316290C9-0609-48FE-B665-B374E0F5FCA4}" type="pres">
      <dgm:prSet presAssocID="{EBF6C132-FA2E-4488-9B6A-5EC0D446380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865C109-8B4B-4CEE-A8E7-7C633D614772}" type="presOf" srcId="{1C330132-7012-426F-B09C-A5CEB6D0506D}" destId="{B6428C38-9D41-4261-99EA-D7F812F83F73}" srcOrd="0" destOrd="0" presId="urn:microsoft.com/office/officeart/2018/5/layout/IconLeafLabelList"/>
    <dgm:cxn modelId="{88092F0B-7EA1-46E3-A01D-56759DA6C7F4}" srcId="{1C330132-7012-426F-B09C-A5CEB6D0506D}" destId="{D7C40DF2-86DB-4229-BBEA-8D4415A4BEBF}" srcOrd="3" destOrd="0" parTransId="{68D07864-643E-4DFF-AC3B-DBC296DED6D4}" sibTransId="{08810A76-C981-4987-B514-BFE59DABF268}"/>
    <dgm:cxn modelId="{AB7E2719-E8B1-4074-9697-DAA74D227F26}" type="presOf" srcId="{D7C40DF2-86DB-4229-BBEA-8D4415A4BEBF}" destId="{F5F2C789-75C9-4C0B-B97A-24BAB81B2213}" srcOrd="0" destOrd="0" presId="urn:microsoft.com/office/officeart/2018/5/layout/IconLeafLabelList"/>
    <dgm:cxn modelId="{8CFC8B28-47FD-4244-AB54-6F7AD2582946}" srcId="{1C330132-7012-426F-B09C-A5CEB6D0506D}" destId="{5A88B2E0-3C77-4111-8DE7-356B01341575}" srcOrd="2" destOrd="0" parTransId="{2E460AC4-340E-4F81-8E7E-22A3C345DC66}" sibTransId="{C2DCCE71-BAFE-4394-9AC0-56E2B19D7187}"/>
    <dgm:cxn modelId="{AC297B5E-1B57-472A-8FFC-B2D5B0B1647F}" srcId="{1C330132-7012-426F-B09C-A5CEB6D0506D}" destId="{8D4E2125-DBFC-46D0-8472-3C1DDB365144}" srcOrd="1" destOrd="0" parTransId="{0AF98471-0903-41DD-B039-9902F0916EC7}" sibTransId="{8EDFDFA8-F8B8-4FD5-9002-D2C5A3E49EDF}"/>
    <dgm:cxn modelId="{8DCAB069-5BA3-4818-B757-5D69FBD97DC1}" type="presOf" srcId="{5A88B2E0-3C77-4111-8DE7-356B01341575}" destId="{F1E455C7-ABD0-41E8-A5DB-64B09166BD07}" srcOrd="0" destOrd="0" presId="urn:microsoft.com/office/officeart/2018/5/layout/IconLeafLabelList"/>
    <dgm:cxn modelId="{0CE8555A-EA58-484B-892F-9B57558DCF85}" srcId="{1C330132-7012-426F-B09C-A5CEB6D0506D}" destId="{18B6E27D-F98B-4904-AAA5-E4539313567E}" srcOrd="0" destOrd="0" parTransId="{430D4BB4-4710-4518-AD64-191CAB59035C}" sibTransId="{63A05CDE-DCD3-49AA-9586-723B941CA630}"/>
    <dgm:cxn modelId="{2BB8E0A2-6B8E-4CC3-A5D6-AFA6534D083F}" type="presOf" srcId="{EBF6C132-FA2E-4488-9B6A-5EC0D4463800}" destId="{316290C9-0609-48FE-B665-B374E0F5FCA4}" srcOrd="0" destOrd="0" presId="urn:microsoft.com/office/officeart/2018/5/layout/IconLeafLabelList"/>
    <dgm:cxn modelId="{CA7A50B2-D5BD-4BCB-9F5A-EA24AF040238}" type="presOf" srcId="{18B6E27D-F98B-4904-AAA5-E4539313567E}" destId="{7F75FFFC-A309-4038-BBE3-CBC69A1AC759}" srcOrd="0" destOrd="0" presId="urn:microsoft.com/office/officeart/2018/5/layout/IconLeafLabelList"/>
    <dgm:cxn modelId="{709E29D7-AC7F-43E9-9A9C-6F8F6FC9A766}" type="presOf" srcId="{8D4E2125-DBFC-46D0-8472-3C1DDB365144}" destId="{42078100-E592-450A-AF49-4B9BA8832554}" srcOrd="0" destOrd="0" presId="urn:microsoft.com/office/officeart/2018/5/layout/IconLeafLabelList"/>
    <dgm:cxn modelId="{DB62FBD9-DBDC-4E61-A8A5-4053407B5797}" srcId="{1C330132-7012-426F-B09C-A5CEB6D0506D}" destId="{EBF6C132-FA2E-4488-9B6A-5EC0D4463800}" srcOrd="4" destOrd="0" parTransId="{ADF6EE85-8C8C-48C9-9BEE-C43875FB6B88}" sibTransId="{D2BF015F-AF84-4797-B520-FE4B9B7B62F4}"/>
    <dgm:cxn modelId="{3B203B41-65B8-4C5D-96EF-22C9B109C3C6}" type="presParOf" srcId="{B6428C38-9D41-4261-99EA-D7F812F83F73}" destId="{70666187-0E94-4DF2-99A6-F9C0BFF7F990}" srcOrd="0" destOrd="0" presId="urn:microsoft.com/office/officeart/2018/5/layout/IconLeafLabelList"/>
    <dgm:cxn modelId="{98C88670-3F4F-4505-85AF-37F9D7AAEA8E}" type="presParOf" srcId="{70666187-0E94-4DF2-99A6-F9C0BFF7F990}" destId="{5AF86221-E278-4A93-BFAF-E72B491A9A73}" srcOrd="0" destOrd="0" presId="urn:microsoft.com/office/officeart/2018/5/layout/IconLeafLabelList"/>
    <dgm:cxn modelId="{60DDDEAE-4D1C-4CD5-8795-48F567A21B81}" type="presParOf" srcId="{70666187-0E94-4DF2-99A6-F9C0BFF7F990}" destId="{4C7E83FB-192A-44BD-922B-854E807EF5A9}" srcOrd="1" destOrd="0" presId="urn:microsoft.com/office/officeart/2018/5/layout/IconLeafLabelList"/>
    <dgm:cxn modelId="{07DF9060-6AE1-44D3-8376-630384334C2E}" type="presParOf" srcId="{70666187-0E94-4DF2-99A6-F9C0BFF7F990}" destId="{E8FF37E0-D93F-49DA-AC1D-22990D237BF7}" srcOrd="2" destOrd="0" presId="urn:microsoft.com/office/officeart/2018/5/layout/IconLeafLabelList"/>
    <dgm:cxn modelId="{CF5B3286-AB81-4F5F-B606-108EFEB9FE2A}" type="presParOf" srcId="{70666187-0E94-4DF2-99A6-F9C0BFF7F990}" destId="{7F75FFFC-A309-4038-BBE3-CBC69A1AC759}" srcOrd="3" destOrd="0" presId="urn:microsoft.com/office/officeart/2018/5/layout/IconLeafLabelList"/>
    <dgm:cxn modelId="{06F49A93-E1D1-4ECA-B06F-76F2E9BB3BD9}" type="presParOf" srcId="{B6428C38-9D41-4261-99EA-D7F812F83F73}" destId="{26B30534-4A80-4F70-812B-6FAA3010028C}" srcOrd="1" destOrd="0" presId="urn:microsoft.com/office/officeart/2018/5/layout/IconLeafLabelList"/>
    <dgm:cxn modelId="{FC326ADE-C8D0-4CD0-987E-C3B6386150A8}" type="presParOf" srcId="{B6428C38-9D41-4261-99EA-D7F812F83F73}" destId="{53DACBDB-FA1B-42D4-9A39-F0E1EF0DBBEF}" srcOrd="2" destOrd="0" presId="urn:microsoft.com/office/officeart/2018/5/layout/IconLeafLabelList"/>
    <dgm:cxn modelId="{2BCA39C1-BE13-477E-B5F6-F137F16EB2D6}" type="presParOf" srcId="{53DACBDB-FA1B-42D4-9A39-F0E1EF0DBBEF}" destId="{3FE3AE30-5F6E-40CE-B4B0-683A4A3A638E}" srcOrd="0" destOrd="0" presId="urn:microsoft.com/office/officeart/2018/5/layout/IconLeafLabelList"/>
    <dgm:cxn modelId="{518824D3-62EB-42DF-94DA-723E261D12F0}" type="presParOf" srcId="{53DACBDB-FA1B-42D4-9A39-F0E1EF0DBBEF}" destId="{CC511B24-892B-46F0-AB2E-07F59E05043F}" srcOrd="1" destOrd="0" presId="urn:microsoft.com/office/officeart/2018/5/layout/IconLeafLabelList"/>
    <dgm:cxn modelId="{E488C897-F9F7-4884-BC38-65E4BF69CEBF}" type="presParOf" srcId="{53DACBDB-FA1B-42D4-9A39-F0E1EF0DBBEF}" destId="{FF19B772-7CAA-4F82-B332-E7AECCC903E1}" srcOrd="2" destOrd="0" presId="urn:microsoft.com/office/officeart/2018/5/layout/IconLeafLabelList"/>
    <dgm:cxn modelId="{9186A114-8598-4AD1-8322-1DAC5416D202}" type="presParOf" srcId="{53DACBDB-FA1B-42D4-9A39-F0E1EF0DBBEF}" destId="{42078100-E592-450A-AF49-4B9BA8832554}" srcOrd="3" destOrd="0" presId="urn:microsoft.com/office/officeart/2018/5/layout/IconLeafLabelList"/>
    <dgm:cxn modelId="{F68C396D-9F44-490A-83D8-6881F8224DED}" type="presParOf" srcId="{B6428C38-9D41-4261-99EA-D7F812F83F73}" destId="{0B88B343-7F9F-4D39-936A-9190C07AD206}" srcOrd="3" destOrd="0" presId="urn:microsoft.com/office/officeart/2018/5/layout/IconLeafLabelList"/>
    <dgm:cxn modelId="{E545A72A-55D3-4264-9EA8-ED617BCCE088}" type="presParOf" srcId="{B6428C38-9D41-4261-99EA-D7F812F83F73}" destId="{3E8EC703-8314-432A-B25B-836E4DB65B31}" srcOrd="4" destOrd="0" presId="urn:microsoft.com/office/officeart/2018/5/layout/IconLeafLabelList"/>
    <dgm:cxn modelId="{1269D91F-3359-4EF9-9250-A2CFFA107BF6}" type="presParOf" srcId="{3E8EC703-8314-432A-B25B-836E4DB65B31}" destId="{E285A6CE-E03A-4203-B984-09514F2F2FDC}" srcOrd="0" destOrd="0" presId="urn:microsoft.com/office/officeart/2018/5/layout/IconLeafLabelList"/>
    <dgm:cxn modelId="{1247C5B6-7843-47F3-BED3-E704EDA697F0}" type="presParOf" srcId="{3E8EC703-8314-432A-B25B-836E4DB65B31}" destId="{97251DA4-3E4A-4736-BA5F-1AF741D42BD2}" srcOrd="1" destOrd="0" presId="urn:microsoft.com/office/officeart/2018/5/layout/IconLeafLabelList"/>
    <dgm:cxn modelId="{F69C4089-9438-4E43-8B63-632577BF834B}" type="presParOf" srcId="{3E8EC703-8314-432A-B25B-836E4DB65B31}" destId="{A4F8A8F3-92B7-4468-9D40-9A1E2E2EAF9F}" srcOrd="2" destOrd="0" presId="urn:microsoft.com/office/officeart/2018/5/layout/IconLeafLabelList"/>
    <dgm:cxn modelId="{D332003B-CA9C-4ABF-9768-59D657836712}" type="presParOf" srcId="{3E8EC703-8314-432A-B25B-836E4DB65B31}" destId="{F1E455C7-ABD0-41E8-A5DB-64B09166BD07}" srcOrd="3" destOrd="0" presId="urn:microsoft.com/office/officeart/2018/5/layout/IconLeafLabelList"/>
    <dgm:cxn modelId="{92F5692F-DDF4-46A6-8D0E-B69703E009B9}" type="presParOf" srcId="{B6428C38-9D41-4261-99EA-D7F812F83F73}" destId="{79276702-3ECF-4CE5-A3CB-FBAE1861B0B1}" srcOrd="5" destOrd="0" presId="urn:microsoft.com/office/officeart/2018/5/layout/IconLeafLabelList"/>
    <dgm:cxn modelId="{0375AD25-8B48-43CB-AB7F-C998673D10A9}" type="presParOf" srcId="{B6428C38-9D41-4261-99EA-D7F812F83F73}" destId="{4313F698-C4F5-4C7A-A7F8-A02C2C450194}" srcOrd="6" destOrd="0" presId="urn:microsoft.com/office/officeart/2018/5/layout/IconLeafLabelList"/>
    <dgm:cxn modelId="{7BABE9D1-D881-4DF6-B022-93E764B1FB66}" type="presParOf" srcId="{4313F698-C4F5-4C7A-A7F8-A02C2C450194}" destId="{CE23F018-5722-49F3-9BCD-C0F290B4C4AA}" srcOrd="0" destOrd="0" presId="urn:microsoft.com/office/officeart/2018/5/layout/IconLeafLabelList"/>
    <dgm:cxn modelId="{EDACA209-6919-418D-B71C-331B5268BFF7}" type="presParOf" srcId="{4313F698-C4F5-4C7A-A7F8-A02C2C450194}" destId="{726E3DFA-9985-473F-B96E-498808FEA3D2}" srcOrd="1" destOrd="0" presId="urn:microsoft.com/office/officeart/2018/5/layout/IconLeafLabelList"/>
    <dgm:cxn modelId="{D7E54548-F1EC-40E2-90B3-72D855347758}" type="presParOf" srcId="{4313F698-C4F5-4C7A-A7F8-A02C2C450194}" destId="{0B60AAFA-3FCF-4EC2-8C92-6BC7EB6DF70B}" srcOrd="2" destOrd="0" presId="urn:microsoft.com/office/officeart/2018/5/layout/IconLeafLabelList"/>
    <dgm:cxn modelId="{0AAEFBE3-FBFC-44F4-91AD-F5425462037A}" type="presParOf" srcId="{4313F698-C4F5-4C7A-A7F8-A02C2C450194}" destId="{F5F2C789-75C9-4C0B-B97A-24BAB81B2213}" srcOrd="3" destOrd="0" presId="urn:microsoft.com/office/officeart/2018/5/layout/IconLeafLabelList"/>
    <dgm:cxn modelId="{AB809800-2A07-4867-B971-74AF700D80E2}" type="presParOf" srcId="{B6428C38-9D41-4261-99EA-D7F812F83F73}" destId="{10C4C8C4-2EE9-4730-9A98-0138AFC15EDE}" srcOrd="7" destOrd="0" presId="urn:microsoft.com/office/officeart/2018/5/layout/IconLeafLabelList"/>
    <dgm:cxn modelId="{A9834E46-E27A-44AD-B48F-EAA455B07476}" type="presParOf" srcId="{B6428C38-9D41-4261-99EA-D7F812F83F73}" destId="{3FFE7FA5-F074-48F0-B4AC-566B48458B08}" srcOrd="8" destOrd="0" presId="urn:microsoft.com/office/officeart/2018/5/layout/IconLeafLabelList"/>
    <dgm:cxn modelId="{BBB6735B-AB36-47F0-BDFC-B1A5B7DD2825}" type="presParOf" srcId="{3FFE7FA5-F074-48F0-B4AC-566B48458B08}" destId="{BE7F1B50-2F93-4558-BAE5-5E1149748B21}" srcOrd="0" destOrd="0" presId="urn:microsoft.com/office/officeart/2018/5/layout/IconLeafLabelList"/>
    <dgm:cxn modelId="{0F55E286-BAB0-4DEC-A1FA-0CBEAB0A8663}" type="presParOf" srcId="{3FFE7FA5-F074-48F0-B4AC-566B48458B08}" destId="{1E4B3EAC-7191-4F6F-9B65-104C6F2E4393}" srcOrd="1" destOrd="0" presId="urn:microsoft.com/office/officeart/2018/5/layout/IconLeafLabelList"/>
    <dgm:cxn modelId="{CD523394-3F12-4250-BC6A-097AAFC004F3}" type="presParOf" srcId="{3FFE7FA5-F074-48F0-B4AC-566B48458B08}" destId="{3714DEDD-C5C8-4A0B-88DC-F8E99C66B065}" srcOrd="2" destOrd="0" presId="urn:microsoft.com/office/officeart/2018/5/layout/IconLeafLabelList"/>
    <dgm:cxn modelId="{C1E060A0-709C-424B-BF46-EA490094FCC1}" type="presParOf" srcId="{3FFE7FA5-F074-48F0-B4AC-566B48458B08}" destId="{316290C9-0609-48FE-B665-B374E0F5FCA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F86221-E278-4A93-BFAF-E72B491A9A73}">
      <dsp:nvSpPr>
        <dsp:cNvPr id="0" name=""/>
        <dsp:cNvSpPr/>
      </dsp:nvSpPr>
      <dsp:spPr>
        <a:xfrm>
          <a:off x="548934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E83FB-192A-44BD-922B-854E807EF5A9}">
      <dsp:nvSpPr>
        <dsp:cNvPr id="0" name=""/>
        <dsp:cNvSpPr/>
      </dsp:nvSpPr>
      <dsp:spPr>
        <a:xfrm>
          <a:off x="76236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5FFFC-A309-4038-BBE3-CBC69A1AC759}">
      <dsp:nvSpPr>
        <dsp:cNvPr id="0" name=""/>
        <dsp:cNvSpPr/>
      </dsp:nvSpPr>
      <dsp:spPr>
        <a:xfrm>
          <a:off x="22878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1. Build a predictive model to output unrest probabilities.</a:t>
          </a:r>
        </a:p>
      </dsp:txBody>
      <dsp:txXfrm>
        <a:off x="228784" y="1313725"/>
        <a:ext cx="1641796" cy="656718"/>
      </dsp:txXfrm>
    </dsp:sp>
    <dsp:sp modelId="{3FE3AE30-5F6E-40CE-B4B0-683A4A3A638E}">
      <dsp:nvSpPr>
        <dsp:cNvPr id="0" name=""/>
        <dsp:cNvSpPr/>
      </dsp:nvSpPr>
      <dsp:spPr>
        <a:xfrm>
          <a:off x="2478046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511B24-892B-46F0-AB2E-07F59E05043F}">
      <dsp:nvSpPr>
        <dsp:cNvPr id="0" name=""/>
        <dsp:cNvSpPr/>
      </dsp:nvSpPr>
      <dsp:spPr>
        <a:xfrm>
          <a:off x="2691479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78100-E592-450A-AF49-4B9BA8832554}">
      <dsp:nvSpPr>
        <dsp:cNvPr id="0" name=""/>
        <dsp:cNvSpPr/>
      </dsp:nvSpPr>
      <dsp:spPr>
        <a:xfrm>
          <a:off x="2157895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2. Identify the most influential indicators.</a:t>
          </a:r>
        </a:p>
      </dsp:txBody>
      <dsp:txXfrm>
        <a:off x="2157895" y="1313725"/>
        <a:ext cx="1641796" cy="656718"/>
      </dsp:txXfrm>
    </dsp:sp>
    <dsp:sp modelId="{E285A6CE-E03A-4203-B984-09514F2F2FDC}">
      <dsp:nvSpPr>
        <dsp:cNvPr id="0" name=""/>
        <dsp:cNvSpPr/>
      </dsp:nvSpPr>
      <dsp:spPr>
        <a:xfrm>
          <a:off x="4407157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251DA4-3E4A-4736-BA5F-1AF741D42BD2}">
      <dsp:nvSpPr>
        <dsp:cNvPr id="0" name=""/>
        <dsp:cNvSpPr/>
      </dsp:nvSpPr>
      <dsp:spPr>
        <a:xfrm>
          <a:off x="4620591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455C7-ABD0-41E8-A5DB-64B09166BD07}">
      <dsp:nvSpPr>
        <dsp:cNvPr id="0" name=""/>
        <dsp:cNvSpPr/>
      </dsp:nvSpPr>
      <dsp:spPr>
        <a:xfrm>
          <a:off x="4087007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3. Evaluate model performance and calibration.</a:t>
          </a:r>
        </a:p>
      </dsp:txBody>
      <dsp:txXfrm>
        <a:off x="4087007" y="1313725"/>
        <a:ext cx="1641796" cy="656718"/>
      </dsp:txXfrm>
    </dsp:sp>
    <dsp:sp modelId="{CE23F018-5722-49F3-9BCD-C0F290B4C4AA}">
      <dsp:nvSpPr>
        <dsp:cNvPr id="0" name=""/>
        <dsp:cNvSpPr/>
      </dsp:nvSpPr>
      <dsp:spPr>
        <a:xfrm>
          <a:off x="6336268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6E3DFA-9985-473F-B96E-498808FEA3D2}">
      <dsp:nvSpPr>
        <dsp:cNvPr id="0" name=""/>
        <dsp:cNvSpPr/>
      </dsp:nvSpPr>
      <dsp:spPr>
        <a:xfrm>
          <a:off x="654970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F2C789-75C9-4C0B-B97A-24BAB81B2213}">
      <dsp:nvSpPr>
        <dsp:cNvPr id="0" name=""/>
        <dsp:cNvSpPr/>
      </dsp:nvSpPr>
      <dsp:spPr>
        <a:xfrm>
          <a:off x="601611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4. Propose simple, actionable alert rules for policy analysts.</a:t>
          </a:r>
        </a:p>
      </dsp:txBody>
      <dsp:txXfrm>
        <a:off x="6016118" y="1313725"/>
        <a:ext cx="1641796" cy="656718"/>
      </dsp:txXfrm>
    </dsp:sp>
    <dsp:sp modelId="{BE7F1B50-2F93-4558-BAE5-5E1149748B21}">
      <dsp:nvSpPr>
        <dsp:cNvPr id="0" name=""/>
        <dsp:cNvSpPr/>
      </dsp:nvSpPr>
      <dsp:spPr>
        <a:xfrm>
          <a:off x="3442601" y="238089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4B3EAC-7191-4F6F-9B65-104C6F2E4393}">
      <dsp:nvSpPr>
        <dsp:cNvPr id="0" name=""/>
        <dsp:cNvSpPr/>
      </dsp:nvSpPr>
      <dsp:spPr>
        <a:xfrm>
          <a:off x="365603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6290C9-0609-48FE-B665-B374E0F5FCA4}">
      <dsp:nvSpPr>
        <dsp:cNvPr id="0" name=""/>
        <dsp:cNvSpPr/>
      </dsp:nvSpPr>
      <dsp:spPr>
        <a:xfrm>
          <a:off x="312245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5. (Bonus) Create an interactive dashboard for data exploration.</a:t>
          </a:r>
        </a:p>
      </dsp:txBody>
      <dsp:txXfrm>
        <a:off x="3122451" y="3694331"/>
        <a:ext cx="1641796" cy="656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Warning">
            <a:extLst>
              <a:ext uri="{FF2B5EF4-FFF2-40B4-BE49-F238E27FC236}">
                <a16:creationId xmlns:a16="http://schemas.microsoft.com/office/drawing/2014/main" id="{891F37C8-75B0-D3E6-1B28-F7BC63DAF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741" y="2165637"/>
            <a:ext cx="2526726" cy="2526726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2494" y="0"/>
            <a:ext cx="5671506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6545" y="762538"/>
            <a:ext cx="4237012" cy="3199862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CA" sz="5300">
                <a:solidFill>
                  <a:srgbClr val="FFFFFF"/>
                </a:solidFill>
              </a:rPr>
              <a:t>Early Warning System for Societal Unrest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6545" y="4312561"/>
            <a:ext cx="4237012" cy="1687815"/>
          </a:xfrm>
        </p:spPr>
        <p:txBody>
          <a:bodyPr anchor="t">
            <a:normAutofit fontScale="85000" lnSpcReduction="20000"/>
          </a:bodyPr>
          <a:lstStyle/>
          <a:p>
            <a:pPr algn="l"/>
            <a:r>
              <a:rPr lang="en-CA" dirty="0">
                <a:solidFill>
                  <a:srgbClr val="FFFFFF"/>
                </a:solidFill>
              </a:rPr>
              <a:t>Predicting Unrest Events Across Global Regions</a:t>
            </a:r>
          </a:p>
          <a:p>
            <a:pPr algn="l"/>
            <a:endParaRPr lang="en-CA" dirty="0">
              <a:solidFill>
                <a:srgbClr val="FFFFFF"/>
              </a:solidFill>
            </a:endParaRPr>
          </a:p>
          <a:p>
            <a:pPr algn="r"/>
            <a:r>
              <a:rPr lang="en-CA" dirty="0">
                <a:solidFill>
                  <a:srgbClr val="FFFFFF"/>
                </a:solidFill>
              </a:rPr>
              <a:t>Sanjib Saha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8261" y="4043302"/>
            <a:ext cx="3977640" cy="18288"/>
          </a:xfrm>
          <a:custGeom>
            <a:avLst/>
            <a:gdLst>
              <a:gd name="connsiteX0" fmla="*/ 0 w 3977640"/>
              <a:gd name="connsiteY0" fmla="*/ 0 h 18288"/>
              <a:gd name="connsiteX1" fmla="*/ 742493 w 3977640"/>
              <a:gd name="connsiteY1" fmla="*/ 0 h 18288"/>
              <a:gd name="connsiteX2" fmla="*/ 1445209 w 3977640"/>
              <a:gd name="connsiteY2" fmla="*/ 0 h 18288"/>
              <a:gd name="connsiteX3" fmla="*/ 2147926 w 3977640"/>
              <a:gd name="connsiteY3" fmla="*/ 0 h 18288"/>
              <a:gd name="connsiteX4" fmla="*/ 2691536 w 3977640"/>
              <a:gd name="connsiteY4" fmla="*/ 0 h 18288"/>
              <a:gd name="connsiteX5" fmla="*/ 3274924 w 3977640"/>
              <a:gd name="connsiteY5" fmla="*/ 0 h 18288"/>
              <a:gd name="connsiteX6" fmla="*/ 3977640 w 3977640"/>
              <a:gd name="connsiteY6" fmla="*/ 0 h 18288"/>
              <a:gd name="connsiteX7" fmla="*/ 3977640 w 3977640"/>
              <a:gd name="connsiteY7" fmla="*/ 18288 h 18288"/>
              <a:gd name="connsiteX8" fmla="*/ 3314700 w 3977640"/>
              <a:gd name="connsiteY8" fmla="*/ 18288 h 18288"/>
              <a:gd name="connsiteX9" fmla="*/ 2771089 w 3977640"/>
              <a:gd name="connsiteY9" fmla="*/ 18288 h 18288"/>
              <a:gd name="connsiteX10" fmla="*/ 2227478 w 3977640"/>
              <a:gd name="connsiteY10" fmla="*/ 18288 h 18288"/>
              <a:gd name="connsiteX11" fmla="*/ 1524762 w 3977640"/>
              <a:gd name="connsiteY11" fmla="*/ 18288 h 18288"/>
              <a:gd name="connsiteX12" fmla="*/ 941375 w 3977640"/>
              <a:gd name="connsiteY12" fmla="*/ 18288 h 18288"/>
              <a:gd name="connsiteX13" fmla="*/ 0 w 3977640"/>
              <a:gd name="connsiteY13" fmla="*/ 18288 h 18288"/>
              <a:gd name="connsiteX14" fmla="*/ 0 w 397764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77640" h="18288" fill="none" extrusionOk="0">
                <a:moveTo>
                  <a:pt x="0" y="0"/>
                </a:moveTo>
                <a:cubicBezTo>
                  <a:pt x="362724" y="-2785"/>
                  <a:pt x="438784" y="-35866"/>
                  <a:pt x="742493" y="0"/>
                </a:cubicBezTo>
                <a:cubicBezTo>
                  <a:pt x="1046202" y="35866"/>
                  <a:pt x="1214361" y="6330"/>
                  <a:pt x="1445209" y="0"/>
                </a:cubicBezTo>
                <a:cubicBezTo>
                  <a:pt x="1676057" y="-6330"/>
                  <a:pt x="1906372" y="-3266"/>
                  <a:pt x="2147926" y="0"/>
                </a:cubicBezTo>
                <a:cubicBezTo>
                  <a:pt x="2389480" y="3266"/>
                  <a:pt x="2520714" y="16824"/>
                  <a:pt x="2691536" y="0"/>
                </a:cubicBezTo>
                <a:cubicBezTo>
                  <a:pt x="2862358" y="-16824"/>
                  <a:pt x="3036508" y="-14038"/>
                  <a:pt x="3274924" y="0"/>
                </a:cubicBezTo>
                <a:cubicBezTo>
                  <a:pt x="3513340" y="14038"/>
                  <a:pt x="3634141" y="-18809"/>
                  <a:pt x="3977640" y="0"/>
                </a:cubicBezTo>
                <a:cubicBezTo>
                  <a:pt x="3977140" y="8855"/>
                  <a:pt x="3977749" y="14521"/>
                  <a:pt x="3977640" y="18288"/>
                </a:cubicBezTo>
                <a:cubicBezTo>
                  <a:pt x="3757007" y="32029"/>
                  <a:pt x="3469003" y="-5112"/>
                  <a:pt x="3314700" y="18288"/>
                </a:cubicBezTo>
                <a:cubicBezTo>
                  <a:pt x="3160397" y="41688"/>
                  <a:pt x="2914663" y="19512"/>
                  <a:pt x="2771089" y="18288"/>
                </a:cubicBezTo>
                <a:cubicBezTo>
                  <a:pt x="2627515" y="17064"/>
                  <a:pt x="2417576" y="42034"/>
                  <a:pt x="2227478" y="18288"/>
                </a:cubicBezTo>
                <a:cubicBezTo>
                  <a:pt x="2037380" y="-5458"/>
                  <a:pt x="1775246" y="-2032"/>
                  <a:pt x="1524762" y="18288"/>
                </a:cubicBezTo>
                <a:cubicBezTo>
                  <a:pt x="1274278" y="38608"/>
                  <a:pt x="1225405" y="46940"/>
                  <a:pt x="941375" y="18288"/>
                </a:cubicBezTo>
                <a:cubicBezTo>
                  <a:pt x="657345" y="-10364"/>
                  <a:pt x="468340" y="57851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3977640" h="18288" stroke="0" extrusionOk="0">
                <a:moveTo>
                  <a:pt x="0" y="0"/>
                </a:moveTo>
                <a:cubicBezTo>
                  <a:pt x="167643" y="7540"/>
                  <a:pt x="416663" y="12011"/>
                  <a:pt x="623164" y="0"/>
                </a:cubicBezTo>
                <a:cubicBezTo>
                  <a:pt x="829665" y="-12011"/>
                  <a:pt x="908844" y="7531"/>
                  <a:pt x="1166774" y="0"/>
                </a:cubicBezTo>
                <a:cubicBezTo>
                  <a:pt x="1424704" y="-7531"/>
                  <a:pt x="1745729" y="22552"/>
                  <a:pt x="1909267" y="0"/>
                </a:cubicBezTo>
                <a:cubicBezTo>
                  <a:pt x="2072805" y="-22552"/>
                  <a:pt x="2313264" y="2550"/>
                  <a:pt x="2532431" y="0"/>
                </a:cubicBezTo>
                <a:cubicBezTo>
                  <a:pt x="2751598" y="-2550"/>
                  <a:pt x="2914229" y="-1772"/>
                  <a:pt x="3155594" y="0"/>
                </a:cubicBezTo>
                <a:cubicBezTo>
                  <a:pt x="3396959" y="1772"/>
                  <a:pt x="3603015" y="-38331"/>
                  <a:pt x="3977640" y="0"/>
                </a:cubicBezTo>
                <a:cubicBezTo>
                  <a:pt x="3976742" y="7180"/>
                  <a:pt x="3977809" y="13790"/>
                  <a:pt x="3977640" y="18288"/>
                </a:cubicBezTo>
                <a:cubicBezTo>
                  <a:pt x="3733612" y="44026"/>
                  <a:pt x="3504694" y="34704"/>
                  <a:pt x="3314700" y="18288"/>
                </a:cubicBezTo>
                <a:cubicBezTo>
                  <a:pt x="3124706" y="1872"/>
                  <a:pt x="2970848" y="41228"/>
                  <a:pt x="2771089" y="18288"/>
                </a:cubicBezTo>
                <a:cubicBezTo>
                  <a:pt x="2571330" y="-4652"/>
                  <a:pt x="2374617" y="32581"/>
                  <a:pt x="2108149" y="18288"/>
                </a:cubicBezTo>
                <a:cubicBezTo>
                  <a:pt x="1841681" y="3995"/>
                  <a:pt x="1730147" y="-7187"/>
                  <a:pt x="1445209" y="18288"/>
                </a:cubicBezTo>
                <a:cubicBezTo>
                  <a:pt x="1160271" y="43763"/>
                  <a:pt x="1128446" y="30981"/>
                  <a:pt x="822046" y="18288"/>
                </a:cubicBezTo>
                <a:cubicBezTo>
                  <a:pt x="515646" y="5595"/>
                  <a:pt x="401539" y="48208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QR Code Power BI Interactive Dashboar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41" y="1986106"/>
            <a:ext cx="2526726" cy="2885787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2494" y="0"/>
            <a:ext cx="5671506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9515" y="457201"/>
            <a:ext cx="4002953" cy="183591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>
                <a:solidFill>
                  <a:srgbClr val="FFFFFF"/>
                </a:solidFill>
              </a:rPr>
              <a:t>Interactive Dashboard (Power BI)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9514" y="2560829"/>
            <a:ext cx="3771900" cy="18288"/>
          </a:xfrm>
          <a:custGeom>
            <a:avLst/>
            <a:gdLst>
              <a:gd name="connsiteX0" fmla="*/ 0 w 3771900"/>
              <a:gd name="connsiteY0" fmla="*/ 0 h 18288"/>
              <a:gd name="connsiteX1" fmla="*/ 704088 w 3771900"/>
              <a:gd name="connsiteY1" fmla="*/ 0 h 18288"/>
              <a:gd name="connsiteX2" fmla="*/ 1370457 w 3771900"/>
              <a:gd name="connsiteY2" fmla="*/ 0 h 18288"/>
              <a:gd name="connsiteX3" fmla="*/ 2036826 w 3771900"/>
              <a:gd name="connsiteY3" fmla="*/ 0 h 18288"/>
              <a:gd name="connsiteX4" fmla="*/ 2552319 w 3771900"/>
              <a:gd name="connsiteY4" fmla="*/ 0 h 18288"/>
              <a:gd name="connsiteX5" fmla="*/ 3105531 w 3771900"/>
              <a:gd name="connsiteY5" fmla="*/ 0 h 18288"/>
              <a:gd name="connsiteX6" fmla="*/ 3771900 w 3771900"/>
              <a:gd name="connsiteY6" fmla="*/ 0 h 18288"/>
              <a:gd name="connsiteX7" fmla="*/ 3771900 w 3771900"/>
              <a:gd name="connsiteY7" fmla="*/ 18288 h 18288"/>
              <a:gd name="connsiteX8" fmla="*/ 3143250 w 3771900"/>
              <a:gd name="connsiteY8" fmla="*/ 18288 h 18288"/>
              <a:gd name="connsiteX9" fmla="*/ 2627757 w 3771900"/>
              <a:gd name="connsiteY9" fmla="*/ 18288 h 18288"/>
              <a:gd name="connsiteX10" fmla="*/ 2112264 w 3771900"/>
              <a:gd name="connsiteY10" fmla="*/ 18288 h 18288"/>
              <a:gd name="connsiteX11" fmla="*/ 1445895 w 3771900"/>
              <a:gd name="connsiteY11" fmla="*/ 18288 h 18288"/>
              <a:gd name="connsiteX12" fmla="*/ 892683 w 3771900"/>
              <a:gd name="connsiteY12" fmla="*/ 18288 h 18288"/>
              <a:gd name="connsiteX13" fmla="*/ 0 w 3771900"/>
              <a:gd name="connsiteY13" fmla="*/ 18288 h 18288"/>
              <a:gd name="connsiteX14" fmla="*/ 0 w 37719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71900" h="18288" fill="none" extrusionOk="0">
                <a:moveTo>
                  <a:pt x="0" y="0"/>
                </a:moveTo>
                <a:cubicBezTo>
                  <a:pt x="285982" y="-16509"/>
                  <a:pt x="373591" y="28957"/>
                  <a:pt x="704088" y="0"/>
                </a:cubicBezTo>
                <a:cubicBezTo>
                  <a:pt x="1034585" y="-28957"/>
                  <a:pt x="1127575" y="15529"/>
                  <a:pt x="1370457" y="0"/>
                </a:cubicBezTo>
                <a:cubicBezTo>
                  <a:pt x="1613339" y="-15529"/>
                  <a:pt x="1901330" y="-18417"/>
                  <a:pt x="2036826" y="0"/>
                </a:cubicBezTo>
                <a:cubicBezTo>
                  <a:pt x="2172322" y="18417"/>
                  <a:pt x="2391554" y="24426"/>
                  <a:pt x="2552319" y="0"/>
                </a:cubicBezTo>
                <a:cubicBezTo>
                  <a:pt x="2713084" y="-24426"/>
                  <a:pt x="2832344" y="19126"/>
                  <a:pt x="3105531" y="0"/>
                </a:cubicBezTo>
                <a:cubicBezTo>
                  <a:pt x="3378718" y="-19126"/>
                  <a:pt x="3624591" y="4962"/>
                  <a:pt x="3771900" y="0"/>
                </a:cubicBezTo>
                <a:cubicBezTo>
                  <a:pt x="3771400" y="8855"/>
                  <a:pt x="3772009" y="14521"/>
                  <a:pt x="3771900" y="18288"/>
                </a:cubicBezTo>
                <a:cubicBezTo>
                  <a:pt x="3458898" y="17742"/>
                  <a:pt x="3421743" y="-6827"/>
                  <a:pt x="3143250" y="18288"/>
                </a:cubicBezTo>
                <a:cubicBezTo>
                  <a:pt x="2864757" y="43403"/>
                  <a:pt x="2852800" y="27764"/>
                  <a:pt x="2627757" y="18288"/>
                </a:cubicBezTo>
                <a:cubicBezTo>
                  <a:pt x="2402714" y="8812"/>
                  <a:pt x="2240384" y="-3809"/>
                  <a:pt x="2112264" y="18288"/>
                </a:cubicBezTo>
                <a:cubicBezTo>
                  <a:pt x="1984144" y="40385"/>
                  <a:pt x="1648028" y="25259"/>
                  <a:pt x="1445895" y="18288"/>
                </a:cubicBezTo>
                <a:cubicBezTo>
                  <a:pt x="1243762" y="11317"/>
                  <a:pt x="1123026" y="22466"/>
                  <a:pt x="892683" y="18288"/>
                </a:cubicBezTo>
                <a:cubicBezTo>
                  <a:pt x="662340" y="14110"/>
                  <a:pt x="180978" y="-26198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3771900" h="18288" stroke="0" extrusionOk="0">
                <a:moveTo>
                  <a:pt x="0" y="0"/>
                </a:moveTo>
                <a:cubicBezTo>
                  <a:pt x="168080" y="-24280"/>
                  <a:pt x="426899" y="-27643"/>
                  <a:pt x="590931" y="0"/>
                </a:cubicBezTo>
                <a:cubicBezTo>
                  <a:pt x="754963" y="27643"/>
                  <a:pt x="943937" y="-964"/>
                  <a:pt x="1106424" y="0"/>
                </a:cubicBezTo>
                <a:cubicBezTo>
                  <a:pt x="1268911" y="964"/>
                  <a:pt x="1620128" y="24107"/>
                  <a:pt x="1810512" y="0"/>
                </a:cubicBezTo>
                <a:cubicBezTo>
                  <a:pt x="2000896" y="-24107"/>
                  <a:pt x="2173109" y="23508"/>
                  <a:pt x="2401443" y="0"/>
                </a:cubicBezTo>
                <a:cubicBezTo>
                  <a:pt x="2629777" y="-23508"/>
                  <a:pt x="2762620" y="-19902"/>
                  <a:pt x="2992374" y="0"/>
                </a:cubicBezTo>
                <a:cubicBezTo>
                  <a:pt x="3222128" y="19902"/>
                  <a:pt x="3483193" y="6322"/>
                  <a:pt x="3771900" y="0"/>
                </a:cubicBezTo>
                <a:cubicBezTo>
                  <a:pt x="3771002" y="7180"/>
                  <a:pt x="3772069" y="13790"/>
                  <a:pt x="3771900" y="18288"/>
                </a:cubicBezTo>
                <a:cubicBezTo>
                  <a:pt x="3466427" y="17166"/>
                  <a:pt x="3360902" y="-2444"/>
                  <a:pt x="3143250" y="18288"/>
                </a:cubicBezTo>
                <a:cubicBezTo>
                  <a:pt x="2925598" y="39020"/>
                  <a:pt x="2852709" y="34774"/>
                  <a:pt x="2627757" y="18288"/>
                </a:cubicBezTo>
                <a:cubicBezTo>
                  <a:pt x="2402805" y="1802"/>
                  <a:pt x="2156087" y="-12568"/>
                  <a:pt x="1999107" y="18288"/>
                </a:cubicBezTo>
                <a:cubicBezTo>
                  <a:pt x="1842127" y="49144"/>
                  <a:pt x="1528676" y="3672"/>
                  <a:pt x="1370457" y="18288"/>
                </a:cubicBezTo>
                <a:cubicBezTo>
                  <a:pt x="1212238" y="32905"/>
                  <a:pt x="1007440" y="24475"/>
                  <a:pt x="779526" y="18288"/>
                </a:cubicBezTo>
                <a:cubicBezTo>
                  <a:pt x="551612" y="12101"/>
                  <a:pt x="175765" y="8638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515" y="2798064"/>
            <a:ext cx="4095821" cy="341761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CA" sz="1900">
                <a:solidFill>
                  <a:srgbClr val="FFFFFF"/>
                </a:solidFill>
              </a:rPr>
              <a:t>• Built with Power BI</a:t>
            </a:r>
          </a:p>
          <a:p>
            <a:pPr marL="0" indent="0">
              <a:buNone/>
            </a:pPr>
            <a:r>
              <a:rPr lang="en-CA" sz="1900">
                <a:solidFill>
                  <a:srgbClr val="FFFFFF"/>
                </a:solidFill>
              </a:rPr>
              <a:t>• Features:</a:t>
            </a:r>
          </a:p>
          <a:p>
            <a:pPr marL="0" indent="0">
              <a:buNone/>
            </a:pPr>
            <a:r>
              <a:rPr lang="en-CA" sz="1900">
                <a:solidFill>
                  <a:srgbClr val="FFFFFF"/>
                </a:solidFill>
              </a:rPr>
              <a:t>   - Select region and view predicted risk</a:t>
            </a:r>
          </a:p>
          <a:p>
            <a:pPr marL="0" indent="0">
              <a:buNone/>
            </a:pPr>
            <a:r>
              <a:rPr lang="en-CA" sz="1900">
                <a:solidFill>
                  <a:srgbClr val="FFFFFF"/>
                </a:solidFill>
              </a:rPr>
              <a:t>   - Explore historical trends of indicators</a:t>
            </a:r>
          </a:p>
          <a:p>
            <a:pPr marL="0" indent="0">
              <a:buNone/>
            </a:pPr>
            <a:r>
              <a:rPr lang="en-CA" sz="1900">
                <a:solidFill>
                  <a:srgbClr val="FFFFFF"/>
                </a:solidFill>
              </a:rPr>
              <a:t>   - Understand drivers of model output</a:t>
            </a:r>
          </a:p>
          <a:p>
            <a:pPr marL="0" indent="0">
              <a:buNone/>
            </a:pPr>
            <a:endParaRPr lang="en-CA" sz="19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CA" sz="1900">
                <a:solidFill>
                  <a:srgbClr val="FFFFFF"/>
                </a:solidFill>
              </a:rPr>
              <a:t>• Scan the QR code below to access the dashboard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ED757-0EAA-220C-E7A4-76E987E30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933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Project Background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/>
              <a:t>• Monitoring protests, strikes, and civil disturbances across 50 regions over 10 years.</a:t>
            </a:r>
          </a:p>
          <a:p>
            <a:pPr marL="0" indent="0">
              <a:buNone/>
            </a:pPr>
            <a:r>
              <a:rPr lang="en-CA"/>
              <a:t>• Monthly economic, environmental, and political indicators collected.</a:t>
            </a:r>
          </a:p>
          <a:p>
            <a:pPr marL="0" indent="0">
              <a:buNone/>
            </a:pPr>
            <a:r>
              <a:rPr lang="en-CA"/>
              <a:t>• Objective: Forecast probability of unrest one month in advance for proactive policy response.</a:t>
            </a:r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Objectives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AE341C-B564-A91D-FB07-EA70A5279E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893035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70C0"/>
                </a:solidFill>
              </a:rPr>
              <a:t>Unrest Event Distribution</a:t>
            </a:r>
          </a:p>
        </p:txBody>
      </p:sp>
      <p:pic>
        <p:nvPicPr>
          <p:cNvPr id="3" name="Picture 2" descr="1 Distibution of Unrest Even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55837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70C0"/>
                </a:solidFill>
              </a:rPr>
              <a:t>Correlation with Unrest</a:t>
            </a:r>
          </a:p>
        </p:txBody>
      </p:sp>
      <p:pic>
        <p:nvPicPr>
          <p:cNvPr id="3" name="Picture 2" descr="2 Correlation with Unrest Ev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5696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70C0"/>
                </a:solidFill>
              </a:rPr>
              <a:t>Feature Importance</a:t>
            </a:r>
          </a:p>
        </p:txBody>
      </p:sp>
      <p:pic>
        <p:nvPicPr>
          <p:cNvPr id="3" name="Picture 2" descr="3 Feature Import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58357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70C0"/>
                </a:solidFill>
              </a:rPr>
              <a:t>Model Calibration (Uncalibrated)</a:t>
            </a:r>
          </a:p>
        </p:txBody>
      </p:sp>
      <p:pic>
        <p:nvPicPr>
          <p:cNvPr id="3" name="Picture 2" descr="4 Calibration Cur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56961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70C0"/>
                </a:solidFill>
              </a:rPr>
              <a:t>Model Calibration (Calibrated)</a:t>
            </a:r>
          </a:p>
        </p:txBody>
      </p:sp>
      <p:pic>
        <p:nvPicPr>
          <p:cNvPr id="3" name="Picture 2" descr="5 Calibration Curve Compari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56961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4168866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Proposed Alert Rule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168866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CA" sz="2200"/>
              <a:t>• </a:t>
            </a:r>
            <a:r>
              <a:rPr lang="en-CA" sz="2200" b="1"/>
              <a:t>Alert if: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CA" sz="2200"/>
              <a:t>   - Prior unrest count is high OR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CA" sz="2200"/>
              <a:t>   - Government approval is low AND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CA" sz="2200"/>
              <a:t>   - Inflation or rainfall deviation is high</a:t>
            </a:r>
          </a:p>
          <a:p>
            <a:pPr marL="0" indent="0">
              <a:lnSpc>
                <a:spcPct val="90000"/>
              </a:lnSpc>
              <a:buNone/>
            </a:pPr>
            <a:endParaRPr lang="en-CA" sz="2200"/>
          </a:p>
          <a:p>
            <a:pPr marL="0" indent="0">
              <a:lnSpc>
                <a:spcPct val="90000"/>
              </a:lnSpc>
              <a:buNone/>
            </a:pPr>
            <a:r>
              <a:rPr lang="en-CA" sz="2200"/>
              <a:t>• </a:t>
            </a:r>
            <a:r>
              <a:rPr lang="en-CA" sz="2200" b="1"/>
              <a:t>Analysts can: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CA" sz="2200"/>
              <a:t>   - Monitor high-risk regions monthly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CA" sz="2200"/>
              <a:t>   - Prioritize top 10% regions by risk score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16981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229</Words>
  <Application>Microsoft Office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Early Warning System for Societal Unrest</vt:lpstr>
      <vt:lpstr>Project Background</vt:lpstr>
      <vt:lpstr>Project Objectives</vt:lpstr>
      <vt:lpstr>Unrest Event Distribution</vt:lpstr>
      <vt:lpstr>Correlation with Unrest</vt:lpstr>
      <vt:lpstr>Feature Importance</vt:lpstr>
      <vt:lpstr>Model Calibration (Uncalibrated)</vt:lpstr>
      <vt:lpstr>Model Calibration (Calibrated)</vt:lpstr>
      <vt:lpstr>Proposed Alert Rule</vt:lpstr>
      <vt:lpstr>Interactive Dashboard (Power BI)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Asha Saha</cp:lastModifiedBy>
  <cp:revision>2</cp:revision>
  <dcterms:created xsi:type="dcterms:W3CDTF">2013-01-27T09:14:16Z</dcterms:created>
  <dcterms:modified xsi:type="dcterms:W3CDTF">2025-07-23T03:40:50Z</dcterms:modified>
  <cp:category/>
</cp:coreProperties>
</file>