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60" r:id="rId2"/>
    <p:sldId id="639" r:id="rId3"/>
    <p:sldId id="640" r:id="rId4"/>
    <p:sldId id="641" r:id="rId5"/>
    <p:sldId id="642" r:id="rId6"/>
    <p:sldId id="644" r:id="rId7"/>
    <p:sldId id="645" r:id="rId8"/>
    <p:sldId id="646" r:id="rId9"/>
    <p:sldId id="647" r:id="rId10"/>
    <p:sldId id="648" r:id="rId11"/>
    <p:sldId id="650" r:id="rId12"/>
    <p:sldId id="651" r:id="rId13"/>
    <p:sldId id="652" r:id="rId14"/>
    <p:sldId id="658" r:id="rId15"/>
    <p:sldId id="659" r:id="rId16"/>
    <p:sldId id="66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42" autoAdjust="0"/>
  </p:normalViewPr>
  <p:slideViewPr>
    <p:cSldViewPr>
      <p:cViewPr varScale="1">
        <p:scale>
          <a:sx n="73" d="100"/>
          <a:sy n="73" d="100"/>
        </p:scale>
        <p:origin x="-1284" y="-96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1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422176-A4E6-4C92-83D8-05C66464C8C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262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1EE4B0-D84A-42ED-8CE9-276F25826E6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6554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5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5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3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0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6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28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69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228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841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2"/>
            </a:gs>
            <a:gs pos="1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83920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/>
              <a:t>Presentation</a:t>
            </a:r>
            <a:br>
              <a:rPr lang="en-US" sz="5000" dirty="0" smtClean="0"/>
            </a:br>
            <a:r>
              <a:rPr lang="en-US" sz="2000" dirty="0" smtClean="0"/>
              <a:t>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400" dirty="0" err="1" smtClean="0"/>
              <a:t>Thevenin’s</a:t>
            </a:r>
            <a:r>
              <a:rPr lang="en-US" sz="3400" dirty="0" smtClean="0"/>
              <a:t> </a:t>
            </a:r>
            <a:r>
              <a:rPr lang="en-US" sz="3400" dirty="0" smtClean="0"/>
              <a:t>Theorem</a:t>
            </a:r>
            <a:endParaRPr lang="en-US" sz="3400" dirty="0"/>
          </a:p>
          <a:p>
            <a:pPr algn="ctr"/>
            <a:endParaRPr lang="en-US" sz="2700" dirty="0" smtClean="0"/>
          </a:p>
          <a:p>
            <a:pPr algn="ctr"/>
            <a:endParaRPr lang="en-US" sz="2700" dirty="0" smtClean="0"/>
          </a:p>
          <a:p>
            <a:pPr algn="ctr"/>
            <a:r>
              <a:rPr lang="en-US" sz="2700" b="1" dirty="0" smtClean="0"/>
              <a:t>Presenter:</a:t>
            </a:r>
            <a:r>
              <a:rPr lang="en-US" sz="2700" dirty="0" smtClean="0"/>
              <a:t> Sk. </a:t>
            </a:r>
            <a:r>
              <a:rPr lang="en-US" sz="2700" dirty="0" err="1" smtClean="0"/>
              <a:t>Sanjidul</a:t>
            </a:r>
            <a:r>
              <a:rPr lang="en-US" sz="2700" dirty="0" smtClean="0"/>
              <a:t> </a:t>
            </a:r>
            <a:r>
              <a:rPr lang="en-US" sz="2700" dirty="0" err="1" smtClean="0"/>
              <a:t>Haque</a:t>
            </a:r>
            <a:endParaRPr lang="en-US" sz="2700" dirty="0" smtClean="0"/>
          </a:p>
          <a:p>
            <a:pPr algn="ctr"/>
            <a:r>
              <a:rPr lang="en-US" sz="2700" b="1" dirty="0" smtClean="0"/>
              <a:t>ID:</a:t>
            </a:r>
            <a:r>
              <a:rPr lang="en-US" sz="2700" dirty="0" smtClean="0"/>
              <a:t> 162002038</a:t>
            </a:r>
          </a:p>
          <a:p>
            <a:pPr algn="ctr"/>
            <a:r>
              <a:rPr lang="en-US" sz="2700" b="1" dirty="0" smtClean="0"/>
              <a:t>Course Code:</a:t>
            </a:r>
            <a:r>
              <a:rPr lang="en-US" sz="2700" dirty="0" smtClean="0"/>
              <a:t> EEE 101</a:t>
            </a:r>
          </a:p>
          <a:p>
            <a:pPr algn="ctr"/>
            <a:r>
              <a:rPr lang="en-US" sz="2700" b="1" dirty="0" smtClean="0"/>
              <a:t>Course Title: </a:t>
            </a:r>
            <a:r>
              <a:rPr lang="en-US" sz="2700" dirty="0" smtClean="0"/>
              <a:t>Introduction to Electrical Engineering</a:t>
            </a:r>
          </a:p>
          <a:p>
            <a:pPr algn="ctr"/>
            <a:r>
              <a:rPr lang="en-US" sz="2700" b="1" dirty="0" smtClean="0"/>
              <a:t>Course Teacher: </a:t>
            </a:r>
            <a:r>
              <a:rPr lang="en-US" sz="2700" dirty="0" smtClean="0"/>
              <a:t>Ms. </a:t>
            </a:r>
            <a:r>
              <a:rPr lang="en-US" sz="2700" dirty="0" err="1" smtClean="0"/>
              <a:t>Nusrat</a:t>
            </a:r>
            <a:r>
              <a:rPr lang="en-US" sz="2700" dirty="0" smtClean="0"/>
              <a:t> </a:t>
            </a:r>
            <a:r>
              <a:rPr lang="en-US" sz="2700" dirty="0" err="1" smtClean="0"/>
              <a:t>Alim</a:t>
            </a:r>
            <a:endParaRPr lang="en-US" sz="2700" dirty="0" smtClean="0"/>
          </a:p>
          <a:p>
            <a:pPr algn="ctr"/>
            <a:r>
              <a:rPr lang="en-US" sz="2700" b="1" dirty="0" smtClean="0"/>
              <a:t>Green University of Bangladesh</a:t>
            </a:r>
            <a:endParaRPr lang="en-US" sz="2700" dirty="0" smtClean="0"/>
          </a:p>
          <a:p>
            <a:pPr algn="ctr"/>
            <a:endParaRPr lang="en-US" sz="3400" dirty="0"/>
          </a:p>
          <a:p>
            <a:pPr algn="ctr"/>
            <a:endParaRPr lang="en-US" sz="3400" dirty="0" smtClean="0"/>
          </a:p>
          <a:p>
            <a:pPr algn="ctr"/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83109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1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273547"/>
              </p:ext>
            </p:extLst>
          </p:nvPr>
        </p:nvGraphicFramePr>
        <p:xfrm>
          <a:off x="838200" y="1219200"/>
          <a:ext cx="7486650" cy="545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42" name="Image" r:id="rId3" imgW="9980952" imgH="7276190" progId="Photoshop.Image.6">
                  <p:embed/>
                </p:oleObj>
              </mc:Choice>
              <mc:Fallback>
                <p:oleObj name="Image" r:id="rId3" imgW="9980952" imgH="7276190" progId="Photoshop.Image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19200"/>
                        <a:ext cx="7486650" cy="545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304800"/>
            <a:ext cx="739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Some Circuits</a:t>
            </a:r>
            <a:endParaRPr lang="en-US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ChangeArrowheads="1"/>
          </p:cNvSpPr>
          <p:nvPr/>
        </p:nvSpPr>
        <p:spPr bwMode="auto">
          <a:xfrm>
            <a:off x="1905000" y="152400"/>
            <a:ext cx="5105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000" b="1" dirty="0"/>
              <a:t>Computation of </a:t>
            </a:r>
            <a:r>
              <a:rPr lang="en-US" altLang="en-US" sz="3000" b="1" dirty="0" err="1" smtClean="0"/>
              <a:t>Thevenin’s</a:t>
            </a:r>
            <a:r>
              <a:rPr lang="en-US" altLang="en-US" sz="3000" b="1" dirty="0" smtClean="0"/>
              <a:t> </a:t>
            </a:r>
            <a:r>
              <a:rPr lang="en-US" altLang="en-US" sz="3000" b="1" dirty="0"/>
              <a:t>resistance  </a:t>
            </a:r>
          </a:p>
        </p:txBody>
      </p:sp>
      <p:graphicFrame>
        <p:nvGraphicFramePr>
          <p:cNvPr id="553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870661"/>
              </p:ext>
            </p:extLst>
          </p:nvPr>
        </p:nvGraphicFramePr>
        <p:xfrm>
          <a:off x="304800" y="1143000"/>
          <a:ext cx="3228975" cy="555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5" name="Image" r:id="rId3" imgW="4304762" imgH="7403175" progId="Photoshop.Image.6">
                  <p:embed/>
                </p:oleObj>
              </mc:Choice>
              <mc:Fallback>
                <p:oleObj name="Image" r:id="rId3" imgW="4304762" imgH="7403175" progId="Photoshop.Image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3228975" cy="555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149427"/>
              </p:ext>
            </p:extLst>
          </p:nvPr>
        </p:nvGraphicFramePr>
        <p:xfrm>
          <a:off x="4038600" y="1676400"/>
          <a:ext cx="393223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6" name="Image" r:id="rId5" imgW="5714286" imgH="6425397" progId="Photoshop.Image.6">
                  <p:embed/>
                </p:oleObj>
              </mc:Choice>
              <mc:Fallback>
                <p:oleObj name="Image" r:id="rId5" imgW="5714286" imgH="6425397" progId="Photoshop.Image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3932238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ChangeArrowheads="1"/>
          </p:cNvSpPr>
          <p:nvPr/>
        </p:nvSpPr>
        <p:spPr bwMode="auto">
          <a:xfrm>
            <a:off x="914400" y="195942"/>
            <a:ext cx="7010400" cy="79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4000" b="1" dirty="0"/>
              <a:t>Equivalence of open-circuit and </a:t>
            </a:r>
            <a:r>
              <a:rPr lang="en-US" altLang="en-US" sz="4000" b="1" dirty="0" err="1" smtClean="0"/>
              <a:t>Thevenin’s</a:t>
            </a:r>
            <a:r>
              <a:rPr lang="en-US" altLang="en-US" sz="4000" b="1" dirty="0" smtClean="0"/>
              <a:t> </a:t>
            </a:r>
            <a:r>
              <a:rPr lang="en-US" altLang="en-US" sz="4000" b="1" dirty="0"/>
              <a:t>voltage</a:t>
            </a:r>
            <a:r>
              <a:rPr lang="en-US" altLang="en-US" sz="2400" b="1" dirty="0"/>
              <a:t>  </a:t>
            </a:r>
          </a:p>
        </p:txBody>
      </p:sp>
      <p:graphicFrame>
        <p:nvGraphicFramePr>
          <p:cNvPr id="555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610173"/>
              </p:ext>
            </p:extLst>
          </p:nvPr>
        </p:nvGraphicFramePr>
        <p:xfrm>
          <a:off x="2133600" y="1506039"/>
          <a:ext cx="485775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15" name="Image" r:id="rId3" imgW="6476190" imgH="7085714" progId="Photoshop.Image.6">
                  <p:embed/>
                </p:oleObj>
              </mc:Choice>
              <mc:Fallback>
                <p:oleObj name="Image" r:id="rId3" imgW="6476190" imgH="7085714" progId="Photoshop.Image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06039"/>
                        <a:ext cx="4857750" cy="531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ChangeArrowheads="1"/>
          </p:cNvSpPr>
          <p:nvPr/>
        </p:nvSpPr>
        <p:spPr bwMode="auto">
          <a:xfrm>
            <a:off x="1600200" y="381000"/>
            <a:ext cx="5486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dirty="0"/>
              <a:t>A circuit and its </a:t>
            </a:r>
            <a:r>
              <a:rPr lang="en-US" altLang="en-US" b="1" dirty="0" err="1" smtClean="0"/>
              <a:t>Thevenin’s</a:t>
            </a:r>
            <a:r>
              <a:rPr lang="en-US" altLang="en-US" b="1" dirty="0" smtClean="0"/>
              <a:t> </a:t>
            </a:r>
            <a:r>
              <a:rPr lang="en-US" altLang="en-US" b="1" dirty="0"/>
              <a:t>equivalent  </a:t>
            </a:r>
          </a:p>
        </p:txBody>
      </p:sp>
      <p:graphicFrame>
        <p:nvGraphicFramePr>
          <p:cNvPr id="556035" name="Object 3"/>
          <p:cNvGraphicFramePr>
            <a:graphicFrameLocks noChangeAspect="1"/>
          </p:cNvGraphicFramePr>
          <p:nvPr/>
        </p:nvGraphicFramePr>
        <p:xfrm>
          <a:off x="276225" y="2228850"/>
          <a:ext cx="859155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39" name="Image" r:id="rId3" imgW="11453968" imgH="3200000" progId="Photoshop.Image.6">
                  <p:embed/>
                </p:oleObj>
              </mc:Choice>
              <mc:Fallback>
                <p:oleObj name="Image" r:id="rId3" imgW="11453968" imgH="3200000" progId="Photoshop.Image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2228850"/>
                        <a:ext cx="859155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11430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Applications of Thevenin’s Theorem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Maximum Power Transfer</a:t>
            </a:r>
          </a:p>
          <a:p>
            <a:pPr lvl="1"/>
            <a:r>
              <a:rPr lang="en-US" altLang="en-US"/>
              <a:t>Maximum power transfer from a circuit to a variable load occurs when the load resistance equals the source resistance</a:t>
            </a:r>
          </a:p>
          <a:p>
            <a:pPr lvl="1"/>
            <a:r>
              <a:rPr lang="en-US" altLang="en-US"/>
              <a:t>For a series-parallel circuit, maximum power occurs when </a:t>
            </a:r>
            <a:r>
              <a:rPr lang="en-US" altLang="en-US" i="1"/>
              <a:t>R</a:t>
            </a:r>
            <a:r>
              <a:rPr lang="en-US" altLang="en-US" i="1" baseline="-25000"/>
              <a:t>L</a:t>
            </a:r>
            <a:r>
              <a:rPr lang="en-US" altLang="en-US" i="1"/>
              <a:t> = R</a:t>
            </a:r>
            <a:r>
              <a:rPr lang="en-US" altLang="en-US" i="1" baseline="-25000"/>
              <a:t>TH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9067800" cy="11430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Applications of Thevenin’s Theorem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41148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Multiload Circuits</a:t>
            </a:r>
          </a:p>
        </p:txBody>
      </p:sp>
      <p:sp>
        <p:nvSpPr>
          <p:cNvPr id="563204" name="Text Box 4"/>
          <p:cNvSpPr txBox="1">
            <a:spLocks noChangeArrowheads="1"/>
          </p:cNvSpPr>
          <p:nvPr/>
        </p:nvSpPr>
        <p:spPr bwMode="auto">
          <a:xfrm>
            <a:off x="3108325" y="3622675"/>
            <a:ext cx="235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Insert Figure 7.30</a:t>
            </a:r>
          </a:p>
        </p:txBody>
      </p:sp>
      <p:pic>
        <p:nvPicPr>
          <p:cNvPr id="5632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6172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4906962"/>
          </a:xfrm>
        </p:spPr>
        <p:txBody>
          <a:bodyPr/>
          <a:lstStyle/>
          <a:p>
            <a:r>
              <a:rPr lang="en-US" sz="5500" dirty="0" smtClean="0"/>
              <a:t>Thank </a:t>
            </a:r>
            <a:br>
              <a:rPr lang="en-US" sz="5500" dirty="0" smtClean="0"/>
            </a:br>
            <a:r>
              <a:rPr lang="en-US" sz="5500" dirty="0" smtClean="0"/>
              <a:t>You </a:t>
            </a:r>
            <a:br>
              <a:rPr lang="en-US" sz="5500" dirty="0" smtClean="0"/>
            </a:br>
            <a:r>
              <a:rPr lang="en-US" sz="5000" dirty="0" smtClean="0"/>
              <a:t>For</a:t>
            </a:r>
            <a:br>
              <a:rPr lang="en-US" sz="5000" dirty="0" smtClean="0"/>
            </a:br>
            <a:r>
              <a:rPr lang="en-US" sz="6000" dirty="0" smtClean="0"/>
              <a:t>Watching </a:t>
            </a:r>
            <a:br>
              <a:rPr lang="en-US" sz="6000" dirty="0" smtClean="0"/>
            </a:br>
            <a:r>
              <a:rPr lang="en-US" sz="5000" dirty="0" smtClean="0"/>
              <a:t>My </a:t>
            </a:r>
            <a:br>
              <a:rPr lang="en-US" sz="5000" dirty="0" smtClean="0"/>
            </a:br>
            <a:r>
              <a:rPr lang="en-US" sz="5000" dirty="0" smtClean="0"/>
              <a:t>Slide!!!</a:t>
            </a:r>
            <a:br>
              <a:rPr lang="en-US" sz="5000" dirty="0" smtClean="0"/>
            </a:b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01423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Thevenin’s Theorem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1928813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Thevenin’s Theorem – any resistive circuit or network, no matter how complex, can be represented as a voltage source in series with a source resistance</a:t>
            </a:r>
          </a:p>
        </p:txBody>
      </p:sp>
      <p:pic>
        <p:nvPicPr>
          <p:cNvPr id="542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6629400" cy="32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/>
              <a:t>Thevenin’s</a:t>
            </a:r>
            <a:r>
              <a:rPr lang="en-US" altLang="en-US" dirty="0"/>
              <a:t> Theorem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16764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/>
              <a:t>Thevenin</a:t>
            </a:r>
            <a:r>
              <a:rPr lang="en-US" altLang="en-US" dirty="0"/>
              <a:t> Voltage (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TH</a:t>
            </a:r>
            <a:r>
              <a:rPr lang="en-US" altLang="en-US" dirty="0"/>
              <a:t>) – the voltage present at the output terminals of the circuit when the load is removed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2803525" y="4079875"/>
            <a:ext cx="235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Insert Figure 7.18</a:t>
            </a:r>
          </a:p>
        </p:txBody>
      </p:sp>
      <p:pic>
        <p:nvPicPr>
          <p:cNvPr id="543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3124200"/>
            <a:ext cx="5181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Thevenin’s Theorem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147955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Thevenin Resistance (</a:t>
            </a:r>
            <a:r>
              <a:rPr lang="en-US" altLang="en-US" i="1"/>
              <a:t>R</a:t>
            </a:r>
            <a:r>
              <a:rPr lang="en-US" altLang="en-US" i="1" baseline="-25000"/>
              <a:t>TH</a:t>
            </a:r>
            <a:r>
              <a:rPr lang="en-US" altLang="en-US"/>
              <a:t>) – the resistance measured across the output terminals with the load removed</a:t>
            </a:r>
          </a:p>
        </p:txBody>
      </p:sp>
      <p:pic>
        <p:nvPicPr>
          <p:cNvPr id="544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7086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794" name="Picture 2" descr="2f00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030413"/>
            <a:ext cx="6143625" cy="27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57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b="1" dirty="0" err="1" smtClean="0">
                <a:latin typeface="sssb" charset="0"/>
                <a:ea typeface="ＭＳ Ｐゴシック" pitchFamily="34" charset="-128"/>
              </a:rPr>
              <a:t>Thevenin’s</a:t>
            </a:r>
            <a:r>
              <a:rPr lang="en-US" altLang="ja-JP" b="1" dirty="0" smtClean="0">
                <a:latin typeface="sssb" charset="0"/>
                <a:ea typeface="ＭＳ Ｐゴシック" pitchFamily="34" charset="-128"/>
              </a:rPr>
              <a:t> </a:t>
            </a:r>
            <a:r>
              <a:rPr lang="en-US" altLang="ja-JP" b="1" dirty="0">
                <a:latin typeface="sssb" charset="0"/>
                <a:ea typeface="ＭＳ Ｐゴシック" pitchFamily="34" charset="-128"/>
              </a:rPr>
              <a:t>Equivalent Circuits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842" name="Picture 2" descr="2f00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2951162"/>
            <a:ext cx="8382000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2440" y="381000"/>
            <a:ext cx="838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b="1" dirty="0" err="1" smtClean="0">
                <a:latin typeface="sssb" charset="0"/>
                <a:ea typeface="ＭＳ Ｐゴシック" pitchFamily="34" charset="-128"/>
              </a:rPr>
              <a:t>Thevenin’s</a:t>
            </a:r>
            <a:r>
              <a:rPr lang="en-US" altLang="ja-JP" sz="4400" b="1" dirty="0" smtClean="0">
                <a:latin typeface="sssb" charset="0"/>
                <a:ea typeface="ＭＳ Ｐゴシック" pitchFamily="34" charset="-128"/>
              </a:rPr>
              <a:t> Equivalent Circuits</a:t>
            </a:r>
            <a:endParaRPr lang="en-US" sz="4400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b="1" dirty="0" err="1" smtClean="0">
                <a:latin typeface="sssb" charset="0"/>
                <a:ea typeface="ＭＳ Ｐゴシック" pitchFamily="34" charset="-128"/>
              </a:rPr>
              <a:t>Thevenin’s</a:t>
            </a:r>
            <a:r>
              <a:rPr lang="en-US" altLang="ja-JP" b="1" dirty="0" smtClean="0">
                <a:latin typeface="sssb" charset="0"/>
                <a:ea typeface="ＭＳ Ｐゴシック" pitchFamily="34" charset="-128"/>
              </a:rPr>
              <a:t> </a:t>
            </a:r>
            <a:r>
              <a:rPr lang="en-US" altLang="ja-JP" b="1" dirty="0">
                <a:latin typeface="sssb" charset="0"/>
                <a:ea typeface="ＭＳ Ｐゴシック" pitchFamily="34" charset="-128"/>
              </a:rPr>
              <a:t>Equivalent Circuits</a:t>
            </a:r>
            <a:r>
              <a:rPr lang="en-US" altLang="ja-JP" dirty="0">
                <a:latin typeface="sssb" charset="0"/>
                <a:ea typeface="ＭＳ Ｐゴシック" pitchFamily="34" charset="-128"/>
              </a:rPr>
              <a:t/>
            </a:r>
            <a:br>
              <a:rPr lang="en-US" altLang="ja-JP" dirty="0">
                <a:latin typeface="sssb" charset="0"/>
                <a:ea typeface="ＭＳ Ｐゴシック" pitchFamily="34" charset="-128"/>
              </a:rPr>
            </a:br>
            <a:endParaRPr lang="en-US" altLang="ja-JP" dirty="0">
              <a:latin typeface="sssb" charset="0"/>
              <a:ea typeface="ＭＳ Ｐゴシック" pitchFamily="34" charset="-128"/>
            </a:endParaRPr>
          </a:p>
        </p:txBody>
      </p:sp>
      <p:graphicFrame>
        <p:nvGraphicFramePr>
          <p:cNvPr id="548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00390"/>
              </p:ext>
            </p:extLst>
          </p:nvPr>
        </p:nvGraphicFramePr>
        <p:xfrm>
          <a:off x="6019800" y="2640874"/>
          <a:ext cx="18478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76" name="Equation" r:id="rId3" imgW="495000" imgH="228600" progId="Equation.3">
                  <p:embed/>
                </p:oleObj>
              </mc:Choice>
              <mc:Fallback>
                <p:oleObj name="Equation" r:id="rId3" imgW="495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40874"/>
                        <a:ext cx="184785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286747"/>
              </p:ext>
            </p:extLst>
          </p:nvPr>
        </p:nvGraphicFramePr>
        <p:xfrm>
          <a:off x="6096000" y="3810000"/>
          <a:ext cx="169545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77" name="Equation" r:id="rId5" imgW="533160" imgH="431640" progId="Equation.3">
                  <p:embed/>
                </p:oleObj>
              </mc:Choice>
              <mc:Fallback>
                <p:oleObj name="Equation" r:id="rId5" imgW="5331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10000"/>
                        <a:ext cx="169545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8869" name="Picture 5" descr="2f00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5" r="26578" b="26955"/>
          <a:stretch>
            <a:fillRect/>
          </a:stretch>
        </p:blipFill>
        <p:spPr bwMode="auto">
          <a:xfrm>
            <a:off x="705394" y="2667000"/>
            <a:ext cx="4648200" cy="271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z="4000" b="1" dirty="0" err="1" smtClean="0">
                <a:latin typeface="sssb" charset="0"/>
                <a:ea typeface="ＭＳ Ｐゴシック" pitchFamily="34" charset="-128"/>
              </a:rPr>
              <a:t>Thevenin’s</a:t>
            </a:r>
            <a:r>
              <a:rPr lang="en-US" altLang="ja-JP" sz="4000" b="1" dirty="0" smtClean="0">
                <a:latin typeface="sssb" charset="0"/>
                <a:ea typeface="ＭＳ Ｐゴシック" pitchFamily="34" charset="-128"/>
              </a:rPr>
              <a:t> </a:t>
            </a:r>
            <a:r>
              <a:rPr lang="en-US" altLang="ja-JP" sz="4000" b="1" dirty="0">
                <a:latin typeface="sssb" charset="0"/>
                <a:ea typeface="ＭＳ Ｐゴシック" pitchFamily="34" charset="-128"/>
              </a:rPr>
              <a:t>Equivalent Circuits</a:t>
            </a:r>
            <a:r>
              <a:rPr lang="en-US" altLang="ja-JP" sz="4000" dirty="0">
                <a:latin typeface="sssb" charset="0"/>
                <a:ea typeface="ＭＳ Ｐゴシック" pitchFamily="34" charset="-128"/>
              </a:rPr>
              <a:t/>
            </a:r>
            <a:br>
              <a:rPr lang="en-US" altLang="ja-JP" sz="4000" dirty="0">
                <a:latin typeface="sssb" charset="0"/>
                <a:ea typeface="ＭＳ Ｐゴシック" pitchFamily="34" charset="-128"/>
              </a:rPr>
            </a:br>
            <a:endParaRPr lang="en-US" altLang="ja-JP" sz="4000" dirty="0">
              <a:latin typeface="sssb" charset="0"/>
              <a:ea typeface="ＭＳ Ｐゴシック" pitchFamily="34" charset="-128"/>
            </a:endParaRPr>
          </a:p>
        </p:txBody>
      </p:sp>
      <p:pic>
        <p:nvPicPr>
          <p:cNvPr id="549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289560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9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90675"/>
            <a:ext cx="3276600" cy="161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98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4800600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75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b="1" dirty="0">
                <a:latin typeface="sssb" charset="0"/>
                <a:ea typeface="ＭＳ Ｐゴシック" pitchFamily="34" charset="-128"/>
              </a:rPr>
              <a:t>Finding the </a:t>
            </a:r>
            <a:r>
              <a:rPr lang="en-US" altLang="ja-JP" b="1" dirty="0" err="1" smtClean="0">
                <a:latin typeface="sssb" charset="0"/>
                <a:ea typeface="ＭＳ Ｐゴシック" pitchFamily="34" charset="-128"/>
              </a:rPr>
              <a:t>Thevenin’s</a:t>
            </a:r>
            <a:r>
              <a:rPr lang="en-US" altLang="ja-JP" b="1" dirty="0" smtClean="0">
                <a:latin typeface="sssb" charset="0"/>
                <a:ea typeface="ＭＳ Ｐゴシック" pitchFamily="34" charset="-128"/>
              </a:rPr>
              <a:t> </a:t>
            </a:r>
            <a:r>
              <a:rPr lang="en-US" altLang="ja-JP" b="1" dirty="0">
                <a:latin typeface="sssb" charset="0"/>
                <a:ea typeface="ＭＳ Ｐゴシック" pitchFamily="34" charset="-128"/>
              </a:rPr>
              <a:t>Resistance Directly</a:t>
            </a:r>
            <a:endParaRPr lang="en-US" altLang="ja-JP" dirty="0">
              <a:latin typeface="sssb" charset="0"/>
              <a:ea typeface="ＭＳ Ｐゴシック" pitchFamily="34" charset="-128"/>
            </a:endParaRPr>
          </a:p>
        </p:txBody>
      </p:sp>
      <p:sp>
        <p:nvSpPr>
          <p:cNvPr id="550915" name="Rectangle 3"/>
          <p:cNvSpPr>
            <a:spLocks noChangeArrowheads="1"/>
          </p:cNvSpPr>
          <p:nvPr/>
        </p:nvSpPr>
        <p:spPr bwMode="auto">
          <a:xfrm>
            <a:off x="457200" y="1600200"/>
            <a:ext cx="830580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3200" dirty="0">
                <a:latin typeface="ss" charset="0"/>
                <a:ea typeface="ＭＳ Ｐゴシック" pitchFamily="34" charset="-128"/>
              </a:rPr>
              <a:t>When </a:t>
            </a:r>
            <a:r>
              <a:rPr lang="en-US" altLang="ja-JP" sz="3200" b="1" dirty="0">
                <a:latin typeface="ss" charset="0"/>
                <a:ea typeface="ＭＳ Ｐゴシック" pitchFamily="34" charset="-128"/>
              </a:rPr>
              <a:t>zeroing a voltage source</a:t>
            </a:r>
            <a:r>
              <a:rPr lang="en-US" altLang="ja-JP" sz="3200" dirty="0">
                <a:latin typeface="ss" charset="0"/>
                <a:ea typeface="ＭＳ Ｐゴシック" pitchFamily="34" charset="-128"/>
              </a:rPr>
              <a:t>, it becomes a </a:t>
            </a:r>
            <a:r>
              <a:rPr lang="en-US" altLang="ja-JP" sz="3200" u="sng" dirty="0">
                <a:latin typeface="ss" charset="0"/>
                <a:ea typeface="ＭＳ Ｐゴシック" pitchFamily="34" charset="-128"/>
              </a:rPr>
              <a:t>short circuit</a:t>
            </a:r>
            <a:r>
              <a:rPr lang="en-US" altLang="ja-JP" sz="3200" dirty="0">
                <a:latin typeface="ss" charset="0"/>
                <a:ea typeface="ＭＳ Ｐゴシック" pitchFamily="34" charset="-128"/>
              </a:rPr>
              <a:t>. When </a:t>
            </a:r>
            <a:r>
              <a:rPr lang="en-US" altLang="ja-JP" sz="3200" b="1" dirty="0">
                <a:latin typeface="ss" charset="0"/>
                <a:ea typeface="ＭＳ Ｐゴシック" pitchFamily="34" charset="-128"/>
              </a:rPr>
              <a:t>zeroing a current source</a:t>
            </a:r>
            <a:r>
              <a:rPr lang="en-US" altLang="ja-JP" sz="3200" dirty="0">
                <a:latin typeface="ss" charset="0"/>
                <a:ea typeface="ＭＳ Ｐゴシック" pitchFamily="34" charset="-128"/>
              </a:rPr>
              <a:t>, it becomes an </a:t>
            </a:r>
            <a:r>
              <a:rPr lang="en-US" altLang="ja-JP" sz="3200" u="sng" dirty="0">
                <a:latin typeface="ss" charset="0"/>
                <a:ea typeface="ＭＳ Ｐゴシック" pitchFamily="34" charset="-128"/>
              </a:rPr>
              <a:t>open circuit</a:t>
            </a:r>
            <a:r>
              <a:rPr lang="en-US" altLang="ja-JP" sz="3200" dirty="0">
                <a:latin typeface="ss" charset="0"/>
                <a:ea typeface="ＭＳ Ｐゴシック" pitchFamily="34" charset="-128"/>
              </a:rPr>
              <a:t>.</a:t>
            </a:r>
          </a:p>
          <a:p>
            <a:pPr>
              <a:spcBef>
                <a:spcPct val="50000"/>
              </a:spcBef>
            </a:pPr>
            <a:endParaRPr lang="en-US" altLang="ja-JP" sz="1600" dirty="0">
              <a:latin typeface="ss" charset="0"/>
              <a:ea typeface="ＭＳ Ｐゴシック" pitchFamily="34" charset="-128"/>
            </a:endParaRPr>
          </a:p>
          <a:p>
            <a:r>
              <a:rPr lang="en-US" altLang="ja-JP" sz="3200" dirty="0">
                <a:latin typeface="tti" charset="0"/>
                <a:ea typeface="ＭＳ Ｐゴシック" pitchFamily="34" charset="-128"/>
              </a:rPr>
              <a:t>We can find the </a:t>
            </a:r>
            <a:r>
              <a:rPr lang="en-US" altLang="ja-JP" sz="3200" dirty="0" err="1" smtClean="0">
                <a:latin typeface="tti" charset="0"/>
                <a:ea typeface="ＭＳ Ｐゴシック" pitchFamily="34" charset="-128"/>
              </a:rPr>
              <a:t>Thevenin</a:t>
            </a:r>
            <a:r>
              <a:rPr lang="en-US" altLang="ja-JP" sz="3200" dirty="0" smtClean="0">
                <a:latin typeface="tti" charset="0"/>
                <a:ea typeface="ＭＳ Ｐゴシック" pitchFamily="34" charset="-128"/>
              </a:rPr>
              <a:t> </a:t>
            </a:r>
            <a:r>
              <a:rPr lang="en-US" altLang="ja-JP" sz="3200" dirty="0">
                <a:latin typeface="tti" charset="0"/>
                <a:ea typeface="ＭＳ Ｐゴシック" pitchFamily="34" charset="-128"/>
              </a:rPr>
              <a:t>resistance by </a:t>
            </a:r>
            <a:r>
              <a:rPr lang="en-US" altLang="ja-JP" sz="3200" b="1" dirty="0">
                <a:latin typeface="tti" charset="0"/>
                <a:ea typeface="ＭＳ Ｐゴシック" pitchFamily="34" charset="-128"/>
              </a:rPr>
              <a:t>zeroing the sources in the original network</a:t>
            </a:r>
            <a:r>
              <a:rPr lang="en-US" altLang="ja-JP" sz="3200" dirty="0">
                <a:latin typeface="tti" charset="0"/>
                <a:ea typeface="ＭＳ Ｐゴシック" pitchFamily="34" charset="-128"/>
              </a:rPr>
              <a:t> and then computing the resistance between the terminals.</a:t>
            </a:r>
            <a:endParaRPr lang="en-US" altLang="ja-JP" sz="3200" dirty="0">
              <a:latin typeface="ss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205</Words>
  <Application>Microsoft Office PowerPoint</Application>
  <PresentationFormat>On-screen Show (4:3)</PresentationFormat>
  <Paragraphs>37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Default Design</vt:lpstr>
      <vt:lpstr>Equation</vt:lpstr>
      <vt:lpstr>Image</vt:lpstr>
      <vt:lpstr>PowerPoint Presentation</vt:lpstr>
      <vt:lpstr>Thevenin’s Theorem</vt:lpstr>
      <vt:lpstr>Thevenin’s Theorem</vt:lpstr>
      <vt:lpstr>Thevenin’s Theorem</vt:lpstr>
      <vt:lpstr>Thevenin’s Equivalent Circuits</vt:lpstr>
      <vt:lpstr>PowerPoint Presentation</vt:lpstr>
      <vt:lpstr>Thevenin’s Equivalent Circuits </vt:lpstr>
      <vt:lpstr>Thevenin’s Equivalent Circuits </vt:lpstr>
      <vt:lpstr>Finding the Thevenin’s Resistance Directly</vt:lpstr>
      <vt:lpstr>PowerPoint Presentation</vt:lpstr>
      <vt:lpstr>PowerPoint Presentation</vt:lpstr>
      <vt:lpstr>PowerPoint Presentation</vt:lpstr>
      <vt:lpstr>PowerPoint Presentation</vt:lpstr>
      <vt:lpstr>Applications of Thevenin’s Theorem</vt:lpstr>
      <vt:lpstr>Applications of Thevenin’s Theorem</vt:lpstr>
      <vt:lpstr>Thank  You  For Watching  My  Slide!!! </vt:lpstr>
    </vt:vector>
  </TitlesOfParts>
  <Company>City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Angus  Wu</dc:creator>
  <cp:lastModifiedBy>To avoid injury don't tell me how to do my job</cp:lastModifiedBy>
  <cp:revision>101</cp:revision>
  <cp:lastPrinted>2002-09-18T05:42:52Z</cp:lastPrinted>
  <dcterms:created xsi:type="dcterms:W3CDTF">2002-08-05T07:19:34Z</dcterms:created>
  <dcterms:modified xsi:type="dcterms:W3CDTF">2017-04-20T17:14:07Z</dcterms:modified>
</cp:coreProperties>
</file>