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1" r:id="rId4"/>
    <p:sldId id="274" r:id="rId5"/>
    <p:sldId id="269" r:id="rId6"/>
    <p:sldId id="270" r:id="rId7"/>
    <p:sldId id="285" r:id="rId8"/>
    <p:sldId id="287" r:id="rId9"/>
    <p:sldId id="288" r:id="rId10"/>
    <p:sldId id="275" r:id="rId11"/>
    <p:sldId id="277" r:id="rId12"/>
    <p:sldId id="278" r:id="rId13"/>
    <p:sldId id="279" r:id="rId14"/>
    <p:sldId id="280" r:id="rId15"/>
    <p:sldId id="268" r:id="rId16"/>
    <p:sldId id="282" r:id="rId17"/>
    <p:sldId id="281" r:id="rId18"/>
    <p:sldId id="266" r:id="rId19"/>
    <p:sldId id="283" r:id="rId20"/>
    <p:sldId id="290"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33BF5-D889-ADB6-01D2-00D03A119617}" v="1" dt="2024-05-17T12:28:2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2F97A-A2B2-408F-8EC1-4785592279D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B19EACC-B17F-41C3-AED8-E3BD14BDB986}">
      <dgm:prSet/>
      <dgm:spPr/>
      <dgm:t>
        <a:bodyPr/>
        <a:lstStyle/>
        <a:p>
          <a:r>
            <a:rPr lang="en-US" dirty="0"/>
            <a:t>A lot of work has done on the heart disease dataset that we have used in this project. Different classifier algorithms had applied for better outcome. There are vast research work who had done their work by analyzing different classifier algorithms. There are also a lot of recent works that represents the application of different ensemble technique and their comparison. So we tried to consider both of these in our work.</a:t>
          </a:r>
        </a:p>
      </dgm:t>
    </dgm:pt>
    <dgm:pt modelId="{C43A2D50-4DB6-4B7B-B479-77D647C4D351}" type="parTrans" cxnId="{85F8981E-AAD4-454A-A3BE-0D11FBE217B0}">
      <dgm:prSet/>
      <dgm:spPr/>
      <dgm:t>
        <a:bodyPr/>
        <a:lstStyle/>
        <a:p>
          <a:endParaRPr lang="en-US"/>
        </a:p>
      </dgm:t>
    </dgm:pt>
    <dgm:pt modelId="{ABE41DB1-162E-4101-9FE9-0F6F8E14BB72}" type="sibTrans" cxnId="{85F8981E-AAD4-454A-A3BE-0D11FBE217B0}">
      <dgm:prSet/>
      <dgm:spPr/>
      <dgm:t>
        <a:bodyPr/>
        <a:lstStyle/>
        <a:p>
          <a:endParaRPr lang="en-US"/>
        </a:p>
      </dgm:t>
    </dgm:pt>
    <dgm:pt modelId="{D49F2879-8821-4858-B28A-8D4A4E193DBD}">
      <dgm:prSet/>
      <dgm:spPr/>
      <dgm:t>
        <a:bodyPr/>
        <a:lstStyle/>
        <a:p>
          <a:r>
            <a:rPr lang="en-US" dirty="0"/>
            <a:t>Previously this dataset contained only 313 rows 14 columns of information whereas it is containing 1025 rows and 14 columns. So, doing work on this dataset will never be stoppable. That's why we have took the </a:t>
          </a:r>
          <a:r>
            <a:rPr lang="en-US" dirty="0">
              <a:latin typeface="Tw Cen MT" panose="020B0602020104020603"/>
            </a:rPr>
            <a:t>opportunity</a:t>
          </a:r>
          <a:r>
            <a:rPr lang="en-US" dirty="0"/>
            <a:t>. </a:t>
          </a:r>
        </a:p>
      </dgm:t>
    </dgm:pt>
    <dgm:pt modelId="{601F6579-0C25-413F-AF9E-20AA39335F9F}" type="parTrans" cxnId="{C63AA117-9F6C-4289-A1C7-4A8C22883A9A}">
      <dgm:prSet/>
      <dgm:spPr/>
      <dgm:t>
        <a:bodyPr/>
        <a:lstStyle/>
        <a:p>
          <a:endParaRPr lang="en-US"/>
        </a:p>
      </dgm:t>
    </dgm:pt>
    <dgm:pt modelId="{B86EC242-C747-44A1-B6C4-C81CDF63EE16}" type="sibTrans" cxnId="{C63AA117-9F6C-4289-A1C7-4A8C22883A9A}">
      <dgm:prSet/>
      <dgm:spPr/>
      <dgm:t>
        <a:bodyPr/>
        <a:lstStyle/>
        <a:p>
          <a:endParaRPr lang="en-US"/>
        </a:p>
      </dgm:t>
    </dgm:pt>
    <dgm:pt modelId="{F06FF56C-1E08-43CB-8F77-7EDD57249288}" type="pres">
      <dgm:prSet presAssocID="{C0C2F97A-A2B2-408F-8EC1-4785592279D2}" presName="hierChild1" presStyleCnt="0">
        <dgm:presLayoutVars>
          <dgm:chPref val="1"/>
          <dgm:dir/>
          <dgm:animOne val="branch"/>
          <dgm:animLvl val="lvl"/>
          <dgm:resizeHandles/>
        </dgm:presLayoutVars>
      </dgm:prSet>
      <dgm:spPr/>
    </dgm:pt>
    <dgm:pt modelId="{75044A8A-F518-431E-B9EF-582608DCB6BC}" type="pres">
      <dgm:prSet presAssocID="{EB19EACC-B17F-41C3-AED8-E3BD14BDB986}" presName="hierRoot1" presStyleCnt="0"/>
      <dgm:spPr/>
    </dgm:pt>
    <dgm:pt modelId="{992EFA09-1075-4E15-884E-2B68634DE1EA}" type="pres">
      <dgm:prSet presAssocID="{EB19EACC-B17F-41C3-AED8-E3BD14BDB986}" presName="composite" presStyleCnt="0"/>
      <dgm:spPr/>
    </dgm:pt>
    <dgm:pt modelId="{8C65FF7C-BF87-4146-9033-10272FD1573A}" type="pres">
      <dgm:prSet presAssocID="{EB19EACC-B17F-41C3-AED8-E3BD14BDB986}" presName="background" presStyleLbl="node0" presStyleIdx="0" presStyleCnt="2"/>
      <dgm:spPr/>
    </dgm:pt>
    <dgm:pt modelId="{5E896BF2-3A9E-4406-8C6F-72F041BE2C68}" type="pres">
      <dgm:prSet presAssocID="{EB19EACC-B17F-41C3-AED8-E3BD14BDB986}" presName="text" presStyleLbl="fgAcc0" presStyleIdx="0" presStyleCnt="2">
        <dgm:presLayoutVars>
          <dgm:chPref val="3"/>
        </dgm:presLayoutVars>
      </dgm:prSet>
      <dgm:spPr/>
    </dgm:pt>
    <dgm:pt modelId="{8BBE4BEA-CCAD-48C7-B713-8D9DAEEFFA0C}" type="pres">
      <dgm:prSet presAssocID="{EB19EACC-B17F-41C3-AED8-E3BD14BDB986}" presName="hierChild2" presStyleCnt="0"/>
      <dgm:spPr/>
    </dgm:pt>
    <dgm:pt modelId="{0D081FAD-978B-419C-8E61-7F22272176D8}" type="pres">
      <dgm:prSet presAssocID="{D49F2879-8821-4858-B28A-8D4A4E193DBD}" presName="hierRoot1" presStyleCnt="0"/>
      <dgm:spPr/>
    </dgm:pt>
    <dgm:pt modelId="{7C4A030C-A704-4444-B08E-AA5A9E8753C6}" type="pres">
      <dgm:prSet presAssocID="{D49F2879-8821-4858-B28A-8D4A4E193DBD}" presName="composite" presStyleCnt="0"/>
      <dgm:spPr/>
    </dgm:pt>
    <dgm:pt modelId="{90F4B28A-FBB0-4C28-96C5-11F91B6B3ABD}" type="pres">
      <dgm:prSet presAssocID="{D49F2879-8821-4858-B28A-8D4A4E193DBD}" presName="background" presStyleLbl="node0" presStyleIdx="1" presStyleCnt="2"/>
      <dgm:spPr/>
    </dgm:pt>
    <dgm:pt modelId="{7606ECAE-C33D-4EEF-9835-3AF23799A2F0}" type="pres">
      <dgm:prSet presAssocID="{D49F2879-8821-4858-B28A-8D4A4E193DBD}" presName="text" presStyleLbl="fgAcc0" presStyleIdx="1" presStyleCnt="2">
        <dgm:presLayoutVars>
          <dgm:chPref val="3"/>
        </dgm:presLayoutVars>
      </dgm:prSet>
      <dgm:spPr/>
    </dgm:pt>
    <dgm:pt modelId="{C2038B6E-B3C9-4516-9109-6C450A828065}" type="pres">
      <dgm:prSet presAssocID="{D49F2879-8821-4858-B28A-8D4A4E193DBD}" presName="hierChild2" presStyleCnt="0"/>
      <dgm:spPr/>
    </dgm:pt>
  </dgm:ptLst>
  <dgm:cxnLst>
    <dgm:cxn modelId="{C63AA117-9F6C-4289-A1C7-4A8C22883A9A}" srcId="{C0C2F97A-A2B2-408F-8EC1-4785592279D2}" destId="{D49F2879-8821-4858-B28A-8D4A4E193DBD}" srcOrd="1" destOrd="0" parTransId="{601F6579-0C25-413F-AF9E-20AA39335F9F}" sibTransId="{B86EC242-C747-44A1-B6C4-C81CDF63EE16}"/>
    <dgm:cxn modelId="{85F8981E-AAD4-454A-A3BE-0D11FBE217B0}" srcId="{C0C2F97A-A2B2-408F-8EC1-4785592279D2}" destId="{EB19EACC-B17F-41C3-AED8-E3BD14BDB986}" srcOrd="0" destOrd="0" parTransId="{C43A2D50-4DB6-4B7B-B479-77D647C4D351}" sibTransId="{ABE41DB1-162E-4101-9FE9-0F6F8E14BB72}"/>
    <dgm:cxn modelId="{A2877D33-E25D-4D3B-A668-1DF3A93BDF12}" type="presOf" srcId="{C0C2F97A-A2B2-408F-8EC1-4785592279D2}" destId="{F06FF56C-1E08-43CB-8F77-7EDD57249288}" srcOrd="0" destOrd="0" presId="urn:microsoft.com/office/officeart/2005/8/layout/hierarchy1"/>
    <dgm:cxn modelId="{33343848-A5EE-441D-9DA4-955B6056F147}" type="presOf" srcId="{EB19EACC-B17F-41C3-AED8-E3BD14BDB986}" destId="{5E896BF2-3A9E-4406-8C6F-72F041BE2C68}" srcOrd="0" destOrd="0" presId="urn:microsoft.com/office/officeart/2005/8/layout/hierarchy1"/>
    <dgm:cxn modelId="{6619E374-1DEE-4C8D-9BC4-519677AE672D}" type="presOf" srcId="{D49F2879-8821-4858-B28A-8D4A4E193DBD}" destId="{7606ECAE-C33D-4EEF-9835-3AF23799A2F0}" srcOrd="0" destOrd="0" presId="urn:microsoft.com/office/officeart/2005/8/layout/hierarchy1"/>
    <dgm:cxn modelId="{7BC7F4AE-EDD2-4A79-8CE9-9319EC3D24ED}" type="presParOf" srcId="{F06FF56C-1E08-43CB-8F77-7EDD57249288}" destId="{75044A8A-F518-431E-B9EF-582608DCB6BC}" srcOrd="0" destOrd="0" presId="urn:microsoft.com/office/officeart/2005/8/layout/hierarchy1"/>
    <dgm:cxn modelId="{5A13AD38-6311-479A-A5A2-ABB6C11AB9E4}" type="presParOf" srcId="{75044A8A-F518-431E-B9EF-582608DCB6BC}" destId="{992EFA09-1075-4E15-884E-2B68634DE1EA}" srcOrd="0" destOrd="0" presId="urn:microsoft.com/office/officeart/2005/8/layout/hierarchy1"/>
    <dgm:cxn modelId="{B7AF1A64-5B4D-45FF-A967-805CE8251B70}" type="presParOf" srcId="{992EFA09-1075-4E15-884E-2B68634DE1EA}" destId="{8C65FF7C-BF87-4146-9033-10272FD1573A}" srcOrd="0" destOrd="0" presId="urn:microsoft.com/office/officeart/2005/8/layout/hierarchy1"/>
    <dgm:cxn modelId="{F965DC71-646A-44C9-8223-497608DF2890}" type="presParOf" srcId="{992EFA09-1075-4E15-884E-2B68634DE1EA}" destId="{5E896BF2-3A9E-4406-8C6F-72F041BE2C68}" srcOrd="1" destOrd="0" presId="urn:microsoft.com/office/officeart/2005/8/layout/hierarchy1"/>
    <dgm:cxn modelId="{4F5D7960-5B89-4892-A304-97ACF706718B}" type="presParOf" srcId="{75044A8A-F518-431E-B9EF-582608DCB6BC}" destId="{8BBE4BEA-CCAD-48C7-B713-8D9DAEEFFA0C}" srcOrd="1" destOrd="0" presId="urn:microsoft.com/office/officeart/2005/8/layout/hierarchy1"/>
    <dgm:cxn modelId="{3AF9C7F5-50DB-4AE9-A364-C0BC915F5DEC}" type="presParOf" srcId="{F06FF56C-1E08-43CB-8F77-7EDD57249288}" destId="{0D081FAD-978B-419C-8E61-7F22272176D8}" srcOrd="1" destOrd="0" presId="urn:microsoft.com/office/officeart/2005/8/layout/hierarchy1"/>
    <dgm:cxn modelId="{38AB2AF9-B60F-495B-AD51-18DE61639E17}" type="presParOf" srcId="{0D081FAD-978B-419C-8E61-7F22272176D8}" destId="{7C4A030C-A704-4444-B08E-AA5A9E8753C6}" srcOrd="0" destOrd="0" presId="urn:microsoft.com/office/officeart/2005/8/layout/hierarchy1"/>
    <dgm:cxn modelId="{BEC8EC37-6E18-40CD-A680-677F3E70436E}" type="presParOf" srcId="{7C4A030C-A704-4444-B08E-AA5A9E8753C6}" destId="{90F4B28A-FBB0-4C28-96C5-11F91B6B3ABD}" srcOrd="0" destOrd="0" presId="urn:microsoft.com/office/officeart/2005/8/layout/hierarchy1"/>
    <dgm:cxn modelId="{682014ED-347E-41DF-A89B-210BBD46BE92}" type="presParOf" srcId="{7C4A030C-A704-4444-B08E-AA5A9E8753C6}" destId="{7606ECAE-C33D-4EEF-9835-3AF23799A2F0}" srcOrd="1" destOrd="0" presId="urn:microsoft.com/office/officeart/2005/8/layout/hierarchy1"/>
    <dgm:cxn modelId="{A5458DFB-97DE-43D0-AB7B-7775388BD16F}" type="presParOf" srcId="{0D081FAD-978B-419C-8E61-7F22272176D8}" destId="{C2038B6E-B3C9-4516-9109-6C450A82806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B89C11-9F71-4954-ABD1-EE0ABF975B1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B9294CC1-86F4-4530-9BB2-E297E2FC285A}">
      <dgm:prSet phldrT="[Text]" phldr="0"/>
      <dgm:spPr/>
      <dgm:t>
        <a:bodyPr/>
        <a:lstStyle/>
        <a:p>
          <a:pPr rtl="0"/>
          <a:r>
            <a:rPr lang="en-US">
              <a:latin typeface="Tw Cen MT" panose="020B0602020104020603"/>
            </a:rPr>
            <a:t>Logistic Regression</a:t>
          </a:r>
          <a:endParaRPr lang="en-US"/>
        </a:p>
      </dgm:t>
    </dgm:pt>
    <dgm:pt modelId="{E3CE83AA-B6F1-4C5A-A942-B7E63220CBA0}" type="parTrans" cxnId="{3042F23F-ED51-4429-B9F4-12EED9E3B5AB}">
      <dgm:prSet/>
      <dgm:spPr/>
      <dgm:t>
        <a:bodyPr/>
        <a:lstStyle/>
        <a:p>
          <a:endParaRPr lang="en-US"/>
        </a:p>
      </dgm:t>
    </dgm:pt>
    <dgm:pt modelId="{B99F2BF2-5433-40EF-B2D1-0F7B6EBED11E}" type="sibTrans" cxnId="{3042F23F-ED51-4429-B9F4-12EED9E3B5AB}">
      <dgm:prSet/>
      <dgm:spPr/>
      <dgm:t>
        <a:bodyPr/>
        <a:lstStyle/>
        <a:p>
          <a:endParaRPr lang="en-US"/>
        </a:p>
      </dgm:t>
    </dgm:pt>
    <dgm:pt modelId="{3E973A4B-BF9F-4D10-8CD5-26F2EDD829DB}">
      <dgm:prSet phldrT="[Text]" phldr="0"/>
      <dgm:spPr/>
      <dgm:t>
        <a:bodyPr/>
        <a:lstStyle/>
        <a:p>
          <a:r>
            <a:rPr lang="en-US">
              <a:latin typeface="Tw Cen MT" panose="020B0602020104020603"/>
            </a:rPr>
            <a:t>SVM</a:t>
          </a:r>
          <a:endParaRPr lang="en-US"/>
        </a:p>
      </dgm:t>
    </dgm:pt>
    <dgm:pt modelId="{CB4A5632-8C8C-4C1A-A4BF-3DF8C01F9784}" type="parTrans" cxnId="{4E4BF0D0-109E-4B1C-8BE3-E413D33983F6}">
      <dgm:prSet/>
      <dgm:spPr/>
      <dgm:t>
        <a:bodyPr/>
        <a:lstStyle/>
        <a:p>
          <a:endParaRPr lang="en-US"/>
        </a:p>
      </dgm:t>
    </dgm:pt>
    <dgm:pt modelId="{57EF7706-2B61-4D67-9B51-AE5E6ECA37F9}" type="sibTrans" cxnId="{4E4BF0D0-109E-4B1C-8BE3-E413D33983F6}">
      <dgm:prSet/>
      <dgm:spPr/>
      <dgm:t>
        <a:bodyPr/>
        <a:lstStyle/>
        <a:p>
          <a:endParaRPr lang="en-US"/>
        </a:p>
      </dgm:t>
    </dgm:pt>
    <dgm:pt modelId="{A4F81C0A-DC1E-4B12-B668-6E53A1C53C38}">
      <dgm:prSet phldrT="[Text]" phldr="0"/>
      <dgm:spPr/>
      <dgm:t>
        <a:bodyPr/>
        <a:lstStyle/>
        <a:p>
          <a:r>
            <a:rPr lang="en-US">
              <a:latin typeface="Tw Cen MT" panose="020B0602020104020603"/>
            </a:rPr>
            <a:t>KNN</a:t>
          </a:r>
          <a:endParaRPr lang="en-US"/>
        </a:p>
      </dgm:t>
    </dgm:pt>
    <dgm:pt modelId="{1D36A572-9D0A-49DA-A7D2-901F4D923D83}" type="parTrans" cxnId="{9951A808-4052-4B59-934F-0FE22D605178}">
      <dgm:prSet/>
      <dgm:spPr/>
      <dgm:t>
        <a:bodyPr/>
        <a:lstStyle/>
        <a:p>
          <a:endParaRPr lang="en-US"/>
        </a:p>
      </dgm:t>
    </dgm:pt>
    <dgm:pt modelId="{9D141D88-0A99-4A09-AFC6-485CD76BB497}" type="sibTrans" cxnId="{9951A808-4052-4B59-934F-0FE22D605178}">
      <dgm:prSet/>
      <dgm:spPr/>
      <dgm:t>
        <a:bodyPr/>
        <a:lstStyle/>
        <a:p>
          <a:endParaRPr lang="en-US"/>
        </a:p>
      </dgm:t>
    </dgm:pt>
    <dgm:pt modelId="{28D66102-EBB3-4C24-AABC-3E05F146132B}">
      <dgm:prSet phldrT="[Text]" phldr="0"/>
      <dgm:spPr/>
      <dgm:t>
        <a:bodyPr/>
        <a:lstStyle/>
        <a:p>
          <a:pPr rtl="0"/>
          <a:r>
            <a:rPr lang="en-US">
              <a:latin typeface="Tw Cen MT" panose="020B0602020104020603"/>
            </a:rPr>
            <a:t>Decision tree</a:t>
          </a:r>
          <a:endParaRPr lang="en-US"/>
        </a:p>
      </dgm:t>
    </dgm:pt>
    <dgm:pt modelId="{517AE5B9-A9E0-46E2-B34E-D8AB6D8C2495}" type="parTrans" cxnId="{A8FCADFD-1264-405D-BEEE-4A597BFB1A70}">
      <dgm:prSet/>
      <dgm:spPr/>
      <dgm:t>
        <a:bodyPr/>
        <a:lstStyle/>
        <a:p>
          <a:endParaRPr lang="en-US"/>
        </a:p>
      </dgm:t>
    </dgm:pt>
    <dgm:pt modelId="{CE57E6D2-F065-4A2F-B7EB-3F090A8B096A}" type="sibTrans" cxnId="{A8FCADFD-1264-405D-BEEE-4A597BFB1A70}">
      <dgm:prSet/>
      <dgm:spPr/>
      <dgm:t>
        <a:bodyPr/>
        <a:lstStyle/>
        <a:p>
          <a:endParaRPr lang="en-US"/>
        </a:p>
      </dgm:t>
    </dgm:pt>
    <dgm:pt modelId="{A33C15B3-6FE6-477A-B6E7-F86B996AEECF}">
      <dgm:prSet phldrT="[Text]" phldr="0"/>
      <dgm:spPr/>
      <dgm:t>
        <a:bodyPr/>
        <a:lstStyle/>
        <a:p>
          <a:pPr rtl="0"/>
          <a:r>
            <a:rPr lang="en-US">
              <a:latin typeface="Tw Cen MT" panose="020B0602020104020603"/>
            </a:rPr>
            <a:t>Random Forest</a:t>
          </a:r>
          <a:endParaRPr lang="en-US"/>
        </a:p>
      </dgm:t>
    </dgm:pt>
    <dgm:pt modelId="{6212F211-AF4C-4B1D-871D-8D33676E859C}" type="parTrans" cxnId="{0396F258-0088-4903-83DB-076CB463BB89}">
      <dgm:prSet/>
      <dgm:spPr/>
      <dgm:t>
        <a:bodyPr/>
        <a:lstStyle/>
        <a:p>
          <a:endParaRPr lang="en-US"/>
        </a:p>
      </dgm:t>
    </dgm:pt>
    <dgm:pt modelId="{39AC9124-E0CC-41D6-B5F5-17C454652A2A}" type="sibTrans" cxnId="{0396F258-0088-4903-83DB-076CB463BB89}">
      <dgm:prSet/>
      <dgm:spPr/>
      <dgm:t>
        <a:bodyPr/>
        <a:lstStyle/>
        <a:p>
          <a:endParaRPr lang="en-US"/>
        </a:p>
      </dgm:t>
    </dgm:pt>
    <dgm:pt modelId="{50E2617F-C4A4-4991-8F93-7B3011F1A937}" type="pres">
      <dgm:prSet presAssocID="{FCB89C11-9F71-4954-ABD1-EE0ABF975B11}" presName="diagram" presStyleCnt="0">
        <dgm:presLayoutVars>
          <dgm:dir/>
          <dgm:resizeHandles val="exact"/>
        </dgm:presLayoutVars>
      </dgm:prSet>
      <dgm:spPr/>
    </dgm:pt>
    <dgm:pt modelId="{A40B1FCD-141B-417F-8DFA-C67946516D9B}" type="pres">
      <dgm:prSet presAssocID="{B9294CC1-86F4-4530-9BB2-E297E2FC285A}" presName="node" presStyleLbl="node1" presStyleIdx="0" presStyleCnt="5">
        <dgm:presLayoutVars>
          <dgm:bulletEnabled val="1"/>
        </dgm:presLayoutVars>
      </dgm:prSet>
      <dgm:spPr/>
    </dgm:pt>
    <dgm:pt modelId="{E8EF4D8A-13FC-44BD-92CB-D7FC8F352127}" type="pres">
      <dgm:prSet presAssocID="{B99F2BF2-5433-40EF-B2D1-0F7B6EBED11E}" presName="sibTrans" presStyleCnt="0"/>
      <dgm:spPr/>
    </dgm:pt>
    <dgm:pt modelId="{93A65663-0249-479F-89C3-3BF25644DFCE}" type="pres">
      <dgm:prSet presAssocID="{3E973A4B-BF9F-4D10-8CD5-26F2EDD829DB}" presName="node" presStyleLbl="node1" presStyleIdx="1" presStyleCnt="5">
        <dgm:presLayoutVars>
          <dgm:bulletEnabled val="1"/>
        </dgm:presLayoutVars>
      </dgm:prSet>
      <dgm:spPr/>
    </dgm:pt>
    <dgm:pt modelId="{5C4DE629-7F88-45DF-8C19-454874A4CD6E}" type="pres">
      <dgm:prSet presAssocID="{57EF7706-2B61-4D67-9B51-AE5E6ECA37F9}" presName="sibTrans" presStyleCnt="0"/>
      <dgm:spPr/>
    </dgm:pt>
    <dgm:pt modelId="{0339704C-772E-47FD-8D20-284310A3CC2A}" type="pres">
      <dgm:prSet presAssocID="{A4F81C0A-DC1E-4B12-B668-6E53A1C53C38}" presName="node" presStyleLbl="node1" presStyleIdx="2" presStyleCnt="5">
        <dgm:presLayoutVars>
          <dgm:bulletEnabled val="1"/>
        </dgm:presLayoutVars>
      </dgm:prSet>
      <dgm:spPr/>
    </dgm:pt>
    <dgm:pt modelId="{438DAECF-0E60-4810-BF9B-3C297BF1810E}" type="pres">
      <dgm:prSet presAssocID="{9D141D88-0A99-4A09-AFC6-485CD76BB497}" presName="sibTrans" presStyleCnt="0"/>
      <dgm:spPr/>
    </dgm:pt>
    <dgm:pt modelId="{3B6A5936-9A1F-4D25-9E75-93F0A7F1C37A}" type="pres">
      <dgm:prSet presAssocID="{28D66102-EBB3-4C24-AABC-3E05F146132B}" presName="node" presStyleLbl="node1" presStyleIdx="3" presStyleCnt="5">
        <dgm:presLayoutVars>
          <dgm:bulletEnabled val="1"/>
        </dgm:presLayoutVars>
      </dgm:prSet>
      <dgm:spPr/>
    </dgm:pt>
    <dgm:pt modelId="{EE8E9935-00FB-43F5-AFB8-A67CA7FD08BD}" type="pres">
      <dgm:prSet presAssocID="{CE57E6D2-F065-4A2F-B7EB-3F090A8B096A}" presName="sibTrans" presStyleCnt="0"/>
      <dgm:spPr/>
    </dgm:pt>
    <dgm:pt modelId="{32E81583-6F34-4780-A012-F9AA37C0F158}" type="pres">
      <dgm:prSet presAssocID="{A33C15B3-6FE6-477A-B6E7-F86B996AEECF}" presName="node" presStyleLbl="node1" presStyleIdx="4" presStyleCnt="5">
        <dgm:presLayoutVars>
          <dgm:bulletEnabled val="1"/>
        </dgm:presLayoutVars>
      </dgm:prSet>
      <dgm:spPr/>
    </dgm:pt>
  </dgm:ptLst>
  <dgm:cxnLst>
    <dgm:cxn modelId="{9951A808-4052-4B59-934F-0FE22D605178}" srcId="{FCB89C11-9F71-4954-ABD1-EE0ABF975B11}" destId="{A4F81C0A-DC1E-4B12-B668-6E53A1C53C38}" srcOrd="2" destOrd="0" parTransId="{1D36A572-9D0A-49DA-A7D2-901F4D923D83}" sibTransId="{9D141D88-0A99-4A09-AFC6-485CD76BB497}"/>
    <dgm:cxn modelId="{907D791D-1A1B-49EB-AAF5-17B5AEB34202}" type="presOf" srcId="{28D66102-EBB3-4C24-AABC-3E05F146132B}" destId="{3B6A5936-9A1F-4D25-9E75-93F0A7F1C37A}" srcOrd="0" destOrd="0" presId="urn:microsoft.com/office/officeart/2005/8/layout/default"/>
    <dgm:cxn modelId="{5EEBC231-3C0C-46BD-B2C0-C47FC2DE5E8C}" type="presOf" srcId="{3E973A4B-BF9F-4D10-8CD5-26F2EDD829DB}" destId="{93A65663-0249-479F-89C3-3BF25644DFCE}" srcOrd="0" destOrd="0" presId="urn:microsoft.com/office/officeart/2005/8/layout/default"/>
    <dgm:cxn modelId="{3042F23F-ED51-4429-B9F4-12EED9E3B5AB}" srcId="{FCB89C11-9F71-4954-ABD1-EE0ABF975B11}" destId="{B9294CC1-86F4-4530-9BB2-E297E2FC285A}" srcOrd="0" destOrd="0" parTransId="{E3CE83AA-B6F1-4C5A-A942-B7E63220CBA0}" sibTransId="{B99F2BF2-5433-40EF-B2D1-0F7B6EBED11E}"/>
    <dgm:cxn modelId="{4672D15E-3B66-47BC-AE04-C090E32EAD95}" type="presOf" srcId="{A33C15B3-6FE6-477A-B6E7-F86B996AEECF}" destId="{32E81583-6F34-4780-A012-F9AA37C0F158}" srcOrd="0" destOrd="0" presId="urn:microsoft.com/office/officeart/2005/8/layout/default"/>
    <dgm:cxn modelId="{0396F258-0088-4903-83DB-076CB463BB89}" srcId="{FCB89C11-9F71-4954-ABD1-EE0ABF975B11}" destId="{A33C15B3-6FE6-477A-B6E7-F86B996AEECF}" srcOrd="4" destOrd="0" parTransId="{6212F211-AF4C-4B1D-871D-8D33676E859C}" sibTransId="{39AC9124-E0CC-41D6-B5F5-17C454652A2A}"/>
    <dgm:cxn modelId="{CB5CDBCA-8929-4D6F-B00C-65755ABE6BFF}" type="presOf" srcId="{A4F81C0A-DC1E-4B12-B668-6E53A1C53C38}" destId="{0339704C-772E-47FD-8D20-284310A3CC2A}" srcOrd="0" destOrd="0" presId="urn:microsoft.com/office/officeart/2005/8/layout/default"/>
    <dgm:cxn modelId="{4E4BF0D0-109E-4B1C-8BE3-E413D33983F6}" srcId="{FCB89C11-9F71-4954-ABD1-EE0ABF975B11}" destId="{3E973A4B-BF9F-4D10-8CD5-26F2EDD829DB}" srcOrd="1" destOrd="0" parTransId="{CB4A5632-8C8C-4C1A-A4BF-3DF8C01F9784}" sibTransId="{57EF7706-2B61-4D67-9B51-AE5E6ECA37F9}"/>
    <dgm:cxn modelId="{BC3EC0E7-F6C2-41A3-8CFB-7C0FC3F938E7}" type="presOf" srcId="{B9294CC1-86F4-4530-9BB2-E297E2FC285A}" destId="{A40B1FCD-141B-417F-8DFA-C67946516D9B}" srcOrd="0" destOrd="0" presId="urn:microsoft.com/office/officeart/2005/8/layout/default"/>
    <dgm:cxn modelId="{21F8E8FA-96DE-4F66-8E09-CA800192EFC6}" type="presOf" srcId="{FCB89C11-9F71-4954-ABD1-EE0ABF975B11}" destId="{50E2617F-C4A4-4991-8F93-7B3011F1A937}" srcOrd="0" destOrd="0" presId="urn:microsoft.com/office/officeart/2005/8/layout/default"/>
    <dgm:cxn modelId="{A8FCADFD-1264-405D-BEEE-4A597BFB1A70}" srcId="{FCB89C11-9F71-4954-ABD1-EE0ABF975B11}" destId="{28D66102-EBB3-4C24-AABC-3E05F146132B}" srcOrd="3" destOrd="0" parTransId="{517AE5B9-A9E0-46E2-B34E-D8AB6D8C2495}" sibTransId="{CE57E6D2-F065-4A2F-B7EB-3F090A8B096A}"/>
    <dgm:cxn modelId="{EB4C241F-F2D8-4A5E-A871-353374C9FD43}" type="presParOf" srcId="{50E2617F-C4A4-4991-8F93-7B3011F1A937}" destId="{A40B1FCD-141B-417F-8DFA-C67946516D9B}" srcOrd="0" destOrd="0" presId="urn:microsoft.com/office/officeart/2005/8/layout/default"/>
    <dgm:cxn modelId="{26D3AE4C-1608-4C37-96FF-2D5EF5396BF6}" type="presParOf" srcId="{50E2617F-C4A4-4991-8F93-7B3011F1A937}" destId="{E8EF4D8A-13FC-44BD-92CB-D7FC8F352127}" srcOrd="1" destOrd="0" presId="urn:microsoft.com/office/officeart/2005/8/layout/default"/>
    <dgm:cxn modelId="{F94120E4-08EA-47C0-9033-DEE6A7F8AC49}" type="presParOf" srcId="{50E2617F-C4A4-4991-8F93-7B3011F1A937}" destId="{93A65663-0249-479F-89C3-3BF25644DFCE}" srcOrd="2" destOrd="0" presId="urn:microsoft.com/office/officeart/2005/8/layout/default"/>
    <dgm:cxn modelId="{1ADAA96B-E6BA-437C-9EBF-07C8CF539EB8}" type="presParOf" srcId="{50E2617F-C4A4-4991-8F93-7B3011F1A937}" destId="{5C4DE629-7F88-45DF-8C19-454874A4CD6E}" srcOrd="3" destOrd="0" presId="urn:microsoft.com/office/officeart/2005/8/layout/default"/>
    <dgm:cxn modelId="{7286DF6D-AE6F-4B71-98B9-73EA364A614B}" type="presParOf" srcId="{50E2617F-C4A4-4991-8F93-7B3011F1A937}" destId="{0339704C-772E-47FD-8D20-284310A3CC2A}" srcOrd="4" destOrd="0" presId="urn:microsoft.com/office/officeart/2005/8/layout/default"/>
    <dgm:cxn modelId="{6FD9C703-78AE-4427-B6EC-E186A0AEE3E6}" type="presParOf" srcId="{50E2617F-C4A4-4991-8F93-7B3011F1A937}" destId="{438DAECF-0E60-4810-BF9B-3C297BF1810E}" srcOrd="5" destOrd="0" presId="urn:microsoft.com/office/officeart/2005/8/layout/default"/>
    <dgm:cxn modelId="{3D56B9EA-FF89-4D54-91CB-5CF88C43883E}" type="presParOf" srcId="{50E2617F-C4A4-4991-8F93-7B3011F1A937}" destId="{3B6A5936-9A1F-4D25-9E75-93F0A7F1C37A}" srcOrd="6" destOrd="0" presId="urn:microsoft.com/office/officeart/2005/8/layout/default"/>
    <dgm:cxn modelId="{7F0297D9-624E-47CA-B6C9-2B6681E1ADA9}" type="presParOf" srcId="{50E2617F-C4A4-4991-8F93-7B3011F1A937}" destId="{EE8E9935-00FB-43F5-AFB8-A67CA7FD08BD}" srcOrd="7" destOrd="0" presId="urn:microsoft.com/office/officeart/2005/8/layout/default"/>
    <dgm:cxn modelId="{AB661C70-089D-4DD1-BCC9-D811FEB11BC5}" type="presParOf" srcId="{50E2617F-C4A4-4991-8F93-7B3011F1A937}" destId="{32E81583-6F34-4780-A012-F9AA37C0F15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89C11-9F71-4954-ABD1-EE0ABF975B11}" type="doc">
      <dgm:prSet loTypeId="urn:microsoft.com/office/officeart/2005/8/layout/hChevron3" loCatId="process" qsTypeId="urn:microsoft.com/office/officeart/2005/8/quickstyle/simple2" qsCatId="simple" csTypeId="urn:microsoft.com/office/officeart/2005/8/colors/accent5_2" csCatId="accent5" phldr="1"/>
      <dgm:spPr/>
      <dgm:t>
        <a:bodyPr/>
        <a:lstStyle/>
        <a:p>
          <a:endParaRPr lang="en-US"/>
        </a:p>
      </dgm:t>
    </dgm:pt>
    <dgm:pt modelId="{B9294CC1-86F4-4530-9BB2-E297E2FC285A}">
      <dgm:prSet phldrT="[Text]" phldr="0"/>
      <dgm:spPr/>
      <dgm:t>
        <a:bodyPr/>
        <a:lstStyle/>
        <a:p>
          <a:pPr rtl="0"/>
          <a:r>
            <a:rPr lang="en-US">
              <a:latin typeface="Tw Cen MT" panose="020B0602020104020603"/>
            </a:rPr>
            <a:t>Logistic Regression</a:t>
          </a:r>
          <a:endParaRPr lang="en-US"/>
        </a:p>
      </dgm:t>
    </dgm:pt>
    <dgm:pt modelId="{E3CE83AA-B6F1-4C5A-A942-B7E63220CBA0}" type="parTrans" cxnId="{3042F23F-ED51-4429-B9F4-12EED9E3B5AB}">
      <dgm:prSet/>
      <dgm:spPr/>
      <dgm:t>
        <a:bodyPr/>
        <a:lstStyle/>
        <a:p>
          <a:endParaRPr lang="en-US"/>
        </a:p>
      </dgm:t>
    </dgm:pt>
    <dgm:pt modelId="{B99F2BF2-5433-40EF-B2D1-0F7B6EBED11E}" type="sibTrans" cxnId="{3042F23F-ED51-4429-B9F4-12EED9E3B5AB}">
      <dgm:prSet/>
      <dgm:spPr/>
      <dgm:t>
        <a:bodyPr/>
        <a:lstStyle/>
        <a:p>
          <a:endParaRPr lang="en-US"/>
        </a:p>
      </dgm:t>
    </dgm:pt>
    <dgm:pt modelId="{3E973A4B-BF9F-4D10-8CD5-26F2EDD829DB}">
      <dgm:prSet phldrT="[Text]" phldr="0"/>
      <dgm:spPr/>
      <dgm:t>
        <a:bodyPr/>
        <a:lstStyle/>
        <a:p>
          <a:r>
            <a:rPr lang="en-US">
              <a:latin typeface="Tw Cen MT" panose="020B0602020104020603"/>
            </a:rPr>
            <a:t>SVM</a:t>
          </a:r>
          <a:endParaRPr lang="en-US"/>
        </a:p>
      </dgm:t>
    </dgm:pt>
    <dgm:pt modelId="{CB4A5632-8C8C-4C1A-A4BF-3DF8C01F9784}" type="parTrans" cxnId="{4E4BF0D0-109E-4B1C-8BE3-E413D33983F6}">
      <dgm:prSet/>
      <dgm:spPr/>
      <dgm:t>
        <a:bodyPr/>
        <a:lstStyle/>
        <a:p>
          <a:endParaRPr lang="en-US"/>
        </a:p>
      </dgm:t>
    </dgm:pt>
    <dgm:pt modelId="{57EF7706-2B61-4D67-9B51-AE5E6ECA37F9}" type="sibTrans" cxnId="{4E4BF0D0-109E-4B1C-8BE3-E413D33983F6}">
      <dgm:prSet/>
      <dgm:spPr/>
      <dgm:t>
        <a:bodyPr/>
        <a:lstStyle/>
        <a:p>
          <a:endParaRPr lang="en-US"/>
        </a:p>
      </dgm:t>
    </dgm:pt>
    <dgm:pt modelId="{A4F81C0A-DC1E-4B12-B668-6E53A1C53C38}">
      <dgm:prSet phldrT="[Text]" phldr="0"/>
      <dgm:spPr/>
      <dgm:t>
        <a:bodyPr/>
        <a:lstStyle/>
        <a:p>
          <a:r>
            <a:rPr lang="en-US">
              <a:latin typeface="Tw Cen MT" panose="020B0602020104020603"/>
            </a:rPr>
            <a:t>KNN</a:t>
          </a:r>
          <a:endParaRPr lang="en-US"/>
        </a:p>
      </dgm:t>
    </dgm:pt>
    <dgm:pt modelId="{1D36A572-9D0A-49DA-A7D2-901F4D923D83}" type="parTrans" cxnId="{9951A808-4052-4B59-934F-0FE22D605178}">
      <dgm:prSet/>
      <dgm:spPr/>
      <dgm:t>
        <a:bodyPr/>
        <a:lstStyle/>
        <a:p>
          <a:endParaRPr lang="en-US"/>
        </a:p>
      </dgm:t>
    </dgm:pt>
    <dgm:pt modelId="{9D141D88-0A99-4A09-AFC6-485CD76BB497}" type="sibTrans" cxnId="{9951A808-4052-4B59-934F-0FE22D605178}">
      <dgm:prSet/>
      <dgm:spPr/>
      <dgm:t>
        <a:bodyPr/>
        <a:lstStyle/>
        <a:p>
          <a:endParaRPr lang="en-US"/>
        </a:p>
      </dgm:t>
    </dgm:pt>
    <dgm:pt modelId="{28D66102-EBB3-4C24-AABC-3E05F146132B}">
      <dgm:prSet phldrT="[Text]" phldr="0"/>
      <dgm:spPr/>
      <dgm:t>
        <a:bodyPr/>
        <a:lstStyle/>
        <a:p>
          <a:pPr rtl="0"/>
          <a:r>
            <a:rPr lang="en-US">
              <a:latin typeface="Tw Cen MT" panose="020B0602020104020603"/>
            </a:rPr>
            <a:t>Decision tree</a:t>
          </a:r>
          <a:endParaRPr lang="en-US"/>
        </a:p>
      </dgm:t>
    </dgm:pt>
    <dgm:pt modelId="{517AE5B9-A9E0-46E2-B34E-D8AB6D8C2495}" type="parTrans" cxnId="{A8FCADFD-1264-405D-BEEE-4A597BFB1A70}">
      <dgm:prSet/>
      <dgm:spPr/>
      <dgm:t>
        <a:bodyPr/>
        <a:lstStyle/>
        <a:p>
          <a:endParaRPr lang="en-US"/>
        </a:p>
      </dgm:t>
    </dgm:pt>
    <dgm:pt modelId="{CE57E6D2-F065-4A2F-B7EB-3F090A8B096A}" type="sibTrans" cxnId="{A8FCADFD-1264-405D-BEEE-4A597BFB1A70}">
      <dgm:prSet/>
      <dgm:spPr/>
      <dgm:t>
        <a:bodyPr/>
        <a:lstStyle/>
        <a:p>
          <a:endParaRPr lang="en-US"/>
        </a:p>
      </dgm:t>
    </dgm:pt>
    <dgm:pt modelId="{A33C15B3-6FE6-477A-B6E7-F86B996AEECF}">
      <dgm:prSet phldrT="[Text]" phldr="0"/>
      <dgm:spPr/>
      <dgm:t>
        <a:bodyPr/>
        <a:lstStyle/>
        <a:p>
          <a:pPr rtl="0"/>
          <a:r>
            <a:rPr lang="en-US">
              <a:latin typeface="Tw Cen MT" panose="020B0602020104020603"/>
            </a:rPr>
            <a:t>Random Forest</a:t>
          </a:r>
          <a:endParaRPr lang="en-US"/>
        </a:p>
      </dgm:t>
    </dgm:pt>
    <dgm:pt modelId="{6212F211-AF4C-4B1D-871D-8D33676E859C}" type="parTrans" cxnId="{0396F258-0088-4903-83DB-076CB463BB89}">
      <dgm:prSet/>
      <dgm:spPr/>
      <dgm:t>
        <a:bodyPr/>
        <a:lstStyle/>
        <a:p>
          <a:endParaRPr lang="en-US"/>
        </a:p>
      </dgm:t>
    </dgm:pt>
    <dgm:pt modelId="{39AC9124-E0CC-41D6-B5F5-17C454652A2A}" type="sibTrans" cxnId="{0396F258-0088-4903-83DB-076CB463BB89}">
      <dgm:prSet/>
      <dgm:spPr/>
      <dgm:t>
        <a:bodyPr/>
        <a:lstStyle/>
        <a:p>
          <a:endParaRPr lang="en-US"/>
        </a:p>
      </dgm:t>
    </dgm:pt>
    <dgm:pt modelId="{4CC80CD9-135D-4978-9F42-585D3A4E732C}" type="pres">
      <dgm:prSet presAssocID="{FCB89C11-9F71-4954-ABD1-EE0ABF975B11}" presName="Name0" presStyleCnt="0">
        <dgm:presLayoutVars>
          <dgm:dir/>
          <dgm:resizeHandles val="exact"/>
        </dgm:presLayoutVars>
      </dgm:prSet>
      <dgm:spPr/>
    </dgm:pt>
    <dgm:pt modelId="{3D11F973-CE91-45D8-8160-D424F82F0D40}" type="pres">
      <dgm:prSet presAssocID="{B9294CC1-86F4-4530-9BB2-E297E2FC285A}" presName="parTxOnly" presStyleLbl="node1" presStyleIdx="0" presStyleCnt="5">
        <dgm:presLayoutVars>
          <dgm:bulletEnabled val="1"/>
        </dgm:presLayoutVars>
      </dgm:prSet>
      <dgm:spPr/>
    </dgm:pt>
    <dgm:pt modelId="{FDAD9D61-D8EB-48A3-84BB-DF6AB042A3DE}" type="pres">
      <dgm:prSet presAssocID="{B99F2BF2-5433-40EF-B2D1-0F7B6EBED11E}" presName="parSpace" presStyleCnt="0"/>
      <dgm:spPr/>
    </dgm:pt>
    <dgm:pt modelId="{DBBEA1FA-0A57-4185-A37A-E89EE65EA092}" type="pres">
      <dgm:prSet presAssocID="{3E973A4B-BF9F-4D10-8CD5-26F2EDD829DB}" presName="parTxOnly" presStyleLbl="node1" presStyleIdx="1" presStyleCnt="5">
        <dgm:presLayoutVars>
          <dgm:bulletEnabled val="1"/>
        </dgm:presLayoutVars>
      </dgm:prSet>
      <dgm:spPr/>
    </dgm:pt>
    <dgm:pt modelId="{16229233-F048-4E69-9A83-08CF198C608B}" type="pres">
      <dgm:prSet presAssocID="{57EF7706-2B61-4D67-9B51-AE5E6ECA37F9}" presName="parSpace" presStyleCnt="0"/>
      <dgm:spPr/>
    </dgm:pt>
    <dgm:pt modelId="{E700EA75-BB43-40C6-8516-11B1056F9DE7}" type="pres">
      <dgm:prSet presAssocID="{A4F81C0A-DC1E-4B12-B668-6E53A1C53C38}" presName="parTxOnly" presStyleLbl="node1" presStyleIdx="2" presStyleCnt="5">
        <dgm:presLayoutVars>
          <dgm:bulletEnabled val="1"/>
        </dgm:presLayoutVars>
      </dgm:prSet>
      <dgm:spPr/>
    </dgm:pt>
    <dgm:pt modelId="{B4EEACFD-C1FF-493C-8D57-8D5F3DFF782E}" type="pres">
      <dgm:prSet presAssocID="{9D141D88-0A99-4A09-AFC6-485CD76BB497}" presName="parSpace" presStyleCnt="0"/>
      <dgm:spPr/>
    </dgm:pt>
    <dgm:pt modelId="{5EB33331-D697-455C-A94A-516BC28087A9}" type="pres">
      <dgm:prSet presAssocID="{28D66102-EBB3-4C24-AABC-3E05F146132B}" presName="parTxOnly" presStyleLbl="node1" presStyleIdx="3" presStyleCnt="5">
        <dgm:presLayoutVars>
          <dgm:bulletEnabled val="1"/>
        </dgm:presLayoutVars>
      </dgm:prSet>
      <dgm:spPr/>
    </dgm:pt>
    <dgm:pt modelId="{F1FB9AB8-4AB0-4A47-9759-53281CF24D95}" type="pres">
      <dgm:prSet presAssocID="{CE57E6D2-F065-4A2F-B7EB-3F090A8B096A}" presName="parSpace" presStyleCnt="0"/>
      <dgm:spPr/>
    </dgm:pt>
    <dgm:pt modelId="{9646D6DC-6CBC-43A3-9D6E-0B628DD66BAE}" type="pres">
      <dgm:prSet presAssocID="{A33C15B3-6FE6-477A-B6E7-F86B996AEECF}" presName="parTxOnly" presStyleLbl="node1" presStyleIdx="4" presStyleCnt="5">
        <dgm:presLayoutVars>
          <dgm:bulletEnabled val="1"/>
        </dgm:presLayoutVars>
      </dgm:prSet>
      <dgm:spPr/>
    </dgm:pt>
  </dgm:ptLst>
  <dgm:cxnLst>
    <dgm:cxn modelId="{9951A808-4052-4B59-934F-0FE22D605178}" srcId="{FCB89C11-9F71-4954-ABD1-EE0ABF975B11}" destId="{A4F81C0A-DC1E-4B12-B668-6E53A1C53C38}" srcOrd="2" destOrd="0" parTransId="{1D36A572-9D0A-49DA-A7D2-901F4D923D83}" sibTransId="{9D141D88-0A99-4A09-AFC6-485CD76BB497}"/>
    <dgm:cxn modelId="{3042F23F-ED51-4429-B9F4-12EED9E3B5AB}" srcId="{FCB89C11-9F71-4954-ABD1-EE0ABF975B11}" destId="{B9294CC1-86F4-4530-9BB2-E297E2FC285A}" srcOrd="0" destOrd="0" parTransId="{E3CE83AA-B6F1-4C5A-A942-B7E63220CBA0}" sibTransId="{B99F2BF2-5433-40EF-B2D1-0F7B6EBED11E}"/>
    <dgm:cxn modelId="{BF85A948-D774-4DB1-9787-AF6D2F032A1D}" type="presOf" srcId="{B9294CC1-86F4-4530-9BB2-E297E2FC285A}" destId="{3D11F973-CE91-45D8-8160-D424F82F0D40}" srcOrd="0" destOrd="0" presId="urn:microsoft.com/office/officeart/2005/8/layout/hChevron3"/>
    <dgm:cxn modelId="{C53D3B71-2A5B-40E3-A335-79DA45954486}" type="presOf" srcId="{FCB89C11-9F71-4954-ABD1-EE0ABF975B11}" destId="{4CC80CD9-135D-4978-9F42-585D3A4E732C}" srcOrd="0" destOrd="0" presId="urn:microsoft.com/office/officeart/2005/8/layout/hChevron3"/>
    <dgm:cxn modelId="{0396F258-0088-4903-83DB-076CB463BB89}" srcId="{FCB89C11-9F71-4954-ABD1-EE0ABF975B11}" destId="{A33C15B3-6FE6-477A-B6E7-F86B996AEECF}" srcOrd="4" destOrd="0" parTransId="{6212F211-AF4C-4B1D-871D-8D33676E859C}" sibTransId="{39AC9124-E0CC-41D6-B5F5-17C454652A2A}"/>
    <dgm:cxn modelId="{7CC29FA3-2484-42E6-BD24-DC9792C8AD00}" type="presOf" srcId="{28D66102-EBB3-4C24-AABC-3E05F146132B}" destId="{5EB33331-D697-455C-A94A-516BC28087A9}" srcOrd="0" destOrd="0" presId="urn:microsoft.com/office/officeart/2005/8/layout/hChevron3"/>
    <dgm:cxn modelId="{5ED62CC3-E208-4630-833B-9BCA361BD98E}" type="presOf" srcId="{A4F81C0A-DC1E-4B12-B668-6E53A1C53C38}" destId="{E700EA75-BB43-40C6-8516-11B1056F9DE7}" srcOrd="0" destOrd="0" presId="urn:microsoft.com/office/officeart/2005/8/layout/hChevron3"/>
    <dgm:cxn modelId="{4E4BF0D0-109E-4B1C-8BE3-E413D33983F6}" srcId="{FCB89C11-9F71-4954-ABD1-EE0ABF975B11}" destId="{3E973A4B-BF9F-4D10-8CD5-26F2EDD829DB}" srcOrd="1" destOrd="0" parTransId="{CB4A5632-8C8C-4C1A-A4BF-3DF8C01F9784}" sibTransId="{57EF7706-2B61-4D67-9B51-AE5E6ECA37F9}"/>
    <dgm:cxn modelId="{F5CD6ED2-EE79-4A88-B979-14F8F67B0D00}" type="presOf" srcId="{3E973A4B-BF9F-4D10-8CD5-26F2EDD829DB}" destId="{DBBEA1FA-0A57-4185-A37A-E89EE65EA092}" srcOrd="0" destOrd="0" presId="urn:microsoft.com/office/officeart/2005/8/layout/hChevron3"/>
    <dgm:cxn modelId="{B7A91BF7-79E2-4042-9C08-F589190DD619}" type="presOf" srcId="{A33C15B3-6FE6-477A-B6E7-F86B996AEECF}" destId="{9646D6DC-6CBC-43A3-9D6E-0B628DD66BAE}" srcOrd="0" destOrd="0" presId="urn:microsoft.com/office/officeart/2005/8/layout/hChevron3"/>
    <dgm:cxn modelId="{A8FCADFD-1264-405D-BEEE-4A597BFB1A70}" srcId="{FCB89C11-9F71-4954-ABD1-EE0ABF975B11}" destId="{28D66102-EBB3-4C24-AABC-3E05F146132B}" srcOrd="3" destOrd="0" parTransId="{517AE5B9-A9E0-46E2-B34E-D8AB6D8C2495}" sibTransId="{CE57E6D2-F065-4A2F-B7EB-3F090A8B096A}"/>
    <dgm:cxn modelId="{A47C3808-A81E-4E9F-AB43-04C873B26273}" type="presParOf" srcId="{4CC80CD9-135D-4978-9F42-585D3A4E732C}" destId="{3D11F973-CE91-45D8-8160-D424F82F0D40}" srcOrd="0" destOrd="0" presId="urn:microsoft.com/office/officeart/2005/8/layout/hChevron3"/>
    <dgm:cxn modelId="{AFC6E663-D4C1-4CC7-87DF-8F6F5B68332F}" type="presParOf" srcId="{4CC80CD9-135D-4978-9F42-585D3A4E732C}" destId="{FDAD9D61-D8EB-48A3-84BB-DF6AB042A3DE}" srcOrd="1" destOrd="0" presId="urn:microsoft.com/office/officeart/2005/8/layout/hChevron3"/>
    <dgm:cxn modelId="{25E49747-26FC-448C-B827-8079519AC38B}" type="presParOf" srcId="{4CC80CD9-135D-4978-9F42-585D3A4E732C}" destId="{DBBEA1FA-0A57-4185-A37A-E89EE65EA092}" srcOrd="2" destOrd="0" presId="urn:microsoft.com/office/officeart/2005/8/layout/hChevron3"/>
    <dgm:cxn modelId="{5FBAE81C-1C13-42F2-9C22-272EB4788676}" type="presParOf" srcId="{4CC80CD9-135D-4978-9F42-585D3A4E732C}" destId="{16229233-F048-4E69-9A83-08CF198C608B}" srcOrd="3" destOrd="0" presId="urn:microsoft.com/office/officeart/2005/8/layout/hChevron3"/>
    <dgm:cxn modelId="{DF0B46B1-C92C-4BA2-976C-967687755033}" type="presParOf" srcId="{4CC80CD9-135D-4978-9F42-585D3A4E732C}" destId="{E700EA75-BB43-40C6-8516-11B1056F9DE7}" srcOrd="4" destOrd="0" presId="urn:microsoft.com/office/officeart/2005/8/layout/hChevron3"/>
    <dgm:cxn modelId="{99D4FDAA-4518-4C22-AEB1-C8ACFA2993E8}" type="presParOf" srcId="{4CC80CD9-135D-4978-9F42-585D3A4E732C}" destId="{B4EEACFD-C1FF-493C-8D57-8D5F3DFF782E}" srcOrd="5" destOrd="0" presId="urn:microsoft.com/office/officeart/2005/8/layout/hChevron3"/>
    <dgm:cxn modelId="{27C16A98-0E7F-4334-90E0-83314D6C944A}" type="presParOf" srcId="{4CC80CD9-135D-4978-9F42-585D3A4E732C}" destId="{5EB33331-D697-455C-A94A-516BC28087A9}" srcOrd="6" destOrd="0" presId="urn:microsoft.com/office/officeart/2005/8/layout/hChevron3"/>
    <dgm:cxn modelId="{19E8833E-2757-453E-9509-1168882E3CDD}" type="presParOf" srcId="{4CC80CD9-135D-4978-9F42-585D3A4E732C}" destId="{F1FB9AB8-4AB0-4A47-9759-53281CF24D95}" srcOrd="7" destOrd="0" presId="urn:microsoft.com/office/officeart/2005/8/layout/hChevron3"/>
    <dgm:cxn modelId="{98D88C60-27F9-4402-9947-1C875B5AE6A1}" type="presParOf" srcId="{4CC80CD9-135D-4978-9F42-585D3A4E732C}" destId="{9646D6DC-6CBC-43A3-9D6E-0B628DD66BAE}"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ADBFFD-15AA-477E-AE34-06B97A81BC50}" type="doc">
      <dgm:prSet loTypeId="urn:microsoft.com/office/officeart/2016/7/layout/BasicLinearProcessNumbered" loCatId="process" qsTypeId="urn:microsoft.com/office/officeart/2005/8/quickstyle/simple4" qsCatId="simple" csTypeId="urn:microsoft.com/office/officeart/2005/8/colors/colorful1" csCatId="colorful" phldr="1"/>
      <dgm:spPr/>
      <dgm:t>
        <a:bodyPr/>
        <a:lstStyle/>
        <a:p>
          <a:endParaRPr lang="en-US"/>
        </a:p>
      </dgm:t>
    </dgm:pt>
    <dgm:pt modelId="{76B86329-E1F9-4A98-A566-7AC525A9B014}">
      <dgm:prSet/>
      <dgm:spPr/>
      <dgm:t>
        <a:bodyPr/>
        <a:lstStyle/>
        <a:p>
          <a:pPr rtl="0"/>
          <a:r>
            <a:rPr lang="en-US">
              <a:solidFill>
                <a:schemeClr val="bg1"/>
              </a:solidFill>
              <a:latin typeface="Tw Cen MT" panose="020B0602020104020603"/>
            </a:rPr>
            <a:t>Integration of multi-modal data including</a:t>
          </a:r>
          <a:r>
            <a:rPr lang="en-US">
              <a:solidFill>
                <a:schemeClr val="bg1"/>
              </a:solidFill>
            </a:rPr>
            <a:t> genetic, clinical, and imaging data, to improve prediction accuracy</a:t>
          </a:r>
        </a:p>
      </dgm:t>
    </dgm:pt>
    <dgm:pt modelId="{007C213A-D7A6-4A3E-97FD-1745CC29B99C}" type="parTrans" cxnId="{2FB3A629-AF27-4C52-87FA-FAAB7CA48DC3}">
      <dgm:prSet/>
      <dgm:spPr/>
      <dgm:t>
        <a:bodyPr/>
        <a:lstStyle/>
        <a:p>
          <a:endParaRPr lang="en-US"/>
        </a:p>
      </dgm:t>
    </dgm:pt>
    <dgm:pt modelId="{245F7DCA-082D-455D-B1C6-F2FEF84C458D}" type="sibTrans" cxnId="{2FB3A629-AF27-4C52-87FA-FAAB7CA48DC3}">
      <dgm:prSet phldrT="1" phldr="0"/>
      <dgm:spPr/>
      <dgm:t>
        <a:bodyPr/>
        <a:lstStyle/>
        <a:p>
          <a:r>
            <a:rPr lang="en-US"/>
            <a:t>1</a:t>
          </a:r>
        </a:p>
      </dgm:t>
    </dgm:pt>
    <dgm:pt modelId="{E767A829-0510-4260-9CE8-D9E0937E9ADD}">
      <dgm:prSet/>
      <dgm:spPr/>
      <dgm:t>
        <a:bodyPr/>
        <a:lstStyle/>
        <a:p>
          <a:pPr rtl="0"/>
          <a:r>
            <a:rPr lang="en-US">
              <a:solidFill>
                <a:schemeClr val="bg1"/>
              </a:solidFill>
            </a:rPr>
            <a:t>Deep learning techniques, such as convolutional neural networks (CNNs) and recurrent neural networks (RNNs), can be further explored for feature extraction and prediction.</a:t>
          </a:r>
        </a:p>
      </dgm:t>
    </dgm:pt>
    <dgm:pt modelId="{546F08DA-B6A6-469A-B1CF-3099221BCB44}" type="parTrans" cxnId="{E138E033-3685-4A71-91EB-8B0BE5976586}">
      <dgm:prSet/>
      <dgm:spPr/>
      <dgm:t>
        <a:bodyPr/>
        <a:lstStyle/>
        <a:p>
          <a:endParaRPr lang="en-US"/>
        </a:p>
      </dgm:t>
    </dgm:pt>
    <dgm:pt modelId="{12F95199-13EA-4A75-84D9-ABFE56FAA013}" type="sibTrans" cxnId="{E138E033-3685-4A71-91EB-8B0BE5976586}">
      <dgm:prSet phldrT="2" phldr="0"/>
      <dgm:spPr/>
      <dgm:t>
        <a:bodyPr/>
        <a:lstStyle/>
        <a:p>
          <a:r>
            <a:rPr lang="en-US"/>
            <a:t>2</a:t>
          </a:r>
        </a:p>
      </dgm:t>
    </dgm:pt>
    <dgm:pt modelId="{FAB99FCA-0CF1-41CE-9CB6-BFA96FDED432}">
      <dgm:prSet phldr="0"/>
      <dgm:spPr/>
      <dgm:t>
        <a:bodyPr/>
        <a:lstStyle/>
        <a:p>
          <a:pPr rtl="0"/>
          <a:r>
            <a:rPr lang="en-US">
              <a:solidFill>
                <a:schemeClr val="bg1"/>
              </a:solidFill>
            </a:rPr>
            <a:t>Developing models that can provide real-time monitoring and early detection of heart disease risk can be highly beneficial.</a:t>
          </a:r>
          <a:endParaRPr lang="en-US">
            <a:solidFill>
              <a:schemeClr val="bg1"/>
            </a:solidFill>
            <a:latin typeface="Tw Cen MT" panose="020B0602020104020603"/>
          </a:endParaRPr>
        </a:p>
      </dgm:t>
    </dgm:pt>
    <dgm:pt modelId="{6E400A69-D8EC-4154-8DE6-646BA5FF9F54}" type="parTrans" cxnId="{022ECE13-4236-4BAF-BD59-51BA01C93E78}">
      <dgm:prSet/>
      <dgm:spPr/>
    </dgm:pt>
    <dgm:pt modelId="{9CE7AA3F-5554-49B2-B73A-C097FD379DB3}" type="sibTrans" cxnId="{022ECE13-4236-4BAF-BD59-51BA01C93E78}">
      <dgm:prSet phldrT="3" phldr="0"/>
      <dgm:spPr/>
      <dgm:t>
        <a:bodyPr/>
        <a:lstStyle/>
        <a:p>
          <a:r>
            <a:rPr lang="en-US"/>
            <a:t>3</a:t>
          </a:r>
        </a:p>
      </dgm:t>
    </dgm:pt>
    <dgm:pt modelId="{F0DCA9BA-0ACA-4631-92BB-E01C28B3DB93}" type="pres">
      <dgm:prSet presAssocID="{23ADBFFD-15AA-477E-AE34-06B97A81BC50}" presName="Name0" presStyleCnt="0">
        <dgm:presLayoutVars>
          <dgm:animLvl val="lvl"/>
          <dgm:resizeHandles val="exact"/>
        </dgm:presLayoutVars>
      </dgm:prSet>
      <dgm:spPr/>
    </dgm:pt>
    <dgm:pt modelId="{4A260389-652E-406D-91B5-0863EE7ADC1D}" type="pres">
      <dgm:prSet presAssocID="{76B86329-E1F9-4A98-A566-7AC525A9B014}" presName="compositeNode" presStyleCnt="0">
        <dgm:presLayoutVars>
          <dgm:bulletEnabled val="1"/>
        </dgm:presLayoutVars>
      </dgm:prSet>
      <dgm:spPr/>
    </dgm:pt>
    <dgm:pt modelId="{53EAD134-09D5-439C-A2AC-5DDD01BFE3DB}" type="pres">
      <dgm:prSet presAssocID="{76B86329-E1F9-4A98-A566-7AC525A9B014}" presName="bgRect" presStyleLbl="bgAccFollowNode1" presStyleIdx="0" presStyleCnt="3"/>
      <dgm:spPr/>
    </dgm:pt>
    <dgm:pt modelId="{7E93A406-9E03-46FF-86AC-F8BE6E6D32AC}" type="pres">
      <dgm:prSet presAssocID="{245F7DCA-082D-455D-B1C6-F2FEF84C458D}" presName="sibTransNodeCircle" presStyleLbl="alignNode1" presStyleIdx="0" presStyleCnt="6">
        <dgm:presLayoutVars>
          <dgm:chMax val="0"/>
          <dgm:bulletEnabled/>
        </dgm:presLayoutVars>
      </dgm:prSet>
      <dgm:spPr/>
    </dgm:pt>
    <dgm:pt modelId="{73F54C53-FB52-4F3E-8E90-58F8A972C8D2}" type="pres">
      <dgm:prSet presAssocID="{76B86329-E1F9-4A98-A566-7AC525A9B014}" presName="bottomLine" presStyleLbl="alignNode1" presStyleIdx="1" presStyleCnt="6">
        <dgm:presLayoutVars/>
      </dgm:prSet>
      <dgm:spPr/>
    </dgm:pt>
    <dgm:pt modelId="{18DF507F-BD91-4816-B99E-D2C4066CBF0A}" type="pres">
      <dgm:prSet presAssocID="{76B86329-E1F9-4A98-A566-7AC525A9B014}" presName="nodeText" presStyleLbl="bgAccFollowNode1" presStyleIdx="0" presStyleCnt="3">
        <dgm:presLayoutVars>
          <dgm:bulletEnabled val="1"/>
        </dgm:presLayoutVars>
      </dgm:prSet>
      <dgm:spPr/>
    </dgm:pt>
    <dgm:pt modelId="{0047AB98-8511-4919-9F4F-18D9A4115E5A}" type="pres">
      <dgm:prSet presAssocID="{245F7DCA-082D-455D-B1C6-F2FEF84C458D}" presName="sibTrans" presStyleCnt="0"/>
      <dgm:spPr/>
    </dgm:pt>
    <dgm:pt modelId="{0CB6FE0C-C90F-4113-B44A-CC8BC145E708}" type="pres">
      <dgm:prSet presAssocID="{E767A829-0510-4260-9CE8-D9E0937E9ADD}" presName="compositeNode" presStyleCnt="0">
        <dgm:presLayoutVars>
          <dgm:bulletEnabled val="1"/>
        </dgm:presLayoutVars>
      </dgm:prSet>
      <dgm:spPr/>
    </dgm:pt>
    <dgm:pt modelId="{F88ECF4E-25EC-4809-A413-80A6B597CF20}" type="pres">
      <dgm:prSet presAssocID="{E767A829-0510-4260-9CE8-D9E0937E9ADD}" presName="bgRect" presStyleLbl="bgAccFollowNode1" presStyleIdx="1" presStyleCnt="3"/>
      <dgm:spPr/>
    </dgm:pt>
    <dgm:pt modelId="{19D8CE0C-AB3E-42D1-A4AD-DC7C728D36F5}" type="pres">
      <dgm:prSet presAssocID="{12F95199-13EA-4A75-84D9-ABFE56FAA013}" presName="sibTransNodeCircle" presStyleLbl="alignNode1" presStyleIdx="2" presStyleCnt="6">
        <dgm:presLayoutVars>
          <dgm:chMax val="0"/>
          <dgm:bulletEnabled/>
        </dgm:presLayoutVars>
      </dgm:prSet>
      <dgm:spPr/>
    </dgm:pt>
    <dgm:pt modelId="{8204F8EC-7B0A-41CC-A114-92E88079DC08}" type="pres">
      <dgm:prSet presAssocID="{E767A829-0510-4260-9CE8-D9E0937E9ADD}" presName="bottomLine" presStyleLbl="alignNode1" presStyleIdx="3" presStyleCnt="6">
        <dgm:presLayoutVars/>
      </dgm:prSet>
      <dgm:spPr/>
    </dgm:pt>
    <dgm:pt modelId="{D468C39E-1ECE-45AD-A378-B79F88EA3F0F}" type="pres">
      <dgm:prSet presAssocID="{E767A829-0510-4260-9CE8-D9E0937E9ADD}" presName="nodeText" presStyleLbl="bgAccFollowNode1" presStyleIdx="1" presStyleCnt="3">
        <dgm:presLayoutVars>
          <dgm:bulletEnabled val="1"/>
        </dgm:presLayoutVars>
      </dgm:prSet>
      <dgm:spPr/>
    </dgm:pt>
    <dgm:pt modelId="{153856F6-EA2C-45FD-8B0E-B5CFBD5FEF80}" type="pres">
      <dgm:prSet presAssocID="{12F95199-13EA-4A75-84D9-ABFE56FAA013}" presName="sibTrans" presStyleCnt="0"/>
      <dgm:spPr/>
    </dgm:pt>
    <dgm:pt modelId="{8A955CA4-3685-4037-A137-A3DD28E36783}" type="pres">
      <dgm:prSet presAssocID="{FAB99FCA-0CF1-41CE-9CB6-BFA96FDED432}" presName="compositeNode" presStyleCnt="0">
        <dgm:presLayoutVars>
          <dgm:bulletEnabled val="1"/>
        </dgm:presLayoutVars>
      </dgm:prSet>
      <dgm:spPr/>
    </dgm:pt>
    <dgm:pt modelId="{3F6513B0-379D-4A5A-BF80-BE18FC97796D}" type="pres">
      <dgm:prSet presAssocID="{FAB99FCA-0CF1-41CE-9CB6-BFA96FDED432}" presName="bgRect" presStyleLbl="bgAccFollowNode1" presStyleIdx="2" presStyleCnt="3"/>
      <dgm:spPr/>
    </dgm:pt>
    <dgm:pt modelId="{71AC5B79-C3B8-4F3F-9F76-2534364C7FBA}" type="pres">
      <dgm:prSet presAssocID="{9CE7AA3F-5554-49B2-B73A-C097FD379DB3}" presName="sibTransNodeCircle" presStyleLbl="alignNode1" presStyleIdx="4" presStyleCnt="6">
        <dgm:presLayoutVars>
          <dgm:chMax val="0"/>
          <dgm:bulletEnabled/>
        </dgm:presLayoutVars>
      </dgm:prSet>
      <dgm:spPr/>
    </dgm:pt>
    <dgm:pt modelId="{7A159FBF-1511-44E3-B6AD-CBBDCB163E6B}" type="pres">
      <dgm:prSet presAssocID="{FAB99FCA-0CF1-41CE-9CB6-BFA96FDED432}" presName="bottomLine" presStyleLbl="alignNode1" presStyleIdx="5" presStyleCnt="6">
        <dgm:presLayoutVars/>
      </dgm:prSet>
      <dgm:spPr/>
    </dgm:pt>
    <dgm:pt modelId="{666A88BD-4A4F-4FEE-9B7B-F1E94980D21D}" type="pres">
      <dgm:prSet presAssocID="{FAB99FCA-0CF1-41CE-9CB6-BFA96FDED432}" presName="nodeText" presStyleLbl="bgAccFollowNode1" presStyleIdx="2" presStyleCnt="3">
        <dgm:presLayoutVars>
          <dgm:bulletEnabled val="1"/>
        </dgm:presLayoutVars>
      </dgm:prSet>
      <dgm:spPr/>
    </dgm:pt>
  </dgm:ptLst>
  <dgm:cxnLst>
    <dgm:cxn modelId="{7ECEB210-9239-4EDF-B2C1-1AB3DBAD502A}" type="presOf" srcId="{E767A829-0510-4260-9CE8-D9E0937E9ADD}" destId="{D468C39E-1ECE-45AD-A378-B79F88EA3F0F}" srcOrd="1" destOrd="0" presId="urn:microsoft.com/office/officeart/2016/7/layout/BasicLinearProcessNumbered"/>
    <dgm:cxn modelId="{23AFBC13-1B08-47FD-930B-C9C97505C3F9}" type="presOf" srcId="{245F7DCA-082D-455D-B1C6-F2FEF84C458D}" destId="{7E93A406-9E03-46FF-86AC-F8BE6E6D32AC}" srcOrd="0" destOrd="0" presId="urn:microsoft.com/office/officeart/2016/7/layout/BasicLinearProcessNumbered"/>
    <dgm:cxn modelId="{022ECE13-4236-4BAF-BD59-51BA01C93E78}" srcId="{23ADBFFD-15AA-477E-AE34-06B97A81BC50}" destId="{FAB99FCA-0CF1-41CE-9CB6-BFA96FDED432}" srcOrd="2" destOrd="0" parTransId="{6E400A69-D8EC-4154-8DE6-646BA5FF9F54}" sibTransId="{9CE7AA3F-5554-49B2-B73A-C097FD379DB3}"/>
    <dgm:cxn modelId="{4A980025-EE82-405E-B076-A8B91DE423FC}" type="presOf" srcId="{FAB99FCA-0CF1-41CE-9CB6-BFA96FDED432}" destId="{3F6513B0-379D-4A5A-BF80-BE18FC97796D}" srcOrd="0" destOrd="0" presId="urn:microsoft.com/office/officeart/2016/7/layout/BasicLinearProcessNumbered"/>
    <dgm:cxn modelId="{2FB3A629-AF27-4C52-87FA-FAAB7CA48DC3}" srcId="{23ADBFFD-15AA-477E-AE34-06B97A81BC50}" destId="{76B86329-E1F9-4A98-A566-7AC525A9B014}" srcOrd="0" destOrd="0" parTransId="{007C213A-D7A6-4A3E-97FD-1745CC29B99C}" sibTransId="{245F7DCA-082D-455D-B1C6-F2FEF84C458D}"/>
    <dgm:cxn modelId="{F08D402A-84A2-4C95-970F-CFD235AF97F2}" type="presOf" srcId="{FAB99FCA-0CF1-41CE-9CB6-BFA96FDED432}" destId="{666A88BD-4A4F-4FEE-9B7B-F1E94980D21D}" srcOrd="1" destOrd="0" presId="urn:microsoft.com/office/officeart/2016/7/layout/BasicLinearProcessNumbered"/>
    <dgm:cxn modelId="{E138E033-3685-4A71-91EB-8B0BE5976586}" srcId="{23ADBFFD-15AA-477E-AE34-06B97A81BC50}" destId="{E767A829-0510-4260-9CE8-D9E0937E9ADD}" srcOrd="1" destOrd="0" parTransId="{546F08DA-B6A6-469A-B1CF-3099221BCB44}" sibTransId="{12F95199-13EA-4A75-84D9-ABFE56FAA013}"/>
    <dgm:cxn modelId="{70AD166F-455E-465E-9358-5C816E1C2DC7}" type="presOf" srcId="{9CE7AA3F-5554-49B2-B73A-C097FD379DB3}" destId="{71AC5B79-C3B8-4F3F-9F76-2534364C7FBA}" srcOrd="0" destOrd="0" presId="urn:microsoft.com/office/officeart/2016/7/layout/BasicLinearProcessNumbered"/>
    <dgm:cxn modelId="{5153EC94-0243-40F3-8FD1-3E33F1B33F38}" type="presOf" srcId="{12F95199-13EA-4A75-84D9-ABFE56FAA013}" destId="{19D8CE0C-AB3E-42D1-A4AD-DC7C728D36F5}" srcOrd="0" destOrd="0" presId="urn:microsoft.com/office/officeart/2016/7/layout/BasicLinearProcessNumbered"/>
    <dgm:cxn modelId="{F33AF1AE-3EB0-479C-B3F8-46A80B83B95A}" type="presOf" srcId="{E767A829-0510-4260-9CE8-D9E0937E9ADD}" destId="{F88ECF4E-25EC-4809-A413-80A6B597CF20}" srcOrd="0" destOrd="0" presId="urn:microsoft.com/office/officeart/2016/7/layout/BasicLinearProcessNumbered"/>
    <dgm:cxn modelId="{80B82AB6-7D97-41C5-899B-78FBF140D28C}" type="presOf" srcId="{76B86329-E1F9-4A98-A566-7AC525A9B014}" destId="{18DF507F-BD91-4816-B99E-D2C4066CBF0A}" srcOrd="1" destOrd="0" presId="urn:microsoft.com/office/officeart/2016/7/layout/BasicLinearProcessNumbered"/>
    <dgm:cxn modelId="{D2C1AAF0-AD41-4C97-AE5E-EC85CD6A8F20}" type="presOf" srcId="{76B86329-E1F9-4A98-A566-7AC525A9B014}" destId="{53EAD134-09D5-439C-A2AC-5DDD01BFE3DB}" srcOrd="0" destOrd="0" presId="urn:microsoft.com/office/officeart/2016/7/layout/BasicLinearProcessNumbered"/>
    <dgm:cxn modelId="{6AF720F7-B5F4-4825-8EF4-A89E46DD30FC}" type="presOf" srcId="{23ADBFFD-15AA-477E-AE34-06B97A81BC50}" destId="{F0DCA9BA-0ACA-4631-92BB-E01C28B3DB93}" srcOrd="0" destOrd="0" presId="urn:microsoft.com/office/officeart/2016/7/layout/BasicLinearProcessNumbered"/>
    <dgm:cxn modelId="{CE09518E-E704-46AF-A207-F2B95BAA80E3}" type="presParOf" srcId="{F0DCA9BA-0ACA-4631-92BB-E01C28B3DB93}" destId="{4A260389-652E-406D-91B5-0863EE7ADC1D}" srcOrd="0" destOrd="0" presId="urn:microsoft.com/office/officeart/2016/7/layout/BasicLinearProcessNumbered"/>
    <dgm:cxn modelId="{6B2A1A43-F46B-4DD7-BA4C-1F16229A2FBC}" type="presParOf" srcId="{4A260389-652E-406D-91B5-0863EE7ADC1D}" destId="{53EAD134-09D5-439C-A2AC-5DDD01BFE3DB}" srcOrd="0" destOrd="0" presId="urn:microsoft.com/office/officeart/2016/7/layout/BasicLinearProcessNumbered"/>
    <dgm:cxn modelId="{BAF6CDE5-6FB1-4632-8B74-4408F25958E8}" type="presParOf" srcId="{4A260389-652E-406D-91B5-0863EE7ADC1D}" destId="{7E93A406-9E03-46FF-86AC-F8BE6E6D32AC}" srcOrd="1" destOrd="0" presId="urn:microsoft.com/office/officeart/2016/7/layout/BasicLinearProcessNumbered"/>
    <dgm:cxn modelId="{D6EE79E0-A3A4-4AD9-B480-AF048FFDF9BE}" type="presParOf" srcId="{4A260389-652E-406D-91B5-0863EE7ADC1D}" destId="{73F54C53-FB52-4F3E-8E90-58F8A972C8D2}" srcOrd="2" destOrd="0" presId="urn:microsoft.com/office/officeart/2016/7/layout/BasicLinearProcessNumbered"/>
    <dgm:cxn modelId="{AE74FAB7-65E9-4586-BCE2-6149EFC792CB}" type="presParOf" srcId="{4A260389-652E-406D-91B5-0863EE7ADC1D}" destId="{18DF507F-BD91-4816-B99E-D2C4066CBF0A}" srcOrd="3" destOrd="0" presId="urn:microsoft.com/office/officeart/2016/7/layout/BasicLinearProcessNumbered"/>
    <dgm:cxn modelId="{5003987E-ECDC-4D52-8404-6A5F9D98E470}" type="presParOf" srcId="{F0DCA9BA-0ACA-4631-92BB-E01C28B3DB93}" destId="{0047AB98-8511-4919-9F4F-18D9A4115E5A}" srcOrd="1" destOrd="0" presId="urn:microsoft.com/office/officeart/2016/7/layout/BasicLinearProcessNumbered"/>
    <dgm:cxn modelId="{AE2C9769-F169-49E9-A30F-8F3C4C06DFB3}" type="presParOf" srcId="{F0DCA9BA-0ACA-4631-92BB-E01C28B3DB93}" destId="{0CB6FE0C-C90F-4113-B44A-CC8BC145E708}" srcOrd="2" destOrd="0" presId="urn:microsoft.com/office/officeart/2016/7/layout/BasicLinearProcessNumbered"/>
    <dgm:cxn modelId="{2800843B-CB0F-4089-84AB-C44857EF05CD}" type="presParOf" srcId="{0CB6FE0C-C90F-4113-B44A-CC8BC145E708}" destId="{F88ECF4E-25EC-4809-A413-80A6B597CF20}" srcOrd="0" destOrd="0" presId="urn:microsoft.com/office/officeart/2016/7/layout/BasicLinearProcessNumbered"/>
    <dgm:cxn modelId="{16B25E9C-E123-4ABB-8EFC-A117FC4916B5}" type="presParOf" srcId="{0CB6FE0C-C90F-4113-B44A-CC8BC145E708}" destId="{19D8CE0C-AB3E-42D1-A4AD-DC7C728D36F5}" srcOrd="1" destOrd="0" presId="urn:microsoft.com/office/officeart/2016/7/layout/BasicLinearProcessNumbered"/>
    <dgm:cxn modelId="{3A89DF19-60F9-4906-A2CA-A8A850227C22}" type="presParOf" srcId="{0CB6FE0C-C90F-4113-B44A-CC8BC145E708}" destId="{8204F8EC-7B0A-41CC-A114-92E88079DC08}" srcOrd="2" destOrd="0" presId="urn:microsoft.com/office/officeart/2016/7/layout/BasicLinearProcessNumbered"/>
    <dgm:cxn modelId="{0B168C3D-10BC-496C-8874-3BB2B250A626}" type="presParOf" srcId="{0CB6FE0C-C90F-4113-B44A-CC8BC145E708}" destId="{D468C39E-1ECE-45AD-A378-B79F88EA3F0F}" srcOrd="3" destOrd="0" presId="urn:microsoft.com/office/officeart/2016/7/layout/BasicLinearProcessNumbered"/>
    <dgm:cxn modelId="{5AD00A5A-6334-4F3D-B8A9-481A11B2ACAD}" type="presParOf" srcId="{F0DCA9BA-0ACA-4631-92BB-E01C28B3DB93}" destId="{153856F6-EA2C-45FD-8B0E-B5CFBD5FEF80}" srcOrd="3" destOrd="0" presId="urn:microsoft.com/office/officeart/2016/7/layout/BasicLinearProcessNumbered"/>
    <dgm:cxn modelId="{D1FC5182-C5A5-4844-861A-529760E70E94}" type="presParOf" srcId="{F0DCA9BA-0ACA-4631-92BB-E01C28B3DB93}" destId="{8A955CA4-3685-4037-A137-A3DD28E36783}" srcOrd="4" destOrd="0" presId="urn:microsoft.com/office/officeart/2016/7/layout/BasicLinearProcessNumbered"/>
    <dgm:cxn modelId="{4439C3BC-C58A-43F7-AE9B-DB8863121640}" type="presParOf" srcId="{8A955CA4-3685-4037-A137-A3DD28E36783}" destId="{3F6513B0-379D-4A5A-BF80-BE18FC97796D}" srcOrd="0" destOrd="0" presId="urn:microsoft.com/office/officeart/2016/7/layout/BasicLinearProcessNumbered"/>
    <dgm:cxn modelId="{DE3F4A9E-84CB-4397-9619-220CE082E0B4}" type="presParOf" srcId="{8A955CA4-3685-4037-A137-A3DD28E36783}" destId="{71AC5B79-C3B8-4F3F-9F76-2534364C7FBA}" srcOrd="1" destOrd="0" presId="urn:microsoft.com/office/officeart/2016/7/layout/BasicLinearProcessNumbered"/>
    <dgm:cxn modelId="{421346CC-6182-46F6-AD0E-876701B9E2DE}" type="presParOf" srcId="{8A955CA4-3685-4037-A137-A3DD28E36783}" destId="{7A159FBF-1511-44E3-B6AD-CBBDCB163E6B}" srcOrd="2" destOrd="0" presId="urn:microsoft.com/office/officeart/2016/7/layout/BasicLinearProcessNumbered"/>
    <dgm:cxn modelId="{42A8B894-6F22-4E50-B04B-12589E1CBDA5}" type="presParOf" srcId="{8A955CA4-3685-4037-A137-A3DD28E36783}" destId="{666A88BD-4A4F-4FEE-9B7B-F1E94980D21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FF7C-BF87-4146-9033-10272FD1573A}">
      <dsp:nvSpPr>
        <dsp:cNvPr id="0" name=""/>
        <dsp:cNvSpPr/>
      </dsp:nvSpPr>
      <dsp:spPr>
        <a:xfrm>
          <a:off x="1210" y="577066"/>
          <a:ext cx="4248989" cy="2698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96BF2-3A9E-4406-8C6F-72F041BE2C68}">
      <dsp:nvSpPr>
        <dsp:cNvPr id="0" name=""/>
        <dsp:cNvSpPr/>
      </dsp:nvSpPr>
      <dsp:spPr>
        <a:xfrm>
          <a:off x="473320" y="1025571"/>
          <a:ext cx="4248989" cy="26981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lot of work has done on the heart disease dataset that we have used in this project. Different classifier algorithms had applied for better outcome. There are vast research work who had done their work by analyzing different classifier algorithms. There are also a lot of recent works that represents the application of different ensemble technique and their comparison. So we tried to consider both of these in our work.</a:t>
          </a:r>
        </a:p>
      </dsp:txBody>
      <dsp:txXfrm>
        <a:off x="552345" y="1104596"/>
        <a:ext cx="4090939" cy="2540058"/>
      </dsp:txXfrm>
    </dsp:sp>
    <dsp:sp modelId="{90F4B28A-FBB0-4C28-96C5-11F91B6B3ABD}">
      <dsp:nvSpPr>
        <dsp:cNvPr id="0" name=""/>
        <dsp:cNvSpPr/>
      </dsp:nvSpPr>
      <dsp:spPr>
        <a:xfrm>
          <a:off x="5194420" y="577066"/>
          <a:ext cx="4248989" cy="2698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6ECAE-C33D-4EEF-9835-3AF23799A2F0}">
      <dsp:nvSpPr>
        <dsp:cNvPr id="0" name=""/>
        <dsp:cNvSpPr/>
      </dsp:nvSpPr>
      <dsp:spPr>
        <a:xfrm>
          <a:off x="5666530" y="1025571"/>
          <a:ext cx="4248989" cy="26981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Previously this dataset contained only 313 rows 14 columns of information whereas it is containing 1025 rows and 14 columns. So, doing work on this dataset will never be stoppable. That's why we have took the </a:t>
          </a:r>
          <a:r>
            <a:rPr lang="en-US" sz="1700" kern="1200" dirty="0">
              <a:latin typeface="Tw Cen MT" panose="020B0602020104020603"/>
            </a:rPr>
            <a:t>opportunity</a:t>
          </a:r>
          <a:r>
            <a:rPr lang="en-US" sz="1700" kern="1200" dirty="0"/>
            <a:t>. </a:t>
          </a:r>
        </a:p>
      </dsp:txBody>
      <dsp:txXfrm>
        <a:off x="5745555" y="1104596"/>
        <a:ext cx="4090939" cy="254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1FCD-141B-417F-8DFA-C67946516D9B}">
      <dsp:nvSpPr>
        <dsp:cNvPr id="0" name=""/>
        <dsp:cNvSpPr/>
      </dsp:nvSpPr>
      <dsp:spPr>
        <a:xfrm>
          <a:off x="516263" y="93"/>
          <a:ext cx="1263217" cy="757930"/>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Logistic Regression</a:t>
          </a:r>
          <a:endParaRPr lang="en-US" sz="2000" kern="1200"/>
        </a:p>
      </dsp:txBody>
      <dsp:txXfrm>
        <a:off x="516263" y="93"/>
        <a:ext cx="1263217" cy="757930"/>
      </dsp:txXfrm>
    </dsp:sp>
    <dsp:sp modelId="{93A65663-0249-479F-89C3-3BF25644DFCE}">
      <dsp:nvSpPr>
        <dsp:cNvPr id="0" name=""/>
        <dsp:cNvSpPr/>
      </dsp:nvSpPr>
      <dsp:spPr>
        <a:xfrm>
          <a:off x="1905803" y="93"/>
          <a:ext cx="1263217" cy="757930"/>
        </a:xfrm>
        <a:prstGeom prst="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w Cen MT" panose="020B0602020104020603"/>
            </a:rPr>
            <a:t>SVM</a:t>
          </a:r>
          <a:endParaRPr lang="en-US" sz="2000" kern="1200"/>
        </a:p>
      </dsp:txBody>
      <dsp:txXfrm>
        <a:off x="1905803" y="93"/>
        <a:ext cx="1263217" cy="757930"/>
      </dsp:txXfrm>
    </dsp:sp>
    <dsp:sp modelId="{0339704C-772E-47FD-8D20-284310A3CC2A}">
      <dsp:nvSpPr>
        <dsp:cNvPr id="0" name=""/>
        <dsp:cNvSpPr/>
      </dsp:nvSpPr>
      <dsp:spPr>
        <a:xfrm>
          <a:off x="516263" y="884346"/>
          <a:ext cx="1263217" cy="757930"/>
        </a:xfrm>
        <a:prstGeom prst="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w Cen MT" panose="020B0602020104020603"/>
            </a:rPr>
            <a:t>KNN</a:t>
          </a:r>
          <a:endParaRPr lang="en-US" sz="2000" kern="1200"/>
        </a:p>
      </dsp:txBody>
      <dsp:txXfrm>
        <a:off x="516263" y="884346"/>
        <a:ext cx="1263217" cy="757930"/>
      </dsp:txXfrm>
    </dsp:sp>
    <dsp:sp modelId="{3B6A5936-9A1F-4D25-9E75-93F0A7F1C37A}">
      <dsp:nvSpPr>
        <dsp:cNvPr id="0" name=""/>
        <dsp:cNvSpPr/>
      </dsp:nvSpPr>
      <dsp:spPr>
        <a:xfrm>
          <a:off x="1905803" y="884346"/>
          <a:ext cx="1263217" cy="757930"/>
        </a:xfrm>
        <a:prstGeom prst="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Decision tree</a:t>
          </a:r>
          <a:endParaRPr lang="en-US" sz="2000" kern="1200"/>
        </a:p>
      </dsp:txBody>
      <dsp:txXfrm>
        <a:off x="1905803" y="884346"/>
        <a:ext cx="1263217" cy="757930"/>
      </dsp:txXfrm>
    </dsp:sp>
    <dsp:sp modelId="{32E81583-6F34-4780-A012-F9AA37C0F158}">
      <dsp:nvSpPr>
        <dsp:cNvPr id="0" name=""/>
        <dsp:cNvSpPr/>
      </dsp:nvSpPr>
      <dsp:spPr>
        <a:xfrm>
          <a:off x="1211033" y="1768598"/>
          <a:ext cx="1263217" cy="757930"/>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Random Forest</a:t>
          </a:r>
          <a:endParaRPr lang="en-US" sz="2000" kern="1200"/>
        </a:p>
      </dsp:txBody>
      <dsp:txXfrm>
        <a:off x="1211033" y="1768598"/>
        <a:ext cx="1263217" cy="757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1F973-CE91-45D8-8160-D424F82F0D40}">
      <dsp:nvSpPr>
        <dsp:cNvPr id="0" name=""/>
        <dsp:cNvSpPr/>
      </dsp:nvSpPr>
      <dsp:spPr>
        <a:xfrm>
          <a:off x="366" y="1894762"/>
          <a:ext cx="714579" cy="285831"/>
        </a:xfrm>
        <a:prstGeom prst="homePlate">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Logistic Regression</a:t>
          </a:r>
          <a:endParaRPr lang="en-US" sz="900" kern="1200"/>
        </a:p>
      </dsp:txBody>
      <dsp:txXfrm>
        <a:off x="366" y="1894762"/>
        <a:ext cx="643121" cy="285831"/>
      </dsp:txXfrm>
    </dsp:sp>
    <dsp:sp modelId="{DBBEA1FA-0A57-4185-A37A-E89EE65EA092}">
      <dsp:nvSpPr>
        <dsp:cNvPr id="0" name=""/>
        <dsp:cNvSpPr/>
      </dsp:nvSpPr>
      <dsp:spPr>
        <a:xfrm>
          <a:off x="572029"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latin typeface="Tw Cen MT" panose="020B0602020104020603"/>
            </a:rPr>
            <a:t>SVM</a:t>
          </a:r>
          <a:endParaRPr lang="en-US" sz="900" kern="1200"/>
        </a:p>
      </dsp:txBody>
      <dsp:txXfrm>
        <a:off x="714945" y="1894762"/>
        <a:ext cx="428748" cy="285831"/>
      </dsp:txXfrm>
    </dsp:sp>
    <dsp:sp modelId="{E700EA75-BB43-40C6-8516-11B1056F9DE7}">
      <dsp:nvSpPr>
        <dsp:cNvPr id="0" name=""/>
        <dsp:cNvSpPr/>
      </dsp:nvSpPr>
      <dsp:spPr>
        <a:xfrm>
          <a:off x="1143692"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latin typeface="Tw Cen MT" panose="020B0602020104020603"/>
            </a:rPr>
            <a:t>KNN</a:t>
          </a:r>
          <a:endParaRPr lang="en-US" sz="900" kern="1200"/>
        </a:p>
      </dsp:txBody>
      <dsp:txXfrm>
        <a:off x="1286608" y="1894762"/>
        <a:ext cx="428748" cy="285831"/>
      </dsp:txXfrm>
    </dsp:sp>
    <dsp:sp modelId="{5EB33331-D697-455C-A94A-516BC28087A9}">
      <dsp:nvSpPr>
        <dsp:cNvPr id="0" name=""/>
        <dsp:cNvSpPr/>
      </dsp:nvSpPr>
      <dsp:spPr>
        <a:xfrm>
          <a:off x="1715356"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Decision tree</a:t>
          </a:r>
          <a:endParaRPr lang="en-US" sz="900" kern="1200"/>
        </a:p>
      </dsp:txBody>
      <dsp:txXfrm>
        <a:off x="1858272" y="1894762"/>
        <a:ext cx="428748" cy="285831"/>
      </dsp:txXfrm>
    </dsp:sp>
    <dsp:sp modelId="{9646D6DC-6CBC-43A3-9D6E-0B628DD66BAE}">
      <dsp:nvSpPr>
        <dsp:cNvPr id="0" name=""/>
        <dsp:cNvSpPr/>
      </dsp:nvSpPr>
      <dsp:spPr>
        <a:xfrm>
          <a:off x="2287019"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Random Forest</a:t>
          </a:r>
          <a:endParaRPr lang="en-US" sz="900" kern="1200"/>
        </a:p>
      </dsp:txBody>
      <dsp:txXfrm>
        <a:off x="2429935" y="1894762"/>
        <a:ext cx="428748" cy="285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D134-09D5-439C-A2AC-5DDD01BFE3DB}">
      <dsp:nvSpPr>
        <dsp:cNvPr id="0" name=""/>
        <dsp:cNvSpPr/>
      </dsp:nvSpPr>
      <dsp:spPr>
        <a:xfrm>
          <a:off x="0" y="0"/>
          <a:ext cx="3095624" cy="358485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latin typeface="Tw Cen MT" panose="020B0602020104020603"/>
            </a:rPr>
            <a:t>Integration of multi-modal data including</a:t>
          </a:r>
          <a:r>
            <a:rPr lang="en-US" sz="1700" kern="1200">
              <a:solidFill>
                <a:schemeClr val="bg1"/>
              </a:solidFill>
            </a:rPr>
            <a:t> genetic, clinical, and imaging data, to improve prediction accuracy</a:t>
          </a:r>
        </a:p>
      </dsp:txBody>
      <dsp:txXfrm>
        <a:off x="0" y="1362243"/>
        <a:ext cx="3095624" cy="2150910"/>
      </dsp:txXfrm>
    </dsp:sp>
    <dsp:sp modelId="{7E93A406-9E03-46FF-86AC-F8BE6E6D32AC}">
      <dsp:nvSpPr>
        <dsp:cNvPr id="0" name=""/>
        <dsp:cNvSpPr/>
      </dsp:nvSpPr>
      <dsp:spPr>
        <a:xfrm>
          <a:off x="1010084" y="358484"/>
          <a:ext cx="1075455" cy="1075455"/>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67581" y="515981"/>
        <a:ext cx="760461" cy="760461"/>
      </dsp:txXfrm>
    </dsp:sp>
    <dsp:sp modelId="{73F54C53-FB52-4F3E-8E90-58F8A972C8D2}">
      <dsp:nvSpPr>
        <dsp:cNvPr id="0" name=""/>
        <dsp:cNvSpPr/>
      </dsp:nvSpPr>
      <dsp:spPr>
        <a:xfrm>
          <a:off x="0" y="3584778"/>
          <a:ext cx="3095624" cy="72"/>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88ECF4E-25EC-4809-A413-80A6B597CF20}">
      <dsp:nvSpPr>
        <dsp:cNvPr id="0" name=""/>
        <dsp:cNvSpPr/>
      </dsp:nvSpPr>
      <dsp:spPr>
        <a:xfrm>
          <a:off x="3405187" y="0"/>
          <a:ext cx="3095624" cy="358485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rPr>
            <a:t>Deep learning techniques, such as convolutional neural networks (CNNs) and recurrent neural networks (RNNs), can be further explored for feature extraction and prediction.</a:t>
          </a:r>
        </a:p>
      </dsp:txBody>
      <dsp:txXfrm>
        <a:off x="3405187" y="1362243"/>
        <a:ext cx="3095624" cy="2150910"/>
      </dsp:txXfrm>
    </dsp:sp>
    <dsp:sp modelId="{19D8CE0C-AB3E-42D1-A4AD-DC7C728D36F5}">
      <dsp:nvSpPr>
        <dsp:cNvPr id="0" name=""/>
        <dsp:cNvSpPr/>
      </dsp:nvSpPr>
      <dsp:spPr>
        <a:xfrm>
          <a:off x="4415271" y="358484"/>
          <a:ext cx="1075455" cy="1075455"/>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572768" y="515981"/>
        <a:ext cx="760461" cy="760461"/>
      </dsp:txXfrm>
    </dsp:sp>
    <dsp:sp modelId="{8204F8EC-7B0A-41CC-A114-92E88079DC08}">
      <dsp:nvSpPr>
        <dsp:cNvPr id="0" name=""/>
        <dsp:cNvSpPr/>
      </dsp:nvSpPr>
      <dsp:spPr>
        <a:xfrm>
          <a:off x="3405187" y="3584778"/>
          <a:ext cx="3095624" cy="7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F6513B0-379D-4A5A-BF80-BE18FC97796D}">
      <dsp:nvSpPr>
        <dsp:cNvPr id="0" name=""/>
        <dsp:cNvSpPr/>
      </dsp:nvSpPr>
      <dsp:spPr>
        <a:xfrm>
          <a:off x="6810374" y="0"/>
          <a:ext cx="3095624" cy="358485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rPr>
            <a:t>Developing models that can provide real-time monitoring and early detection of heart disease risk can be highly beneficial.</a:t>
          </a:r>
          <a:endParaRPr lang="en-US" sz="1700" kern="1200">
            <a:solidFill>
              <a:schemeClr val="bg1"/>
            </a:solidFill>
            <a:latin typeface="Tw Cen MT" panose="020B0602020104020603"/>
          </a:endParaRPr>
        </a:p>
      </dsp:txBody>
      <dsp:txXfrm>
        <a:off x="6810374" y="1362243"/>
        <a:ext cx="3095624" cy="2150910"/>
      </dsp:txXfrm>
    </dsp:sp>
    <dsp:sp modelId="{71AC5B79-C3B8-4F3F-9F76-2534364C7FBA}">
      <dsp:nvSpPr>
        <dsp:cNvPr id="0" name=""/>
        <dsp:cNvSpPr/>
      </dsp:nvSpPr>
      <dsp:spPr>
        <a:xfrm>
          <a:off x="7820459" y="358484"/>
          <a:ext cx="1075455" cy="1075455"/>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977956" y="515981"/>
        <a:ext cx="760461" cy="760461"/>
      </dsp:txXfrm>
    </dsp:sp>
    <dsp:sp modelId="{7A159FBF-1511-44E3-B6AD-CBBDCB163E6B}">
      <dsp:nvSpPr>
        <dsp:cNvPr id="0" name=""/>
        <dsp:cNvSpPr/>
      </dsp:nvSpPr>
      <dsp:spPr>
        <a:xfrm>
          <a:off x="6810374" y="3584778"/>
          <a:ext cx="3095624" cy="7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41055" y="99404"/>
            <a:ext cx="9052959" cy="4601491"/>
          </a:xfrm>
        </p:spPr>
        <p:txBody>
          <a:bodyPr>
            <a:normAutofit/>
          </a:bodyPr>
          <a:lstStyle/>
          <a:p>
            <a:r>
              <a:rPr lang="en-US" sz="3600">
                <a:latin typeface="Calibri"/>
                <a:ea typeface="+mj-lt"/>
                <a:cs typeface="+mj-lt"/>
              </a:rPr>
              <a:t>Heart disease prediction using supervised machine learning algorithms as well as an improved ensemble learning technique: </a:t>
            </a:r>
            <a:br>
              <a:rPr lang="en-US" sz="3600">
                <a:latin typeface="Calibri"/>
                <a:ea typeface="+mj-lt"/>
                <a:cs typeface="+mj-lt"/>
              </a:rPr>
            </a:br>
            <a:r>
              <a:rPr lang="en-US" sz="3600">
                <a:latin typeface="Calibri"/>
                <a:ea typeface="+mj-lt"/>
                <a:cs typeface="+mj-lt"/>
              </a:rPr>
              <a:t>Performance analysis &amp; comparison</a:t>
            </a:r>
          </a:p>
        </p:txBody>
      </p:sp>
      <p:grpSp>
        <p:nvGrpSpPr>
          <p:cNvPr id="77" name="Group 7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85614434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Logistic Regression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9" name="Picture 8">
            <a:extLst>
              <a:ext uri="{FF2B5EF4-FFF2-40B4-BE49-F238E27FC236}">
                <a16:creationId xmlns:a16="http://schemas.microsoft.com/office/drawing/2014/main" id="{FC7B599F-ACD6-255C-61D5-057E0B3134ED}"/>
              </a:ext>
            </a:extLst>
          </p:cNvPr>
          <p:cNvPicPr>
            <a:picLocks noChangeAspect="1"/>
          </p:cNvPicPr>
          <p:nvPr/>
        </p:nvPicPr>
        <p:blipFill>
          <a:blip r:embed="rId3"/>
          <a:stretch>
            <a:fillRect/>
          </a:stretch>
        </p:blipFill>
        <p:spPr>
          <a:xfrm>
            <a:off x="7140461" y="1584953"/>
            <a:ext cx="4385255" cy="396092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169804FE-AACA-E1E7-E116-EE48EF34C838}"/>
              </a:ext>
            </a:extLst>
          </p:cNvPr>
          <p:cNvPicPr>
            <a:picLocks noChangeAspect="1"/>
          </p:cNvPicPr>
          <p:nvPr/>
        </p:nvPicPr>
        <p:blipFill>
          <a:blip r:embed="rId4"/>
          <a:stretch>
            <a:fillRect/>
          </a:stretch>
        </p:blipFill>
        <p:spPr>
          <a:xfrm>
            <a:off x="948433" y="1618467"/>
            <a:ext cx="5329708" cy="1801358"/>
          </a:xfrm>
          <a:prstGeom prst="rect">
            <a:avLst/>
          </a:prstGeom>
        </p:spPr>
      </p:pic>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3061678752"/>
              </p:ext>
            </p:extLst>
          </p:nvPr>
        </p:nvGraphicFramePr>
        <p:xfrm>
          <a:off x="922985" y="3970985"/>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pPr lvl="0">
                        <a:buNone/>
                      </a:pPr>
                      <a:r>
                        <a:rPr lang="en-US" sz="1800" b="0" i="0" u="none" strike="noStrike" noProof="0">
                          <a:solidFill>
                            <a:srgbClr val="000000"/>
                          </a:solidFill>
                          <a:latin typeface="TW Cen MT"/>
                        </a:rPr>
                        <a:t>79.870%</a:t>
                      </a:r>
                      <a:endParaRPr lang="en-US" sz="1800">
                        <a:latin typeface="TW Cen MT"/>
                      </a:endParaRP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pPr lvl="0">
                        <a:buNone/>
                      </a:pPr>
                      <a:r>
                        <a:rPr lang="en-US"/>
                        <a:t>Precision Score</a:t>
                      </a:r>
                    </a:p>
                  </a:txBody>
                  <a:tcPr/>
                </a:tc>
                <a:tc>
                  <a:txBody>
                    <a:bodyPr/>
                    <a:lstStyle/>
                    <a:p>
                      <a:pPr lvl="0">
                        <a:buNone/>
                      </a:pPr>
                      <a:r>
                        <a:rPr lang="en-US"/>
                        <a:t>77.59%</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85.44%</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81.33%</a:t>
                      </a:r>
                    </a:p>
                  </a:txBody>
                  <a:tcPr/>
                </a:tc>
                <a:extLst>
                  <a:ext uri="{0D108BD9-81ED-4DB2-BD59-A6C34878D82A}">
                    <a16:rowId xmlns:a16="http://schemas.microsoft.com/office/drawing/2014/main" val="3607135586"/>
                  </a:ext>
                </a:extLst>
              </a:tr>
            </a:tbl>
          </a:graphicData>
        </a:graphic>
      </p:graphicFrame>
    </p:spTree>
    <p:extLst>
      <p:ext uri="{BB962C8B-B14F-4D97-AF65-F5344CB8AC3E}">
        <p14:creationId xmlns:p14="http://schemas.microsoft.com/office/powerpoint/2010/main" val="22715180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K-Nearest Neighbor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3883171890"/>
              </p:ext>
            </p:extLst>
          </p:nvPr>
        </p:nvGraphicFramePr>
        <p:xfrm>
          <a:off x="914305" y="3571834"/>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83.77%</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pPr lvl="0">
                        <a:buNone/>
                      </a:pPr>
                      <a:r>
                        <a:rPr lang="en-US"/>
                        <a:t>81.40%</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88.61%</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84.85%</a:t>
                      </a:r>
                    </a:p>
                  </a:txBody>
                  <a:tcPr/>
                </a:tc>
                <a:extLst>
                  <a:ext uri="{0D108BD9-81ED-4DB2-BD59-A6C34878D82A}">
                    <a16:rowId xmlns:a16="http://schemas.microsoft.com/office/drawing/2014/main" val="3607135586"/>
                  </a:ext>
                </a:extLst>
              </a:tr>
            </a:tbl>
          </a:graphicData>
        </a:graphic>
      </p:graphicFrame>
      <p:pic>
        <p:nvPicPr>
          <p:cNvPr id="4" name="Picture 3" descr="A screenshot of a computer code&#10;&#10;Description automatically generated">
            <a:extLst>
              <a:ext uri="{FF2B5EF4-FFF2-40B4-BE49-F238E27FC236}">
                <a16:creationId xmlns:a16="http://schemas.microsoft.com/office/drawing/2014/main" id="{80DC5844-5F21-B1F6-2239-AAB9A5F9E332}"/>
              </a:ext>
            </a:extLst>
          </p:cNvPr>
          <p:cNvPicPr>
            <a:picLocks noChangeAspect="1"/>
          </p:cNvPicPr>
          <p:nvPr/>
        </p:nvPicPr>
        <p:blipFill>
          <a:blip r:embed="rId3"/>
          <a:stretch>
            <a:fillRect/>
          </a:stretch>
        </p:blipFill>
        <p:spPr>
          <a:xfrm>
            <a:off x="945807" y="1497853"/>
            <a:ext cx="5297510" cy="1769160"/>
          </a:xfrm>
          <a:prstGeom prst="rect">
            <a:avLst/>
          </a:prstGeom>
        </p:spPr>
      </p:pic>
      <p:pic>
        <p:nvPicPr>
          <p:cNvPr id="5" name="Picture 4" descr="A red squares with white text&#10;&#10;Description automatically generated">
            <a:extLst>
              <a:ext uri="{FF2B5EF4-FFF2-40B4-BE49-F238E27FC236}">
                <a16:creationId xmlns:a16="http://schemas.microsoft.com/office/drawing/2014/main" id="{BB39B219-C4A6-C6A9-0F09-765E975D7144}"/>
              </a:ext>
            </a:extLst>
          </p:cNvPr>
          <p:cNvPicPr>
            <a:picLocks noChangeAspect="1"/>
          </p:cNvPicPr>
          <p:nvPr/>
        </p:nvPicPr>
        <p:blipFill>
          <a:blip r:embed="rId4"/>
          <a:stretch>
            <a:fillRect/>
          </a:stretch>
        </p:blipFill>
        <p:spPr>
          <a:xfrm>
            <a:off x="7331112" y="1452327"/>
            <a:ext cx="4261832" cy="3854702"/>
          </a:xfrm>
          <a:prstGeom prst="rect">
            <a:avLst/>
          </a:prstGeom>
        </p:spPr>
      </p:pic>
    </p:spTree>
    <p:extLst>
      <p:ext uri="{BB962C8B-B14F-4D97-AF65-F5344CB8AC3E}">
        <p14:creationId xmlns:p14="http://schemas.microsoft.com/office/powerpoint/2010/main" val="1377412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Decision tree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2401230486"/>
              </p:ext>
            </p:extLst>
          </p:nvPr>
        </p:nvGraphicFramePr>
        <p:xfrm>
          <a:off x="984223" y="3837935"/>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97.08%</a:t>
                      </a:r>
                      <a:endParaRPr lang="en-US"/>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pPr lvl="0">
                        <a:buNone/>
                      </a:pPr>
                      <a:r>
                        <a:rPr lang="en-US"/>
                        <a:t>98.06%</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96.20%</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pPr lvl="0">
                        <a:buNone/>
                      </a:pPr>
                      <a:r>
                        <a:rPr lang="en-US"/>
                        <a:t>97.12%</a:t>
                      </a:r>
                    </a:p>
                  </a:txBody>
                  <a:tcPr/>
                </a:tc>
                <a:extLst>
                  <a:ext uri="{0D108BD9-81ED-4DB2-BD59-A6C34878D82A}">
                    <a16:rowId xmlns:a16="http://schemas.microsoft.com/office/drawing/2014/main" val="3607135586"/>
                  </a:ext>
                </a:extLst>
              </a:tr>
            </a:tbl>
          </a:graphicData>
        </a:graphic>
      </p:graphicFrame>
      <p:pic>
        <p:nvPicPr>
          <p:cNvPr id="3" name="Picture 2">
            <a:extLst>
              <a:ext uri="{FF2B5EF4-FFF2-40B4-BE49-F238E27FC236}">
                <a16:creationId xmlns:a16="http://schemas.microsoft.com/office/drawing/2014/main" id="{4EBC0914-7BCA-B368-C688-91ACC900F7BB}"/>
              </a:ext>
            </a:extLst>
          </p:cNvPr>
          <p:cNvPicPr>
            <a:picLocks noChangeAspect="1"/>
          </p:cNvPicPr>
          <p:nvPr/>
        </p:nvPicPr>
        <p:blipFill>
          <a:blip r:embed="rId3"/>
          <a:stretch>
            <a:fillRect/>
          </a:stretch>
        </p:blipFill>
        <p:spPr>
          <a:xfrm>
            <a:off x="7256298" y="1474265"/>
            <a:ext cx="4284403" cy="3887058"/>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49AA44A2-3FEB-4275-7990-69A2689AF563}"/>
              </a:ext>
            </a:extLst>
          </p:cNvPr>
          <p:cNvPicPr>
            <a:picLocks noChangeAspect="1"/>
          </p:cNvPicPr>
          <p:nvPr/>
        </p:nvPicPr>
        <p:blipFill>
          <a:blip r:embed="rId4"/>
          <a:stretch>
            <a:fillRect/>
          </a:stretch>
        </p:blipFill>
        <p:spPr>
          <a:xfrm>
            <a:off x="986845" y="1591377"/>
            <a:ext cx="5398993" cy="1949542"/>
          </a:xfrm>
          <a:prstGeom prst="rect">
            <a:avLst/>
          </a:prstGeom>
        </p:spPr>
      </p:pic>
    </p:spTree>
    <p:extLst>
      <p:ext uri="{BB962C8B-B14F-4D97-AF65-F5344CB8AC3E}">
        <p14:creationId xmlns:p14="http://schemas.microsoft.com/office/powerpoint/2010/main" val="225033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Random forest</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2736774715"/>
              </p:ext>
            </p:extLst>
          </p:nvPr>
        </p:nvGraphicFramePr>
        <p:xfrm>
          <a:off x="1035044" y="3735662"/>
          <a:ext cx="5330124" cy="1483072"/>
        </p:xfrm>
        <a:graphic>
          <a:graphicData uri="http://schemas.openxmlformats.org/drawingml/2006/table">
            <a:tbl>
              <a:tblPr firstRow="1" bandRow="1">
                <a:tableStyleId>{5C22544A-7EE6-4342-B048-85BDC9FD1C3A}</a:tableStyleId>
              </a:tblPr>
              <a:tblGrid>
                <a:gridCol w="2665062">
                  <a:extLst>
                    <a:ext uri="{9D8B030D-6E8A-4147-A177-3AD203B41FA5}">
                      <a16:colId xmlns:a16="http://schemas.microsoft.com/office/drawing/2014/main" val="3171565473"/>
                    </a:ext>
                  </a:extLst>
                </a:gridCol>
                <a:gridCol w="2665062">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97.08%</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r>
                        <a:rPr lang="en-US"/>
                        <a:t>96.20%</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98.06%</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97.12%</a:t>
                      </a:r>
                    </a:p>
                  </a:txBody>
                  <a:tcPr/>
                </a:tc>
                <a:extLst>
                  <a:ext uri="{0D108BD9-81ED-4DB2-BD59-A6C34878D82A}">
                    <a16:rowId xmlns:a16="http://schemas.microsoft.com/office/drawing/2014/main" val="3607135586"/>
                  </a:ext>
                </a:extLst>
              </a:tr>
            </a:tbl>
          </a:graphicData>
        </a:graphic>
      </p:graphicFrame>
      <p:pic>
        <p:nvPicPr>
          <p:cNvPr id="3" name="Picture 2" descr="A green squares with white text&#10;&#10;Description automatically generated">
            <a:extLst>
              <a:ext uri="{FF2B5EF4-FFF2-40B4-BE49-F238E27FC236}">
                <a16:creationId xmlns:a16="http://schemas.microsoft.com/office/drawing/2014/main" id="{3C8FC67A-948D-DFD3-FBD5-80C8E723C667}"/>
              </a:ext>
            </a:extLst>
          </p:cNvPr>
          <p:cNvPicPr>
            <a:picLocks noChangeAspect="1"/>
          </p:cNvPicPr>
          <p:nvPr/>
        </p:nvPicPr>
        <p:blipFill>
          <a:blip r:embed="rId3"/>
          <a:stretch>
            <a:fillRect/>
          </a:stretch>
        </p:blipFill>
        <p:spPr>
          <a:xfrm>
            <a:off x="7023815" y="1569438"/>
            <a:ext cx="4331594" cy="393377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DCC1368-3321-D783-6E5B-EF5756E90541}"/>
              </a:ext>
            </a:extLst>
          </p:cNvPr>
          <p:cNvPicPr>
            <a:picLocks noChangeAspect="1"/>
          </p:cNvPicPr>
          <p:nvPr/>
        </p:nvPicPr>
        <p:blipFill>
          <a:blip r:embed="rId4"/>
          <a:stretch>
            <a:fillRect/>
          </a:stretch>
        </p:blipFill>
        <p:spPr>
          <a:xfrm>
            <a:off x="1018094" y="1637515"/>
            <a:ext cx="5354169" cy="1588324"/>
          </a:xfrm>
          <a:prstGeom prst="rect">
            <a:avLst/>
          </a:prstGeom>
        </p:spPr>
      </p:pic>
    </p:spTree>
    <p:extLst>
      <p:ext uri="{BB962C8B-B14F-4D97-AF65-F5344CB8AC3E}">
        <p14:creationId xmlns:p14="http://schemas.microsoft.com/office/powerpoint/2010/main" val="2264181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Support Vector Machine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1739567101"/>
              </p:ext>
            </p:extLst>
          </p:nvPr>
        </p:nvGraphicFramePr>
        <p:xfrm>
          <a:off x="1035044" y="3735662"/>
          <a:ext cx="5330124" cy="1483072"/>
        </p:xfrm>
        <a:graphic>
          <a:graphicData uri="http://schemas.openxmlformats.org/drawingml/2006/table">
            <a:tbl>
              <a:tblPr firstRow="1" bandRow="1">
                <a:tableStyleId>{5C22544A-7EE6-4342-B048-85BDC9FD1C3A}</a:tableStyleId>
              </a:tblPr>
              <a:tblGrid>
                <a:gridCol w="2665062">
                  <a:extLst>
                    <a:ext uri="{9D8B030D-6E8A-4147-A177-3AD203B41FA5}">
                      <a16:colId xmlns:a16="http://schemas.microsoft.com/office/drawing/2014/main" val="3171565473"/>
                    </a:ext>
                  </a:extLst>
                </a:gridCol>
                <a:gridCol w="2665062">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pPr lvl="0">
                        <a:buNone/>
                      </a:pPr>
                      <a:r>
                        <a:rPr lang="en-US" b="0">
                          <a:solidFill>
                            <a:schemeClr val="tx1"/>
                          </a:solidFill>
                        </a:rPr>
                        <a:t>84.74%</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r>
                        <a:rPr lang="en-US"/>
                        <a:t>83.23%</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87.97%</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pPr lvl="0">
                        <a:buNone/>
                      </a:pPr>
                      <a:r>
                        <a:rPr lang="en-US"/>
                        <a:t>85.53%</a:t>
                      </a:r>
                    </a:p>
                  </a:txBody>
                  <a:tcPr/>
                </a:tc>
                <a:extLst>
                  <a:ext uri="{0D108BD9-81ED-4DB2-BD59-A6C34878D82A}">
                    <a16:rowId xmlns:a16="http://schemas.microsoft.com/office/drawing/2014/main" val="3607135586"/>
                  </a:ext>
                </a:extLst>
              </a:tr>
            </a:tbl>
          </a:graphicData>
        </a:graphic>
      </p:graphicFrame>
      <p:pic>
        <p:nvPicPr>
          <p:cNvPr id="5" name="Picture 4">
            <a:extLst>
              <a:ext uri="{FF2B5EF4-FFF2-40B4-BE49-F238E27FC236}">
                <a16:creationId xmlns:a16="http://schemas.microsoft.com/office/drawing/2014/main" id="{571ED180-04CD-7B4D-F61F-A1575D57410F}"/>
              </a:ext>
            </a:extLst>
          </p:cNvPr>
          <p:cNvPicPr>
            <a:picLocks noChangeAspect="1"/>
          </p:cNvPicPr>
          <p:nvPr/>
        </p:nvPicPr>
        <p:blipFill>
          <a:blip r:embed="rId3"/>
          <a:stretch>
            <a:fillRect/>
          </a:stretch>
        </p:blipFill>
        <p:spPr>
          <a:xfrm>
            <a:off x="7314696" y="1480263"/>
            <a:ext cx="4246522" cy="389400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9C6563BD-2821-16E5-E46B-10CA0A1BD839}"/>
              </a:ext>
            </a:extLst>
          </p:cNvPr>
          <p:cNvPicPr>
            <a:picLocks noChangeAspect="1"/>
          </p:cNvPicPr>
          <p:nvPr/>
        </p:nvPicPr>
        <p:blipFill>
          <a:blip r:embed="rId4"/>
          <a:stretch>
            <a:fillRect/>
          </a:stretch>
        </p:blipFill>
        <p:spPr>
          <a:xfrm>
            <a:off x="1037664" y="1550573"/>
            <a:ext cx="5342963" cy="1874264"/>
          </a:xfrm>
          <a:prstGeom prst="rect">
            <a:avLst/>
          </a:prstGeom>
        </p:spPr>
      </p:pic>
    </p:spTree>
    <p:extLst>
      <p:ext uri="{BB962C8B-B14F-4D97-AF65-F5344CB8AC3E}">
        <p14:creationId xmlns:p14="http://schemas.microsoft.com/office/powerpoint/2010/main" val="3116998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141413" y="629250"/>
            <a:ext cx="3761681" cy="1103361"/>
          </a:xfrm>
        </p:spPr>
        <p:txBody>
          <a:bodyPr>
            <a:normAutofit/>
          </a:bodyPr>
          <a:lstStyle/>
          <a:p>
            <a:r>
              <a:rPr lang="en-US" sz="3200" dirty="0"/>
              <a:t>Result &amp; Analysis </a:t>
            </a:r>
            <a:endParaRPr lang="en-US" sz="3200"/>
          </a:p>
        </p:txBody>
      </p:sp>
      <p:pic>
        <p:nvPicPr>
          <p:cNvPr id="53" name="Picture 52" descr="A graph of different colored bars&#10;&#10;Description automatically generated">
            <a:extLst>
              <a:ext uri="{FF2B5EF4-FFF2-40B4-BE49-F238E27FC236}">
                <a16:creationId xmlns:a16="http://schemas.microsoft.com/office/drawing/2014/main" id="{C0C404FA-5F41-0421-FD92-0DDC92EDB834}"/>
              </a:ext>
            </a:extLst>
          </p:cNvPr>
          <p:cNvPicPr>
            <a:picLocks noChangeAspect="1"/>
          </p:cNvPicPr>
          <p:nvPr/>
        </p:nvPicPr>
        <p:blipFill>
          <a:blip r:embed="rId4"/>
          <a:stretch>
            <a:fillRect/>
          </a:stretch>
        </p:blipFill>
        <p:spPr>
          <a:xfrm>
            <a:off x="5664870" y="667770"/>
            <a:ext cx="5887409" cy="54975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12" name="Group 11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5" name="Content Placeholder 4">
            <a:extLst>
              <a:ext uri="{FF2B5EF4-FFF2-40B4-BE49-F238E27FC236}">
                <a16:creationId xmlns:a16="http://schemas.microsoft.com/office/drawing/2014/main" id="{A9A16C1B-7AC6-5542-3CAC-03DFD41F2BF2}"/>
              </a:ext>
            </a:extLst>
          </p:cNvPr>
          <p:cNvGraphicFramePr>
            <a:graphicFrameLocks noGrp="1"/>
          </p:cNvGraphicFramePr>
          <p:nvPr>
            <p:ph idx="1"/>
            <p:extLst>
              <p:ext uri="{D42A27DB-BD31-4B8C-83A1-F6EECF244321}">
                <p14:modId xmlns:p14="http://schemas.microsoft.com/office/powerpoint/2010/main" val="1971842113"/>
              </p:ext>
            </p:extLst>
          </p:nvPr>
        </p:nvGraphicFramePr>
        <p:xfrm>
          <a:off x="1034653" y="2395364"/>
          <a:ext cx="3685285" cy="2526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674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1" y="748240"/>
            <a:ext cx="9906000" cy="1117073"/>
          </a:xfrm>
        </p:spPr>
        <p:txBody>
          <a:bodyPr>
            <a:normAutofit/>
          </a:bodyPr>
          <a:lstStyle/>
          <a:p>
            <a:pPr algn="ctr"/>
            <a:r>
              <a:rPr lang="en-US" sz="4000" dirty="0"/>
              <a:t>Result &amp; Analysis</a:t>
            </a:r>
          </a:p>
        </p:txBody>
      </p:sp>
      <p:pic>
        <p:nvPicPr>
          <p:cNvPr id="5" name="Content Placeholder 4" descr="A table with numbers and text&#10;&#10;Description automatically generated">
            <a:extLst>
              <a:ext uri="{FF2B5EF4-FFF2-40B4-BE49-F238E27FC236}">
                <a16:creationId xmlns:a16="http://schemas.microsoft.com/office/drawing/2014/main" id="{74B9D2A0-8495-14CA-6590-66349466773A}"/>
              </a:ext>
            </a:extLst>
          </p:cNvPr>
          <p:cNvPicPr>
            <a:picLocks noGrp="1" noChangeAspect="1"/>
          </p:cNvPicPr>
          <p:nvPr>
            <p:ph idx="1"/>
          </p:nvPr>
        </p:nvPicPr>
        <p:blipFill>
          <a:blip r:embed="rId3"/>
          <a:stretch>
            <a:fillRect/>
          </a:stretch>
        </p:blipFill>
        <p:spPr>
          <a:xfrm>
            <a:off x="852331" y="1948460"/>
            <a:ext cx="5891390" cy="1975824"/>
          </a:xfrm>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4" name="Picture 3" descr="A table with numbers and words&#10;&#10;Description automatically generated">
            <a:extLst>
              <a:ext uri="{FF2B5EF4-FFF2-40B4-BE49-F238E27FC236}">
                <a16:creationId xmlns:a16="http://schemas.microsoft.com/office/drawing/2014/main" id="{E1B23BD6-374F-572D-0C1A-8BF1A4F09B20}"/>
              </a:ext>
            </a:extLst>
          </p:cNvPr>
          <p:cNvPicPr>
            <a:picLocks noChangeAspect="1"/>
          </p:cNvPicPr>
          <p:nvPr/>
        </p:nvPicPr>
        <p:blipFill>
          <a:blip r:embed="rId4"/>
          <a:stretch>
            <a:fillRect/>
          </a:stretch>
        </p:blipFill>
        <p:spPr>
          <a:xfrm>
            <a:off x="4670739" y="4102400"/>
            <a:ext cx="6542466" cy="2334411"/>
          </a:xfrm>
          <a:prstGeom prst="rect">
            <a:avLst/>
          </a:prstGeom>
        </p:spPr>
      </p:pic>
    </p:spTree>
    <p:extLst>
      <p:ext uri="{BB962C8B-B14F-4D97-AF65-F5344CB8AC3E}">
        <p14:creationId xmlns:p14="http://schemas.microsoft.com/office/powerpoint/2010/main" val="16485244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8" name="Rectangle 14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08927" y="736573"/>
            <a:ext cx="2797756" cy="2347895"/>
          </a:xfrm>
        </p:spPr>
        <p:txBody>
          <a:bodyPr>
            <a:normAutofit/>
          </a:bodyPr>
          <a:lstStyle/>
          <a:p>
            <a:r>
              <a:rPr lang="en-US" sz="3200" dirty="0">
                <a:solidFill>
                  <a:srgbClr val="FFFFFF"/>
                </a:solidFill>
              </a:rPr>
              <a:t>Result &amp; Analysis </a:t>
            </a:r>
          </a:p>
        </p:txBody>
      </p:sp>
      <p:grpSp>
        <p:nvGrpSpPr>
          <p:cNvPr id="152" name="Group 15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3" name="Picture 52" descr="A graph of a curve&#10;&#10;Description automatically generated">
            <a:extLst>
              <a:ext uri="{FF2B5EF4-FFF2-40B4-BE49-F238E27FC236}">
                <a16:creationId xmlns:a16="http://schemas.microsoft.com/office/drawing/2014/main" id="{C0C404FA-5F41-0421-FD92-0DDC92EDB834}"/>
              </a:ext>
            </a:extLst>
          </p:cNvPr>
          <p:cNvPicPr>
            <a:picLocks noChangeAspect="1"/>
          </p:cNvPicPr>
          <p:nvPr/>
        </p:nvPicPr>
        <p:blipFill>
          <a:blip r:embed="rId3"/>
          <a:srcRect t="3908" b="3908"/>
          <a:stretch>
            <a:fillRect/>
          </a:stretch>
        </p:blipFill>
        <p:spPr>
          <a:xfrm>
            <a:off x="5152274" y="643467"/>
            <a:ext cx="5963053" cy="5566562"/>
          </a:xfrm>
          <a:prstGeom prst="rect">
            <a:avLst/>
          </a:prstGeom>
        </p:spPr>
      </p:pic>
      <p:graphicFrame>
        <p:nvGraphicFramePr>
          <p:cNvPr id="5" name="Content Placeholder 4">
            <a:extLst>
              <a:ext uri="{FF2B5EF4-FFF2-40B4-BE49-F238E27FC236}">
                <a16:creationId xmlns:a16="http://schemas.microsoft.com/office/drawing/2014/main" id="{A9A16C1B-7AC6-5542-3CAC-03DFD41F2BF2}"/>
              </a:ext>
            </a:extLst>
          </p:cNvPr>
          <p:cNvGraphicFramePr>
            <a:graphicFrameLocks noGrp="1"/>
          </p:cNvGraphicFramePr>
          <p:nvPr>
            <p:ph idx="1"/>
            <p:extLst>
              <p:ext uri="{D42A27DB-BD31-4B8C-83A1-F6EECF244321}">
                <p14:modId xmlns:p14="http://schemas.microsoft.com/office/powerpoint/2010/main" val="351497422"/>
              </p:ext>
            </p:extLst>
          </p:nvPr>
        </p:nvGraphicFramePr>
        <p:xfrm>
          <a:off x="855352" y="2142164"/>
          <a:ext cx="3001965" cy="40753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4653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1" y="748240"/>
            <a:ext cx="9906000" cy="1117073"/>
          </a:xfrm>
        </p:spPr>
        <p:txBody>
          <a:bodyPr>
            <a:normAutofit/>
          </a:bodyPr>
          <a:lstStyle/>
          <a:p>
            <a:pPr algn="ctr"/>
            <a:r>
              <a:rPr lang="en-US" sz="4000" dirty="0"/>
              <a:t>Result &amp; Analysis </a:t>
            </a:r>
          </a:p>
        </p:txBody>
      </p:sp>
      <p:sp>
        <p:nvSpPr>
          <p:cNvPr id="3" name="Content Placeholder 2">
            <a:extLst>
              <a:ext uri="{FF2B5EF4-FFF2-40B4-BE49-F238E27FC236}">
                <a16:creationId xmlns:a16="http://schemas.microsoft.com/office/drawing/2014/main" id="{37A4885A-4C7C-FE47-AF9F-70F4222238DC}"/>
              </a:ext>
            </a:extLst>
          </p:cNvPr>
          <p:cNvSpPr>
            <a:spLocks noGrp="1"/>
          </p:cNvSpPr>
          <p:nvPr>
            <p:ph idx="1"/>
          </p:nvPr>
        </p:nvSpPr>
        <p:spPr>
          <a:xfrm>
            <a:off x="1099176" y="1573346"/>
            <a:ext cx="6288489" cy="2790447"/>
          </a:xfrm>
        </p:spPr>
        <p:txBody>
          <a:bodyPr anchor="t">
            <a:normAutofit/>
          </a:bodyPr>
          <a:lstStyle/>
          <a:p>
            <a:endParaRPr lang="en-US">
              <a:ea typeface="+mn-lt"/>
              <a:cs typeface="+mn-lt"/>
            </a:endParaRPr>
          </a:p>
          <a:p>
            <a:endParaRPr lang="en-US">
              <a:ea typeface="+mn-lt"/>
              <a:cs typeface="+mn-lt"/>
            </a:endParaRPr>
          </a:p>
          <a:p>
            <a:endParaRPr lang="en-US">
              <a:ea typeface="+mn-lt"/>
              <a:cs typeface="+mn-lt"/>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4" name="Picture 3" descr="A computer screen shot of a computer code&#10;&#10;Description automatically generated">
            <a:extLst>
              <a:ext uri="{FF2B5EF4-FFF2-40B4-BE49-F238E27FC236}">
                <a16:creationId xmlns:a16="http://schemas.microsoft.com/office/drawing/2014/main" id="{8229979A-2B72-BC97-C8E0-ADCE4EB6F8F0}"/>
              </a:ext>
            </a:extLst>
          </p:cNvPr>
          <p:cNvPicPr>
            <a:picLocks noChangeAspect="1"/>
          </p:cNvPicPr>
          <p:nvPr/>
        </p:nvPicPr>
        <p:blipFill>
          <a:blip r:embed="rId3"/>
          <a:stretch>
            <a:fillRect/>
          </a:stretch>
        </p:blipFill>
        <p:spPr>
          <a:xfrm>
            <a:off x="785612" y="1973182"/>
            <a:ext cx="7658636" cy="1462763"/>
          </a:xfrm>
          <a:prstGeom prst="rect">
            <a:avLst/>
          </a:prstGeom>
        </p:spPr>
      </p:pic>
      <p:pic>
        <p:nvPicPr>
          <p:cNvPr id="5" name="Picture 4" descr="A table with numbers and text&#10;&#10;Description automatically generated">
            <a:extLst>
              <a:ext uri="{FF2B5EF4-FFF2-40B4-BE49-F238E27FC236}">
                <a16:creationId xmlns:a16="http://schemas.microsoft.com/office/drawing/2014/main" id="{A8564886-FDF6-8F21-4FB4-10177EFE79B5}"/>
              </a:ext>
            </a:extLst>
          </p:cNvPr>
          <p:cNvPicPr>
            <a:picLocks noChangeAspect="1"/>
          </p:cNvPicPr>
          <p:nvPr/>
        </p:nvPicPr>
        <p:blipFill>
          <a:blip r:embed="rId4"/>
          <a:stretch>
            <a:fillRect/>
          </a:stretch>
        </p:blipFill>
        <p:spPr>
          <a:xfrm>
            <a:off x="3801414" y="3787361"/>
            <a:ext cx="7551312" cy="2460065"/>
          </a:xfrm>
          <a:prstGeom prst="rect">
            <a:avLst/>
          </a:prstGeom>
        </p:spPr>
      </p:pic>
    </p:spTree>
    <p:extLst>
      <p:ext uri="{BB962C8B-B14F-4D97-AF65-F5344CB8AC3E}">
        <p14:creationId xmlns:p14="http://schemas.microsoft.com/office/powerpoint/2010/main" val="267899603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3" y="618518"/>
            <a:ext cx="9905998" cy="1478570"/>
          </a:xfrm>
        </p:spPr>
        <p:txBody>
          <a:bodyPr>
            <a:normAutofit/>
          </a:bodyPr>
          <a:lstStyle/>
          <a:p>
            <a:pPr algn="ctr"/>
            <a:r>
              <a:rPr lang="en-US"/>
              <a:t>Future Work</a:t>
            </a:r>
          </a:p>
        </p:txBody>
      </p:sp>
      <p:graphicFrame>
        <p:nvGraphicFramePr>
          <p:cNvPr id="53" name="Content Placeholder 2">
            <a:extLst>
              <a:ext uri="{FF2B5EF4-FFF2-40B4-BE49-F238E27FC236}">
                <a16:creationId xmlns:a16="http://schemas.microsoft.com/office/drawing/2014/main" id="{39B5B666-C353-81A0-C1B2-FBC6BA4BD3D6}"/>
              </a:ext>
            </a:extLst>
          </p:cNvPr>
          <p:cNvGraphicFramePr>
            <a:graphicFrameLocks noGrp="1"/>
          </p:cNvGraphicFramePr>
          <p:nvPr>
            <p:ph idx="1"/>
            <p:extLst>
              <p:ext uri="{D42A27DB-BD31-4B8C-83A1-F6EECF244321}">
                <p14:modId xmlns:p14="http://schemas.microsoft.com/office/powerpoint/2010/main" val="3558080586"/>
              </p:ext>
            </p:extLst>
          </p:nvPr>
        </p:nvGraphicFramePr>
        <p:xfrm>
          <a:off x="1302397" y="2344179"/>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81493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Project Overview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323765"/>
          </a:xfrm>
        </p:spPr>
        <p:txBody>
          <a:bodyPr vert="horz" lIns="91440" tIns="45720" rIns="91440" bIns="45720" rtlCol="0" anchor="t">
            <a:normAutofit/>
          </a:bodyPr>
          <a:lstStyle/>
          <a:p>
            <a:pPr marL="0" indent="0" algn="just">
              <a:buNone/>
            </a:pPr>
            <a:r>
              <a:rPr lang="en-US"/>
              <a:t>This project is about heart disease prediction using supervised machine learning algorithm. Along with these, we also used an improved ensemble technique named voting classifier is used to enhanced the performance of our aim. Five supervised machine learning algorithm is used in this project. They are- Logistic regression, Decision tree, Support vector machine, Random Forest, KNN. Max voting technique is applied on best accuracy given classifier algorithm though it gives use same accuracy of RF and DT. Among all these, highest accuracy is achieved from decision tree, random forest and max voting which is 97.0779%. Difference performance metrics are also calculated in this project.</a:t>
            </a:r>
          </a:p>
          <a:p>
            <a:pPr marL="0" indent="0" algn="just">
              <a:buNone/>
            </a:pPr>
            <a:endParaRPr lang="en-US"/>
          </a:p>
          <a:p>
            <a:endParaRPr lang="en-US"/>
          </a:p>
        </p:txBody>
      </p:sp>
    </p:spTree>
    <p:extLst>
      <p:ext uri="{BB962C8B-B14F-4D97-AF65-F5344CB8AC3E}">
        <p14:creationId xmlns:p14="http://schemas.microsoft.com/office/powerpoint/2010/main" val="206328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43357" y="236760"/>
            <a:ext cx="10758236" cy="1076968"/>
          </a:xfrm>
        </p:spPr>
        <p:txBody>
          <a:bodyPr>
            <a:normAutofit/>
          </a:bodyPr>
          <a:lstStyle/>
          <a:p>
            <a:pPr algn="ctr"/>
            <a:r>
              <a:rPr lang="en-US" sz="4000" dirty="0"/>
              <a:t>Conclusion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193424"/>
          </a:xfrm>
        </p:spPr>
        <p:txBody>
          <a:bodyPr vert="horz" lIns="91440" tIns="45720" rIns="91440" bIns="45720" rtlCol="0" anchor="t">
            <a:normAutofit/>
          </a:bodyPr>
          <a:lstStyle/>
          <a:p>
            <a:pPr marL="0" indent="0" algn="just">
              <a:buNone/>
            </a:pPr>
            <a:r>
              <a:rPr lang="en-US" dirty="0"/>
              <a:t>Though we have used an ensemble technique for performance enhancement but it gives us the same accuracy of random forest and decision tree which is 97.078%. Thus we don't need to go for ensemble technique as simple supervised classifier algorithm can do it properly that increases the system utility. </a:t>
            </a:r>
          </a:p>
        </p:txBody>
      </p:sp>
    </p:spTree>
    <p:extLst>
      <p:ext uri="{BB962C8B-B14F-4D97-AF65-F5344CB8AC3E}">
        <p14:creationId xmlns:p14="http://schemas.microsoft.com/office/powerpoint/2010/main" val="42333084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4" name="Group 10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0" name="Group 15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1" name="Rectangle 16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6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6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7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Thank You</a:t>
            </a:r>
          </a:p>
        </p:txBody>
      </p:sp>
    </p:spTree>
    <p:extLst>
      <p:ext uri="{BB962C8B-B14F-4D97-AF65-F5344CB8AC3E}">
        <p14:creationId xmlns:p14="http://schemas.microsoft.com/office/powerpoint/2010/main" val="1068709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Objective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193424"/>
          </a:xfrm>
        </p:spPr>
        <p:txBody>
          <a:bodyPr vert="horz" lIns="91440" tIns="45720" rIns="91440" bIns="45720" rtlCol="0" anchor="t">
            <a:normAutofit/>
          </a:bodyPr>
          <a:lstStyle/>
          <a:p>
            <a:pPr marL="0" indent="0">
              <a:buNone/>
            </a:pPr>
            <a:r>
              <a:rPr lang="en-US">
                <a:ea typeface="+mn-lt"/>
                <a:cs typeface="+mn-lt"/>
              </a:rPr>
              <a:t>Main objective of this project is-</a:t>
            </a:r>
            <a:endParaRPr lang="en-US"/>
          </a:p>
          <a:p>
            <a:pPr>
              <a:buFont typeface="Wingdings" panose="020B0604020202020204" pitchFamily="34" charset="0"/>
              <a:buChar char="ü"/>
            </a:pPr>
            <a:r>
              <a:rPr lang="en-US">
                <a:ea typeface="+mn-lt"/>
                <a:cs typeface="+mn-lt"/>
              </a:rPr>
              <a:t>To analyze heart disease dataset using several classifier algorithm.</a:t>
            </a:r>
            <a:endParaRPr lang="en-US"/>
          </a:p>
          <a:p>
            <a:pPr>
              <a:buFont typeface="Wingdings" panose="020B0604020202020204" pitchFamily="34" charset="0"/>
              <a:buChar char="ü"/>
            </a:pPr>
            <a:r>
              <a:rPr lang="en-US">
                <a:ea typeface="+mn-lt"/>
                <a:cs typeface="+mn-lt"/>
              </a:rPr>
              <a:t>To apply an ensemble technique to enhance the performance metrics.</a:t>
            </a:r>
          </a:p>
          <a:p>
            <a:pPr>
              <a:buFont typeface="Wingdings" panose="020B0604020202020204" pitchFamily="34" charset="0"/>
              <a:buChar char="ü"/>
            </a:pPr>
            <a:r>
              <a:rPr lang="en-US">
                <a:ea typeface="+mn-lt"/>
                <a:cs typeface="+mn-lt"/>
              </a:rPr>
              <a:t>To make a comparison among them to decide which one is efficient and potential for utility purpose.</a:t>
            </a:r>
          </a:p>
          <a:p>
            <a:pPr>
              <a:buFont typeface="Wingdings" panose="020B0604020202020204" pitchFamily="34" charset="0"/>
              <a:buChar char="ü"/>
            </a:pPr>
            <a:r>
              <a:rPr lang="en-US">
                <a:ea typeface="+mn-lt"/>
                <a:cs typeface="+mn-lt"/>
              </a:rPr>
              <a:t>To achieve the highest result to our aim.</a:t>
            </a:r>
            <a:endParaRPr lang="en-US"/>
          </a:p>
        </p:txBody>
      </p:sp>
    </p:spTree>
    <p:extLst>
      <p:ext uri="{BB962C8B-B14F-4D97-AF65-F5344CB8AC3E}">
        <p14:creationId xmlns:p14="http://schemas.microsoft.com/office/powerpoint/2010/main" val="28336422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fontScale="90000"/>
          </a:bodyPr>
          <a:lstStyle/>
          <a:p>
            <a:pPr algn="ctr"/>
            <a:r>
              <a:rPr lang="en-US" sz="4000" dirty="0"/>
              <a:t>Prior work on Heart disease by using machine learning &amp; our Goal</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aphicFrame>
        <p:nvGraphicFramePr>
          <p:cNvPr id="53" name="Content Placeholder 3">
            <a:extLst>
              <a:ext uri="{FF2B5EF4-FFF2-40B4-BE49-F238E27FC236}">
                <a16:creationId xmlns:a16="http://schemas.microsoft.com/office/drawing/2014/main" id="{DD3AAB69-10A0-155E-B7F3-1BBADBB03101}"/>
              </a:ext>
            </a:extLst>
          </p:cNvPr>
          <p:cNvGraphicFramePr>
            <a:graphicFrameLocks noGrp="1"/>
          </p:cNvGraphicFramePr>
          <p:nvPr>
            <p:ph idx="1"/>
            <p:extLst>
              <p:ext uri="{D42A27DB-BD31-4B8C-83A1-F6EECF244321}">
                <p14:modId xmlns:p14="http://schemas.microsoft.com/office/powerpoint/2010/main" val="2823407359"/>
              </p:ext>
            </p:extLst>
          </p:nvPr>
        </p:nvGraphicFramePr>
        <p:xfrm>
          <a:off x="1141412" y="1597777"/>
          <a:ext cx="9916731" cy="4300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1393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Architecture of Prediction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Content Placeholder 4" descr="A black background with white squares&#10;&#10;Description automatically generated">
            <a:extLst>
              <a:ext uri="{FF2B5EF4-FFF2-40B4-BE49-F238E27FC236}">
                <a16:creationId xmlns:a16="http://schemas.microsoft.com/office/drawing/2014/main" id="{5CE9128A-899A-658B-90A7-E7D70735ACCB}"/>
              </a:ext>
            </a:extLst>
          </p:cNvPr>
          <p:cNvPicPr>
            <a:picLocks noGrp="1" noChangeAspect="1"/>
          </p:cNvPicPr>
          <p:nvPr>
            <p:ph idx="1"/>
          </p:nvPr>
        </p:nvPicPr>
        <p:blipFill>
          <a:blip r:embed="rId3"/>
          <a:stretch>
            <a:fillRect/>
          </a:stretch>
        </p:blipFill>
        <p:spPr>
          <a:xfrm>
            <a:off x="2016104" y="1600583"/>
            <a:ext cx="8253209" cy="4560480"/>
          </a:xfrm>
        </p:spPr>
      </p:pic>
    </p:spTree>
    <p:extLst>
      <p:ext uri="{BB962C8B-B14F-4D97-AF65-F5344CB8AC3E}">
        <p14:creationId xmlns:p14="http://schemas.microsoft.com/office/powerpoint/2010/main" val="93813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Max Voting Procedure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Content Placeholder 4" descr="A diagram of a tree&#10;&#10;Description automatically generated">
            <a:extLst>
              <a:ext uri="{FF2B5EF4-FFF2-40B4-BE49-F238E27FC236}">
                <a16:creationId xmlns:a16="http://schemas.microsoft.com/office/drawing/2014/main" id="{AF2FFACC-9C10-812D-B18F-93148D183C74}"/>
              </a:ext>
            </a:extLst>
          </p:cNvPr>
          <p:cNvPicPr>
            <a:picLocks noGrp="1" noChangeAspect="1"/>
          </p:cNvPicPr>
          <p:nvPr>
            <p:ph idx="1"/>
          </p:nvPr>
        </p:nvPicPr>
        <p:blipFill>
          <a:blip r:embed="rId3"/>
          <a:stretch>
            <a:fillRect/>
          </a:stretch>
        </p:blipFill>
        <p:spPr>
          <a:xfrm>
            <a:off x="2373661" y="1725562"/>
            <a:ext cx="7749070" cy="4580105"/>
          </a:xfrm>
        </p:spPr>
      </p:pic>
    </p:spTree>
    <p:extLst>
      <p:ext uri="{BB962C8B-B14F-4D97-AF65-F5344CB8AC3E}">
        <p14:creationId xmlns:p14="http://schemas.microsoft.com/office/powerpoint/2010/main" val="2566696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2186619" y="2392418"/>
            <a:ext cx="7990974" cy="1548204"/>
          </a:xfrm>
        </p:spPr>
        <p:txBody>
          <a:bodyPr>
            <a:normAutofit fontScale="90000"/>
          </a:bodyPr>
          <a:lstStyle/>
          <a:p>
            <a:pPr algn="ctr"/>
            <a:r>
              <a:rPr lang="en-US" sz="4000" dirty="0"/>
              <a:t>Experimental setup/methodology of the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6503114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43357" y="236760"/>
            <a:ext cx="10758236" cy="1076968"/>
          </a:xfrm>
        </p:spPr>
        <p:txBody>
          <a:bodyPr>
            <a:normAutofit/>
          </a:bodyPr>
          <a:lstStyle/>
          <a:p>
            <a:pPr algn="ctr"/>
            <a:r>
              <a:rPr lang="en-US" sz="4000" dirty="0"/>
              <a:t>methodology of the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193424"/>
          </a:xfrm>
        </p:spPr>
        <p:txBody>
          <a:bodyPr vert="horz" lIns="91440" tIns="45720" rIns="91440" bIns="45720" rtlCol="0" anchor="t">
            <a:normAutofit lnSpcReduction="10000"/>
          </a:bodyPr>
          <a:lstStyle/>
          <a:p>
            <a:pPr>
              <a:buFont typeface="Wingdings" panose="020B0604020202020204" pitchFamily="34" charset="0"/>
              <a:buChar char="q"/>
            </a:pPr>
            <a:r>
              <a:rPr lang="en-US" b="1" dirty="0"/>
              <a:t>Data Collection: </a:t>
            </a:r>
            <a:r>
              <a:rPr lang="en-US" dirty="0">
                <a:ea typeface="+mn-lt"/>
                <a:cs typeface="+mn-lt"/>
              </a:rPr>
              <a:t>Dataset is collected from Kaggle named heart disease dataset. This dataset has 1025 rows &amp; 14 columns.</a:t>
            </a:r>
            <a:endParaRPr lang="en-US" dirty="0"/>
          </a:p>
          <a:p>
            <a:pPr>
              <a:buFont typeface="Wingdings" panose="020B0604020202020204" pitchFamily="34" charset="0"/>
              <a:buChar char="q"/>
            </a:pPr>
            <a:r>
              <a:rPr lang="en-US" b="1" dirty="0"/>
              <a:t>Attribute Selection: </a:t>
            </a:r>
            <a:r>
              <a:rPr lang="en-US" dirty="0">
                <a:ea typeface="+mn-lt"/>
                <a:cs typeface="+mn-lt"/>
              </a:rPr>
              <a:t>This heart disease dataset dates have been used from 1988 and consists of four databases: Cleveland, Hungary, Switzerland, and Long Beach V. It contains 76 attributes, including the predicted attribute, but all published experiments refer to using a subset of 14 of them.</a:t>
            </a:r>
          </a:p>
          <a:p>
            <a:pPr>
              <a:buFont typeface="Wingdings" panose="020B0604020202020204" pitchFamily="34" charset="0"/>
              <a:buChar char="q"/>
            </a:pPr>
            <a:r>
              <a:rPr lang="en-US" b="1" dirty="0"/>
              <a:t>Data Pre-processing:</a:t>
            </a:r>
            <a:r>
              <a:rPr lang="en-US" dirty="0"/>
              <a:t> </a:t>
            </a:r>
            <a:r>
              <a:rPr lang="en-US" dirty="0">
                <a:ea typeface="+mn-lt"/>
                <a:cs typeface="+mn-lt"/>
              </a:rPr>
              <a:t>Pre-processing needed for achieving prestigious results from the machine learning algorithms. But we didn't need any pre-processing work on dataset.</a:t>
            </a:r>
            <a:endParaRPr lang="en-US" dirty="0"/>
          </a:p>
        </p:txBody>
      </p:sp>
    </p:spTree>
    <p:extLst>
      <p:ext uri="{BB962C8B-B14F-4D97-AF65-F5344CB8AC3E}">
        <p14:creationId xmlns:p14="http://schemas.microsoft.com/office/powerpoint/2010/main" val="100549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43357" y="236760"/>
            <a:ext cx="10758236" cy="1076968"/>
          </a:xfrm>
        </p:spPr>
        <p:txBody>
          <a:bodyPr>
            <a:normAutofit/>
          </a:bodyPr>
          <a:lstStyle/>
          <a:p>
            <a:pPr algn="ctr"/>
            <a:r>
              <a:rPr lang="en-US" sz="4000" dirty="0"/>
              <a:t>methodology of the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2261594"/>
          </a:xfrm>
        </p:spPr>
        <p:txBody>
          <a:bodyPr vert="horz" lIns="91440" tIns="45720" rIns="91440" bIns="45720" rtlCol="0" anchor="t">
            <a:normAutofit/>
          </a:bodyPr>
          <a:lstStyle/>
          <a:p>
            <a:pPr algn="just">
              <a:buFont typeface="Wingdings" panose="020B0604020202020204" pitchFamily="34" charset="0"/>
              <a:buChar char="q"/>
            </a:pPr>
            <a:r>
              <a:rPr lang="en-US" b="1" dirty="0"/>
              <a:t>Data Balancing: </a:t>
            </a:r>
            <a:r>
              <a:rPr lang="en-US" dirty="0">
                <a:ea typeface="+mn-lt"/>
                <a:cs typeface="+mn-lt"/>
              </a:rPr>
              <a:t>For justification of analysis, data balancing is important where both classes are equal.</a:t>
            </a:r>
            <a:endParaRPr lang="en-US" dirty="0"/>
          </a:p>
          <a:p>
            <a:pPr algn="just">
              <a:buFont typeface="Wingdings" panose="020B0604020202020204" pitchFamily="34" charset="0"/>
              <a:buChar char="q"/>
            </a:pPr>
            <a:r>
              <a:rPr lang="en-US" b="1" dirty="0">
                <a:ea typeface="+mn-lt"/>
                <a:cs typeface="+mn-lt"/>
              </a:rPr>
              <a:t>Splitting the Data into Training &amp; Test Data</a:t>
            </a:r>
            <a:r>
              <a:rPr lang="en-US" b="1" dirty="0"/>
              <a:t>: </a:t>
            </a:r>
            <a:r>
              <a:rPr lang="en-US" dirty="0">
                <a:ea typeface="+mn-lt"/>
                <a:cs typeface="+mn-lt"/>
              </a:rPr>
              <a:t>In this project we have used 70% training dataset and 30% dataset used as testing</a:t>
            </a:r>
            <a:endParaRPr lang="en-US" dirty="0"/>
          </a:p>
          <a:p>
            <a:pPr marL="0" indent="0" algn="just">
              <a:buNone/>
            </a:pPr>
            <a:endParaRPr lang="en-US"/>
          </a:p>
        </p:txBody>
      </p:sp>
    </p:spTree>
    <p:extLst>
      <p:ext uri="{BB962C8B-B14F-4D97-AF65-F5344CB8AC3E}">
        <p14:creationId xmlns:p14="http://schemas.microsoft.com/office/powerpoint/2010/main" val="1182989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Heart disease prediction using supervised machine learning algorithms as well as an improved ensemble learning technique:  Performance analysis &amp; comparison</vt:lpstr>
      <vt:lpstr>Project Overview</vt:lpstr>
      <vt:lpstr>Objective</vt:lpstr>
      <vt:lpstr>Prior work on Heart disease by using machine learning &amp; our Goal</vt:lpstr>
      <vt:lpstr>Architecture of Prediction system</vt:lpstr>
      <vt:lpstr>Max Voting Procedure</vt:lpstr>
      <vt:lpstr>Experimental setup/methodology of the system</vt:lpstr>
      <vt:lpstr>methodology of the system</vt:lpstr>
      <vt:lpstr>methodology of the system</vt:lpstr>
      <vt:lpstr>Logistic Regression</vt:lpstr>
      <vt:lpstr>K-Nearest Neighbor</vt:lpstr>
      <vt:lpstr>Decision tree</vt:lpstr>
      <vt:lpstr>Random forest</vt:lpstr>
      <vt:lpstr>Support Vector Machine</vt:lpstr>
      <vt:lpstr>Result &amp; Analysis </vt:lpstr>
      <vt:lpstr>Result &amp; Analysis</vt:lpstr>
      <vt:lpstr>Result &amp; Analysis </vt:lpstr>
      <vt:lpstr>Result &amp; Analysis </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revision>498</cp:revision>
  <dcterms:created xsi:type="dcterms:W3CDTF">2022-09-30T17:42:53Z</dcterms:created>
  <dcterms:modified xsi:type="dcterms:W3CDTF">2024-05-17T12:28:38Z</dcterms:modified>
</cp:coreProperties>
</file>