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96" r:id="rId1"/>
  </p:sldMasterIdLst>
  <p:sldIdLst>
    <p:sldId id="256" r:id="rId2"/>
    <p:sldId id="259" r:id="rId3"/>
    <p:sldId id="262" r:id="rId4"/>
    <p:sldId id="265" r:id="rId5"/>
    <p:sldId id="267" r:id="rId6"/>
    <p:sldId id="268" r:id="rId7"/>
    <p:sldId id="260" r:id="rId8"/>
    <p:sldId id="261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47" autoAdjust="0"/>
  </p:normalViewPr>
  <p:slideViewPr>
    <p:cSldViewPr>
      <p:cViewPr>
        <p:scale>
          <a:sx n="100" d="100"/>
          <a:sy n="100" d="100"/>
        </p:scale>
        <p:origin x="-2338" y="-5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9AE9-3E55-4AC8-AF72-CB1E4321AF9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F2D-9630-4710-894F-4039B99464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9AE9-3E55-4AC8-AF72-CB1E4321AF9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F2D-9630-4710-894F-4039B9946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9AE9-3E55-4AC8-AF72-CB1E4321AF9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F2D-9630-4710-894F-4039B9946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9AE9-3E55-4AC8-AF72-CB1E4321AF9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F2D-9630-4710-894F-4039B9946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9AE9-3E55-4AC8-AF72-CB1E4321AF9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F2D-9630-4710-894F-4039B99464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9AE9-3E55-4AC8-AF72-CB1E4321AF9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F2D-9630-4710-894F-4039B9946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9AE9-3E55-4AC8-AF72-CB1E4321AF9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F2D-9630-4710-894F-4039B9946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9AE9-3E55-4AC8-AF72-CB1E4321AF9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F2D-9630-4710-894F-4039B9946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9AE9-3E55-4AC8-AF72-CB1E4321AF9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F2D-9630-4710-894F-4039B9946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9AE9-3E55-4AC8-AF72-CB1E4321AF9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F2D-9630-4710-894F-4039B9946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9AE9-3E55-4AC8-AF72-CB1E4321AF9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2171F2D-9630-4710-894F-4039B99464B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D79AE9-3E55-4AC8-AF72-CB1E4321AF9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171F2D-9630-4710-894F-4039B99464B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7" r:id="rId1"/>
    <p:sldLayoutId id="2147484898" r:id="rId2"/>
    <p:sldLayoutId id="2147484899" r:id="rId3"/>
    <p:sldLayoutId id="2147484900" r:id="rId4"/>
    <p:sldLayoutId id="2147484901" r:id="rId5"/>
    <p:sldLayoutId id="2147484902" r:id="rId6"/>
    <p:sldLayoutId id="2147484903" r:id="rId7"/>
    <p:sldLayoutId id="2147484904" r:id="rId8"/>
    <p:sldLayoutId id="2147484905" r:id="rId9"/>
    <p:sldLayoutId id="2147484906" r:id="rId10"/>
    <p:sldLayoutId id="21474849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82072"/>
            <a:ext cx="7851648" cy="1828800"/>
          </a:xfrm>
        </p:spPr>
        <p:txBody>
          <a:bodyPr/>
          <a:lstStyle/>
          <a:p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57600"/>
            <a:ext cx="7696200" cy="109438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						Submitted </a:t>
            </a:r>
            <a:r>
              <a:rPr lang="en-US" sz="2000" b="1" dirty="0"/>
              <a:t>to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Md. </a:t>
            </a:r>
            <a:r>
              <a:rPr lang="en-US" sz="2000" dirty="0" err="1"/>
              <a:t>Fahmidur</a:t>
            </a:r>
            <a:r>
              <a:rPr lang="en-US" sz="2000" dirty="0"/>
              <a:t> </a:t>
            </a:r>
            <a:r>
              <a:rPr lang="en-US" sz="2000" dirty="0" err="1"/>
              <a:t>Rahman</a:t>
            </a:r>
            <a:r>
              <a:rPr lang="en-US" sz="2000" dirty="0"/>
              <a:t> </a:t>
            </a:r>
            <a:r>
              <a:rPr lang="en-US" sz="2000" dirty="0" err="1" smtClean="0"/>
              <a:t>Sakib</a:t>
            </a:r>
            <a:endParaRPr lang="en-US" sz="2000" dirty="0" smtClean="0"/>
          </a:p>
          <a:p>
            <a:r>
              <a:rPr lang="en-US" sz="2000" dirty="0" err="1" smtClean="0"/>
              <a:t>Lecturar</a:t>
            </a:r>
            <a:r>
              <a:rPr lang="en-US" sz="2000" dirty="0" smtClean="0"/>
              <a:t> </a:t>
            </a:r>
            <a:r>
              <a:rPr lang="en-US" sz="2000" dirty="0" err="1" smtClean="0"/>
              <a:t>dept</a:t>
            </a:r>
            <a:r>
              <a:rPr lang="en-US" sz="2000" dirty="0" smtClean="0"/>
              <a:t> of CSE</a:t>
            </a:r>
          </a:p>
          <a:p>
            <a:r>
              <a:rPr lang="en-US" sz="2000" dirty="0" smtClean="0"/>
              <a:t>Metropolitan </a:t>
            </a:r>
            <a:r>
              <a:rPr lang="en-US" sz="2000" dirty="0" err="1" smtClean="0"/>
              <a:t>University,Sylhet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09600" y="1219200"/>
            <a:ext cx="6324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Presented by: </a:t>
            </a:r>
            <a:r>
              <a:rPr lang="en-US" sz="2000" dirty="0" err="1"/>
              <a:t>Sanjida</a:t>
            </a:r>
            <a:r>
              <a:rPr lang="en-US" sz="2000" dirty="0"/>
              <a:t> </a:t>
            </a:r>
            <a:r>
              <a:rPr lang="en-US" sz="2000" dirty="0" err="1" smtClean="0"/>
              <a:t>Akter</a:t>
            </a:r>
            <a:endParaRPr lang="en-US" sz="2000" dirty="0" smtClean="0"/>
          </a:p>
          <a:p>
            <a:r>
              <a:rPr lang="en-US" sz="2000" dirty="0" smtClean="0"/>
              <a:t>ID: IS-</a:t>
            </a:r>
            <a:r>
              <a:rPr lang="en-US" sz="2000" dirty="0" smtClean="0">
                <a:latin typeface="+mj-lt"/>
              </a:rPr>
              <a:t>23</a:t>
            </a:r>
          </a:p>
          <a:p>
            <a:r>
              <a:rPr lang="en-US" sz="2000" dirty="0" smtClean="0"/>
              <a:t>Batch: IS-</a:t>
            </a:r>
            <a:r>
              <a:rPr lang="en-US" sz="2000" dirty="0" smtClean="0">
                <a:latin typeface="+mj-lt"/>
              </a:rPr>
              <a:t>10</a:t>
            </a:r>
            <a:endParaRPr lang="en-US" sz="2000" dirty="0">
              <a:latin typeface="+mj-lt"/>
            </a:endParaRPr>
          </a:p>
          <a:p>
            <a:r>
              <a:rPr lang="en-US" sz="2000" dirty="0"/>
              <a:t>Course name</a:t>
            </a:r>
            <a:r>
              <a:rPr lang="en-US" sz="2000" dirty="0" smtClean="0"/>
              <a:t>: IT Support for Office Management</a:t>
            </a:r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0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438400"/>
            <a:ext cx="7772400" cy="1362456"/>
          </a:xfrm>
        </p:spPr>
        <p:txBody>
          <a:bodyPr/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2286000"/>
            <a:ext cx="7772400" cy="150971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Data Communication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24000"/>
            <a:ext cx="83058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Definition: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The process of transmitting data between two or more</a:t>
            </a:r>
          </a:p>
          <a:p>
            <a:r>
              <a:rPr lang="en-US" sz="1600" dirty="0" smtClean="0"/>
              <a:t>      devices through a communication medium.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Core Components:</a:t>
            </a:r>
            <a:endParaRPr lang="en-US" sz="1600" dirty="0" smtClean="0"/>
          </a:p>
          <a:p>
            <a:pPr lvl="1"/>
            <a:r>
              <a:rPr lang="en-US" sz="1600" b="1" dirty="0" smtClean="0"/>
              <a:t>Sender:</a:t>
            </a:r>
            <a:r>
              <a:rPr lang="en-US" sz="1600" dirty="0" smtClean="0"/>
              <a:t> Device sending the data.</a:t>
            </a:r>
          </a:p>
          <a:p>
            <a:pPr lvl="1"/>
            <a:r>
              <a:rPr lang="en-US" sz="1600" b="1" dirty="0" smtClean="0"/>
              <a:t>Receiver:</a:t>
            </a:r>
            <a:r>
              <a:rPr lang="en-US" sz="1600" dirty="0" smtClean="0"/>
              <a:t> Device receiving the data.</a:t>
            </a:r>
          </a:p>
          <a:p>
            <a:pPr lvl="1"/>
            <a:r>
              <a:rPr lang="en-US" sz="1600" b="1" dirty="0" smtClean="0"/>
              <a:t>Medium:</a:t>
            </a:r>
            <a:r>
              <a:rPr lang="en-US" sz="1600" dirty="0" smtClean="0"/>
              <a:t> Physical or wireless pathway for data transmission.</a:t>
            </a:r>
          </a:p>
          <a:p>
            <a:pPr lvl="1"/>
            <a:r>
              <a:rPr lang="en-US" sz="1600" b="1" dirty="0" smtClean="0"/>
              <a:t>Protocol:</a:t>
            </a:r>
            <a:r>
              <a:rPr lang="en-US" sz="1600" dirty="0" smtClean="0"/>
              <a:t> Rules governing communication.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Importance:</a:t>
            </a:r>
            <a:endParaRPr lang="en-US" sz="1600" dirty="0" smtClean="0"/>
          </a:p>
          <a:p>
            <a:pPr lvl="1"/>
            <a:r>
              <a:rPr lang="en-US" sz="1600" dirty="0" smtClean="0"/>
              <a:t>Enables connectivity and collaboration.</a:t>
            </a:r>
          </a:p>
          <a:p>
            <a:pPr lvl="1"/>
            <a:r>
              <a:rPr lang="en-US" sz="1600" dirty="0" smtClean="0"/>
              <a:t>Forms the backbone of IT systems.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" y="4267200"/>
            <a:ext cx="6709410" cy="226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Understanding</a:t>
            </a:r>
            <a:r>
              <a:rPr lang="en-US" sz="2800" dirty="0"/>
              <a:t> Network Topologies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850" y="1828800"/>
            <a:ext cx="73152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 smtClean="0"/>
              <a:t>What Are Topologies?</a:t>
            </a:r>
            <a:endParaRPr lang="en-US" sz="1400" dirty="0" smtClean="0"/>
          </a:p>
          <a:p>
            <a:pPr algn="just"/>
            <a:r>
              <a:rPr lang="en-US" sz="1400" dirty="0" smtClean="0"/>
              <a:t>          The physical or logical arrangement of devices in a network.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 smtClean="0"/>
              <a:t>Types of Network Topologies: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 smtClean="0"/>
              <a:t>Bus Topology:</a:t>
            </a:r>
            <a:endParaRPr lang="en-US" sz="1400" dirty="0" smtClean="0"/>
          </a:p>
          <a:p>
            <a:pPr lvl="1" algn="just"/>
            <a:r>
              <a:rPr lang="en-US" sz="1400" dirty="0" smtClean="0"/>
              <a:t>Single backbone cable; simple but prone to failures.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 smtClean="0"/>
              <a:t>Star Topology:</a:t>
            </a:r>
            <a:endParaRPr lang="en-US" sz="1400" dirty="0" smtClean="0"/>
          </a:p>
          <a:p>
            <a:pPr lvl="1" algn="just"/>
            <a:r>
              <a:rPr lang="en-US" sz="1400" dirty="0" smtClean="0"/>
              <a:t>Devices connect to a central hub; easy to manage.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 smtClean="0"/>
              <a:t>Ring Topology:</a:t>
            </a:r>
            <a:endParaRPr lang="en-US" sz="1400" dirty="0" smtClean="0"/>
          </a:p>
          <a:p>
            <a:pPr lvl="1" algn="just"/>
            <a:r>
              <a:rPr lang="en-US" sz="1400" dirty="0" smtClean="0"/>
              <a:t>Devices form a closed loop; data travels in a sequence.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 smtClean="0"/>
              <a:t>Mesh Topology:</a:t>
            </a:r>
            <a:endParaRPr lang="en-US" sz="1400" dirty="0" smtClean="0"/>
          </a:p>
          <a:p>
            <a:pPr lvl="1" algn="just"/>
            <a:r>
              <a:rPr lang="en-US" sz="1400" dirty="0" smtClean="0"/>
              <a:t>Multiple connections for high reliability.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 smtClean="0"/>
              <a:t>Hybrid Topology:</a:t>
            </a:r>
            <a:endParaRPr lang="en-US" sz="1400" dirty="0" smtClean="0"/>
          </a:p>
          <a:p>
            <a:pPr lvl="1" algn="just"/>
            <a:r>
              <a:rPr lang="en-US" sz="1400" dirty="0" smtClean="0"/>
              <a:t>Combines elements of different topologies.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400" b="1" dirty="0" smtClean="0"/>
          </a:p>
          <a:p>
            <a:endParaRPr lang="en-US" sz="1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594801"/>
            <a:ext cx="3941912" cy="20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7772400" cy="1362456"/>
          </a:xfrm>
        </p:spPr>
        <p:txBody>
          <a:bodyPr/>
          <a:lstStyle/>
          <a:p>
            <a:r>
              <a:rPr lang="en-US" sz="3600" dirty="0"/>
              <a:t>Network Architectures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467600" cy="1066800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Definition: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The design and structure of a network system.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Key Types:</a:t>
            </a:r>
          </a:p>
          <a:p>
            <a:r>
              <a:rPr lang="en-US" sz="1400" b="1" dirty="0" smtClean="0"/>
              <a:t>Client-Server Architecture:</a:t>
            </a:r>
            <a:endParaRPr lang="en-US" sz="1400" dirty="0" smtClean="0"/>
          </a:p>
          <a:p>
            <a:pPr lvl="1"/>
            <a:r>
              <a:rPr lang="en-US" sz="1400" dirty="0" smtClean="0"/>
              <a:t>Centralized system where a server provides resources to clients.</a:t>
            </a:r>
          </a:p>
          <a:p>
            <a:pPr lvl="1"/>
            <a:r>
              <a:rPr lang="en-US" sz="1400" dirty="0" smtClean="0"/>
              <a:t>Example: Web servers and email servers.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Peer-to-Peer (P2P) Architecture:</a:t>
            </a:r>
            <a:endParaRPr lang="en-US" sz="1400" dirty="0" smtClean="0"/>
          </a:p>
          <a:p>
            <a:pPr lvl="1"/>
            <a:r>
              <a:rPr lang="en-US" sz="1400" dirty="0" smtClean="0"/>
              <a:t>Decentralized; devices share resources directly.</a:t>
            </a:r>
          </a:p>
          <a:p>
            <a:pPr lvl="1"/>
            <a:r>
              <a:rPr lang="en-US" sz="1400" dirty="0" smtClean="0"/>
              <a:t>Example: File sharing systems.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Hybrid Architecture:</a:t>
            </a:r>
            <a:endParaRPr lang="en-US" sz="1400" dirty="0" smtClean="0"/>
          </a:p>
          <a:p>
            <a:pPr lvl="1"/>
            <a:r>
              <a:rPr lang="en-US" sz="1400" dirty="0" smtClean="0"/>
              <a:t>Combines client-server and P2P features.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When to Use </a:t>
            </a:r>
            <a:r>
              <a:rPr lang="en-US" sz="1400" b="1" dirty="0" err="1" smtClean="0"/>
              <a:t>Each:</a:t>
            </a:r>
            <a:r>
              <a:rPr lang="en-US" sz="1400" dirty="0" err="1" smtClean="0"/>
              <a:t>Small-scale</a:t>
            </a:r>
            <a:r>
              <a:rPr lang="en-US" sz="1400" dirty="0" smtClean="0"/>
              <a:t> collaboration: P2P</a:t>
            </a:r>
          </a:p>
          <a:p>
            <a:r>
              <a:rPr lang="en-US" sz="1400" dirty="0" smtClean="0"/>
              <a:t>Large-scale </a:t>
            </a:r>
            <a:r>
              <a:rPr lang="en-US" sz="1400" dirty="0"/>
              <a:t>enterprise: Client-server</a:t>
            </a:r>
          </a:p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077" y="3743345"/>
            <a:ext cx="4858723" cy="2733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120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3810001" cy="1162050"/>
          </a:xfrm>
        </p:spPr>
        <p:txBody>
          <a:bodyPr/>
          <a:lstStyle/>
          <a:p>
            <a:r>
              <a:rPr lang="en-US" sz="2400" b="1" dirty="0"/>
              <a:t>Network Connectivity Option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733800" y="1752600"/>
            <a:ext cx="5257800" cy="4572000"/>
          </a:xfrm>
        </p:spPr>
        <p:txBody>
          <a:bodyPr>
            <a:normAutofit/>
          </a:bodyPr>
          <a:lstStyle/>
          <a:p>
            <a:r>
              <a:rPr lang="en-US" sz="1600" b="1" dirty="0"/>
              <a:t>Local Area Network (LAN):</a:t>
            </a:r>
            <a:r>
              <a:rPr lang="en-US" sz="1600" dirty="0"/>
              <a:t>Small area like homes or offices.</a:t>
            </a:r>
          </a:p>
          <a:p>
            <a:r>
              <a:rPr lang="en-US" sz="1600" dirty="0"/>
              <a:t>High-speed and cost-effective.</a:t>
            </a:r>
          </a:p>
          <a:p>
            <a:r>
              <a:rPr lang="en-US" sz="1600" b="1" dirty="0"/>
              <a:t>Metropolitan Area Network (MAN):</a:t>
            </a:r>
            <a:r>
              <a:rPr lang="en-US" sz="1600" dirty="0"/>
              <a:t>Covers a city or campus.</a:t>
            </a:r>
          </a:p>
          <a:p>
            <a:r>
              <a:rPr lang="en-US" sz="1600" dirty="0"/>
              <a:t>Connects multiple LANs with moderate speed.</a:t>
            </a:r>
          </a:p>
          <a:p>
            <a:r>
              <a:rPr lang="en-US" sz="1600" b="1" dirty="0"/>
              <a:t>Wide Area Network (WAN):</a:t>
            </a:r>
            <a:r>
              <a:rPr lang="en-US" sz="1600" dirty="0"/>
              <a:t>Spans large geographic areas, like countries.</a:t>
            </a:r>
          </a:p>
          <a:p>
            <a:r>
              <a:rPr lang="en-US" sz="1600" dirty="0"/>
              <a:t>Relies on public infrastructure (e.g., ISPs).</a:t>
            </a:r>
          </a:p>
          <a:p>
            <a:r>
              <a:rPr lang="en-US" sz="1600" b="1" dirty="0"/>
              <a:t>Emerging Connectivity Trends:5G Networks:</a:t>
            </a:r>
            <a:r>
              <a:rPr lang="en-US" sz="1600" dirty="0"/>
              <a:t> High-speed wireless WAN.</a:t>
            </a:r>
          </a:p>
          <a:p>
            <a:r>
              <a:rPr lang="en-US" sz="1600" b="1" dirty="0" err="1"/>
              <a:t>IoT</a:t>
            </a:r>
            <a:r>
              <a:rPr lang="en-US" sz="1600" b="1" dirty="0"/>
              <a:t> Networks:</a:t>
            </a:r>
            <a:r>
              <a:rPr lang="en-US" sz="1600" dirty="0"/>
              <a:t> Connecting smart devices.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362150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8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4572000" cy="1162050"/>
          </a:xfrm>
        </p:spPr>
        <p:txBody>
          <a:bodyPr/>
          <a:lstStyle/>
          <a:p>
            <a:r>
              <a:rPr lang="en-US" b="1" dirty="0"/>
              <a:t>Configuring Network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810000" cy="4953000"/>
          </a:xfrm>
        </p:spPr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b="1" dirty="0"/>
              <a:t>Routers</a:t>
            </a:r>
            <a:r>
              <a:rPr lang="en-US" sz="1200" b="1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1" dirty="0" smtClean="0"/>
              <a:t> </a:t>
            </a:r>
            <a:r>
              <a:rPr lang="en-US" sz="1200" dirty="0" smtClean="0"/>
              <a:t>Direct </a:t>
            </a:r>
            <a:r>
              <a:rPr lang="en-US" sz="1200" dirty="0"/>
              <a:t>data between networks.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Configuration Steps: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en-US" dirty="0"/>
              <a:t>Access router’s web interface.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en-US" dirty="0"/>
              <a:t>Set up IP addresses and routing protocols.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en-US" dirty="0"/>
              <a:t>Enable security features (e.g., firewall, WPA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1" dirty="0"/>
              <a:t>Switches</a:t>
            </a:r>
            <a:r>
              <a:rPr lang="en-US" sz="1200" b="1" dirty="0" smtClean="0"/>
              <a:t>: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Connect </a:t>
            </a:r>
            <a:r>
              <a:rPr lang="en-US" sz="1200" dirty="0"/>
              <a:t>devices in a LAN.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Configuration Steps: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en-US" dirty="0"/>
              <a:t>Assign VLANs to segregate traffic.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en-US" dirty="0"/>
              <a:t>Configure port settings and security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1" dirty="0"/>
              <a:t>Access Points</a:t>
            </a:r>
            <a:r>
              <a:rPr lang="en-US" sz="1200" b="1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1" dirty="0" smtClean="0"/>
              <a:t> </a:t>
            </a:r>
            <a:r>
              <a:rPr lang="en-US" sz="1200" dirty="0" smtClean="0"/>
              <a:t>Provide </a:t>
            </a:r>
            <a:r>
              <a:rPr lang="en-US" sz="1200" dirty="0"/>
              <a:t>wireless connectivity.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Configuration Steps: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en-US" dirty="0"/>
              <a:t>Set SSID and passwords.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en-US" dirty="0"/>
              <a:t>Adjust channel and frequency settings.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00200"/>
            <a:ext cx="4806344" cy="3657600"/>
          </a:xfrm>
        </p:spPr>
      </p:pic>
    </p:spTree>
    <p:extLst>
      <p:ext uri="{BB962C8B-B14F-4D97-AF65-F5344CB8AC3E}">
        <p14:creationId xmlns:p14="http://schemas.microsoft.com/office/powerpoint/2010/main" val="11630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Networking Tools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4038600" cy="990600"/>
          </a:xfrm>
        </p:spPr>
        <p:txBody>
          <a:bodyPr>
            <a:normAutofit fontScale="40000" lnSpcReduction="20000"/>
          </a:bodyPr>
          <a:lstStyle/>
          <a:p>
            <a:r>
              <a:rPr lang="en-US" sz="2900" dirty="0">
                <a:solidFill>
                  <a:schemeClr val="tx1"/>
                </a:solidFill>
              </a:rPr>
              <a:t>Hardware Tools</a:t>
            </a:r>
            <a:r>
              <a:rPr lang="en-US" sz="29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900" b="0" dirty="0" smtClean="0">
                <a:solidFill>
                  <a:schemeClr val="tx1"/>
                </a:solidFill>
              </a:rPr>
              <a:t>Crimping </a:t>
            </a:r>
            <a:r>
              <a:rPr lang="en-US" sz="2900" b="0" dirty="0">
                <a:solidFill>
                  <a:schemeClr val="tx1"/>
                </a:solidFill>
              </a:rPr>
              <a:t>Tool: Attaches connectors to Ethernet cables.</a:t>
            </a:r>
          </a:p>
          <a:p>
            <a:r>
              <a:rPr lang="en-US" sz="2900" b="0" dirty="0">
                <a:solidFill>
                  <a:schemeClr val="tx1"/>
                </a:solidFill>
              </a:rPr>
              <a:t>Cable Tester: Verifies cable functionality and connectivity.</a:t>
            </a:r>
          </a:p>
          <a:p>
            <a:r>
              <a:rPr lang="en-US" sz="2900" b="0" dirty="0">
                <a:solidFill>
                  <a:schemeClr val="tx1"/>
                </a:solidFill>
              </a:rPr>
              <a:t>Punch-Down Tool: Secures wires in patch panels.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191000" cy="990600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>
                <a:solidFill>
                  <a:schemeClr val="tx1"/>
                </a:solidFill>
              </a:rPr>
              <a:t>Software Tools</a:t>
            </a:r>
            <a:r>
              <a:rPr lang="en-US" sz="56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5600" b="0" dirty="0" smtClean="0">
                <a:solidFill>
                  <a:schemeClr val="tx1"/>
                </a:solidFill>
              </a:rPr>
              <a:t>Ping/</a:t>
            </a:r>
            <a:r>
              <a:rPr lang="en-US" sz="5600" b="0" dirty="0" err="1" smtClean="0">
                <a:solidFill>
                  <a:schemeClr val="tx1"/>
                </a:solidFill>
              </a:rPr>
              <a:t>Traceroute</a:t>
            </a:r>
            <a:r>
              <a:rPr lang="en-US" sz="5600" b="0" dirty="0">
                <a:solidFill>
                  <a:schemeClr val="tx1"/>
                </a:solidFill>
              </a:rPr>
              <a:t>: Test connectivity and identify bottlenecks.</a:t>
            </a:r>
          </a:p>
          <a:p>
            <a:r>
              <a:rPr lang="en-US" sz="5600" b="0" dirty="0" err="1">
                <a:solidFill>
                  <a:schemeClr val="tx1"/>
                </a:solidFill>
              </a:rPr>
              <a:t>Wireshark</a:t>
            </a:r>
            <a:r>
              <a:rPr lang="en-US" sz="5600" b="0" dirty="0">
                <a:solidFill>
                  <a:schemeClr val="tx1"/>
                </a:solidFill>
              </a:rPr>
              <a:t>: Analyze network traffic for troubleshooting.</a:t>
            </a:r>
          </a:p>
          <a:p>
            <a:r>
              <a:rPr lang="en-US" sz="5600" b="0" dirty="0">
                <a:solidFill>
                  <a:schemeClr val="tx1"/>
                </a:solidFill>
              </a:rPr>
              <a:t>Network Monitoring Software: Monitor performance and detect issues </a:t>
            </a:r>
            <a:r>
              <a:rPr lang="en-US" sz="5600" b="0" dirty="0" smtClean="0">
                <a:solidFill>
                  <a:schemeClr val="tx1"/>
                </a:solidFill>
              </a:rPr>
              <a:t>( </a:t>
            </a:r>
            <a:r>
              <a:rPr lang="en-US" sz="5600" b="0" dirty="0" err="1">
                <a:solidFill>
                  <a:schemeClr val="tx1"/>
                </a:solidFill>
              </a:rPr>
              <a:t>SolarWinds</a:t>
            </a:r>
            <a:r>
              <a:rPr lang="en-US" sz="5600" b="0" dirty="0">
                <a:solidFill>
                  <a:schemeClr val="tx1"/>
                </a:solidFill>
              </a:rPr>
              <a:t>, </a:t>
            </a:r>
            <a:r>
              <a:rPr lang="en-US" sz="5600" b="0" dirty="0" err="1">
                <a:solidFill>
                  <a:schemeClr val="tx1"/>
                </a:solidFill>
              </a:rPr>
              <a:t>Nagios</a:t>
            </a:r>
            <a:r>
              <a:rPr lang="en-US" sz="5600" b="0" dirty="0">
                <a:solidFill>
                  <a:schemeClr val="tx1"/>
                </a:solidFill>
              </a:rPr>
              <a:t>).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3363282" cy="32766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785837"/>
            <a:ext cx="3886200" cy="20147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800600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Best Practices in Networking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Secure Network </a:t>
            </a:r>
            <a:r>
              <a:rPr lang="en-US" sz="1800" b="1" dirty="0" err="1"/>
              <a:t>Infrastructure:</a:t>
            </a:r>
            <a:r>
              <a:rPr lang="en-US" sz="1800" dirty="0" err="1"/>
              <a:t>Use</a:t>
            </a:r>
            <a:r>
              <a:rPr lang="en-US" sz="1800" dirty="0"/>
              <a:t> firewalls, encryption, and strong passwords.</a:t>
            </a:r>
          </a:p>
          <a:p>
            <a:r>
              <a:rPr lang="en-US" sz="1800" b="1" dirty="0"/>
              <a:t>Maintain Updated </a:t>
            </a:r>
            <a:r>
              <a:rPr lang="en-US" sz="1800" b="1" dirty="0" err="1"/>
              <a:t>Firmware:</a:t>
            </a:r>
            <a:r>
              <a:rPr lang="en-US" sz="1800" dirty="0" err="1"/>
              <a:t>Keep</a:t>
            </a:r>
            <a:r>
              <a:rPr lang="en-US" sz="1800" dirty="0"/>
              <a:t> routers, switches, and APs up to date.</a:t>
            </a:r>
          </a:p>
          <a:p>
            <a:r>
              <a:rPr lang="en-US" sz="1800" b="1" dirty="0"/>
              <a:t>Regular Backups and </a:t>
            </a:r>
            <a:r>
              <a:rPr lang="en-US" sz="1800" b="1" dirty="0" err="1"/>
              <a:t>Documentation:</a:t>
            </a:r>
            <a:r>
              <a:rPr lang="en-US" sz="1800" dirty="0" err="1"/>
              <a:t>Maintain</a:t>
            </a:r>
            <a:r>
              <a:rPr lang="en-US" sz="1800" dirty="0"/>
              <a:t> backups of configurations and logs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Implement Monitoring </a:t>
            </a:r>
            <a:r>
              <a:rPr lang="en-US" sz="1800" b="1" dirty="0" err="1"/>
              <a:t>Systems:</a:t>
            </a:r>
            <a:r>
              <a:rPr lang="en-US" sz="1800" dirty="0" err="1"/>
              <a:t>Track</a:t>
            </a:r>
            <a:r>
              <a:rPr lang="en-US" sz="1800" dirty="0"/>
              <a:t> bandwidth and detect unauthorized access.</a:t>
            </a:r>
          </a:p>
          <a:p>
            <a:r>
              <a:rPr lang="en-US" sz="1800" b="1" dirty="0"/>
              <a:t>Test </a:t>
            </a:r>
            <a:r>
              <a:rPr lang="en-US" sz="1800" b="1" dirty="0" err="1"/>
              <a:t>Regularly:</a:t>
            </a:r>
            <a:r>
              <a:rPr lang="en-US" sz="1800" dirty="0" err="1"/>
              <a:t>Perform</a:t>
            </a:r>
            <a:r>
              <a:rPr lang="en-US" sz="1800" dirty="0"/>
              <a:t> periodic recovery and failover tests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75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362456"/>
          </a:xfrm>
        </p:spPr>
        <p:txBody>
          <a:bodyPr/>
          <a:lstStyle/>
          <a:p>
            <a:r>
              <a:rPr lang="en-US" sz="3200" dirty="0"/>
              <a:t>Future Trends in Data Communication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5257800"/>
            <a:ext cx="7772400" cy="1509712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/>
              <a:t>5G and Beyond:</a:t>
            </a:r>
            <a:r>
              <a:rPr lang="en-US" sz="1400" dirty="0"/>
              <a:t> Faster and more reliable wireless connectivity</a:t>
            </a:r>
            <a:r>
              <a:rPr lang="en-US" sz="1400" dirty="0" smtClean="0"/>
              <a:t>.</a:t>
            </a:r>
            <a:endParaRPr lang="en-US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/>
              <a:t>Software-Defined </a:t>
            </a:r>
            <a:r>
              <a:rPr lang="en-US" sz="1400" b="1" dirty="0"/>
              <a:t>Networking (SDN):</a:t>
            </a:r>
            <a:r>
              <a:rPr lang="en-US" sz="1400" dirty="0"/>
              <a:t> Programmable, flexible networks</a:t>
            </a:r>
            <a:r>
              <a:rPr lang="en-US" sz="1400" dirty="0" smtClean="0"/>
              <a:t>.</a:t>
            </a:r>
            <a:endParaRPr lang="en-US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/>
              <a:t>Edge </a:t>
            </a:r>
            <a:r>
              <a:rPr lang="en-US" sz="1400" b="1" dirty="0"/>
              <a:t>Computing:</a:t>
            </a:r>
            <a:r>
              <a:rPr lang="en-US" sz="1400" dirty="0"/>
              <a:t> Processing data closer to the source</a:t>
            </a:r>
            <a:r>
              <a:rPr lang="en-US" sz="1400" dirty="0" smtClean="0"/>
              <a:t>.</a:t>
            </a:r>
            <a:endParaRPr lang="en-US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/>
              <a:t>Artificial </a:t>
            </a:r>
            <a:r>
              <a:rPr lang="en-US" sz="1400" b="1" dirty="0"/>
              <a:t>Intelligence in Networking:</a:t>
            </a:r>
            <a:r>
              <a:rPr lang="en-US" sz="1400" dirty="0"/>
              <a:t> Automated monitoring and troubleshooting.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19200"/>
            <a:ext cx="5105400" cy="394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205</TotalTime>
  <Words>442</Words>
  <Application>Microsoft Office PowerPoint</Application>
  <PresentationFormat>On-screen Show (4:3)</PresentationFormat>
  <Paragraphs>110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  </vt:lpstr>
      <vt:lpstr>Introduction to Data Communication</vt:lpstr>
      <vt:lpstr>Understanding Network Topologies</vt:lpstr>
      <vt:lpstr>Network Architectures</vt:lpstr>
      <vt:lpstr>Network Connectivity Option</vt:lpstr>
      <vt:lpstr>Configuring Network Devices</vt:lpstr>
      <vt:lpstr>Networking Tools</vt:lpstr>
      <vt:lpstr>Best Practices in Networking</vt:lpstr>
      <vt:lpstr>Future Trends in Data Communication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2024-11-17T14:40:57Z</dcterms:created>
  <dcterms:modified xsi:type="dcterms:W3CDTF">2024-11-17T18:34:01Z</dcterms:modified>
</cp:coreProperties>
</file>