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Montserrat Thin"/>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Thin-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Thin-italic.fntdata"/><Relationship Id="rId30" Type="http://schemas.openxmlformats.org/officeDocument/2006/relationships/font" Target="fonts/MontserratThin-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ontserratThin-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5fc15f0ac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5fc15f0ac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5fc15f0a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5fc15f0a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5fc15f0ac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5fc15f0ac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5fc15f0ac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5fc15f0ac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5fc15f0ac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5fc15f0ac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5fc15f0ac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5fc15f0ac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5fc15f0ac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5fc15f0ac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5fc15f0ac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5fc15f0ac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5fc15f0ac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5fc15f0ac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5fc15f0ac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5fc15f0ac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4421338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442133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44213381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44213381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8d2303f7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8d2303f7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d2303f7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d2303f7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5fbe0a42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5fbe0a4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5fc15f0a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5fc15f0a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5fc15f0ac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5fc15f0ac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5fc15f0ac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5fc15f0ac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397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Modelling a Battery as a Complex System</a:t>
            </a:r>
            <a:endParaRPr>
              <a:latin typeface="Montserrat"/>
              <a:ea typeface="Montserrat"/>
              <a:cs typeface="Montserrat"/>
              <a:sym typeface="Montserrat"/>
            </a:endParaRPr>
          </a:p>
        </p:txBody>
      </p:sp>
      <p:pic>
        <p:nvPicPr>
          <p:cNvPr id="55" name="Google Shape;55;p13"/>
          <p:cNvPicPr preferRelativeResize="0"/>
          <p:nvPr/>
        </p:nvPicPr>
        <p:blipFill>
          <a:blip r:embed="rId3">
            <a:alphaModFix/>
          </a:blip>
          <a:stretch>
            <a:fillRect/>
          </a:stretch>
        </p:blipFill>
        <p:spPr>
          <a:xfrm>
            <a:off x="0" y="2900561"/>
            <a:ext cx="9144000" cy="2893214"/>
          </a:xfrm>
          <a:prstGeom prst="rect">
            <a:avLst/>
          </a:prstGeom>
          <a:noFill/>
          <a:ln>
            <a:noFill/>
          </a:ln>
        </p:spPr>
      </p:pic>
      <p:sp>
        <p:nvSpPr>
          <p:cNvPr id="56" name="Google Shape;56;p13"/>
          <p:cNvSpPr txBox="1"/>
          <p:nvPr>
            <p:ph idx="1" type="subTitle"/>
          </p:nvPr>
        </p:nvSpPr>
        <p:spPr>
          <a:xfrm>
            <a:off x="311700" y="25293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By </a:t>
            </a:r>
            <a:r>
              <a:rPr lang="en">
                <a:latin typeface="Montserrat"/>
                <a:ea typeface="Montserrat"/>
                <a:cs typeface="Montserrat"/>
                <a:sym typeface="Montserrat"/>
              </a:rPr>
              <a:t>Sanjif, Peter, Connor</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the irreversible equation takes over </a:t>
            </a:r>
            <a:endParaRPr/>
          </a:p>
        </p:txBody>
      </p:sp>
      <p:pic>
        <p:nvPicPr>
          <p:cNvPr id="125" name="Google Shape;125;p22"/>
          <p:cNvPicPr preferRelativeResize="0"/>
          <p:nvPr/>
        </p:nvPicPr>
        <p:blipFill>
          <a:blip r:embed="rId3">
            <a:alphaModFix/>
          </a:blip>
          <a:stretch>
            <a:fillRect/>
          </a:stretch>
        </p:blipFill>
        <p:spPr>
          <a:xfrm>
            <a:off x="311700" y="1090700"/>
            <a:ext cx="5217263" cy="3478175"/>
          </a:xfrm>
          <a:prstGeom prst="rect">
            <a:avLst/>
          </a:prstGeom>
          <a:noFill/>
          <a:ln>
            <a:noFill/>
          </a:ln>
        </p:spPr>
      </p:pic>
      <p:sp>
        <p:nvSpPr>
          <p:cNvPr id="126" name="Google Shape;126;p22"/>
          <p:cNvSpPr txBox="1"/>
          <p:nvPr/>
        </p:nvSpPr>
        <p:spPr>
          <a:xfrm>
            <a:off x="5898275" y="1387825"/>
            <a:ext cx="245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number of electrons hit a critical point, then decrease exponentially.</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idx="1" type="body"/>
          </p:nvPr>
        </p:nvSpPr>
        <p:spPr>
          <a:xfrm>
            <a:off x="5428600" y="745350"/>
            <a:ext cx="3454200" cy="365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gif shows the CC charging profile. The variable supply fixes the current supply to the cell. Note the phase ends when the upper limit of voltage is reached. However, the capacity of the cell (area under red curve) is not the maximal capacity of the battery. Hence, we continue charging, moving to the next stage of the process</a:t>
            </a:r>
            <a:endParaRPr/>
          </a:p>
        </p:txBody>
      </p:sp>
      <p:pic>
        <p:nvPicPr>
          <p:cNvPr id="132" name="Google Shape;132;p23"/>
          <p:cNvPicPr preferRelativeResize="0"/>
          <p:nvPr/>
        </p:nvPicPr>
        <p:blipFill>
          <a:blip r:embed="rId3">
            <a:alphaModFix/>
          </a:blip>
          <a:stretch>
            <a:fillRect/>
          </a:stretch>
        </p:blipFill>
        <p:spPr>
          <a:xfrm>
            <a:off x="463225" y="932475"/>
            <a:ext cx="4371400" cy="3278550"/>
          </a:xfrm>
          <a:prstGeom prst="rect">
            <a:avLst/>
          </a:prstGeom>
          <a:noFill/>
          <a:ln>
            <a:noFill/>
          </a:ln>
        </p:spPr>
      </p:pic>
      <p:sp>
        <p:nvSpPr>
          <p:cNvPr id="133" name="Google Shape;133;p23"/>
          <p:cNvSpPr txBox="1"/>
          <p:nvPr>
            <p:ph type="title"/>
          </p:nvPr>
        </p:nvSpPr>
        <p:spPr>
          <a:xfrm>
            <a:off x="311700" y="254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Constant </a:t>
            </a:r>
            <a:r>
              <a:rPr b="1" lang="en">
                <a:solidFill>
                  <a:srgbClr val="FFFF00"/>
                </a:solidFill>
              </a:rPr>
              <a:t>Charge</a:t>
            </a:r>
            <a:r>
              <a:rPr b="1" lang="en"/>
              <a:t> - </a:t>
            </a:r>
            <a:r>
              <a:rPr lang="en"/>
              <a:t>Constant </a:t>
            </a:r>
            <a:r>
              <a:rPr lang="en">
                <a:solidFill>
                  <a:srgbClr val="FF0000"/>
                </a:solidFill>
              </a:rPr>
              <a:t>Voltage</a:t>
            </a:r>
            <a:r>
              <a:rPr lang="en"/>
              <a:t> charging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idx="1" type="body"/>
          </p:nvPr>
        </p:nvSpPr>
        <p:spPr>
          <a:xfrm>
            <a:off x="5397725" y="760200"/>
            <a:ext cx="3411600" cy="362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This is the CV charging profile. The variable supply fixes the voltage supply to the cell. Note voltage and current have an inverse relationship. The phase ends when the lower threshold of limit of current is reached. The capacity of the cell (area under red curve) is not the maximal capacity of the battery but is close. Therefore we stop charging.</a:t>
            </a:r>
            <a:endParaRPr/>
          </a:p>
        </p:txBody>
      </p:sp>
      <p:pic>
        <p:nvPicPr>
          <p:cNvPr id="139" name="Google Shape;139;p24"/>
          <p:cNvPicPr preferRelativeResize="0"/>
          <p:nvPr/>
        </p:nvPicPr>
        <p:blipFill>
          <a:blip r:embed="rId3">
            <a:alphaModFix/>
          </a:blip>
          <a:stretch>
            <a:fillRect/>
          </a:stretch>
        </p:blipFill>
        <p:spPr>
          <a:xfrm>
            <a:off x="451400" y="928025"/>
            <a:ext cx="4295350" cy="3287450"/>
          </a:xfrm>
          <a:prstGeom prst="rect">
            <a:avLst/>
          </a:prstGeom>
          <a:noFill/>
          <a:ln>
            <a:noFill/>
          </a:ln>
        </p:spPr>
      </p:pic>
      <p:sp>
        <p:nvSpPr>
          <p:cNvPr id="140" name="Google Shape;140;p24"/>
          <p:cNvSpPr txBox="1"/>
          <p:nvPr>
            <p:ph type="title"/>
          </p:nvPr>
        </p:nvSpPr>
        <p:spPr>
          <a:xfrm>
            <a:off x="451400" y="187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Constant </a:t>
            </a:r>
            <a:r>
              <a:rPr lang="en">
                <a:solidFill>
                  <a:srgbClr val="FFFF00"/>
                </a:solidFill>
              </a:rPr>
              <a:t>Charge</a:t>
            </a:r>
            <a:r>
              <a:rPr b="1" lang="en"/>
              <a:t> - Constant </a:t>
            </a:r>
            <a:r>
              <a:rPr b="1" lang="en">
                <a:solidFill>
                  <a:srgbClr val="FF0000"/>
                </a:solidFill>
              </a:rPr>
              <a:t>Voltage</a:t>
            </a:r>
            <a:r>
              <a:rPr lang="en"/>
              <a:t> charging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Charging profiles</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Note the CC-CV charging profile is the standard strategy. However, there are multiple other strategies which may be better, depending on the requirements. For example:</a:t>
            </a:r>
            <a:endParaRPr/>
          </a:p>
          <a:p>
            <a:pPr indent="-342900" lvl="0" marL="457200" rtl="0" algn="l">
              <a:spcBef>
                <a:spcPts val="1200"/>
              </a:spcBef>
              <a:spcAft>
                <a:spcPts val="0"/>
              </a:spcAft>
              <a:buSzPts val="1800"/>
              <a:buAutoNum type="arabicPeriod"/>
            </a:pPr>
            <a:r>
              <a:rPr lang="en"/>
              <a:t>Boost Charge, Constant Current - Constant Voltage (BC-CC-CV)</a:t>
            </a:r>
            <a:endParaRPr/>
          </a:p>
          <a:p>
            <a:pPr indent="-342900" lvl="0" marL="457200" rtl="0" algn="l">
              <a:spcBef>
                <a:spcPts val="0"/>
              </a:spcBef>
              <a:spcAft>
                <a:spcPts val="0"/>
              </a:spcAft>
              <a:buSzPts val="1800"/>
              <a:buAutoNum type="arabicPeriod"/>
            </a:pPr>
            <a:r>
              <a:rPr lang="en"/>
              <a:t>Multistage current charging (IPPL-CC-CV)</a:t>
            </a:r>
            <a:endParaRPr/>
          </a:p>
          <a:p>
            <a:pPr indent="0" lvl="0" marL="0" rtl="0" algn="l">
              <a:spcBef>
                <a:spcPts val="1200"/>
              </a:spcBef>
              <a:spcAft>
                <a:spcPts val="1200"/>
              </a:spcAft>
              <a:buNone/>
            </a:pPr>
            <a:r>
              <a:rPr lang="en"/>
              <a:t>The above profiles are variants of the CC-CV profile, with the current and voltage held fixed at different intervals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6"/>
          <p:cNvPicPr preferRelativeResize="0"/>
          <p:nvPr/>
        </p:nvPicPr>
        <p:blipFill>
          <a:blip r:embed="rId3">
            <a:alphaModFix/>
          </a:blip>
          <a:stretch>
            <a:fillRect/>
          </a:stretch>
        </p:blipFill>
        <p:spPr>
          <a:xfrm>
            <a:off x="4664300" y="1442275"/>
            <a:ext cx="4115532" cy="2705100"/>
          </a:xfrm>
          <a:prstGeom prst="rect">
            <a:avLst/>
          </a:prstGeom>
          <a:noFill/>
          <a:ln>
            <a:noFill/>
          </a:ln>
        </p:spPr>
      </p:pic>
      <p:pic>
        <p:nvPicPr>
          <p:cNvPr id="152" name="Google Shape;152;p26"/>
          <p:cNvPicPr preferRelativeResize="0"/>
          <p:nvPr/>
        </p:nvPicPr>
        <p:blipFill rotWithShape="1">
          <a:blip r:embed="rId4">
            <a:alphaModFix/>
          </a:blip>
          <a:srcRect b="0" l="1244" r="0" t="-26294"/>
          <a:stretch/>
        </p:blipFill>
        <p:spPr>
          <a:xfrm>
            <a:off x="356900" y="730975"/>
            <a:ext cx="4072900" cy="3416400"/>
          </a:xfrm>
          <a:prstGeom prst="rect">
            <a:avLst/>
          </a:prstGeom>
          <a:noFill/>
          <a:ln>
            <a:noFill/>
          </a:ln>
        </p:spPr>
      </p:pic>
      <p:sp>
        <p:nvSpPr>
          <p:cNvPr id="153" name="Google Shape;153;p26"/>
          <p:cNvSpPr txBox="1"/>
          <p:nvPr/>
        </p:nvSpPr>
        <p:spPr>
          <a:xfrm>
            <a:off x="1910450" y="2004925"/>
            <a:ext cx="23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Charging profiles alternatives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7"/>
          <p:cNvPicPr preferRelativeResize="0"/>
          <p:nvPr/>
        </p:nvPicPr>
        <p:blipFill>
          <a:blip r:embed="rId3">
            <a:alphaModFix/>
          </a:blip>
          <a:stretch>
            <a:fillRect/>
          </a:stretch>
        </p:blipFill>
        <p:spPr>
          <a:xfrm>
            <a:off x="2339700" y="1316350"/>
            <a:ext cx="3810000" cy="3810000"/>
          </a:xfrm>
          <a:prstGeom prst="rect">
            <a:avLst/>
          </a:prstGeom>
          <a:noFill/>
          <a:ln>
            <a:noFill/>
          </a:ln>
        </p:spPr>
      </p:pic>
      <p:sp>
        <p:nvSpPr>
          <p:cNvPr id="160" name="Google Shape;160;p27"/>
          <p:cNvSpPr txBox="1"/>
          <p:nvPr>
            <p:ph idx="1" type="body"/>
          </p:nvPr>
        </p:nvSpPr>
        <p:spPr>
          <a:xfrm>
            <a:off x="1356050" y="2514550"/>
            <a:ext cx="2279700" cy="64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FF00"/>
                </a:solidFill>
              </a:rPr>
              <a:t>Constant Current</a:t>
            </a:r>
            <a:endParaRPr>
              <a:solidFill>
                <a:srgbClr val="FFFF00"/>
              </a:solidFill>
            </a:endParaRPr>
          </a:p>
        </p:txBody>
      </p:sp>
      <p:sp>
        <p:nvSpPr>
          <p:cNvPr id="161" name="Google Shape;161;p27"/>
          <p:cNvSpPr txBox="1"/>
          <p:nvPr>
            <p:ph idx="1" type="body"/>
          </p:nvPr>
        </p:nvSpPr>
        <p:spPr>
          <a:xfrm>
            <a:off x="4725875" y="2438350"/>
            <a:ext cx="2279700" cy="64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0000"/>
                </a:solidFill>
              </a:rPr>
              <a:t>Constant Voltage</a:t>
            </a:r>
            <a:endParaRPr>
              <a:solidFill>
                <a:srgbClr val="FF0000"/>
              </a:solidFill>
            </a:endParaRPr>
          </a:p>
        </p:txBody>
      </p:sp>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will we do this?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will we do this? </a:t>
            </a:r>
            <a:r>
              <a:rPr lang="en">
                <a:solidFill>
                  <a:srgbClr val="FF0000"/>
                </a:solidFill>
              </a:rPr>
              <a:t>(please note the slides from here onwards are outdated - refer to pdf)</a:t>
            </a:r>
            <a:endParaRPr>
              <a:solidFill>
                <a:srgbClr val="FF0000"/>
              </a:solidFill>
            </a:endParaRPr>
          </a:p>
        </p:txBody>
      </p:sp>
      <p:sp>
        <p:nvSpPr>
          <p:cNvPr id="168" name="Google Shape;16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en">
                <a:solidFill>
                  <a:srgbClr val="B7B7B7"/>
                </a:solidFill>
              </a:rPr>
              <a:t>We consider n charging cycles with a variable charging profile. The maximum time allowed for a charging cycle is taken to be 5 hours split into 1 minute chunks (300 data points). We aim to minimise the time taken for n charge cycles while minimising any damage done to the battery, promoting battery longevity.  </a:t>
            </a:r>
            <a:endParaRPr>
              <a:solidFill>
                <a:srgbClr val="B7B7B7"/>
              </a:solidFill>
            </a:endParaRPr>
          </a:p>
          <a:p>
            <a:pPr indent="0" lvl="0" marL="0" rtl="0" algn="l">
              <a:lnSpc>
                <a:spcPct val="100000"/>
              </a:lnSpc>
              <a:spcBef>
                <a:spcPts val="0"/>
              </a:spcBef>
              <a:spcAft>
                <a:spcPts val="0"/>
              </a:spcAft>
              <a:buNone/>
            </a:pPr>
            <a:r>
              <a:t/>
            </a:r>
            <a:endParaRPr>
              <a:solidFill>
                <a:srgbClr val="B7B7B7"/>
              </a:solidFill>
            </a:endParaRPr>
          </a:p>
          <a:p>
            <a:pPr indent="0" lvl="0" marL="0" rtl="0" algn="l">
              <a:lnSpc>
                <a:spcPct val="100000"/>
              </a:lnSpc>
              <a:spcBef>
                <a:spcPts val="0"/>
              </a:spcBef>
              <a:spcAft>
                <a:spcPts val="0"/>
              </a:spcAft>
              <a:buNone/>
            </a:pPr>
            <a:r>
              <a:rPr lang="en">
                <a:solidFill>
                  <a:srgbClr val="B7B7B7"/>
                </a:solidFill>
              </a:rPr>
              <a:t>Battery Lifespan is reduced as a result of:</a:t>
            </a:r>
            <a:endParaRPr>
              <a:solidFill>
                <a:srgbClr val="B7B7B7"/>
              </a:solidFill>
            </a:endParaRPr>
          </a:p>
          <a:p>
            <a:pPr indent="-317182" lvl="0" marL="457200" rtl="0" algn="l">
              <a:lnSpc>
                <a:spcPct val="100000"/>
              </a:lnSpc>
              <a:spcBef>
                <a:spcPts val="0"/>
              </a:spcBef>
              <a:spcAft>
                <a:spcPts val="0"/>
              </a:spcAft>
              <a:buClr>
                <a:srgbClr val="B7B7B7"/>
              </a:buClr>
              <a:buSzPct val="100000"/>
              <a:buChar char="●"/>
            </a:pPr>
            <a:r>
              <a:rPr lang="en">
                <a:solidFill>
                  <a:srgbClr val="B7B7B7"/>
                </a:solidFill>
              </a:rPr>
              <a:t>Over-discharging the battery (when </a:t>
            </a:r>
            <a:r>
              <a:rPr b="1" lang="en">
                <a:solidFill>
                  <a:srgbClr val="B7B7B7"/>
                </a:solidFill>
              </a:rPr>
              <a:t>max charge voltage</a:t>
            </a:r>
            <a:r>
              <a:rPr lang="en">
                <a:solidFill>
                  <a:srgbClr val="B7B7B7"/>
                </a:solidFill>
              </a:rPr>
              <a:t> (4.2V) is exceeded)</a:t>
            </a:r>
            <a:endParaRPr>
              <a:solidFill>
                <a:srgbClr val="B7B7B7"/>
              </a:solidFill>
            </a:endParaRPr>
          </a:p>
          <a:p>
            <a:pPr indent="-317182" lvl="0" marL="457200" rtl="0" algn="l">
              <a:lnSpc>
                <a:spcPct val="100000"/>
              </a:lnSpc>
              <a:spcBef>
                <a:spcPts val="0"/>
              </a:spcBef>
              <a:spcAft>
                <a:spcPts val="0"/>
              </a:spcAft>
              <a:buClr>
                <a:srgbClr val="B7B7B7"/>
              </a:buClr>
              <a:buSzPct val="100000"/>
              <a:buChar char="●"/>
            </a:pPr>
            <a:r>
              <a:rPr lang="en">
                <a:solidFill>
                  <a:srgbClr val="B7B7B7"/>
                </a:solidFill>
              </a:rPr>
              <a:t>Under-charging the battery (when </a:t>
            </a:r>
            <a:r>
              <a:rPr b="1" lang="en">
                <a:solidFill>
                  <a:srgbClr val="B7B7B7"/>
                </a:solidFill>
              </a:rPr>
              <a:t>min charge voltage</a:t>
            </a:r>
            <a:r>
              <a:rPr lang="en">
                <a:solidFill>
                  <a:srgbClr val="B7B7B7"/>
                </a:solidFill>
              </a:rPr>
              <a:t> (3V) is exceeded)</a:t>
            </a:r>
            <a:endParaRPr>
              <a:solidFill>
                <a:srgbClr val="B7B7B7"/>
              </a:solidFill>
            </a:endParaRPr>
          </a:p>
          <a:p>
            <a:pPr indent="-317182" lvl="0" marL="457200" rtl="0" algn="l">
              <a:lnSpc>
                <a:spcPct val="100000"/>
              </a:lnSpc>
              <a:spcBef>
                <a:spcPts val="0"/>
              </a:spcBef>
              <a:spcAft>
                <a:spcPts val="0"/>
              </a:spcAft>
              <a:buClr>
                <a:srgbClr val="B7B7B7"/>
              </a:buClr>
              <a:buSzPct val="100000"/>
              <a:buChar char="●"/>
            </a:pPr>
            <a:r>
              <a:rPr lang="en">
                <a:solidFill>
                  <a:srgbClr val="B7B7B7"/>
                </a:solidFill>
              </a:rPr>
              <a:t>Lithium Oxidation (therefore less electrons can be liberated at the anode)</a:t>
            </a:r>
            <a:endParaRPr>
              <a:solidFill>
                <a:srgbClr val="B7B7B7"/>
              </a:solidFill>
            </a:endParaRPr>
          </a:p>
          <a:p>
            <a:pPr indent="-317182" lvl="0" marL="457200" rtl="0" algn="l">
              <a:lnSpc>
                <a:spcPct val="100000"/>
              </a:lnSpc>
              <a:spcBef>
                <a:spcPts val="0"/>
              </a:spcBef>
              <a:spcAft>
                <a:spcPts val="0"/>
              </a:spcAft>
              <a:buClr>
                <a:srgbClr val="B7B7B7"/>
              </a:buClr>
              <a:buSzPct val="100000"/>
              <a:buChar char="●"/>
            </a:pPr>
            <a:r>
              <a:rPr lang="en">
                <a:solidFill>
                  <a:srgbClr val="B7B7B7"/>
                </a:solidFill>
              </a:rPr>
              <a:t>Heat (high Temperature, and steep rate of change of heat)</a:t>
            </a:r>
            <a:endParaRPr>
              <a:solidFill>
                <a:srgbClr val="B7B7B7"/>
              </a:solidFill>
            </a:endParaRPr>
          </a:p>
          <a:p>
            <a:pPr indent="0" lvl="0" marL="0" rtl="0" algn="l">
              <a:lnSpc>
                <a:spcPct val="100000"/>
              </a:lnSpc>
              <a:spcBef>
                <a:spcPts val="0"/>
              </a:spcBef>
              <a:spcAft>
                <a:spcPts val="0"/>
              </a:spcAft>
              <a:buNone/>
            </a:pPr>
            <a:r>
              <a:t/>
            </a:r>
            <a:endParaRPr>
              <a:solidFill>
                <a:srgbClr val="B7B7B7"/>
              </a:solidFill>
            </a:endParaRPr>
          </a:p>
          <a:p>
            <a:pPr indent="0" lvl="0" marL="0" rtl="0" algn="l">
              <a:lnSpc>
                <a:spcPct val="100000"/>
              </a:lnSpc>
              <a:spcBef>
                <a:spcPts val="0"/>
              </a:spcBef>
              <a:spcAft>
                <a:spcPts val="0"/>
              </a:spcAft>
              <a:buNone/>
            </a:pPr>
            <a:r>
              <a:rPr lang="en">
                <a:solidFill>
                  <a:srgbClr val="B7B7B7"/>
                </a:solidFill>
              </a:rPr>
              <a:t>The reward function of the genetic algorithm will look something like this</a:t>
            </a:r>
            <a:endParaRPr>
              <a:solidFill>
                <a:srgbClr val="B7B7B7"/>
              </a:solidFill>
            </a:endParaRPr>
          </a:p>
          <a:p>
            <a:pPr indent="0" lvl="0" marL="0" rtl="0" algn="l">
              <a:lnSpc>
                <a:spcPct val="100000"/>
              </a:lnSpc>
              <a:spcBef>
                <a:spcPts val="0"/>
              </a:spcBef>
              <a:spcAft>
                <a:spcPts val="0"/>
              </a:spcAft>
              <a:buNone/>
            </a:pPr>
            <a:r>
              <a:t/>
            </a:r>
            <a:endParaRPr>
              <a:solidFill>
                <a:srgbClr val="B7B7B7"/>
              </a:solidFill>
            </a:endParaRPr>
          </a:p>
          <a:p>
            <a:pPr indent="0" lvl="0" marL="0" rtl="0" algn="l">
              <a:lnSpc>
                <a:spcPct val="100000"/>
              </a:lnSpc>
              <a:spcBef>
                <a:spcPts val="0"/>
              </a:spcBef>
              <a:spcAft>
                <a:spcPts val="0"/>
              </a:spcAft>
              <a:buNone/>
            </a:pPr>
            <a:r>
              <a:rPr lang="en">
                <a:solidFill>
                  <a:srgbClr val="B7B7B7"/>
                </a:solidFill>
              </a:rPr>
              <a:t>Reward = f(num_charges = n, time, over-discharge penalty, under-discharge penalty, oxidation penalty, heat penalty)</a:t>
            </a:r>
            <a:endParaRPr>
              <a:solidFill>
                <a:srgbClr val="B7B7B7"/>
              </a:solidFill>
            </a:endParaRPr>
          </a:p>
          <a:p>
            <a:pPr indent="0" lvl="0" marL="0" rtl="0" algn="l">
              <a:lnSpc>
                <a:spcPct val="100000"/>
              </a:lnSpc>
              <a:spcBef>
                <a:spcPts val="0"/>
              </a:spcBef>
              <a:spcAft>
                <a:spcPts val="0"/>
              </a:spcAft>
              <a:buNone/>
            </a:pPr>
            <a:r>
              <a:t/>
            </a:r>
            <a:endParaRPr>
              <a:solidFill>
                <a:srgbClr val="B7B7B7"/>
              </a:solidFill>
            </a:endParaRPr>
          </a:p>
          <a:p>
            <a:pPr indent="0" lvl="0" marL="0" rtl="0" algn="l">
              <a:lnSpc>
                <a:spcPct val="100000"/>
              </a:lnSpc>
              <a:spcBef>
                <a:spcPts val="0"/>
              </a:spcBef>
              <a:spcAft>
                <a:spcPts val="0"/>
              </a:spcAft>
              <a:buNone/>
            </a:pPr>
            <a:r>
              <a:rPr lang="en">
                <a:solidFill>
                  <a:srgbClr val="B7B7B7"/>
                </a:solidFill>
              </a:rPr>
              <a:t>The algorithm uses the Gillipsie algorithm to return the start and end point values for (current, voltage, heat, electrons, lithium lost) across each interval. It will return a charging profile optimising the battery charging time while minimising degradation. We compare this to standard charging protocol.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Genetic Algorithm Pseudocode</a:t>
            </a:r>
            <a:endParaRPr/>
          </a:p>
        </p:txBody>
      </p:sp>
      <p:sp>
        <p:nvSpPr>
          <p:cNvPr id="174" name="Google Shape;17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AutoNum type="arabicPeriod"/>
            </a:pPr>
            <a:r>
              <a:rPr lang="en"/>
              <a:t>Generate num_pop charging profiles, formatted as an array of bits where 0 represents CC and 1 represents CV. For example (0, 1, 0, 1, 0, 0, …..) represents (CC, CV, CC, CV, CC, CC) Each input represents a fixed time interval.</a:t>
            </a:r>
            <a:endParaRPr/>
          </a:p>
          <a:p>
            <a:pPr indent="-342900" lvl="0" marL="457200" rtl="0" algn="l">
              <a:lnSpc>
                <a:spcPct val="100000"/>
              </a:lnSpc>
              <a:spcBef>
                <a:spcPts val="0"/>
              </a:spcBef>
              <a:spcAft>
                <a:spcPts val="0"/>
              </a:spcAft>
              <a:buSzPts val="1800"/>
              <a:buAutoNum type="arabicPeriod"/>
            </a:pPr>
            <a:r>
              <a:rPr lang="en"/>
              <a:t>For each strategy profile calculate the fitness function and sort the strategies in decreasing order of fitness. </a:t>
            </a:r>
            <a:endParaRPr/>
          </a:p>
          <a:p>
            <a:pPr indent="-342900" lvl="0" marL="457200" rtl="0" algn="l">
              <a:lnSpc>
                <a:spcPct val="100000"/>
              </a:lnSpc>
              <a:spcBef>
                <a:spcPts val="0"/>
              </a:spcBef>
              <a:spcAft>
                <a:spcPts val="0"/>
              </a:spcAft>
              <a:buSzPts val="1800"/>
              <a:buAutoNum type="arabicPeriod"/>
            </a:pPr>
            <a:r>
              <a:rPr lang="en"/>
              <a:t>For the top 0.25 * num_pop charging profiles, crossover and mutate</a:t>
            </a:r>
            <a:endParaRPr/>
          </a:p>
          <a:p>
            <a:pPr indent="-342900" lvl="0" marL="457200" rtl="0" algn="l">
              <a:lnSpc>
                <a:spcPct val="100000"/>
              </a:lnSpc>
              <a:spcBef>
                <a:spcPts val="0"/>
              </a:spcBef>
              <a:spcAft>
                <a:spcPts val="0"/>
              </a:spcAft>
              <a:buSzPts val="1800"/>
              <a:buAutoNum type="arabicPeriod"/>
            </a:pPr>
            <a:r>
              <a:rPr lang="en"/>
              <a:t>Generate 0.75* num_pop random strategies to the profiles from (3.)</a:t>
            </a:r>
            <a:endParaRPr/>
          </a:p>
          <a:p>
            <a:pPr indent="-342900" lvl="0" marL="457200" rtl="0" algn="l">
              <a:lnSpc>
                <a:spcPct val="100000"/>
              </a:lnSpc>
              <a:spcBef>
                <a:spcPts val="0"/>
              </a:spcBef>
              <a:spcAft>
                <a:spcPts val="0"/>
              </a:spcAft>
              <a:buSzPts val="1800"/>
              <a:buAutoNum type="arabicPeriod"/>
            </a:pPr>
            <a:r>
              <a:rPr lang="en"/>
              <a:t>Repeat steps 1 - 3 for num_epochs.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0"/>
          <p:cNvPicPr preferRelativeResize="0"/>
          <p:nvPr/>
        </p:nvPicPr>
        <p:blipFill>
          <a:blip r:embed="rId3">
            <a:alphaModFix/>
          </a:blip>
          <a:stretch>
            <a:fillRect/>
          </a:stretch>
        </p:blipFill>
        <p:spPr>
          <a:xfrm>
            <a:off x="2914650" y="423863"/>
            <a:ext cx="3314700" cy="4295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1"/>
          <p:cNvPicPr preferRelativeResize="0"/>
          <p:nvPr/>
        </p:nvPicPr>
        <p:blipFill>
          <a:blip r:embed="rId3">
            <a:alphaModFix/>
          </a:blip>
          <a:stretch>
            <a:fillRect/>
          </a:stretch>
        </p:blipFill>
        <p:spPr>
          <a:xfrm>
            <a:off x="1181275" y="544400"/>
            <a:ext cx="6781450" cy="405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488200"/>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Contents</a:t>
            </a:r>
            <a:endParaRPr/>
          </a:p>
        </p:txBody>
      </p:sp>
      <p:sp>
        <p:nvSpPr>
          <p:cNvPr id="62" name="Google Shape;62;p14"/>
          <p:cNvSpPr txBox="1"/>
          <p:nvPr>
            <p:ph idx="1" type="subTitle"/>
          </p:nvPr>
        </p:nvSpPr>
        <p:spPr>
          <a:xfrm>
            <a:off x="311700" y="1428825"/>
            <a:ext cx="8520600" cy="2415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500"/>
              <a:t>The problem - Connor</a:t>
            </a:r>
            <a:endParaRPr sz="3500"/>
          </a:p>
          <a:p>
            <a:pPr indent="0" lvl="0" marL="0" rtl="0" algn="ctr">
              <a:spcBef>
                <a:spcPts val="0"/>
              </a:spcBef>
              <a:spcAft>
                <a:spcPts val="0"/>
              </a:spcAft>
              <a:buNone/>
            </a:pPr>
            <a:r>
              <a:rPr lang="en" sz="3500"/>
              <a:t>Modelling the problem - Peter</a:t>
            </a:r>
            <a:endParaRPr sz="3500"/>
          </a:p>
          <a:p>
            <a:pPr indent="0" lvl="0" marL="0" rtl="0" algn="ctr">
              <a:spcBef>
                <a:spcPts val="0"/>
              </a:spcBef>
              <a:spcAft>
                <a:spcPts val="0"/>
              </a:spcAft>
              <a:buNone/>
            </a:pPr>
            <a:r>
              <a:rPr lang="en" sz="3500"/>
              <a:t>Solving the problem - Sanjif</a:t>
            </a:r>
            <a:endParaRPr sz="3500"/>
          </a:p>
        </p:txBody>
      </p:sp>
      <p:pic>
        <p:nvPicPr>
          <p:cNvPr id="63" name="Google Shape;63;p14"/>
          <p:cNvPicPr preferRelativeResize="0"/>
          <p:nvPr/>
        </p:nvPicPr>
        <p:blipFill>
          <a:blip r:embed="rId3">
            <a:alphaModFix/>
          </a:blip>
          <a:stretch>
            <a:fillRect/>
          </a:stretch>
        </p:blipFill>
        <p:spPr>
          <a:xfrm>
            <a:off x="0" y="2900561"/>
            <a:ext cx="9144000" cy="28932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791250" y="326850"/>
            <a:ext cx="7561500" cy="4489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 sz="2200">
                <a:solidFill>
                  <a:srgbClr val="FFFF00"/>
                </a:solidFill>
              </a:rPr>
              <a:t>Charge</a:t>
            </a:r>
            <a:r>
              <a:rPr lang="en" sz="2200">
                <a:solidFill>
                  <a:srgbClr val="B7B7B7"/>
                </a:solidFill>
              </a:rPr>
              <a:t> is a FORCE, </a:t>
            </a:r>
            <a:r>
              <a:rPr lang="en" sz="2200">
                <a:solidFill>
                  <a:srgbClr val="FF0000"/>
                </a:solidFill>
              </a:rPr>
              <a:t>energy</a:t>
            </a:r>
            <a:r>
              <a:rPr lang="en" sz="2200">
                <a:solidFill>
                  <a:srgbClr val="B7B7B7"/>
                </a:solidFill>
              </a:rPr>
              <a:t> (Joules) is not the same as</a:t>
            </a:r>
            <a:r>
              <a:rPr lang="en" sz="2200">
                <a:solidFill>
                  <a:srgbClr val="FFFF00"/>
                </a:solidFill>
              </a:rPr>
              <a:t> charge</a:t>
            </a:r>
            <a:r>
              <a:rPr lang="en" sz="2200">
                <a:solidFill>
                  <a:srgbClr val="B7B7B7"/>
                </a:solidFill>
              </a:rPr>
              <a:t> (Coulombs). A Volt is the </a:t>
            </a:r>
            <a:r>
              <a:rPr lang="en" sz="2200">
                <a:solidFill>
                  <a:srgbClr val="FF0000"/>
                </a:solidFill>
              </a:rPr>
              <a:t>energy </a:t>
            </a:r>
            <a:r>
              <a:rPr lang="en" sz="2200">
                <a:solidFill>
                  <a:srgbClr val="B7B7B7"/>
                </a:solidFill>
              </a:rPr>
              <a:t>per unit </a:t>
            </a:r>
            <a:r>
              <a:rPr lang="en" sz="2200">
                <a:solidFill>
                  <a:srgbClr val="FFFF00"/>
                </a:solidFill>
              </a:rPr>
              <a:t>charge</a:t>
            </a:r>
            <a:endParaRPr sz="2200">
              <a:solidFill>
                <a:srgbClr val="FFFF00"/>
              </a:solidFill>
            </a:endParaRPr>
          </a:p>
          <a:p>
            <a:pPr indent="0" lvl="0" marL="0" rtl="0" algn="ctr">
              <a:lnSpc>
                <a:spcPct val="115000"/>
              </a:lnSpc>
              <a:spcBef>
                <a:spcPts val="1200"/>
              </a:spcBef>
              <a:spcAft>
                <a:spcPts val="0"/>
              </a:spcAft>
              <a:buNone/>
            </a:pPr>
            <a:r>
              <a:rPr lang="en" sz="2200">
                <a:solidFill>
                  <a:srgbClr val="B7B7B7"/>
                </a:solidFill>
              </a:rPr>
              <a:t>7.774×10^22 </a:t>
            </a:r>
            <a:r>
              <a:rPr lang="en" sz="2200">
                <a:solidFill>
                  <a:schemeClr val="lt2"/>
                </a:solidFill>
              </a:rPr>
              <a:t>Lithium ions have a collective </a:t>
            </a:r>
            <a:r>
              <a:rPr lang="en" sz="2200">
                <a:solidFill>
                  <a:srgbClr val="FFFF00"/>
                </a:solidFill>
              </a:rPr>
              <a:t>charge</a:t>
            </a:r>
            <a:r>
              <a:rPr lang="en" sz="2200">
                <a:solidFill>
                  <a:schemeClr val="lt2"/>
                </a:solidFill>
              </a:rPr>
              <a:t> of </a:t>
            </a:r>
            <a:r>
              <a:rPr lang="en" sz="2200">
                <a:solidFill>
                  <a:srgbClr val="B7B7B7"/>
                </a:solidFill>
              </a:rPr>
              <a:t>12455.31 Coulombs</a:t>
            </a:r>
            <a:endParaRPr sz="2200">
              <a:solidFill>
                <a:srgbClr val="B7B7B7"/>
              </a:solidFill>
            </a:endParaRPr>
          </a:p>
          <a:p>
            <a:pPr indent="0" lvl="0" marL="0" rtl="0" algn="ctr">
              <a:lnSpc>
                <a:spcPct val="115000"/>
              </a:lnSpc>
              <a:spcBef>
                <a:spcPts val="1200"/>
              </a:spcBef>
              <a:spcAft>
                <a:spcPts val="0"/>
              </a:spcAft>
              <a:buNone/>
            </a:pPr>
            <a:r>
              <a:rPr lang="en" sz="2200">
                <a:solidFill>
                  <a:srgbClr val="B7B7B7"/>
                </a:solidFill>
              </a:rPr>
              <a:t>To produce an electromotive force of 3.6 Volts of </a:t>
            </a:r>
            <a:r>
              <a:rPr lang="en" sz="2200">
                <a:solidFill>
                  <a:srgbClr val="FF0000"/>
                </a:solidFill>
              </a:rPr>
              <a:t>energy</a:t>
            </a:r>
            <a:r>
              <a:rPr lang="en" sz="2200">
                <a:solidFill>
                  <a:srgbClr val="B7B7B7"/>
                </a:solidFill>
              </a:rPr>
              <a:t> from the batteries </a:t>
            </a:r>
            <a:r>
              <a:rPr lang="en" sz="2200">
                <a:solidFill>
                  <a:srgbClr val="FFFF00"/>
                </a:solidFill>
              </a:rPr>
              <a:t>charge</a:t>
            </a:r>
            <a:r>
              <a:rPr lang="en" sz="2200">
                <a:solidFill>
                  <a:srgbClr val="B7B7B7"/>
                </a:solidFill>
              </a:rPr>
              <a:t> requires an </a:t>
            </a:r>
            <a:r>
              <a:rPr lang="en" sz="2200">
                <a:solidFill>
                  <a:srgbClr val="FF0000"/>
                </a:solidFill>
              </a:rPr>
              <a:t>energy</a:t>
            </a:r>
            <a:r>
              <a:rPr lang="en" sz="2200">
                <a:solidFill>
                  <a:srgbClr val="B7B7B7"/>
                </a:solidFill>
              </a:rPr>
              <a:t> difference in a charged battery of 44839.11 Joules</a:t>
            </a:r>
            <a:endParaRPr sz="2200">
              <a:solidFill>
                <a:srgbClr val="B7B7B7"/>
              </a:solidFill>
            </a:endParaRPr>
          </a:p>
          <a:p>
            <a:pPr indent="0" lvl="0" marL="0" rtl="0" algn="ctr">
              <a:lnSpc>
                <a:spcPct val="115000"/>
              </a:lnSpc>
              <a:spcBef>
                <a:spcPts val="1200"/>
              </a:spcBef>
              <a:spcAft>
                <a:spcPts val="1200"/>
              </a:spcAft>
              <a:buNone/>
            </a:pPr>
            <a:r>
              <a:rPr lang="en" sz="2200">
                <a:solidFill>
                  <a:srgbClr val="B7B7B7"/>
                </a:solidFill>
              </a:rPr>
              <a:t>As 1mAh = 3.6 Coulombs, the battery has a capacity of 3459.8mAh which is the total current over time that can be drawn from the battery at 3.6 Volts</a:t>
            </a:r>
            <a:endParaRPr sz="2200">
              <a:solidFill>
                <a:srgbClr val="B7B7B7"/>
              </a:solidFill>
            </a:endParaRPr>
          </a:p>
        </p:txBody>
      </p:sp>
      <p:cxnSp>
        <p:nvCxnSpPr>
          <p:cNvPr id="69" name="Google Shape;69;p15"/>
          <p:cNvCxnSpPr/>
          <p:nvPr/>
        </p:nvCxnSpPr>
        <p:spPr>
          <a:xfrm rot="10800000">
            <a:off x="7196725" y="4780450"/>
            <a:ext cx="787200" cy="0"/>
          </a:xfrm>
          <a:prstGeom prst="straightConnector1">
            <a:avLst/>
          </a:prstGeom>
          <a:noFill/>
          <a:ln cap="flat" cmpd="sng" w="28575">
            <a:solidFill>
              <a:srgbClr val="FF0000"/>
            </a:solidFill>
            <a:prstDash val="solid"/>
            <a:round/>
            <a:headEnd len="med" w="med" type="none"/>
            <a:tailEnd len="med" w="med" type="triangle"/>
          </a:ln>
        </p:spPr>
      </p:cxnSp>
      <p:grpSp>
        <p:nvGrpSpPr>
          <p:cNvPr id="70" name="Google Shape;70;p15"/>
          <p:cNvGrpSpPr/>
          <p:nvPr/>
        </p:nvGrpSpPr>
        <p:grpSpPr>
          <a:xfrm>
            <a:off x="7877450" y="4421200"/>
            <a:ext cx="475300" cy="507575"/>
            <a:chOff x="4890725" y="2225550"/>
            <a:chExt cx="475300" cy="507575"/>
          </a:xfrm>
        </p:grpSpPr>
        <p:pic>
          <p:nvPicPr>
            <p:cNvPr id="71" name="Google Shape;71;p15"/>
            <p:cNvPicPr preferRelativeResize="0"/>
            <p:nvPr/>
          </p:nvPicPr>
          <p:blipFill>
            <a:blip r:embed="rId3">
              <a:alphaModFix/>
            </a:blip>
            <a:stretch>
              <a:fillRect/>
            </a:stretch>
          </p:blipFill>
          <p:spPr>
            <a:xfrm>
              <a:off x="4890725" y="2416875"/>
              <a:ext cx="316250" cy="316250"/>
            </a:xfrm>
            <a:prstGeom prst="rect">
              <a:avLst/>
            </a:prstGeom>
            <a:noFill/>
            <a:ln>
              <a:noFill/>
            </a:ln>
          </p:spPr>
        </p:pic>
        <p:sp>
          <p:nvSpPr>
            <p:cNvPr id="72" name="Google Shape;72;p15"/>
            <p:cNvSpPr txBox="1"/>
            <p:nvPr/>
          </p:nvSpPr>
          <p:spPr>
            <a:xfrm>
              <a:off x="5049825" y="2225550"/>
              <a:ext cx="3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rPr>
                <a:t>+</a:t>
              </a:r>
              <a:endParaRPr b="1">
                <a:solidFill>
                  <a:srgbClr val="FFFF00"/>
                </a:solidFill>
              </a:endParaRPr>
            </a:p>
          </p:txBody>
        </p:sp>
      </p:grpSp>
      <p:cxnSp>
        <p:nvCxnSpPr>
          <p:cNvPr id="73" name="Google Shape;73;p15"/>
          <p:cNvCxnSpPr/>
          <p:nvPr/>
        </p:nvCxnSpPr>
        <p:spPr>
          <a:xfrm rot="10800000">
            <a:off x="368275" y="1998550"/>
            <a:ext cx="787200" cy="0"/>
          </a:xfrm>
          <a:prstGeom prst="straightConnector1">
            <a:avLst/>
          </a:prstGeom>
          <a:noFill/>
          <a:ln cap="flat" cmpd="sng" w="28575">
            <a:solidFill>
              <a:srgbClr val="FF0000"/>
            </a:solidFill>
            <a:prstDash val="solid"/>
            <a:round/>
            <a:headEnd len="med" w="med" type="none"/>
            <a:tailEnd len="med" w="med" type="triangle"/>
          </a:ln>
        </p:spPr>
      </p:cxnSp>
      <p:grpSp>
        <p:nvGrpSpPr>
          <p:cNvPr id="74" name="Google Shape;74;p15"/>
          <p:cNvGrpSpPr/>
          <p:nvPr/>
        </p:nvGrpSpPr>
        <p:grpSpPr>
          <a:xfrm>
            <a:off x="1049000" y="1639300"/>
            <a:ext cx="475300" cy="507575"/>
            <a:chOff x="4890725" y="2225550"/>
            <a:chExt cx="475300" cy="507575"/>
          </a:xfrm>
        </p:grpSpPr>
        <p:pic>
          <p:nvPicPr>
            <p:cNvPr id="75" name="Google Shape;75;p15"/>
            <p:cNvPicPr preferRelativeResize="0"/>
            <p:nvPr/>
          </p:nvPicPr>
          <p:blipFill>
            <a:blip r:embed="rId3">
              <a:alphaModFix/>
            </a:blip>
            <a:stretch>
              <a:fillRect/>
            </a:stretch>
          </p:blipFill>
          <p:spPr>
            <a:xfrm>
              <a:off x="4890725" y="2416875"/>
              <a:ext cx="316250" cy="316250"/>
            </a:xfrm>
            <a:prstGeom prst="rect">
              <a:avLst/>
            </a:prstGeom>
            <a:noFill/>
            <a:ln>
              <a:noFill/>
            </a:ln>
          </p:spPr>
        </p:pic>
        <p:sp>
          <p:nvSpPr>
            <p:cNvPr id="76" name="Google Shape;76;p15"/>
            <p:cNvSpPr txBox="1"/>
            <p:nvPr/>
          </p:nvSpPr>
          <p:spPr>
            <a:xfrm>
              <a:off x="5049825" y="2225550"/>
              <a:ext cx="3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00"/>
                  </a:solidFill>
                </a:rPr>
                <a:t>+</a:t>
              </a:r>
              <a:endParaRPr b="1">
                <a:solidFill>
                  <a:srgbClr val="FFFF00"/>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ctrTitle"/>
          </p:nvPr>
        </p:nvSpPr>
        <p:spPr>
          <a:xfrm>
            <a:off x="311700" y="442450"/>
            <a:ext cx="8520600" cy="953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Montserrat"/>
                <a:ea typeface="Montserrat"/>
                <a:cs typeface="Montserrat"/>
                <a:sym typeface="Montserrat"/>
              </a:rPr>
              <a:t>Why not Li-ion?</a:t>
            </a:r>
            <a:endParaRPr>
              <a:latin typeface="Montserrat"/>
              <a:ea typeface="Montserrat"/>
              <a:cs typeface="Montserrat"/>
              <a:sym typeface="Montserrat"/>
            </a:endParaRPr>
          </a:p>
        </p:txBody>
      </p:sp>
      <p:sp>
        <p:nvSpPr>
          <p:cNvPr id="82" name="Google Shape;82;p16"/>
          <p:cNvSpPr txBox="1"/>
          <p:nvPr>
            <p:ph idx="1" type="subTitle"/>
          </p:nvPr>
        </p:nvSpPr>
        <p:spPr>
          <a:xfrm>
            <a:off x="311700" y="1662450"/>
            <a:ext cx="8520600" cy="2573700"/>
          </a:xfrm>
          <a:prstGeom prst="rect">
            <a:avLst/>
          </a:prstGeom>
        </p:spPr>
        <p:txBody>
          <a:bodyPr anchorCtr="0" anchor="t" bIns="91425" lIns="91425" spcFirstLastPara="1" rIns="91425" wrap="square" tIns="91425">
            <a:normAutofit fontScale="92500" lnSpcReduction="20000"/>
          </a:bodyPr>
          <a:lstStyle/>
          <a:p>
            <a:pPr indent="-393065" lvl="0" marL="457200" rtl="0" algn="l">
              <a:spcBef>
                <a:spcPts val="0"/>
              </a:spcBef>
              <a:spcAft>
                <a:spcPts val="0"/>
              </a:spcAft>
              <a:buSzPct val="100000"/>
              <a:buFont typeface="Montserrat"/>
              <a:buChar char="●"/>
            </a:pPr>
            <a:r>
              <a:rPr lang="en">
                <a:latin typeface="Montserrat"/>
                <a:ea typeface="Montserrat"/>
                <a:cs typeface="Montserrat"/>
                <a:sym typeface="Montserrat"/>
              </a:rPr>
              <a:t>They can overheat and explode.</a:t>
            </a:r>
            <a:endParaRPr>
              <a:latin typeface="Montserrat"/>
              <a:ea typeface="Montserrat"/>
              <a:cs typeface="Montserrat"/>
              <a:sym typeface="Montserrat"/>
            </a:endParaRPr>
          </a:p>
          <a:p>
            <a:pPr indent="0" lvl="0" marL="457200" rtl="0" algn="l">
              <a:spcBef>
                <a:spcPts val="0"/>
              </a:spcBef>
              <a:spcAft>
                <a:spcPts val="0"/>
              </a:spcAft>
              <a:buNone/>
            </a:pPr>
            <a:r>
              <a:t/>
            </a:r>
            <a:endParaRPr>
              <a:latin typeface="Montserrat"/>
              <a:ea typeface="Montserrat"/>
              <a:cs typeface="Montserrat"/>
              <a:sym typeface="Montserrat"/>
            </a:endParaRPr>
          </a:p>
          <a:p>
            <a:pPr indent="-393065" lvl="0" marL="457200" rtl="0" algn="l">
              <a:spcBef>
                <a:spcPts val="0"/>
              </a:spcBef>
              <a:spcAft>
                <a:spcPts val="0"/>
              </a:spcAft>
              <a:buSzPct val="100000"/>
              <a:buFont typeface="Montserrat"/>
              <a:buChar char="●"/>
            </a:pPr>
            <a:r>
              <a:rPr lang="en">
                <a:latin typeface="Montserrat"/>
                <a:ea typeface="Montserrat"/>
                <a:cs typeface="Montserrat"/>
                <a:sym typeface="Montserrat"/>
              </a:rPr>
              <a:t>They have low self-discharge, where chemical reactions inside the battery cause it to lose charge without it being connected to anything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393065" lvl="0" marL="457200" rtl="0" algn="l">
              <a:spcBef>
                <a:spcPts val="0"/>
              </a:spcBef>
              <a:spcAft>
                <a:spcPts val="0"/>
              </a:spcAft>
              <a:buSzPct val="100000"/>
              <a:buFont typeface="Montserrat"/>
              <a:buChar char="●"/>
            </a:pPr>
            <a:r>
              <a:rPr lang="en">
                <a:latin typeface="Montserrat"/>
                <a:ea typeface="Montserrat"/>
                <a:cs typeface="Montserrat"/>
                <a:sym typeface="Montserrat"/>
              </a:rPr>
              <a:t>They have a high energy density</a:t>
            </a:r>
            <a:endParaRPr>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rotWithShape="1">
          <a:blip r:embed="rId3">
            <a:alphaModFix/>
          </a:blip>
          <a:srcRect b="0" l="4361" r="0" t="0"/>
          <a:stretch/>
        </p:blipFill>
        <p:spPr>
          <a:xfrm>
            <a:off x="0" y="2828775"/>
            <a:ext cx="3500051" cy="1744175"/>
          </a:xfrm>
          <a:prstGeom prst="rect">
            <a:avLst/>
          </a:prstGeom>
          <a:noFill/>
          <a:ln>
            <a:noFill/>
          </a:ln>
        </p:spPr>
      </p:pic>
      <p:pic>
        <p:nvPicPr>
          <p:cNvPr id="88" name="Google Shape;88;p17"/>
          <p:cNvPicPr preferRelativeResize="0"/>
          <p:nvPr/>
        </p:nvPicPr>
        <p:blipFill>
          <a:blip r:embed="rId3">
            <a:alphaModFix/>
          </a:blip>
          <a:stretch>
            <a:fillRect/>
          </a:stretch>
        </p:blipFill>
        <p:spPr>
          <a:xfrm>
            <a:off x="5449676" y="2828768"/>
            <a:ext cx="3659926" cy="1744175"/>
          </a:xfrm>
          <a:prstGeom prst="rect">
            <a:avLst/>
          </a:prstGeom>
          <a:noFill/>
          <a:ln>
            <a:noFill/>
          </a:ln>
        </p:spPr>
      </p:pic>
      <p:pic>
        <p:nvPicPr>
          <p:cNvPr id="89" name="Google Shape;89;p17"/>
          <p:cNvPicPr preferRelativeResize="0"/>
          <p:nvPr/>
        </p:nvPicPr>
        <p:blipFill>
          <a:blip r:embed="rId4">
            <a:alphaModFix/>
          </a:blip>
          <a:stretch>
            <a:fillRect/>
          </a:stretch>
        </p:blipFill>
        <p:spPr>
          <a:xfrm>
            <a:off x="3500048" y="3164900"/>
            <a:ext cx="2143901" cy="1071925"/>
          </a:xfrm>
          <a:prstGeom prst="rect">
            <a:avLst/>
          </a:prstGeom>
          <a:noFill/>
          <a:ln>
            <a:noFill/>
          </a:ln>
        </p:spPr>
      </p:pic>
      <p:sp>
        <p:nvSpPr>
          <p:cNvPr id="90" name="Google Shape;90;p17"/>
          <p:cNvSpPr txBox="1"/>
          <p:nvPr/>
        </p:nvSpPr>
        <p:spPr>
          <a:xfrm>
            <a:off x="533950" y="3500763"/>
            <a:ext cx="186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Thin"/>
                <a:ea typeface="Montserrat Thin"/>
                <a:cs typeface="Montserrat Thin"/>
                <a:sym typeface="Montserrat Thin"/>
              </a:rPr>
              <a:t>Over </a:t>
            </a:r>
            <a:r>
              <a:rPr lang="en">
                <a:latin typeface="Montserrat Thin"/>
                <a:ea typeface="Montserrat Thin"/>
                <a:cs typeface="Montserrat Thin"/>
                <a:sym typeface="Montserrat Thin"/>
              </a:rPr>
              <a:t>Charging</a:t>
            </a:r>
            <a:endParaRPr>
              <a:latin typeface="Montserrat Thin"/>
              <a:ea typeface="Montserrat Thin"/>
              <a:cs typeface="Montserrat Thin"/>
              <a:sym typeface="Montserrat Thin"/>
            </a:endParaRPr>
          </a:p>
        </p:txBody>
      </p:sp>
      <p:sp>
        <p:nvSpPr>
          <p:cNvPr id="91" name="Google Shape;91;p17"/>
          <p:cNvSpPr txBox="1"/>
          <p:nvPr/>
        </p:nvSpPr>
        <p:spPr>
          <a:xfrm>
            <a:off x="6025075" y="3500750"/>
            <a:ext cx="186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Thin"/>
                <a:ea typeface="Montserrat Thin"/>
                <a:cs typeface="Montserrat Thin"/>
                <a:sym typeface="Montserrat Thin"/>
              </a:rPr>
              <a:t>Over </a:t>
            </a:r>
            <a:r>
              <a:rPr lang="en">
                <a:latin typeface="Montserrat Thin"/>
                <a:ea typeface="Montserrat Thin"/>
                <a:cs typeface="Montserrat Thin"/>
                <a:sym typeface="Montserrat Thin"/>
              </a:rPr>
              <a:t>Discharging</a:t>
            </a:r>
            <a:endParaRPr>
              <a:latin typeface="Montserrat Thin"/>
              <a:ea typeface="Montserrat Thin"/>
              <a:cs typeface="Montserrat Thin"/>
              <a:sym typeface="Montserrat Thin"/>
            </a:endParaRPr>
          </a:p>
        </p:txBody>
      </p:sp>
      <p:sp>
        <p:nvSpPr>
          <p:cNvPr id="92" name="Google Shape;92;p17"/>
          <p:cNvSpPr txBox="1"/>
          <p:nvPr/>
        </p:nvSpPr>
        <p:spPr>
          <a:xfrm>
            <a:off x="4897975" y="1323538"/>
            <a:ext cx="4118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Montserrat"/>
                <a:ea typeface="Montserrat"/>
                <a:cs typeface="Montserrat"/>
                <a:sym typeface="Montserrat"/>
              </a:rPr>
              <a:t>Lithium oxide synthesis</a:t>
            </a:r>
            <a:endParaRPr sz="18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800">
                <a:solidFill>
                  <a:srgbClr val="FFFFFF"/>
                </a:solidFill>
                <a:latin typeface="Montserrat"/>
                <a:ea typeface="Montserrat"/>
                <a:cs typeface="Montserrat"/>
                <a:sym typeface="Montserrat"/>
              </a:rPr>
              <a:t>Li</a:t>
            </a:r>
            <a:r>
              <a:rPr lang="en" sz="1800">
                <a:solidFill>
                  <a:srgbClr val="FFFFFF"/>
                </a:solidFill>
                <a:latin typeface="Montserrat"/>
                <a:ea typeface="Montserrat"/>
                <a:cs typeface="Montserrat"/>
                <a:sym typeface="Montserrat"/>
              </a:rPr>
              <a:t>CoO₂ + Li⁺ + </a:t>
            </a:r>
            <a:r>
              <a:rPr b="1" lang="en" sz="1800">
                <a:solidFill>
                  <a:srgbClr val="FFFF00"/>
                </a:solidFill>
                <a:latin typeface="Montserrat"/>
                <a:ea typeface="Montserrat"/>
                <a:cs typeface="Montserrat"/>
                <a:sym typeface="Montserrat"/>
              </a:rPr>
              <a:t>e⁻</a:t>
            </a:r>
            <a:r>
              <a:rPr lang="en" sz="1800">
                <a:solidFill>
                  <a:srgbClr val="FFFFFF"/>
                </a:solidFill>
                <a:latin typeface="Montserrat"/>
                <a:ea typeface="Montserrat"/>
                <a:cs typeface="Montserrat"/>
                <a:sym typeface="Montserrat"/>
              </a:rPr>
              <a:t> </a:t>
            </a:r>
            <a:r>
              <a:rPr lang="en" sz="1800">
                <a:solidFill>
                  <a:srgbClr val="FFFFFF"/>
                </a:solidFill>
                <a:latin typeface="Montserrat"/>
                <a:ea typeface="Montserrat"/>
                <a:cs typeface="Montserrat"/>
                <a:sym typeface="Montserrat"/>
              </a:rPr>
              <a:t> ⟶ </a:t>
            </a:r>
            <a:r>
              <a:rPr lang="en" sz="1800">
                <a:solidFill>
                  <a:srgbClr val="FFFFFF"/>
                </a:solidFill>
                <a:latin typeface="Montserrat"/>
                <a:ea typeface="Montserrat"/>
                <a:cs typeface="Montserrat"/>
                <a:sym typeface="Montserrat"/>
              </a:rPr>
              <a:t> LiO₂ + CoO</a:t>
            </a:r>
            <a:endParaRPr sz="1800">
              <a:solidFill>
                <a:srgbClr val="FFFFFF"/>
              </a:solidFill>
              <a:latin typeface="Montserrat"/>
              <a:ea typeface="Montserrat"/>
              <a:cs typeface="Montserrat"/>
              <a:sym typeface="Montserrat"/>
            </a:endParaRPr>
          </a:p>
        </p:txBody>
      </p:sp>
      <p:sp>
        <p:nvSpPr>
          <p:cNvPr id="93" name="Google Shape;93;p17"/>
          <p:cNvSpPr txBox="1"/>
          <p:nvPr/>
        </p:nvSpPr>
        <p:spPr>
          <a:xfrm>
            <a:off x="394750" y="1323550"/>
            <a:ext cx="366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latin typeface="Montserrat"/>
                <a:ea typeface="Montserrat"/>
                <a:cs typeface="Montserrat"/>
                <a:sym typeface="Montserrat"/>
              </a:rPr>
              <a:t>Cobalt oxide synthesis</a:t>
            </a:r>
            <a:endParaRPr sz="18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FFFFFF"/>
              </a:solidFill>
              <a:latin typeface="Montserrat"/>
              <a:ea typeface="Montserrat"/>
              <a:cs typeface="Montserrat"/>
              <a:sym typeface="Montserrat"/>
            </a:endParaRPr>
          </a:p>
          <a:p>
            <a:pPr indent="0" lvl="0" marL="0" rtl="0" algn="l">
              <a:spcBef>
                <a:spcPts val="0"/>
              </a:spcBef>
              <a:spcAft>
                <a:spcPts val="0"/>
              </a:spcAft>
              <a:buNone/>
            </a:pPr>
            <a:r>
              <a:rPr lang="en" sz="1800">
                <a:solidFill>
                  <a:srgbClr val="FFFFFF"/>
                </a:solidFill>
                <a:latin typeface="Montserrat"/>
                <a:ea typeface="Montserrat"/>
                <a:cs typeface="Montserrat"/>
                <a:sym typeface="Montserrat"/>
              </a:rPr>
              <a:t>Li</a:t>
            </a:r>
            <a:r>
              <a:rPr lang="en" sz="1800">
                <a:solidFill>
                  <a:srgbClr val="FFFFFF"/>
                </a:solidFill>
                <a:latin typeface="Montserrat"/>
                <a:ea typeface="Montserrat"/>
                <a:cs typeface="Montserrat"/>
                <a:sym typeface="Montserrat"/>
              </a:rPr>
              <a:t>CoO₂</a:t>
            </a:r>
            <a:r>
              <a:rPr lang="en" sz="1800">
                <a:solidFill>
                  <a:srgbClr val="FFFFFF"/>
                </a:solidFill>
                <a:latin typeface="Montserrat"/>
                <a:ea typeface="Montserrat"/>
                <a:cs typeface="Montserrat"/>
                <a:sym typeface="Montserrat"/>
              </a:rPr>
              <a:t>  ⟶  Li⁺ + Co</a:t>
            </a:r>
            <a:r>
              <a:rPr lang="en" sz="1800">
                <a:solidFill>
                  <a:srgbClr val="FFFFFF"/>
                </a:solidFill>
                <a:latin typeface="Montserrat"/>
                <a:ea typeface="Montserrat"/>
                <a:cs typeface="Montserrat"/>
                <a:sym typeface="Montserrat"/>
              </a:rPr>
              <a:t>O₂</a:t>
            </a:r>
            <a:r>
              <a:rPr lang="en" sz="1800">
                <a:solidFill>
                  <a:srgbClr val="FFFFFF"/>
                </a:solidFill>
                <a:latin typeface="Montserrat"/>
                <a:ea typeface="Montserrat"/>
                <a:cs typeface="Montserrat"/>
                <a:sym typeface="Montserrat"/>
              </a:rPr>
              <a:t> + </a:t>
            </a:r>
            <a:r>
              <a:rPr b="1" lang="en" sz="1800">
                <a:solidFill>
                  <a:srgbClr val="FFFF00"/>
                </a:solidFill>
                <a:latin typeface="Montserrat"/>
                <a:ea typeface="Montserrat"/>
                <a:cs typeface="Montserrat"/>
                <a:sym typeface="Montserrat"/>
              </a:rPr>
              <a:t>e⁻</a:t>
            </a:r>
            <a:endParaRPr b="1" sz="1800">
              <a:solidFill>
                <a:srgbClr val="FFFF00"/>
              </a:solidFill>
              <a:latin typeface="Montserrat"/>
              <a:ea typeface="Montserrat"/>
              <a:cs typeface="Montserrat"/>
              <a:sym typeface="Montserrat"/>
            </a:endParaRPr>
          </a:p>
          <a:p>
            <a:pPr indent="0" lvl="0" marL="0" rtl="0" algn="l">
              <a:spcBef>
                <a:spcPts val="0"/>
              </a:spcBef>
              <a:spcAft>
                <a:spcPts val="0"/>
              </a:spcAft>
              <a:buNone/>
            </a:pPr>
            <a:r>
              <a:t/>
            </a:r>
            <a:endParaRPr sz="1800">
              <a:solidFill>
                <a:srgbClr val="FFFFFF"/>
              </a:solidFill>
              <a:latin typeface="Montserrat"/>
              <a:ea typeface="Montserrat"/>
              <a:cs typeface="Montserrat"/>
              <a:sym typeface="Montserrat"/>
            </a:endParaRPr>
          </a:p>
        </p:txBody>
      </p:sp>
      <p:sp>
        <p:nvSpPr>
          <p:cNvPr id="94" name="Google Shape;94;p17"/>
          <p:cNvSpPr txBox="1"/>
          <p:nvPr>
            <p:ph idx="4294967295" type="ctrTitle"/>
          </p:nvPr>
        </p:nvSpPr>
        <p:spPr>
          <a:xfrm>
            <a:off x="311700" y="452375"/>
            <a:ext cx="8520600" cy="7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Montserrat"/>
                <a:ea typeface="Montserrat"/>
                <a:cs typeface="Montserrat"/>
                <a:sym typeface="Montserrat"/>
              </a:rPr>
              <a:t>Irreversible damage</a:t>
            </a:r>
            <a:r>
              <a:rPr lang="en">
                <a:latin typeface="Montserrat"/>
                <a:ea typeface="Montserrat"/>
                <a:cs typeface="Montserrat"/>
                <a:sym typeface="Montserrat"/>
              </a:rPr>
              <a:t> equations</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564625" y="336325"/>
            <a:ext cx="5460125" cy="3640075"/>
          </a:xfrm>
          <a:prstGeom prst="rect">
            <a:avLst/>
          </a:prstGeom>
          <a:noFill/>
          <a:ln>
            <a:noFill/>
          </a:ln>
        </p:spPr>
      </p:pic>
      <p:sp>
        <p:nvSpPr>
          <p:cNvPr id="100" name="Google Shape;100;p18"/>
          <p:cNvSpPr txBox="1"/>
          <p:nvPr/>
        </p:nvSpPr>
        <p:spPr>
          <a:xfrm>
            <a:off x="6024750" y="1869600"/>
            <a:ext cx="2535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B7B7B7"/>
                </a:solidFill>
              </a:rPr>
              <a:t>Current graph @ 4.2V </a:t>
            </a:r>
            <a:endParaRPr sz="1800">
              <a:solidFill>
                <a:srgbClr val="B7B7B7"/>
              </a:solidFill>
            </a:endParaRPr>
          </a:p>
          <a:p>
            <a:pPr indent="0" lvl="0" marL="0" rtl="0" algn="l">
              <a:spcBef>
                <a:spcPts val="0"/>
              </a:spcBef>
              <a:spcAft>
                <a:spcPts val="0"/>
              </a:spcAft>
              <a:buNone/>
            </a:pPr>
            <a:r>
              <a:t/>
            </a:r>
            <a:endParaRPr sz="1800">
              <a:solidFill>
                <a:srgbClr val="B7B7B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vs Time for an uncatalysed reaction</a:t>
            </a:r>
            <a:endParaRPr/>
          </a:p>
        </p:txBody>
      </p:sp>
      <p:pic>
        <p:nvPicPr>
          <p:cNvPr id="106" name="Google Shape;106;p19"/>
          <p:cNvPicPr preferRelativeResize="0"/>
          <p:nvPr/>
        </p:nvPicPr>
        <p:blipFill>
          <a:blip r:embed="rId3">
            <a:alphaModFix/>
          </a:blip>
          <a:stretch>
            <a:fillRect/>
          </a:stretch>
        </p:blipFill>
        <p:spPr>
          <a:xfrm>
            <a:off x="311700" y="1017725"/>
            <a:ext cx="4114800" cy="2743200"/>
          </a:xfrm>
          <a:prstGeom prst="rect">
            <a:avLst/>
          </a:prstGeom>
          <a:noFill/>
          <a:ln>
            <a:noFill/>
          </a:ln>
        </p:spPr>
      </p:pic>
      <p:sp>
        <p:nvSpPr>
          <p:cNvPr id="107" name="Google Shape;107;p19"/>
          <p:cNvSpPr txBox="1"/>
          <p:nvPr/>
        </p:nvSpPr>
        <p:spPr>
          <a:xfrm>
            <a:off x="4724275" y="1120600"/>
            <a:ext cx="314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Ideally, the reaction is catalysed when voltage hits a threshold, the current decays exponentially.</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0"/>
          <p:cNvPicPr preferRelativeResize="0"/>
          <p:nvPr/>
        </p:nvPicPr>
        <p:blipFill>
          <a:blip r:embed="rId3">
            <a:alphaModFix/>
          </a:blip>
          <a:stretch>
            <a:fillRect/>
          </a:stretch>
        </p:blipFill>
        <p:spPr>
          <a:xfrm>
            <a:off x="397325" y="1185100"/>
            <a:ext cx="8349350" cy="3048000"/>
          </a:xfrm>
          <a:prstGeom prst="rect">
            <a:avLst/>
          </a:prstGeom>
          <a:noFill/>
          <a:ln>
            <a:noFill/>
          </a:ln>
        </p:spPr>
      </p:pic>
      <p:sp>
        <p:nvSpPr>
          <p:cNvPr id="113" name="Google Shape;113;p20"/>
          <p:cNvSpPr txBox="1"/>
          <p:nvPr/>
        </p:nvSpPr>
        <p:spPr>
          <a:xfrm>
            <a:off x="443400" y="282175"/>
            <a:ext cx="824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Gillespie algorithm for stochastic solution of the system of equations.</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Modelling electrons stochastically</a:t>
            </a:r>
            <a:endParaRPr/>
          </a:p>
        </p:txBody>
      </p:sp>
      <p:pic>
        <p:nvPicPr>
          <p:cNvPr id="119" name="Google Shape;119;p21"/>
          <p:cNvPicPr preferRelativeResize="0"/>
          <p:nvPr/>
        </p:nvPicPr>
        <p:blipFill>
          <a:blip r:embed="rId3">
            <a:alphaModFix/>
          </a:blip>
          <a:stretch>
            <a:fillRect/>
          </a:stretch>
        </p:blipFill>
        <p:spPr>
          <a:xfrm>
            <a:off x="2087575" y="1204388"/>
            <a:ext cx="4968850" cy="3312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