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319" r:id="rId2"/>
    <p:sldId id="305" r:id="rId3"/>
    <p:sldId id="306" r:id="rId4"/>
    <p:sldId id="320" r:id="rId5"/>
    <p:sldId id="307" r:id="rId6"/>
    <p:sldId id="308" r:id="rId7"/>
    <p:sldId id="312" r:id="rId8"/>
    <p:sldId id="310" r:id="rId9"/>
    <p:sldId id="313" r:id="rId10"/>
    <p:sldId id="314" r:id="rId11"/>
    <p:sldId id="309" r:id="rId12"/>
    <p:sldId id="311" r:id="rId13"/>
    <p:sldId id="315" r:id="rId14"/>
    <p:sldId id="316" r:id="rId15"/>
    <p:sldId id="317" r:id="rId16"/>
    <p:sldId id="286" r:id="rId17"/>
  </p:sldIdLst>
  <p:sldSz cx="9144000" cy="5143500" type="screen16x9"/>
  <p:notesSz cx="6858000" cy="9144000"/>
  <p:embeddedFontLs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ExtraBold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D4ADA4-3287-4146-BB48-EAF772C20D8D}">
  <a:tblStyle styleId="{2BD4ADA4-3287-4146-BB48-EAF772C20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94178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76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7f9262ee2f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7f9262ee2f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924870" y="760375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ubTitle" idx="1"/>
          </p:nvPr>
        </p:nvSpPr>
        <p:spPr>
          <a:xfrm>
            <a:off x="924875" y="1684275"/>
            <a:ext cx="33054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3"/>
          <p:cNvSpPr txBox="1"/>
          <p:nvPr/>
        </p:nvSpPr>
        <p:spPr>
          <a:xfrm>
            <a:off x="924875" y="3570000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8" r:id="rId3"/>
    <p:sldLayoutId id="2147483659" r:id="rId4"/>
    <p:sldLayoutId id="2147483671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38"/>
          <p:cNvSpPr txBox="1">
            <a:spLocks/>
          </p:cNvSpPr>
          <p:nvPr/>
        </p:nvSpPr>
        <p:spPr>
          <a:xfrm>
            <a:off x="1511872" y="469652"/>
            <a:ext cx="5944842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Business Insights 360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5735700" cy="915689"/>
          </a:xfrm>
        </p:spPr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Finance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3" y="1293418"/>
            <a:ext cx="583524" cy="571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7742" y="1425040"/>
            <a:ext cx="84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123217" y="1578929"/>
            <a:ext cx="204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16829" y="1578929"/>
            <a:ext cx="2074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51" y="1005034"/>
            <a:ext cx="928090" cy="928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53467" y="1933124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81" y="1041418"/>
            <a:ext cx="504000" cy="5040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00986"/>
              </p:ext>
            </p:extLst>
          </p:nvPr>
        </p:nvGraphicFramePr>
        <p:xfrm>
          <a:off x="718458" y="2325952"/>
          <a:ext cx="7141028" cy="1112520"/>
        </p:xfrm>
        <a:graphic>
          <a:graphicData uri="http://schemas.openxmlformats.org/drawingml/2006/table">
            <a:tbl>
              <a:tblPr firstRow="1" bandRow="1">
                <a:tableStyleId>{2BD4ADA4-3287-4146-BB48-EAF772C20D8D}</a:tableStyleId>
              </a:tblPr>
              <a:tblGrid>
                <a:gridCol w="6069608"/>
                <a:gridCol w="10714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Operational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expenditure (Ads cost + other Ops. Expenditure)</a:t>
                      </a:r>
                      <a:endParaRPr lang="en-IN" sz="1400" b="0" i="0" u="none" strike="noStrike" cap="none" dirty="0" smtClean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$ 7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Net profit (GM – Operational Expenditure) (NP)</a:t>
                      </a:r>
                      <a:endParaRPr lang="en-IN" sz="1400" b="0" i="0" u="none" strike="noStrike" cap="none" baseline="0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$ 18</a:t>
                      </a:r>
                      <a:endParaRPr lang="en-IN" sz="1400" b="0" i="0" u="none" strike="noStrike" cap="none" baseline="0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Net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Profit % (NP/NS)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defTabSz="1795463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18 %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views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898386" y="2257947"/>
            <a:ext cx="1671600" cy="548400"/>
          </a:xfrm>
        </p:spPr>
        <p:txBody>
          <a:bodyPr/>
          <a:lstStyle/>
          <a:p>
            <a:r>
              <a:rPr lang="en-US" dirty="0" smtClean="0"/>
              <a:t>Finance 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98389" y="2764159"/>
            <a:ext cx="1671600" cy="1157400"/>
          </a:xfrm>
        </p:spPr>
        <p:txBody>
          <a:bodyPr/>
          <a:lstStyle/>
          <a:p>
            <a:pPr marL="0" indent="0" defTabSz="1436688"/>
            <a:r>
              <a:rPr lang="en-US" dirty="0"/>
              <a:t>Evaluates </a:t>
            </a:r>
            <a:r>
              <a:rPr lang="en-US" dirty="0" smtClean="0"/>
              <a:t>the company's </a:t>
            </a:r>
            <a:r>
              <a:rPr lang="en-US" dirty="0"/>
              <a:t>profitability by analyzing net profit and gross margin.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2790261" y="2257947"/>
            <a:ext cx="1671600" cy="548400"/>
          </a:xfrm>
        </p:spPr>
        <p:txBody>
          <a:bodyPr/>
          <a:lstStyle/>
          <a:p>
            <a:r>
              <a:rPr lang="en-US" dirty="0" smtClean="0"/>
              <a:t>Sales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2790264" y="2764159"/>
            <a:ext cx="1671600" cy="1157400"/>
          </a:xfrm>
        </p:spPr>
        <p:txBody>
          <a:bodyPr/>
          <a:lstStyle/>
          <a:p>
            <a:pPr marL="0" indent="15875" defTabSz="1436688"/>
            <a:r>
              <a:rPr lang="en-US" dirty="0"/>
              <a:t>Assesses success through product performance and customer acquisition and retention metrics.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4682136" y="2257947"/>
            <a:ext cx="1671600" cy="548400"/>
          </a:xfrm>
        </p:spPr>
        <p:txBody>
          <a:bodyPr/>
          <a:lstStyle/>
          <a:p>
            <a:r>
              <a:rPr lang="en-US" dirty="0" smtClean="0"/>
              <a:t>Marketing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4682139" y="2764159"/>
            <a:ext cx="1671600" cy="1157400"/>
          </a:xfrm>
        </p:spPr>
        <p:txBody>
          <a:bodyPr/>
          <a:lstStyle/>
          <a:p>
            <a:pPr marL="0" indent="15875" defTabSz="1436688"/>
            <a:r>
              <a:rPr lang="en-US" dirty="0"/>
              <a:t>Measures effectiveness by its impact on both financial performance and sales growth.</a:t>
            </a:r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6574011" y="2257947"/>
            <a:ext cx="1775332" cy="548400"/>
          </a:xfrm>
        </p:spPr>
        <p:txBody>
          <a:bodyPr/>
          <a:lstStyle/>
          <a:p>
            <a:r>
              <a:rPr lang="en-US" dirty="0" smtClean="0"/>
              <a:t>Supply chain</a:t>
            </a:r>
            <a:endParaRPr lang="en-IN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574014" y="2764159"/>
            <a:ext cx="1671600" cy="1157400"/>
          </a:xfrm>
        </p:spPr>
        <p:txBody>
          <a:bodyPr/>
          <a:lstStyle/>
          <a:p>
            <a:pPr marL="0" indent="0" defTabSz="1436688"/>
            <a:r>
              <a:rPr lang="en-US" dirty="0"/>
              <a:t>Ensures efficient movement and delivery of goods from production to customers.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86" y="1494031"/>
            <a:ext cx="900000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0" y="1494031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36" y="1503627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77" y="154584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 </a:t>
            </a:r>
            <a:r>
              <a:rPr lang="en-US" dirty="0"/>
              <a:t>V</a:t>
            </a:r>
            <a:r>
              <a:rPr lang="en-US" dirty="0" smtClean="0"/>
              <a:t>iews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410028" y="2257947"/>
            <a:ext cx="1671600" cy="548400"/>
          </a:xfrm>
        </p:spPr>
        <p:txBody>
          <a:bodyPr/>
          <a:lstStyle/>
          <a:p>
            <a:r>
              <a:rPr lang="en-US" dirty="0" smtClean="0"/>
              <a:t>Executive 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0031" y="2764159"/>
            <a:ext cx="1671600" cy="1157400"/>
          </a:xfrm>
        </p:spPr>
        <p:txBody>
          <a:bodyPr/>
          <a:lstStyle/>
          <a:p>
            <a:pPr marL="0" indent="0" defTabSz="1436688"/>
            <a:r>
              <a:rPr lang="en-US" dirty="0" smtClean="0"/>
              <a:t>A top level dashboard containing key insights from all businesses. </a:t>
            </a:r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4451675" y="2304895"/>
            <a:ext cx="3299080" cy="548400"/>
          </a:xfrm>
        </p:spPr>
        <p:txBody>
          <a:bodyPr/>
          <a:lstStyle/>
          <a:p>
            <a:r>
              <a:rPr lang="en-US" dirty="0" smtClean="0"/>
              <a:t>Top 5 and Bottom 5 view</a:t>
            </a:r>
            <a:endParaRPr lang="en-IN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5265415" y="2764159"/>
            <a:ext cx="1671600" cy="1157400"/>
          </a:xfrm>
        </p:spPr>
        <p:txBody>
          <a:bodyPr/>
          <a:lstStyle/>
          <a:p>
            <a:pPr marL="0" indent="0" defTabSz="1436688"/>
            <a:r>
              <a:rPr lang="en-US" dirty="0" smtClean="0"/>
              <a:t>Top and bottom 5 view considering gross  margin % and discount percentage  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28" y="1494031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15" y="149403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Finance View</a:t>
            </a:r>
          </a:p>
          <a:p>
            <a:r>
              <a:rPr lang="en-US" sz="3600" dirty="0" smtClean="0"/>
              <a:t>Sales View</a:t>
            </a:r>
          </a:p>
          <a:p>
            <a:r>
              <a:rPr lang="en-US" sz="3600" dirty="0" smtClean="0"/>
              <a:t>Marketing View</a:t>
            </a:r>
          </a:p>
          <a:p>
            <a:endParaRPr lang="en-US" dirty="0"/>
          </a:p>
          <a:p>
            <a:endParaRPr lang="en-US" dirty="0" smtClean="0"/>
          </a:p>
          <a:p>
            <a:pPr marL="155575" indent="0">
              <a:buNone/>
            </a:pPr>
            <a:endParaRPr lang="en-US" dirty="0" smtClean="0"/>
          </a:p>
          <a:p>
            <a:pPr marL="155575" indent="0">
              <a:buNone/>
            </a:pPr>
            <a:endParaRPr lang="en-US" dirty="0"/>
          </a:p>
          <a:p>
            <a:pPr marL="155575" indent="0">
              <a:buNone/>
            </a:pPr>
            <a:endParaRPr lang="en-US" dirty="0" smtClean="0"/>
          </a:p>
          <a:p>
            <a:pPr marL="155575" indent="0">
              <a:buNone/>
            </a:pPr>
            <a:endParaRPr lang="en-US" dirty="0"/>
          </a:p>
          <a:p>
            <a:pPr marL="155575" indent="0">
              <a:buNone/>
            </a:pPr>
            <a:r>
              <a:rPr lang="en-US" dirty="0" smtClean="0"/>
              <a:t>View in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Terminologies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96015"/>
              </p:ext>
            </p:extLst>
          </p:nvPr>
        </p:nvGraphicFramePr>
        <p:xfrm>
          <a:off x="707569" y="1265464"/>
          <a:ext cx="4234544" cy="1799999"/>
        </p:xfrm>
        <a:graphic>
          <a:graphicData uri="http://schemas.openxmlformats.org/drawingml/2006/table">
            <a:tbl>
              <a:tblPr>
                <a:tableStyleId>{2BD4ADA4-3287-4146-BB48-EAF772C20D8D}</a:tableStyleId>
              </a:tblPr>
              <a:tblGrid>
                <a:gridCol w="1220546"/>
                <a:gridCol w="664242"/>
                <a:gridCol w="655938"/>
                <a:gridCol w="846909"/>
                <a:gridCol w="846909"/>
              </a:tblGrid>
              <a:tr h="490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Montserrat" panose="020B0604020202020204" charset="0"/>
                        </a:rPr>
                        <a:t>Terminologies</a:t>
                      </a:r>
                      <a:endParaRPr lang="en-IN" sz="1200" b="1" i="0" u="none" strike="noStrike" dirty="0">
                        <a:solidFill>
                          <a:srgbClr val="FFC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C000"/>
                          </a:solidFill>
                          <a:effectLst/>
                          <a:latin typeface="Montserrat" panose="020B0604020202020204" charset="0"/>
                        </a:rPr>
                        <a:t>May </a:t>
                      </a:r>
                      <a:endParaRPr lang="en-IN" sz="1200" b="1" i="0" u="none" strike="noStrike" dirty="0">
                        <a:solidFill>
                          <a:srgbClr val="FFC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C000"/>
                          </a:solidFill>
                          <a:effectLst/>
                          <a:latin typeface="Montserrat" panose="020B0604020202020204" charset="0"/>
                        </a:rPr>
                        <a:t>Jun</a:t>
                      </a:r>
                      <a:endParaRPr lang="en-IN" sz="1200" b="1" i="0" u="none" strike="noStrike" dirty="0">
                        <a:solidFill>
                          <a:srgbClr val="FFC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C000"/>
                          </a:solidFill>
                          <a:effectLst/>
                          <a:latin typeface="Montserrat" panose="020B0604020202020204" charset="0"/>
                        </a:rPr>
                        <a:t>Jul</a:t>
                      </a:r>
                      <a:endParaRPr lang="en-IN" sz="1200" b="1" i="0" u="none" strike="noStrike" dirty="0">
                        <a:solidFill>
                          <a:srgbClr val="FFC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C000"/>
                          </a:solidFill>
                          <a:effectLst/>
                          <a:latin typeface="Montserrat" panose="020B0604020202020204" charset="0"/>
                        </a:rPr>
                        <a:t>Total</a:t>
                      </a:r>
                      <a:endParaRPr lang="en-IN" sz="1200" b="1" i="0" u="none" strike="noStrike" dirty="0">
                        <a:solidFill>
                          <a:srgbClr val="FFC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61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Forecast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50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65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75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190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61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Actual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40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60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80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180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61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61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Net Error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-5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261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Abs error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20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45011"/>
              </p:ext>
            </p:extLst>
          </p:nvPr>
        </p:nvGraphicFramePr>
        <p:xfrm>
          <a:off x="718455" y="3331029"/>
          <a:ext cx="4267202" cy="1442722"/>
        </p:xfrm>
        <a:graphic>
          <a:graphicData uri="http://schemas.openxmlformats.org/drawingml/2006/table">
            <a:tbl>
              <a:tblPr>
                <a:tableStyleId>{2BD4ADA4-3287-4146-BB48-EAF772C20D8D}</a:tableStyleId>
              </a:tblPr>
              <a:tblGrid>
                <a:gridCol w="3166784"/>
                <a:gridCol w="1100418"/>
              </a:tblGrid>
              <a:tr h="362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Net Error </a:t>
                      </a:r>
                      <a:r>
                        <a:rPr lang="en-I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Percentage (NE/forecast)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5.26%</a:t>
                      </a:r>
                      <a:endParaRPr lang="en-IN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Montserrat" panose="020B0604020202020204" charset="0"/>
                        </a:rPr>
                        <a:t>Forecast </a:t>
                      </a:r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  <a:latin typeface="Montserrat" panose="020B0604020202020204" charset="0"/>
                        </a:rPr>
                        <a:t>Accuracy </a:t>
                      </a:r>
                      <a:r>
                        <a:rPr lang="en-IN" sz="11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Montserrat" panose="020B0604020202020204" charset="0"/>
                        </a:rPr>
                        <a:t> (1 – Net error Percentage)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  <a:latin typeface="Montserrat" panose="020B0604020202020204" charset="0"/>
                        </a:rPr>
                        <a:t>94.74%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Absolute Error </a:t>
                      </a:r>
                      <a:r>
                        <a:rPr lang="en-I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Percentage (AE/ Forecast)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10.53%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Forecast Accuracy (1 – Abs. Error Percentage)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B0604020202020204" charset="0"/>
                        </a:rPr>
                        <a:t>89.47%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4" y="1280904"/>
            <a:ext cx="504000" cy="50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16" y="2038009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Supply Chain View</a:t>
            </a:r>
          </a:p>
          <a:p>
            <a:r>
              <a:rPr lang="en-US" sz="3600" dirty="0" smtClean="0"/>
              <a:t>Executive View</a:t>
            </a:r>
          </a:p>
          <a:p>
            <a:r>
              <a:rPr lang="en-US" sz="3600" dirty="0" smtClean="0"/>
              <a:t>Top 5 and Bottom 5 View</a:t>
            </a:r>
          </a:p>
          <a:p>
            <a:endParaRPr lang="en-US" dirty="0"/>
          </a:p>
          <a:p>
            <a:endParaRPr lang="en-US" dirty="0" smtClean="0"/>
          </a:p>
          <a:p>
            <a:pPr marL="155575" indent="0">
              <a:buNone/>
            </a:pPr>
            <a:endParaRPr lang="en-US" dirty="0" smtClean="0"/>
          </a:p>
          <a:p>
            <a:pPr marL="155575" indent="0">
              <a:buNone/>
            </a:pPr>
            <a:endParaRPr lang="en-US" dirty="0"/>
          </a:p>
          <a:p>
            <a:pPr marL="155575" indent="0">
              <a:buNone/>
            </a:pPr>
            <a:endParaRPr lang="en-US" dirty="0" smtClean="0"/>
          </a:p>
          <a:p>
            <a:pPr marL="155575" indent="0">
              <a:buNone/>
            </a:pPr>
            <a:endParaRPr lang="en-US" dirty="0"/>
          </a:p>
          <a:p>
            <a:pPr marL="155575" indent="0">
              <a:buNone/>
            </a:pPr>
            <a:r>
              <a:rPr lang="en-US" dirty="0" smtClean="0"/>
              <a:t>View in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5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68"/>
          <p:cNvSpPr txBox="1">
            <a:spLocks noGrp="1"/>
          </p:cNvSpPr>
          <p:nvPr>
            <p:ph type="title"/>
          </p:nvPr>
        </p:nvSpPr>
        <p:spPr>
          <a:xfrm>
            <a:off x="2307813" y="1859833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insights 360 is a comprehensive presentation of power BI dashboards/reports telling us the important metrics of </a:t>
            </a:r>
            <a:r>
              <a:rPr lang="en" dirty="0" smtClean="0"/>
              <a:t>different </a:t>
            </a:r>
            <a:r>
              <a:rPr lang="en" dirty="0" smtClean="0"/>
              <a:t>aspects of business to enable data driven decision making. The following are the contents of the presentation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 smtClean="0"/>
              <a:t>About </a:t>
            </a:r>
            <a:r>
              <a:rPr lang="en-US" dirty="0" err="1" smtClean="0"/>
              <a:t>Atliq</a:t>
            </a:r>
            <a:r>
              <a:rPr lang="en-US" dirty="0" smtClean="0"/>
              <a:t> </a:t>
            </a:r>
            <a:r>
              <a:rPr lang="en-US" dirty="0" smtClean="0"/>
              <a:t>and Project Statement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 err="1" smtClean="0"/>
              <a:t>Atliq</a:t>
            </a:r>
            <a:r>
              <a:rPr lang="en-US" dirty="0" smtClean="0"/>
              <a:t> business model and key terminologies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 err="1" smtClean="0"/>
              <a:t>Atliq</a:t>
            </a:r>
            <a:r>
              <a:rPr lang="en-US" dirty="0" smtClean="0"/>
              <a:t> finance model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 smtClean="0"/>
              <a:t>Major Views</a:t>
            </a:r>
            <a:endParaRPr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dirty="0" smtClean="0"/>
              <a:t>Other Key Views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dirty="0" smtClean="0"/>
              <a:t>Dashboards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dirty="0" smtClean="0"/>
              <a:t>Supply Chain Terminologies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dirty="0" smtClean="0"/>
              <a:t>Other Dashboards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62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Atliq</a:t>
            </a:r>
            <a:r>
              <a:rPr lang="en-US" dirty="0" smtClean="0"/>
              <a:t> and 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Manufactures and sells personal computers, laptops, and peripherals </a:t>
            </a:r>
            <a:r>
              <a:rPr lang="en-US" dirty="0" smtClean="0"/>
              <a:t>worldwide. </a:t>
            </a:r>
          </a:p>
          <a:p>
            <a:pPr marL="139700" indent="0">
              <a:buNone/>
            </a:pPr>
            <a:endParaRPr lang="en-US" dirty="0" smtClean="0"/>
          </a:p>
          <a:p>
            <a:r>
              <a:rPr lang="en-US" dirty="0"/>
              <a:t>Operates multiple manufacturing units, distributing products globally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Rapid growth highlights the need for enhanced data-driven decision making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 smtClean="0"/>
              <a:t>Dashboards highlighting the key areas of business such as Finance, Sales, Marketing and Supply Chain are made.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2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Business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" y="2233451"/>
            <a:ext cx="583524" cy="571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7549" y="122691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Flipkart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7549" y="1754187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Amazon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1350" y="2304077"/>
            <a:ext cx="99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3726" y="2795144"/>
            <a:ext cx="102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Reliance Digital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3377" y="3565129"/>
            <a:ext cx="1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N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eptune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22" name="Straight Arrow Connector 21"/>
          <p:cNvCxnSpPr>
            <a:stCxn id="4" idx="3"/>
            <a:endCxn id="27" idx="1"/>
          </p:cNvCxnSpPr>
          <p:nvPr/>
        </p:nvCxnSpPr>
        <p:spPr>
          <a:xfrm flipV="1">
            <a:off x="938500" y="2509638"/>
            <a:ext cx="2240130" cy="9325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00" y="2061964"/>
            <a:ext cx="928090" cy="9280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36116" y="3010047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1127" y="3932891"/>
            <a:ext cx="21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Customers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78630" y="1133356"/>
            <a:ext cx="1153370" cy="275256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>
          <a:xfrm>
            <a:off x="4332000" y="2509638"/>
            <a:ext cx="2342200" cy="16371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Business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" y="2509633"/>
            <a:ext cx="583524" cy="571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6113" y="158931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Flipkart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984" y="158931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371" y="2641255"/>
            <a:ext cx="188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Atliq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 Exclusive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984" y="2641255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Atliq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 E store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71909" y="1449287"/>
            <a:ext cx="2514600" cy="58782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233909" y="1133356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Retail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55371" y="2509633"/>
            <a:ext cx="3118756" cy="58782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219449" y="22266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Direct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6113" y="3853253"/>
            <a:ext cx="1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N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eptune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599" y="384632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Sage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71909" y="3713226"/>
            <a:ext cx="2514600" cy="58782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960913" y="3405807"/>
            <a:ext cx="150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Distributor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 flipV="1">
            <a:off x="851075" y="1743202"/>
            <a:ext cx="1620834" cy="1051943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851075" y="2795144"/>
            <a:ext cx="1304296" cy="1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8" idx="1"/>
          </p:cNvCxnSpPr>
          <p:nvPr/>
        </p:nvCxnSpPr>
        <p:spPr>
          <a:xfrm>
            <a:off x="851075" y="2795145"/>
            <a:ext cx="1620834" cy="1211996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48" y="2340429"/>
            <a:ext cx="928090" cy="9280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06664" y="3268519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30" name="Straight Arrow Connector 29"/>
          <p:cNvCxnSpPr>
            <a:stCxn id="10" idx="3"/>
            <a:endCxn id="28" idx="1"/>
          </p:cNvCxnSpPr>
          <p:nvPr/>
        </p:nvCxnSpPr>
        <p:spPr>
          <a:xfrm>
            <a:off x="4986509" y="1743202"/>
            <a:ext cx="2358239" cy="1061272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28" idx="1"/>
          </p:cNvCxnSpPr>
          <p:nvPr/>
        </p:nvCxnSpPr>
        <p:spPr>
          <a:xfrm>
            <a:off x="5274127" y="2803548"/>
            <a:ext cx="2070621" cy="926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  <a:endCxn id="28" idx="1"/>
          </p:cNvCxnSpPr>
          <p:nvPr/>
        </p:nvCxnSpPr>
        <p:spPr>
          <a:xfrm flipV="1">
            <a:off x="4986509" y="2804474"/>
            <a:ext cx="2358239" cy="1202667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978600" y="1133356"/>
            <a:ext cx="3496914" cy="33951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656114" y="4561458"/>
            <a:ext cx="21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Customers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Business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" y="2509633"/>
            <a:ext cx="583524" cy="571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6113" y="158931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984" y="158931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Reliance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71909" y="1449287"/>
            <a:ext cx="2514600" cy="58782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656114" y="1133356"/>
            <a:ext cx="21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Brick and Mortar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6113" y="3853253"/>
            <a:ext cx="1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Amazon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8984" y="385325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Flipkart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71909" y="3713226"/>
            <a:ext cx="2514600" cy="58782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656114" y="3397295"/>
            <a:ext cx="219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E-Commerce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 flipV="1">
            <a:off x="851075" y="1743202"/>
            <a:ext cx="1620834" cy="1051943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8" idx="1"/>
          </p:cNvCxnSpPr>
          <p:nvPr/>
        </p:nvCxnSpPr>
        <p:spPr>
          <a:xfrm>
            <a:off x="851075" y="2795145"/>
            <a:ext cx="1620834" cy="1211996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48" y="2340429"/>
            <a:ext cx="928090" cy="9280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06664" y="3268519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30" name="Straight Arrow Connector 29"/>
          <p:cNvCxnSpPr>
            <a:stCxn id="10" idx="3"/>
            <a:endCxn id="28" idx="1"/>
          </p:cNvCxnSpPr>
          <p:nvPr/>
        </p:nvCxnSpPr>
        <p:spPr>
          <a:xfrm>
            <a:off x="4986509" y="1743202"/>
            <a:ext cx="2358239" cy="1061272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  <a:endCxn id="28" idx="1"/>
          </p:cNvCxnSpPr>
          <p:nvPr/>
        </p:nvCxnSpPr>
        <p:spPr>
          <a:xfrm flipV="1">
            <a:off x="4986509" y="2804474"/>
            <a:ext cx="2358239" cy="1202667"/>
          </a:xfrm>
          <a:prstGeom prst="straightConnector1">
            <a:avLst/>
          </a:prstGeom>
          <a:ln>
            <a:solidFill>
              <a:srgbClr val="EF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5735700" cy="915689"/>
          </a:xfrm>
        </p:spPr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Finance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3" y="1293418"/>
            <a:ext cx="583524" cy="571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7742" y="1425040"/>
            <a:ext cx="84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123217" y="1578929"/>
            <a:ext cx="204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16829" y="1578929"/>
            <a:ext cx="2074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51" y="1005034"/>
            <a:ext cx="928090" cy="928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53467" y="1933124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81" y="1041418"/>
            <a:ext cx="504000" cy="50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3433" y="1665313"/>
            <a:ext cx="191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Pre-invoice Deductions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8612" y="1665313"/>
            <a:ext cx="191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Post-invoice Deductions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3433" y="2290097"/>
            <a:ext cx="1994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Pre-invoice deductions is given in relation to the buyer seller relationship and price agreement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7241" y="2294392"/>
            <a:ext cx="1994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Promotional offers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+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Placement fee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+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Performance rebate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13" name="Straight Connector 12"/>
          <p:cNvCxnSpPr>
            <a:stCxn id="4" idx="2"/>
          </p:cNvCxnSpPr>
          <p:nvPr/>
        </p:nvCxnSpPr>
        <p:spPr>
          <a:xfrm flipH="1">
            <a:off x="3592285" y="1732817"/>
            <a:ext cx="1" cy="217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23217" y="2196861"/>
            <a:ext cx="4968334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00" y="259509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5735700" cy="915689"/>
          </a:xfrm>
        </p:spPr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Finance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3" y="1293418"/>
            <a:ext cx="583524" cy="571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7742" y="1425040"/>
            <a:ext cx="84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123217" y="1578929"/>
            <a:ext cx="204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16829" y="1578929"/>
            <a:ext cx="2074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51" y="1005034"/>
            <a:ext cx="928090" cy="928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53467" y="1933124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81" y="1041418"/>
            <a:ext cx="504000" cy="5040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42611"/>
              </p:ext>
            </p:extLst>
          </p:nvPr>
        </p:nvGraphicFramePr>
        <p:xfrm>
          <a:off x="938500" y="2325952"/>
          <a:ext cx="6529034" cy="1854200"/>
        </p:xfrm>
        <a:graphic>
          <a:graphicData uri="http://schemas.openxmlformats.org/drawingml/2006/table">
            <a:tbl>
              <a:tblPr firstRow="1" bandRow="1">
                <a:tableStyleId>{2BD4ADA4-3287-4146-BB48-EAF772C20D8D}</a:tableStyleId>
              </a:tblPr>
              <a:tblGrid>
                <a:gridCol w="4661871"/>
                <a:gridCol w="1867163"/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Gross Price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$ 100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Pre-invoice Deductions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FF0000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sz="1400" b="0" i="0" u="none" strike="noStrike" cap="none" dirty="0">
                        <a:solidFill>
                          <a:srgbClr val="FF0000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$ 15</a:t>
                      </a:r>
                      <a:endParaRPr lang="en-IN" sz="1400" b="0" i="0" u="none" strike="noStrike" cap="none" dirty="0">
                        <a:solidFill>
                          <a:srgbClr val="FF0000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Net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Invoice sales after Pre-Invoice Deductions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$ 85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Post Invoice Deductions</a:t>
                      </a:r>
                      <a:endParaRPr lang="en-IN" sz="1400" b="0" i="0" u="none" strike="noStrike" cap="none" dirty="0">
                        <a:solidFill>
                          <a:srgbClr val="FF0000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$ 10</a:t>
                      </a:r>
                      <a:endParaRPr lang="en-IN" sz="1400" b="0" i="0" u="none" strike="noStrike" cap="none" dirty="0">
                        <a:solidFill>
                          <a:srgbClr val="FF0000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Net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Invoice sales after Post-Invoice Deductions</a:t>
                      </a:r>
                      <a:endParaRPr lang="en-IN" sz="1400" b="0" i="0" u="none" strike="noStrike" cap="none" dirty="0" smtClean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$ 75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5735700" cy="915689"/>
          </a:xfrm>
        </p:spPr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Finance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3" y="1293418"/>
            <a:ext cx="583524" cy="571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7742" y="1425040"/>
            <a:ext cx="84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Croma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123217" y="1578929"/>
            <a:ext cx="204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16829" y="1578929"/>
            <a:ext cx="2074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51" y="1005034"/>
            <a:ext cx="928090" cy="928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53467" y="1933124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</a:rPr>
              <a:t>Consumer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81" y="1041418"/>
            <a:ext cx="504000" cy="5040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59815"/>
              </p:ext>
            </p:extLst>
          </p:nvPr>
        </p:nvGraphicFramePr>
        <p:xfrm>
          <a:off x="718458" y="2325952"/>
          <a:ext cx="7141028" cy="1630680"/>
        </p:xfrm>
        <a:graphic>
          <a:graphicData uri="http://schemas.openxmlformats.org/drawingml/2006/table">
            <a:tbl>
              <a:tblPr firstRow="1" bandRow="1">
                <a:tableStyleId>{2BD4ADA4-3287-4146-BB48-EAF772C20D8D}</a:tableStyleId>
              </a:tblPr>
              <a:tblGrid>
                <a:gridCol w="6069608"/>
                <a:gridCol w="10714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Net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Invoice sales after Post-Invoice Deductions or Net Sales (NS)</a:t>
                      </a:r>
                      <a:endParaRPr lang="en-IN" sz="1400" b="0" i="0" u="none" strike="noStrike" cap="none" dirty="0" smtClean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$ 75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Cost of goods sold (Manufacturing cost + transportation cost + Other cost) (COGS)</a:t>
                      </a:r>
                      <a:endParaRPr lang="en-IN" sz="1400" b="0" i="0" u="none" strike="noStrike" cap="none" baseline="0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$ 50</a:t>
                      </a:r>
                      <a:endParaRPr lang="en-IN" sz="1400" b="0" i="0" u="none" strike="noStrike" cap="none" baseline="0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Gross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Margin (NS – COGS)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defTabSz="1795463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$ 25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Gross Margin % (GM / NS) </a:t>
                      </a:r>
                      <a:endParaRPr lang="en-IN" sz="1400" b="0" i="0" u="none" strike="noStrike" cap="none" baseline="0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33.33 %</a:t>
                      </a:r>
                      <a:endParaRPr lang="en-IN" sz="1400" b="0" i="0" u="none" strike="noStrike" cap="none" baseline="0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513</Words>
  <Application>Microsoft Office PowerPoint</Application>
  <PresentationFormat>On-screen Show (16:9)</PresentationFormat>
  <Paragraphs>163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Montserrat Medium</vt:lpstr>
      <vt:lpstr>Montserrat</vt:lpstr>
      <vt:lpstr>Montserrat ExtraBold</vt:lpstr>
      <vt:lpstr>Arial</vt:lpstr>
      <vt:lpstr>Futuristic Background by Slidesgo</vt:lpstr>
      <vt:lpstr>PowerPoint Presentation</vt:lpstr>
      <vt:lpstr>CONTENTS</vt:lpstr>
      <vt:lpstr>About Atliq and Problem statement</vt:lpstr>
      <vt:lpstr>Atliq Business Model</vt:lpstr>
      <vt:lpstr>Atliq Business Model</vt:lpstr>
      <vt:lpstr>Atliq Business Model</vt:lpstr>
      <vt:lpstr>Atliq Finance Model</vt:lpstr>
      <vt:lpstr>Atliq Finance Model</vt:lpstr>
      <vt:lpstr>Atliq Finance Model</vt:lpstr>
      <vt:lpstr>Atliq Finance Model</vt:lpstr>
      <vt:lpstr>Major views</vt:lpstr>
      <vt:lpstr>Other Key Views</vt:lpstr>
      <vt:lpstr>Dashboards</vt:lpstr>
      <vt:lpstr>Supply Chain Terminologies</vt:lpstr>
      <vt:lpstr>Dashboards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360</dc:title>
  <dc:creator>Roy</dc:creator>
  <cp:lastModifiedBy>Microsoft account</cp:lastModifiedBy>
  <cp:revision>39</cp:revision>
  <dcterms:modified xsi:type="dcterms:W3CDTF">2024-05-30T13:26:36Z</dcterms:modified>
</cp:coreProperties>
</file>