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6" r:id="rId1"/>
  </p:sldMasterIdLst>
  <p:notesMasterIdLst>
    <p:notesMasterId r:id="rId28"/>
  </p:notesMasterIdLst>
  <p:sldIdLst>
    <p:sldId id="256" r:id="rId2"/>
    <p:sldId id="257" r:id="rId3"/>
    <p:sldId id="258" r:id="rId4"/>
    <p:sldId id="260" r:id="rId5"/>
    <p:sldId id="262" r:id="rId6"/>
    <p:sldId id="268" r:id="rId7"/>
    <p:sldId id="269" r:id="rId8"/>
    <p:sldId id="270" r:id="rId9"/>
    <p:sldId id="271" r:id="rId10"/>
    <p:sldId id="272" r:id="rId11"/>
    <p:sldId id="273" r:id="rId12"/>
    <p:sldId id="274" r:id="rId13"/>
    <p:sldId id="275" r:id="rId14"/>
    <p:sldId id="276" r:id="rId15"/>
    <p:sldId id="277" r:id="rId16"/>
    <p:sldId id="285" r:id="rId17"/>
    <p:sldId id="286" r:id="rId18"/>
    <p:sldId id="261" r:id="rId19"/>
    <p:sldId id="284" r:id="rId20"/>
    <p:sldId id="287" r:id="rId21"/>
    <p:sldId id="288" r:id="rId22"/>
    <p:sldId id="290" r:id="rId23"/>
    <p:sldId id="291" r:id="rId24"/>
    <p:sldId id="292" r:id="rId25"/>
    <p:sldId id="293"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D9D2A-C925-444B-91F3-CFE42997C151}" type="doc">
      <dgm:prSet loTypeId="urn:microsoft.com/office/officeart/2005/8/layout/process5" loCatId="process" qsTypeId="urn:microsoft.com/office/officeart/2005/8/quickstyle/simple5" qsCatId="simple" csTypeId="urn:microsoft.com/office/officeart/2005/8/colors/accent1_2" csCatId="accent1" phldr="1"/>
      <dgm:spPr/>
      <dgm:t>
        <a:bodyPr/>
        <a:lstStyle/>
        <a:p>
          <a:endParaRPr lang="en-IN"/>
        </a:p>
      </dgm:t>
    </dgm:pt>
    <dgm:pt modelId="{FB3143AF-7F60-47C1-A421-1D638F269518}">
      <dgm:prSet phldrT="[Text]"/>
      <dgm:spPr/>
      <dgm:t>
        <a:bodyPr/>
        <a:lstStyle/>
        <a:p>
          <a:pPr algn="ctr"/>
          <a:r>
            <a:rPr lang="en-US" dirty="0" smtClean="0"/>
            <a:t>Data Selection and Preprocessing</a:t>
          </a:r>
          <a:endParaRPr lang="en-IN" dirty="0"/>
        </a:p>
      </dgm:t>
    </dgm:pt>
    <dgm:pt modelId="{D3476B9B-8D6E-4DAD-A925-1999CD09E135}" type="parTrans" cxnId="{84ACCC66-B1C2-4155-809E-920F78CB445C}">
      <dgm:prSet/>
      <dgm:spPr/>
      <dgm:t>
        <a:bodyPr/>
        <a:lstStyle/>
        <a:p>
          <a:endParaRPr lang="en-IN"/>
        </a:p>
      </dgm:t>
    </dgm:pt>
    <dgm:pt modelId="{28A6EB15-7238-4E0E-A468-AAAF7E87DF3A}" type="sibTrans" cxnId="{84ACCC66-B1C2-4155-809E-920F78CB445C}">
      <dgm:prSet/>
      <dgm:spPr/>
      <dgm:t>
        <a:bodyPr/>
        <a:lstStyle/>
        <a:p>
          <a:endParaRPr lang="en-IN"/>
        </a:p>
      </dgm:t>
    </dgm:pt>
    <dgm:pt modelId="{F393B359-DC3A-49E2-B73F-2BFD7776360F}">
      <dgm:prSet phldrT="[Text]"/>
      <dgm:spPr/>
      <dgm:t>
        <a:bodyPr/>
        <a:lstStyle/>
        <a:p>
          <a:r>
            <a:rPr lang="en-US" dirty="0" smtClean="0"/>
            <a:t>Calculation of AQI</a:t>
          </a:r>
          <a:endParaRPr lang="en-IN" dirty="0"/>
        </a:p>
      </dgm:t>
    </dgm:pt>
    <dgm:pt modelId="{3CF809A6-E497-45A2-B43E-134F67EAC965}" type="parTrans" cxnId="{ED113F48-09D1-49C6-9014-D174EEFEB85F}">
      <dgm:prSet/>
      <dgm:spPr/>
      <dgm:t>
        <a:bodyPr/>
        <a:lstStyle/>
        <a:p>
          <a:endParaRPr lang="en-IN"/>
        </a:p>
      </dgm:t>
    </dgm:pt>
    <dgm:pt modelId="{9E964F9D-E5D8-4F1A-9241-1FF01ADAA0B3}" type="sibTrans" cxnId="{ED113F48-09D1-49C6-9014-D174EEFEB85F}">
      <dgm:prSet/>
      <dgm:spPr/>
      <dgm:t>
        <a:bodyPr/>
        <a:lstStyle/>
        <a:p>
          <a:endParaRPr lang="en-IN"/>
        </a:p>
      </dgm:t>
    </dgm:pt>
    <dgm:pt modelId="{6724BE81-4E6C-4CEA-A5B8-DDAE1386CC55}">
      <dgm:prSet phldrT="[Text]"/>
      <dgm:spPr/>
      <dgm:t>
        <a:bodyPr/>
        <a:lstStyle/>
        <a:p>
          <a:r>
            <a:rPr lang="en-US" dirty="0" smtClean="0"/>
            <a:t>Data analysis</a:t>
          </a:r>
          <a:endParaRPr lang="en-IN" dirty="0"/>
        </a:p>
      </dgm:t>
    </dgm:pt>
    <dgm:pt modelId="{BC742E21-E83E-4492-9236-83D7EB50D12D}" type="parTrans" cxnId="{CB8E49BD-34D7-43DB-9E02-D61D1BF11ED9}">
      <dgm:prSet/>
      <dgm:spPr/>
      <dgm:t>
        <a:bodyPr/>
        <a:lstStyle/>
        <a:p>
          <a:endParaRPr lang="en-IN"/>
        </a:p>
      </dgm:t>
    </dgm:pt>
    <dgm:pt modelId="{4565DFBC-7797-418F-85F4-5C658282DFD8}" type="sibTrans" cxnId="{CB8E49BD-34D7-43DB-9E02-D61D1BF11ED9}">
      <dgm:prSet/>
      <dgm:spPr/>
      <dgm:t>
        <a:bodyPr/>
        <a:lstStyle/>
        <a:p>
          <a:endParaRPr lang="en-IN"/>
        </a:p>
      </dgm:t>
    </dgm:pt>
    <dgm:pt modelId="{E3E1A608-740E-4CBF-B686-6CA8C461112E}">
      <dgm:prSet/>
      <dgm:spPr/>
      <dgm:t>
        <a:bodyPr/>
        <a:lstStyle/>
        <a:p>
          <a:r>
            <a:rPr lang="en-US" dirty="0" smtClean="0"/>
            <a:t>Feature Selection</a:t>
          </a:r>
          <a:endParaRPr lang="en-IN" dirty="0"/>
        </a:p>
      </dgm:t>
    </dgm:pt>
    <dgm:pt modelId="{52269A90-4560-4F70-BE2D-C28420AE50F3}" type="parTrans" cxnId="{F47E0A77-6926-4FC8-B2F3-433009E0C1DE}">
      <dgm:prSet/>
      <dgm:spPr/>
      <dgm:t>
        <a:bodyPr/>
        <a:lstStyle/>
        <a:p>
          <a:endParaRPr lang="en-IN"/>
        </a:p>
      </dgm:t>
    </dgm:pt>
    <dgm:pt modelId="{EE291830-EC74-471D-8C59-D83E534DA57F}" type="sibTrans" cxnId="{F47E0A77-6926-4FC8-B2F3-433009E0C1DE}">
      <dgm:prSet/>
      <dgm:spPr/>
      <dgm:t>
        <a:bodyPr/>
        <a:lstStyle/>
        <a:p>
          <a:endParaRPr lang="en-IN"/>
        </a:p>
      </dgm:t>
    </dgm:pt>
    <dgm:pt modelId="{5356E063-C0C4-41E5-B857-17D3BEF994B1}">
      <dgm:prSet/>
      <dgm:spPr/>
      <dgm:t>
        <a:bodyPr/>
        <a:lstStyle/>
        <a:p>
          <a:r>
            <a:rPr lang="en-US" dirty="0" smtClean="0"/>
            <a:t>Ensemble - Model Building</a:t>
          </a:r>
          <a:endParaRPr lang="en-IN" dirty="0"/>
        </a:p>
      </dgm:t>
    </dgm:pt>
    <dgm:pt modelId="{C331F3E3-5900-4614-8D96-A282264F8A39}" type="parTrans" cxnId="{DA66035D-C448-4FDC-93A8-C27D8F0911A4}">
      <dgm:prSet/>
      <dgm:spPr/>
      <dgm:t>
        <a:bodyPr/>
        <a:lstStyle/>
        <a:p>
          <a:endParaRPr lang="en-IN"/>
        </a:p>
      </dgm:t>
    </dgm:pt>
    <dgm:pt modelId="{757AA9BE-DA99-4422-9657-CADF54ED0C6F}" type="sibTrans" cxnId="{DA66035D-C448-4FDC-93A8-C27D8F0911A4}">
      <dgm:prSet/>
      <dgm:spPr/>
      <dgm:t>
        <a:bodyPr/>
        <a:lstStyle/>
        <a:p>
          <a:endParaRPr lang="en-IN"/>
        </a:p>
      </dgm:t>
    </dgm:pt>
    <dgm:pt modelId="{E40F07A9-3435-4C12-BA5D-F9DF8E4E1475}">
      <dgm:prSet/>
      <dgm:spPr/>
      <dgm:t>
        <a:bodyPr/>
        <a:lstStyle/>
        <a:p>
          <a:r>
            <a:rPr lang="en-US" dirty="0" smtClean="0"/>
            <a:t>Model parameter tuning and Results</a:t>
          </a:r>
          <a:endParaRPr lang="en-IN" dirty="0"/>
        </a:p>
      </dgm:t>
    </dgm:pt>
    <dgm:pt modelId="{0CDA2017-9125-4728-976C-51AB3F1A371B}" type="parTrans" cxnId="{23C62DB0-042E-450C-B815-E174F9834271}">
      <dgm:prSet/>
      <dgm:spPr/>
      <dgm:t>
        <a:bodyPr/>
        <a:lstStyle/>
        <a:p>
          <a:endParaRPr lang="en-IN"/>
        </a:p>
      </dgm:t>
    </dgm:pt>
    <dgm:pt modelId="{4532048A-D3F6-4ECB-A753-7CDD80F1069C}" type="sibTrans" cxnId="{23C62DB0-042E-450C-B815-E174F9834271}">
      <dgm:prSet/>
      <dgm:spPr/>
      <dgm:t>
        <a:bodyPr/>
        <a:lstStyle/>
        <a:p>
          <a:endParaRPr lang="en-IN"/>
        </a:p>
      </dgm:t>
    </dgm:pt>
    <dgm:pt modelId="{7EE2E614-DA39-4523-ADF8-965F6930CAF7}" type="pres">
      <dgm:prSet presAssocID="{9F5D9D2A-C925-444B-91F3-CFE42997C151}" presName="diagram" presStyleCnt="0">
        <dgm:presLayoutVars>
          <dgm:dir/>
          <dgm:resizeHandles val="exact"/>
        </dgm:presLayoutVars>
      </dgm:prSet>
      <dgm:spPr/>
      <dgm:t>
        <a:bodyPr/>
        <a:lstStyle/>
        <a:p>
          <a:endParaRPr lang="en-IN"/>
        </a:p>
      </dgm:t>
    </dgm:pt>
    <dgm:pt modelId="{016EB78D-CD5A-4803-A20D-D9D615788184}" type="pres">
      <dgm:prSet presAssocID="{FB3143AF-7F60-47C1-A421-1D638F269518}" presName="node" presStyleLbl="node1" presStyleIdx="0" presStyleCnt="6">
        <dgm:presLayoutVars>
          <dgm:bulletEnabled val="1"/>
        </dgm:presLayoutVars>
      </dgm:prSet>
      <dgm:spPr/>
      <dgm:t>
        <a:bodyPr/>
        <a:lstStyle/>
        <a:p>
          <a:endParaRPr lang="en-IN"/>
        </a:p>
      </dgm:t>
    </dgm:pt>
    <dgm:pt modelId="{71233E5D-B3FA-41FF-95D8-F219BC57D475}" type="pres">
      <dgm:prSet presAssocID="{28A6EB15-7238-4E0E-A468-AAAF7E87DF3A}" presName="sibTrans" presStyleLbl="sibTrans2D1" presStyleIdx="0" presStyleCnt="5"/>
      <dgm:spPr/>
      <dgm:t>
        <a:bodyPr/>
        <a:lstStyle/>
        <a:p>
          <a:endParaRPr lang="en-IN"/>
        </a:p>
      </dgm:t>
    </dgm:pt>
    <dgm:pt modelId="{E5643C23-586D-4FD8-8539-751634F0E898}" type="pres">
      <dgm:prSet presAssocID="{28A6EB15-7238-4E0E-A468-AAAF7E87DF3A}" presName="connectorText" presStyleLbl="sibTrans2D1" presStyleIdx="0" presStyleCnt="5"/>
      <dgm:spPr/>
      <dgm:t>
        <a:bodyPr/>
        <a:lstStyle/>
        <a:p>
          <a:endParaRPr lang="en-IN"/>
        </a:p>
      </dgm:t>
    </dgm:pt>
    <dgm:pt modelId="{378CD108-B464-47A9-A78C-3D4F869E8063}" type="pres">
      <dgm:prSet presAssocID="{F393B359-DC3A-49E2-B73F-2BFD7776360F}" presName="node" presStyleLbl="node1" presStyleIdx="1" presStyleCnt="6">
        <dgm:presLayoutVars>
          <dgm:bulletEnabled val="1"/>
        </dgm:presLayoutVars>
      </dgm:prSet>
      <dgm:spPr/>
      <dgm:t>
        <a:bodyPr/>
        <a:lstStyle/>
        <a:p>
          <a:endParaRPr lang="en-IN"/>
        </a:p>
      </dgm:t>
    </dgm:pt>
    <dgm:pt modelId="{26E15551-34EF-4661-8B94-CDDF10303A16}" type="pres">
      <dgm:prSet presAssocID="{9E964F9D-E5D8-4F1A-9241-1FF01ADAA0B3}" presName="sibTrans" presStyleLbl="sibTrans2D1" presStyleIdx="1" presStyleCnt="5"/>
      <dgm:spPr/>
      <dgm:t>
        <a:bodyPr/>
        <a:lstStyle/>
        <a:p>
          <a:endParaRPr lang="en-IN"/>
        </a:p>
      </dgm:t>
    </dgm:pt>
    <dgm:pt modelId="{780147D6-B76A-42C1-A25C-E15DC63D4962}" type="pres">
      <dgm:prSet presAssocID="{9E964F9D-E5D8-4F1A-9241-1FF01ADAA0B3}" presName="connectorText" presStyleLbl="sibTrans2D1" presStyleIdx="1" presStyleCnt="5"/>
      <dgm:spPr/>
      <dgm:t>
        <a:bodyPr/>
        <a:lstStyle/>
        <a:p>
          <a:endParaRPr lang="en-IN"/>
        </a:p>
      </dgm:t>
    </dgm:pt>
    <dgm:pt modelId="{B545D6CB-FD5A-48D7-BC1F-004B1EA5D478}" type="pres">
      <dgm:prSet presAssocID="{6724BE81-4E6C-4CEA-A5B8-DDAE1386CC55}" presName="node" presStyleLbl="node1" presStyleIdx="2" presStyleCnt="6">
        <dgm:presLayoutVars>
          <dgm:bulletEnabled val="1"/>
        </dgm:presLayoutVars>
      </dgm:prSet>
      <dgm:spPr/>
      <dgm:t>
        <a:bodyPr/>
        <a:lstStyle/>
        <a:p>
          <a:endParaRPr lang="en-IN"/>
        </a:p>
      </dgm:t>
    </dgm:pt>
    <dgm:pt modelId="{85B1793E-E6D8-442F-8928-81EBA962A95C}" type="pres">
      <dgm:prSet presAssocID="{4565DFBC-7797-418F-85F4-5C658282DFD8}" presName="sibTrans" presStyleLbl="sibTrans2D1" presStyleIdx="2" presStyleCnt="5"/>
      <dgm:spPr/>
      <dgm:t>
        <a:bodyPr/>
        <a:lstStyle/>
        <a:p>
          <a:endParaRPr lang="en-IN"/>
        </a:p>
      </dgm:t>
    </dgm:pt>
    <dgm:pt modelId="{C96B382B-13E1-45BA-BF06-3BAE78D73497}" type="pres">
      <dgm:prSet presAssocID="{4565DFBC-7797-418F-85F4-5C658282DFD8}" presName="connectorText" presStyleLbl="sibTrans2D1" presStyleIdx="2" presStyleCnt="5"/>
      <dgm:spPr/>
      <dgm:t>
        <a:bodyPr/>
        <a:lstStyle/>
        <a:p>
          <a:endParaRPr lang="en-IN"/>
        </a:p>
      </dgm:t>
    </dgm:pt>
    <dgm:pt modelId="{CEA64105-9374-48FD-B879-624DBD127DD7}" type="pres">
      <dgm:prSet presAssocID="{E3E1A608-740E-4CBF-B686-6CA8C461112E}" presName="node" presStyleLbl="node1" presStyleIdx="3" presStyleCnt="6">
        <dgm:presLayoutVars>
          <dgm:bulletEnabled val="1"/>
        </dgm:presLayoutVars>
      </dgm:prSet>
      <dgm:spPr/>
      <dgm:t>
        <a:bodyPr/>
        <a:lstStyle/>
        <a:p>
          <a:endParaRPr lang="en-IN"/>
        </a:p>
      </dgm:t>
    </dgm:pt>
    <dgm:pt modelId="{127787EA-BE43-46C3-8821-8B083132F4A2}" type="pres">
      <dgm:prSet presAssocID="{EE291830-EC74-471D-8C59-D83E534DA57F}" presName="sibTrans" presStyleLbl="sibTrans2D1" presStyleIdx="3" presStyleCnt="5"/>
      <dgm:spPr/>
      <dgm:t>
        <a:bodyPr/>
        <a:lstStyle/>
        <a:p>
          <a:endParaRPr lang="en-IN"/>
        </a:p>
      </dgm:t>
    </dgm:pt>
    <dgm:pt modelId="{21D56A55-9EA8-4427-9310-7C76FFAD7CF3}" type="pres">
      <dgm:prSet presAssocID="{EE291830-EC74-471D-8C59-D83E534DA57F}" presName="connectorText" presStyleLbl="sibTrans2D1" presStyleIdx="3" presStyleCnt="5"/>
      <dgm:spPr/>
      <dgm:t>
        <a:bodyPr/>
        <a:lstStyle/>
        <a:p>
          <a:endParaRPr lang="en-IN"/>
        </a:p>
      </dgm:t>
    </dgm:pt>
    <dgm:pt modelId="{5053D495-9DCD-4CC6-B749-FE7856F74293}" type="pres">
      <dgm:prSet presAssocID="{5356E063-C0C4-41E5-B857-17D3BEF994B1}" presName="node" presStyleLbl="node1" presStyleIdx="4" presStyleCnt="6">
        <dgm:presLayoutVars>
          <dgm:bulletEnabled val="1"/>
        </dgm:presLayoutVars>
      </dgm:prSet>
      <dgm:spPr/>
      <dgm:t>
        <a:bodyPr/>
        <a:lstStyle/>
        <a:p>
          <a:endParaRPr lang="en-IN"/>
        </a:p>
      </dgm:t>
    </dgm:pt>
    <dgm:pt modelId="{9B0329EF-4D8E-4E0B-9E48-65C273C18CCC}" type="pres">
      <dgm:prSet presAssocID="{757AA9BE-DA99-4422-9657-CADF54ED0C6F}" presName="sibTrans" presStyleLbl="sibTrans2D1" presStyleIdx="4" presStyleCnt="5"/>
      <dgm:spPr/>
      <dgm:t>
        <a:bodyPr/>
        <a:lstStyle/>
        <a:p>
          <a:endParaRPr lang="en-IN"/>
        </a:p>
      </dgm:t>
    </dgm:pt>
    <dgm:pt modelId="{C363AA8F-6F84-4B26-BD6B-DA5A299C28CD}" type="pres">
      <dgm:prSet presAssocID="{757AA9BE-DA99-4422-9657-CADF54ED0C6F}" presName="connectorText" presStyleLbl="sibTrans2D1" presStyleIdx="4" presStyleCnt="5"/>
      <dgm:spPr/>
      <dgm:t>
        <a:bodyPr/>
        <a:lstStyle/>
        <a:p>
          <a:endParaRPr lang="en-IN"/>
        </a:p>
      </dgm:t>
    </dgm:pt>
    <dgm:pt modelId="{CC72E742-34EF-4340-BC0D-C97E9041B283}" type="pres">
      <dgm:prSet presAssocID="{E40F07A9-3435-4C12-BA5D-F9DF8E4E1475}" presName="node" presStyleLbl="node1" presStyleIdx="5" presStyleCnt="6">
        <dgm:presLayoutVars>
          <dgm:bulletEnabled val="1"/>
        </dgm:presLayoutVars>
      </dgm:prSet>
      <dgm:spPr/>
      <dgm:t>
        <a:bodyPr/>
        <a:lstStyle/>
        <a:p>
          <a:endParaRPr lang="en-IN"/>
        </a:p>
      </dgm:t>
    </dgm:pt>
  </dgm:ptLst>
  <dgm:cxnLst>
    <dgm:cxn modelId="{69D2BCF7-EE92-4648-BDC1-FC5A600F27DE}" type="presOf" srcId="{9E964F9D-E5D8-4F1A-9241-1FF01ADAA0B3}" destId="{780147D6-B76A-42C1-A25C-E15DC63D4962}" srcOrd="1" destOrd="0" presId="urn:microsoft.com/office/officeart/2005/8/layout/process5"/>
    <dgm:cxn modelId="{21F11BDB-DA96-4E1A-A52F-8557B71114A0}" type="presOf" srcId="{5356E063-C0C4-41E5-B857-17D3BEF994B1}" destId="{5053D495-9DCD-4CC6-B749-FE7856F74293}" srcOrd="0" destOrd="0" presId="urn:microsoft.com/office/officeart/2005/8/layout/process5"/>
    <dgm:cxn modelId="{DC881816-E3AB-44BE-8560-07D962CBBF37}" type="presOf" srcId="{F393B359-DC3A-49E2-B73F-2BFD7776360F}" destId="{378CD108-B464-47A9-A78C-3D4F869E8063}" srcOrd="0" destOrd="0" presId="urn:microsoft.com/office/officeart/2005/8/layout/process5"/>
    <dgm:cxn modelId="{ED113F48-09D1-49C6-9014-D174EEFEB85F}" srcId="{9F5D9D2A-C925-444B-91F3-CFE42997C151}" destId="{F393B359-DC3A-49E2-B73F-2BFD7776360F}" srcOrd="1" destOrd="0" parTransId="{3CF809A6-E497-45A2-B43E-134F67EAC965}" sibTransId="{9E964F9D-E5D8-4F1A-9241-1FF01ADAA0B3}"/>
    <dgm:cxn modelId="{90E2D884-40CD-4C40-89C3-2F3874634B23}" type="presOf" srcId="{4565DFBC-7797-418F-85F4-5C658282DFD8}" destId="{85B1793E-E6D8-442F-8928-81EBA962A95C}" srcOrd="0" destOrd="0" presId="urn:microsoft.com/office/officeart/2005/8/layout/process5"/>
    <dgm:cxn modelId="{DF1AEB0E-2BA7-41D6-9394-DB24822E9226}" type="presOf" srcId="{FB3143AF-7F60-47C1-A421-1D638F269518}" destId="{016EB78D-CD5A-4803-A20D-D9D615788184}" srcOrd="0" destOrd="0" presId="urn:microsoft.com/office/officeart/2005/8/layout/process5"/>
    <dgm:cxn modelId="{84ACCC66-B1C2-4155-809E-920F78CB445C}" srcId="{9F5D9D2A-C925-444B-91F3-CFE42997C151}" destId="{FB3143AF-7F60-47C1-A421-1D638F269518}" srcOrd="0" destOrd="0" parTransId="{D3476B9B-8D6E-4DAD-A925-1999CD09E135}" sibTransId="{28A6EB15-7238-4E0E-A468-AAAF7E87DF3A}"/>
    <dgm:cxn modelId="{B422FC14-49C2-4F14-A0AC-A713CC6B93F0}" type="presOf" srcId="{757AA9BE-DA99-4422-9657-CADF54ED0C6F}" destId="{9B0329EF-4D8E-4E0B-9E48-65C273C18CCC}" srcOrd="0" destOrd="0" presId="urn:microsoft.com/office/officeart/2005/8/layout/process5"/>
    <dgm:cxn modelId="{CB8E49BD-34D7-43DB-9E02-D61D1BF11ED9}" srcId="{9F5D9D2A-C925-444B-91F3-CFE42997C151}" destId="{6724BE81-4E6C-4CEA-A5B8-DDAE1386CC55}" srcOrd="2" destOrd="0" parTransId="{BC742E21-E83E-4492-9236-83D7EB50D12D}" sibTransId="{4565DFBC-7797-418F-85F4-5C658282DFD8}"/>
    <dgm:cxn modelId="{453CABF4-9716-4401-B4E2-E04A65365806}" type="presOf" srcId="{EE291830-EC74-471D-8C59-D83E534DA57F}" destId="{21D56A55-9EA8-4427-9310-7C76FFAD7CF3}" srcOrd="1" destOrd="0" presId="urn:microsoft.com/office/officeart/2005/8/layout/process5"/>
    <dgm:cxn modelId="{CBDE3E95-7722-4F9C-A55A-885B4D5AE6AE}" type="presOf" srcId="{28A6EB15-7238-4E0E-A468-AAAF7E87DF3A}" destId="{E5643C23-586D-4FD8-8539-751634F0E898}" srcOrd="1" destOrd="0" presId="urn:microsoft.com/office/officeart/2005/8/layout/process5"/>
    <dgm:cxn modelId="{FB0A8FFF-83AA-456A-AFED-CE215FF0A679}" type="presOf" srcId="{9F5D9D2A-C925-444B-91F3-CFE42997C151}" destId="{7EE2E614-DA39-4523-ADF8-965F6930CAF7}" srcOrd="0" destOrd="0" presId="urn:microsoft.com/office/officeart/2005/8/layout/process5"/>
    <dgm:cxn modelId="{F47E0A77-6926-4FC8-B2F3-433009E0C1DE}" srcId="{9F5D9D2A-C925-444B-91F3-CFE42997C151}" destId="{E3E1A608-740E-4CBF-B686-6CA8C461112E}" srcOrd="3" destOrd="0" parTransId="{52269A90-4560-4F70-BE2D-C28420AE50F3}" sibTransId="{EE291830-EC74-471D-8C59-D83E534DA57F}"/>
    <dgm:cxn modelId="{0E90D44A-D778-497D-B690-754FBB345130}" type="presOf" srcId="{6724BE81-4E6C-4CEA-A5B8-DDAE1386CC55}" destId="{B545D6CB-FD5A-48D7-BC1F-004B1EA5D478}" srcOrd="0" destOrd="0" presId="urn:microsoft.com/office/officeart/2005/8/layout/process5"/>
    <dgm:cxn modelId="{E431E02A-DDDB-4438-B9BE-05C69757D9D0}" type="presOf" srcId="{9E964F9D-E5D8-4F1A-9241-1FF01ADAA0B3}" destId="{26E15551-34EF-4661-8B94-CDDF10303A16}" srcOrd="0" destOrd="0" presId="urn:microsoft.com/office/officeart/2005/8/layout/process5"/>
    <dgm:cxn modelId="{46D0E2D6-229B-4898-9756-8B97DEE79AF3}" type="presOf" srcId="{E3E1A608-740E-4CBF-B686-6CA8C461112E}" destId="{CEA64105-9374-48FD-B879-624DBD127DD7}" srcOrd="0" destOrd="0" presId="urn:microsoft.com/office/officeart/2005/8/layout/process5"/>
    <dgm:cxn modelId="{CBBCB89C-34A3-4DE0-98F9-A62E8AED91C3}" type="presOf" srcId="{EE291830-EC74-471D-8C59-D83E534DA57F}" destId="{127787EA-BE43-46C3-8821-8B083132F4A2}" srcOrd="0" destOrd="0" presId="urn:microsoft.com/office/officeart/2005/8/layout/process5"/>
    <dgm:cxn modelId="{2CB45386-F65B-4943-8481-A310610E26C3}" type="presOf" srcId="{E40F07A9-3435-4C12-BA5D-F9DF8E4E1475}" destId="{CC72E742-34EF-4340-BC0D-C97E9041B283}" srcOrd="0" destOrd="0" presId="urn:microsoft.com/office/officeart/2005/8/layout/process5"/>
    <dgm:cxn modelId="{F88508AB-06CD-4EF9-A36F-7944AFE15FBD}" type="presOf" srcId="{4565DFBC-7797-418F-85F4-5C658282DFD8}" destId="{C96B382B-13E1-45BA-BF06-3BAE78D73497}" srcOrd="1" destOrd="0" presId="urn:microsoft.com/office/officeart/2005/8/layout/process5"/>
    <dgm:cxn modelId="{653EA543-7045-42A4-8B33-279AB751D30F}" type="presOf" srcId="{757AA9BE-DA99-4422-9657-CADF54ED0C6F}" destId="{C363AA8F-6F84-4B26-BD6B-DA5A299C28CD}" srcOrd="1" destOrd="0" presId="urn:microsoft.com/office/officeart/2005/8/layout/process5"/>
    <dgm:cxn modelId="{23C62DB0-042E-450C-B815-E174F9834271}" srcId="{9F5D9D2A-C925-444B-91F3-CFE42997C151}" destId="{E40F07A9-3435-4C12-BA5D-F9DF8E4E1475}" srcOrd="5" destOrd="0" parTransId="{0CDA2017-9125-4728-976C-51AB3F1A371B}" sibTransId="{4532048A-D3F6-4ECB-A753-7CDD80F1069C}"/>
    <dgm:cxn modelId="{A0331E66-5690-4E94-82FB-AC3210C4290C}" type="presOf" srcId="{28A6EB15-7238-4E0E-A468-AAAF7E87DF3A}" destId="{71233E5D-B3FA-41FF-95D8-F219BC57D475}" srcOrd="0" destOrd="0" presId="urn:microsoft.com/office/officeart/2005/8/layout/process5"/>
    <dgm:cxn modelId="{DA66035D-C448-4FDC-93A8-C27D8F0911A4}" srcId="{9F5D9D2A-C925-444B-91F3-CFE42997C151}" destId="{5356E063-C0C4-41E5-B857-17D3BEF994B1}" srcOrd="4" destOrd="0" parTransId="{C331F3E3-5900-4614-8D96-A282264F8A39}" sibTransId="{757AA9BE-DA99-4422-9657-CADF54ED0C6F}"/>
    <dgm:cxn modelId="{701788E9-400A-46D6-BD44-26A144F0A754}" type="presParOf" srcId="{7EE2E614-DA39-4523-ADF8-965F6930CAF7}" destId="{016EB78D-CD5A-4803-A20D-D9D615788184}" srcOrd="0" destOrd="0" presId="urn:microsoft.com/office/officeart/2005/8/layout/process5"/>
    <dgm:cxn modelId="{AF81C93B-E4F5-4A73-9349-C1FB3747EE36}" type="presParOf" srcId="{7EE2E614-DA39-4523-ADF8-965F6930CAF7}" destId="{71233E5D-B3FA-41FF-95D8-F219BC57D475}" srcOrd="1" destOrd="0" presId="urn:microsoft.com/office/officeart/2005/8/layout/process5"/>
    <dgm:cxn modelId="{A96ED0D5-BF84-4827-B0B4-75E554B919E0}" type="presParOf" srcId="{71233E5D-B3FA-41FF-95D8-F219BC57D475}" destId="{E5643C23-586D-4FD8-8539-751634F0E898}" srcOrd="0" destOrd="0" presId="urn:microsoft.com/office/officeart/2005/8/layout/process5"/>
    <dgm:cxn modelId="{D2283941-00B0-4E7A-9EF9-CA1741233C84}" type="presParOf" srcId="{7EE2E614-DA39-4523-ADF8-965F6930CAF7}" destId="{378CD108-B464-47A9-A78C-3D4F869E8063}" srcOrd="2" destOrd="0" presId="urn:microsoft.com/office/officeart/2005/8/layout/process5"/>
    <dgm:cxn modelId="{21F30935-799C-437F-99CE-ADC768B2ACA8}" type="presParOf" srcId="{7EE2E614-DA39-4523-ADF8-965F6930CAF7}" destId="{26E15551-34EF-4661-8B94-CDDF10303A16}" srcOrd="3" destOrd="0" presId="urn:microsoft.com/office/officeart/2005/8/layout/process5"/>
    <dgm:cxn modelId="{EE3D9F4C-FB0B-48B6-B061-FCBC834FF2C8}" type="presParOf" srcId="{26E15551-34EF-4661-8B94-CDDF10303A16}" destId="{780147D6-B76A-42C1-A25C-E15DC63D4962}" srcOrd="0" destOrd="0" presId="urn:microsoft.com/office/officeart/2005/8/layout/process5"/>
    <dgm:cxn modelId="{96C9BC9E-BFCD-4FDB-BF5E-F91A1E03339C}" type="presParOf" srcId="{7EE2E614-DA39-4523-ADF8-965F6930CAF7}" destId="{B545D6CB-FD5A-48D7-BC1F-004B1EA5D478}" srcOrd="4" destOrd="0" presId="urn:microsoft.com/office/officeart/2005/8/layout/process5"/>
    <dgm:cxn modelId="{E248BEC7-662A-424A-8000-9DBD09AECB45}" type="presParOf" srcId="{7EE2E614-DA39-4523-ADF8-965F6930CAF7}" destId="{85B1793E-E6D8-442F-8928-81EBA962A95C}" srcOrd="5" destOrd="0" presId="urn:microsoft.com/office/officeart/2005/8/layout/process5"/>
    <dgm:cxn modelId="{DABF6FC7-FF3A-4B3F-ABF4-3A32F6C066BE}" type="presParOf" srcId="{85B1793E-E6D8-442F-8928-81EBA962A95C}" destId="{C96B382B-13E1-45BA-BF06-3BAE78D73497}" srcOrd="0" destOrd="0" presId="urn:microsoft.com/office/officeart/2005/8/layout/process5"/>
    <dgm:cxn modelId="{2F9060BC-9639-469B-976E-1E0AE3AE489F}" type="presParOf" srcId="{7EE2E614-DA39-4523-ADF8-965F6930CAF7}" destId="{CEA64105-9374-48FD-B879-624DBD127DD7}" srcOrd="6" destOrd="0" presId="urn:microsoft.com/office/officeart/2005/8/layout/process5"/>
    <dgm:cxn modelId="{FDB49E86-A021-4A07-B79E-27AAD431D1DF}" type="presParOf" srcId="{7EE2E614-DA39-4523-ADF8-965F6930CAF7}" destId="{127787EA-BE43-46C3-8821-8B083132F4A2}" srcOrd="7" destOrd="0" presId="urn:microsoft.com/office/officeart/2005/8/layout/process5"/>
    <dgm:cxn modelId="{01BCEA91-2250-4E8D-B5DD-D38B58B48140}" type="presParOf" srcId="{127787EA-BE43-46C3-8821-8B083132F4A2}" destId="{21D56A55-9EA8-4427-9310-7C76FFAD7CF3}" srcOrd="0" destOrd="0" presId="urn:microsoft.com/office/officeart/2005/8/layout/process5"/>
    <dgm:cxn modelId="{B704F177-A31E-45A2-9810-572FBFDF5D5C}" type="presParOf" srcId="{7EE2E614-DA39-4523-ADF8-965F6930CAF7}" destId="{5053D495-9DCD-4CC6-B749-FE7856F74293}" srcOrd="8" destOrd="0" presId="urn:microsoft.com/office/officeart/2005/8/layout/process5"/>
    <dgm:cxn modelId="{EA87517E-2B84-4C44-82EE-B2BC4146E556}" type="presParOf" srcId="{7EE2E614-DA39-4523-ADF8-965F6930CAF7}" destId="{9B0329EF-4D8E-4E0B-9E48-65C273C18CCC}" srcOrd="9" destOrd="0" presId="urn:microsoft.com/office/officeart/2005/8/layout/process5"/>
    <dgm:cxn modelId="{31909D1A-6F88-4571-A874-AEB097A85FDC}" type="presParOf" srcId="{9B0329EF-4D8E-4E0B-9E48-65C273C18CCC}" destId="{C363AA8F-6F84-4B26-BD6B-DA5A299C28CD}" srcOrd="0" destOrd="0" presId="urn:microsoft.com/office/officeart/2005/8/layout/process5"/>
    <dgm:cxn modelId="{0660F3FD-50EC-4AFC-9246-EBB57F0FB703}" type="presParOf" srcId="{7EE2E614-DA39-4523-ADF8-965F6930CAF7}" destId="{CC72E742-34EF-4340-BC0D-C97E9041B28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75718-1696-4CB7-82C8-BAE4F8824053}" type="doc">
      <dgm:prSet loTypeId="urn:microsoft.com/office/officeart/2005/8/layout/process1" loCatId="process" qsTypeId="urn:microsoft.com/office/officeart/2005/8/quickstyle/simple1" qsCatId="simple" csTypeId="urn:microsoft.com/office/officeart/2005/8/colors/accent1_2" csCatId="accent1" phldr="1"/>
      <dgm:spPr/>
    </dgm:pt>
    <dgm:pt modelId="{80203E83-0C22-4C48-A00E-11E476A3E01B}">
      <dgm:prSet phldrT="[Text]"/>
      <dgm:spPr/>
      <dgm:t>
        <a:bodyPr/>
        <a:lstStyle/>
        <a:p>
          <a:r>
            <a:rPr lang="en-US" dirty="0" smtClean="0"/>
            <a:t>Calculation of </a:t>
          </a:r>
          <a:r>
            <a:rPr lang="en-US" dirty="0" smtClean="0">
              <a:latin typeface="Times New Roman" panose="02020603050405020304" pitchFamily="18" charset="0"/>
              <a:cs typeface="Times New Roman" panose="02020603050405020304" pitchFamily="18" charset="0"/>
            </a:rPr>
            <a:t>rolling</a:t>
          </a:r>
          <a:r>
            <a:rPr lang="en-US" dirty="0" smtClean="0"/>
            <a:t> averages</a:t>
          </a:r>
          <a:endParaRPr lang="en-IN" dirty="0"/>
        </a:p>
      </dgm:t>
    </dgm:pt>
    <dgm:pt modelId="{94D3EB9D-F969-47BA-9D8A-DC3000B30EC7}" type="parTrans" cxnId="{417B3F4E-2495-45DB-8E27-A19495A7B98B}">
      <dgm:prSet/>
      <dgm:spPr/>
      <dgm:t>
        <a:bodyPr/>
        <a:lstStyle/>
        <a:p>
          <a:endParaRPr lang="en-IN"/>
        </a:p>
      </dgm:t>
    </dgm:pt>
    <dgm:pt modelId="{4AD1F1F7-05FF-4373-9392-6CDE2B363CB6}" type="sibTrans" cxnId="{417B3F4E-2495-45DB-8E27-A19495A7B98B}">
      <dgm:prSet/>
      <dgm:spPr/>
      <dgm:t>
        <a:bodyPr/>
        <a:lstStyle/>
        <a:p>
          <a:endParaRPr lang="en-IN"/>
        </a:p>
      </dgm:t>
    </dgm:pt>
    <dgm:pt modelId="{8D858C9A-C7C5-4CED-98D4-B819AD902553}">
      <dgm:prSet phldrT="[Text]"/>
      <dgm:spPr/>
      <dgm:t>
        <a:bodyPr/>
        <a:lstStyle/>
        <a:p>
          <a:r>
            <a:rPr lang="en-US" dirty="0" smtClean="0"/>
            <a:t>Calculation of Sub indices</a:t>
          </a:r>
          <a:endParaRPr lang="en-IN" dirty="0"/>
        </a:p>
      </dgm:t>
    </dgm:pt>
    <dgm:pt modelId="{B528DBFC-EEC3-4F14-BA60-841B43FD40F7}" type="parTrans" cxnId="{A573CD01-FA09-43E8-92FD-E39F4F06FC1D}">
      <dgm:prSet/>
      <dgm:spPr/>
      <dgm:t>
        <a:bodyPr/>
        <a:lstStyle/>
        <a:p>
          <a:endParaRPr lang="en-IN"/>
        </a:p>
      </dgm:t>
    </dgm:pt>
    <dgm:pt modelId="{B514E78A-85C8-45E1-AC1E-2EDD28A42F3A}" type="sibTrans" cxnId="{A573CD01-FA09-43E8-92FD-E39F4F06FC1D}">
      <dgm:prSet/>
      <dgm:spPr/>
      <dgm:t>
        <a:bodyPr/>
        <a:lstStyle/>
        <a:p>
          <a:endParaRPr lang="en-IN"/>
        </a:p>
      </dgm:t>
    </dgm:pt>
    <dgm:pt modelId="{0CE6DA84-F4C5-49E9-ADF2-A6A263208C73}">
      <dgm:prSet phldrT="[Text]"/>
      <dgm:spPr/>
      <dgm:t>
        <a:bodyPr/>
        <a:lstStyle/>
        <a:p>
          <a:r>
            <a:rPr lang="en-US" dirty="0" smtClean="0"/>
            <a:t>Aggregation of sub indices to find AQI</a:t>
          </a:r>
          <a:endParaRPr lang="en-IN" dirty="0"/>
        </a:p>
      </dgm:t>
    </dgm:pt>
    <dgm:pt modelId="{6308AB28-1E3F-490C-B62D-9CAC2777DA9F}" type="parTrans" cxnId="{F83DBADF-C01B-42A3-AF46-B7A97542F958}">
      <dgm:prSet/>
      <dgm:spPr/>
      <dgm:t>
        <a:bodyPr/>
        <a:lstStyle/>
        <a:p>
          <a:endParaRPr lang="en-IN"/>
        </a:p>
      </dgm:t>
    </dgm:pt>
    <dgm:pt modelId="{757F3BD9-23A2-4161-BAE5-B734F2ED6C86}" type="sibTrans" cxnId="{F83DBADF-C01B-42A3-AF46-B7A97542F958}">
      <dgm:prSet/>
      <dgm:spPr/>
      <dgm:t>
        <a:bodyPr/>
        <a:lstStyle/>
        <a:p>
          <a:endParaRPr lang="en-IN"/>
        </a:p>
      </dgm:t>
    </dgm:pt>
    <dgm:pt modelId="{2065CA00-743C-40F2-B5ED-9BF6E983AD3E}" type="pres">
      <dgm:prSet presAssocID="{31C75718-1696-4CB7-82C8-BAE4F8824053}" presName="Name0" presStyleCnt="0">
        <dgm:presLayoutVars>
          <dgm:dir/>
          <dgm:resizeHandles val="exact"/>
        </dgm:presLayoutVars>
      </dgm:prSet>
      <dgm:spPr/>
    </dgm:pt>
    <dgm:pt modelId="{3C403C38-DB94-4137-B853-4C220936A6BB}" type="pres">
      <dgm:prSet presAssocID="{80203E83-0C22-4C48-A00E-11E476A3E01B}" presName="node" presStyleLbl="node1" presStyleIdx="0" presStyleCnt="3">
        <dgm:presLayoutVars>
          <dgm:bulletEnabled val="1"/>
        </dgm:presLayoutVars>
      </dgm:prSet>
      <dgm:spPr/>
      <dgm:t>
        <a:bodyPr/>
        <a:lstStyle/>
        <a:p>
          <a:endParaRPr lang="en-IN"/>
        </a:p>
      </dgm:t>
    </dgm:pt>
    <dgm:pt modelId="{57C7EF50-2C3D-488D-B595-F25656DE0C98}" type="pres">
      <dgm:prSet presAssocID="{4AD1F1F7-05FF-4373-9392-6CDE2B363CB6}" presName="sibTrans" presStyleLbl="sibTrans2D1" presStyleIdx="0" presStyleCnt="2"/>
      <dgm:spPr/>
      <dgm:t>
        <a:bodyPr/>
        <a:lstStyle/>
        <a:p>
          <a:endParaRPr lang="en-IN"/>
        </a:p>
      </dgm:t>
    </dgm:pt>
    <dgm:pt modelId="{77A012A2-E7A9-46B9-9092-AC028D211AB6}" type="pres">
      <dgm:prSet presAssocID="{4AD1F1F7-05FF-4373-9392-6CDE2B363CB6}" presName="connectorText" presStyleLbl="sibTrans2D1" presStyleIdx="0" presStyleCnt="2"/>
      <dgm:spPr/>
      <dgm:t>
        <a:bodyPr/>
        <a:lstStyle/>
        <a:p>
          <a:endParaRPr lang="en-IN"/>
        </a:p>
      </dgm:t>
    </dgm:pt>
    <dgm:pt modelId="{4F6F6C20-CEA3-4034-AA50-6FC787B61992}" type="pres">
      <dgm:prSet presAssocID="{8D858C9A-C7C5-4CED-98D4-B819AD902553}" presName="node" presStyleLbl="node1" presStyleIdx="1" presStyleCnt="3">
        <dgm:presLayoutVars>
          <dgm:bulletEnabled val="1"/>
        </dgm:presLayoutVars>
      </dgm:prSet>
      <dgm:spPr/>
      <dgm:t>
        <a:bodyPr/>
        <a:lstStyle/>
        <a:p>
          <a:endParaRPr lang="en-IN"/>
        </a:p>
      </dgm:t>
    </dgm:pt>
    <dgm:pt modelId="{AF7C1BF6-00DD-4F84-B2D2-41802E8CA24E}" type="pres">
      <dgm:prSet presAssocID="{B514E78A-85C8-45E1-AC1E-2EDD28A42F3A}" presName="sibTrans" presStyleLbl="sibTrans2D1" presStyleIdx="1" presStyleCnt="2"/>
      <dgm:spPr/>
      <dgm:t>
        <a:bodyPr/>
        <a:lstStyle/>
        <a:p>
          <a:endParaRPr lang="en-IN"/>
        </a:p>
      </dgm:t>
    </dgm:pt>
    <dgm:pt modelId="{06174C4B-C10A-4839-AD82-8B06068CAD44}" type="pres">
      <dgm:prSet presAssocID="{B514E78A-85C8-45E1-AC1E-2EDD28A42F3A}" presName="connectorText" presStyleLbl="sibTrans2D1" presStyleIdx="1" presStyleCnt="2"/>
      <dgm:spPr/>
      <dgm:t>
        <a:bodyPr/>
        <a:lstStyle/>
        <a:p>
          <a:endParaRPr lang="en-IN"/>
        </a:p>
      </dgm:t>
    </dgm:pt>
    <dgm:pt modelId="{3F24AC54-A56E-4B30-B4B3-9DCE2EE30B2F}" type="pres">
      <dgm:prSet presAssocID="{0CE6DA84-F4C5-49E9-ADF2-A6A263208C73}" presName="node" presStyleLbl="node1" presStyleIdx="2" presStyleCnt="3">
        <dgm:presLayoutVars>
          <dgm:bulletEnabled val="1"/>
        </dgm:presLayoutVars>
      </dgm:prSet>
      <dgm:spPr/>
      <dgm:t>
        <a:bodyPr/>
        <a:lstStyle/>
        <a:p>
          <a:endParaRPr lang="en-IN"/>
        </a:p>
      </dgm:t>
    </dgm:pt>
  </dgm:ptLst>
  <dgm:cxnLst>
    <dgm:cxn modelId="{F83DBADF-C01B-42A3-AF46-B7A97542F958}" srcId="{31C75718-1696-4CB7-82C8-BAE4F8824053}" destId="{0CE6DA84-F4C5-49E9-ADF2-A6A263208C73}" srcOrd="2" destOrd="0" parTransId="{6308AB28-1E3F-490C-B62D-9CAC2777DA9F}" sibTransId="{757F3BD9-23A2-4161-BAE5-B734F2ED6C86}"/>
    <dgm:cxn modelId="{2FCEC871-774F-4F41-B5A5-D279BDE089A6}" type="presOf" srcId="{B514E78A-85C8-45E1-AC1E-2EDD28A42F3A}" destId="{AF7C1BF6-00DD-4F84-B2D2-41802E8CA24E}" srcOrd="0" destOrd="0" presId="urn:microsoft.com/office/officeart/2005/8/layout/process1"/>
    <dgm:cxn modelId="{75521071-55AE-456B-B49E-B3F47F96432F}" type="presOf" srcId="{31C75718-1696-4CB7-82C8-BAE4F8824053}" destId="{2065CA00-743C-40F2-B5ED-9BF6E983AD3E}" srcOrd="0" destOrd="0" presId="urn:microsoft.com/office/officeart/2005/8/layout/process1"/>
    <dgm:cxn modelId="{24CE85CF-FAC2-468C-B5E9-2332C0EC3E56}" type="presOf" srcId="{80203E83-0C22-4C48-A00E-11E476A3E01B}" destId="{3C403C38-DB94-4137-B853-4C220936A6BB}" srcOrd="0" destOrd="0" presId="urn:microsoft.com/office/officeart/2005/8/layout/process1"/>
    <dgm:cxn modelId="{A573CD01-FA09-43E8-92FD-E39F4F06FC1D}" srcId="{31C75718-1696-4CB7-82C8-BAE4F8824053}" destId="{8D858C9A-C7C5-4CED-98D4-B819AD902553}" srcOrd="1" destOrd="0" parTransId="{B528DBFC-EEC3-4F14-BA60-841B43FD40F7}" sibTransId="{B514E78A-85C8-45E1-AC1E-2EDD28A42F3A}"/>
    <dgm:cxn modelId="{5571C772-1BC1-4BB2-9ECC-96FD34EC3115}" type="presOf" srcId="{0CE6DA84-F4C5-49E9-ADF2-A6A263208C73}" destId="{3F24AC54-A56E-4B30-B4B3-9DCE2EE30B2F}" srcOrd="0" destOrd="0" presId="urn:microsoft.com/office/officeart/2005/8/layout/process1"/>
    <dgm:cxn modelId="{9B7C0A86-0086-4AAC-845F-C3C26D031717}" type="presOf" srcId="{8D858C9A-C7C5-4CED-98D4-B819AD902553}" destId="{4F6F6C20-CEA3-4034-AA50-6FC787B61992}" srcOrd="0" destOrd="0" presId="urn:microsoft.com/office/officeart/2005/8/layout/process1"/>
    <dgm:cxn modelId="{417B3F4E-2495-45DB-8E27-A19495A7B98B}" srcId="{31C75718-1696-4CB7-82C8-BAE4F8824053}" destId="{80203E83-0C22-4C48-A00E-11E476A3E01B}" srcOrd="0" destOrd="0" parTransId="{94D3EB9D-F969-47BA-9D8A-DC3000B30EC7}" sibTransId="{4AD1F1F7-05FF-4373-9392-6CDE2B363CB6}"/>
    <dgm:cxn modelId="{4A92F36C-3BA8-4417-9FB0-5432C70C4FE3}" type="presOf" srcId="{B514E78A-85C8-45E1-AC1E-2EDD28A42F3A}" destId="{06174C4B-C10A-4839-AD82-8B06068CAD44}" srcOrd="1" destOrd="0" presId="urn:microsoft.com/office/officeart/2005/8/layout/process1"/>
    <dgm:cxn modelId="{A48D9F48-6A27-4ED4-B86E-07939C7F12B0}" type="presOf" srcId="{4AD1F1F7-05FF-4373-9392-6CDE2B363CB6}" destId="{77A012A2-E7A9-46B9-9092-AC028D211AB6}" srcOrd="1" destOrd="0" presId="urn:microsoft.com/office/officeart/2005/8/layout/process1"/>
    <dgm:cxn modelId="{69D26208-2AC6-42BA-B0CD-1133B3C2B70C}" type="presOf" srcId="{4AD1F1F7-05FF-4373-9392-6CDE2B363CB6}" destId="{57C7EF50-2C3D-488D-B595-F25656DE0C98}" srcOrd="0" destOrd="0" presId="urn:microsoft.com/office/officeart/2005/8/layout/process1"/>
    <dgm:cxn modelId="{61C93F38-1ADA-4438-8B89-E4B1D1649168}" type="presParOf" srcId="{2065CA00-743C-40F2-B5ED-9BF6E983AD3E}" destId="{3C403C38-DB94-4137-B853-4C220936A6BB}" srcOrd="0" destOrd="0" presId="urn:microsoft.com/office/officeart/2005/8/layout/process1"/>
    <dgm:cxn modelId="{A4F51C87-97CB-4C4A-AE82-A019C8B9862C}" type="presParOf" srcId="{2065CA00-743C-40F2-B5ED-9BF6E983AD3E}" destId="{57C7EF50-2C3D-488D-B595-F25656DE0C98}" srcOrd="1" destOrd="0" presId="urn:microsoft.com/office/officeart/2005/8/layout/process1"/>
    <dgm:cxn modelId="{673CF980-A5BB-4C5C-BBB9-7C9A93BF12ED}" type="presParOf" srcId="{57C7EF50-2C3D-488D-B595-F25656DE0C98}" destId="{77A012A2-E7A9-46B9-9092-AC028D211AB6}" srcOrd="0" destOrd="0" presId="urn:microsoft.com/office/officeart/2005/8/layout/process1"/>
    <dgm:cxn modelId="{74F1E492-B6CC-4AB1-A0FD-E79E1864DE2A}" type="presParOf" srcId="{2065CA00-743C-40F2-B5ED-9BF6E983AD3E}" destId="{4F6F6C20-CEA3-4034-AA50-6FC787B61992}" srcOrd="2" destOrd="0" presId="urn:microsoft.com/office/officeart/2005/8/layout/process1"/>
    <dgm:cxn modelId="{AABFD039-5DC9-4F96-8F6C-7E3C40FFBD2C}" type="presParOf" srcId="{2065CA00-743C-40F2-B5ED-9BF6E983AD3E}" destId="{AF7C1BF6-00DD-4F84-B2D2-41802E8CA24E}" srcOrd="3" destOrd="0" presId="urn:microsoft.com/office/officeart/2005/8/layout/process1"/>
    <dgm:cxn modelId="{C156A7C7-3C5F-4893-A821-F4E342A3DBEC}" type="presParOf" srcId="{AF7C1BF6-00DD-4F84-B2D2-41802E8CA24E}" destId="{06174C4B-C10A-4839-AD82-8B06068CAD44}" srcOrd="0" destOrd="0" presId="urn:microsoft.com/office/officeart/2005/8/layout/process1"/>
    <dgm:cxn modelId="{71E116A5-A9AD-4B3E-BA26-49D213BBC7CB}" type="presParOf" srcId="{2065CA00-743C-40F2-B5ED-9BF6E983AD3E}" destId="{3F24AC54-A56E-4B30-B4B3-9DCE2EE30B2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EB78D-CD5A-4803-A20D-D9D615788184}">
      <dsp:nvSpPr>
        <dsp:cNvPr id="0" name=""/>
        <dsp:cNvSpPr/>
      </dsp:nvSpPr>
      <dsp:spPr>
        <a:xfrm>
          <a:off x="8353" y="626989"/>
          <a:ext cx="2496838" cy="14981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Data Selection and Preprocessing</a:t>
          </a:r>
          <a:endParaRPr lang="en-IN" sz="2400" kern="1200" dirty="0"/>
        </a:p>
      </dsp:txBody>
      <dsp:txXfrm>
        <a:off x="52231" y="670867"/>
        <a:ext cx="2409082" cy="1410347"/>
      </dsp:txXfrm>
    </dsp:sp>
    <dsp:sp modelId="{71233E5D-B3FA-41FF-95D8-F219BC57D475}">
      <dsp:nvSpPr>
        <dsp:cNvPr id="0" name=""/>
        <dsp:cNvSpPr/>
      </dsp:nvSpPr>
      <dsp:spPr>
        <a:xfrm>
          <a:off x="2724914" y="1066433"/>
          <a:ext cx="529329" cy="61921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a:off x="2724914" y="1190276"/>
        <a:ext cx="370530" cy="371530"/>
      </dsp:txXfrm>
    </dsp:sp>
    <dsp:sp modelId="{378CD108-B464-47A9-A78C-3D4F869E8063}">
      <dsp:nvSpPr>
        <dsp:cNvPr id="0" name=""/>
        <dsp:cNvSpPr/>
      </dsp:nvSpPr>
      <dsp:spPr>
        <a:xfrm>
          <a:off x="3503928" y="626989"/>
          <a:ext cx="2496838" cy="14981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Calculation of AQI</a:t>
          </a:r>
          <a:endParaRPr lang="en-IN" sz="2400" kern="1200" dirty="0"/>
        </a:p>
      </dsp:txBody>
      <dsp:txXfrm>
        <a:off x="3547806" y="670867"/>
        <a:ext cx="2409082" cy="1410347"/>
      </dsp:txXfrm>
    </dsp:sp>
    <dsp:sp modelId="{26E15551-34EF-4661-8B94-CDDF10303A16}">
      <dsp:nvSpPr>
        <dsp:cNvPr id="0" name=""/>
        <dsp:cNvSpPr/>
      </dsp:nvSpPr>
      <dsp:spPr>
        <a:xfrm>
          <a:off x="6220488" y="1066433"/>
          <a:ext cx="529329" cy="61921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a:off x="6220488" y="1190276"/>
        <a:ext cx="370530" cy="371530"/>
      </dsp:txXfrm>
    </dsp:sp>
    <dsp:sp modelId="{B545D6CB-FD5A-48D7-BC1F-004B1EA5D478}">
      <dsp:nvSpPr>
        <dsp:cNvPr id="0" name=""/>
        <dsp:cNvSpPr/>
      </dsp:nvSpPr>
      <dsp:spPr>
        <a:xfrm>
          <a:off x="6999502" y="626989"/>
          <a:ext cx="2496838" cy="14981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Data analysis</a:t>
          </a:r>
          <a:endParaRPr lang="en-IN" sz="2400" kern="1200" dirty="0"/>
        </a:p>
      </dsp:txBody>
      <dsp:txXfrm>
        <a:off x="7043380" y="670867"/>
        <a:ext cx="2409082" cy="1410347"/>
      </dsp:txXfrm>
    </dsp:sp>
    <dsp:sp modelId="{85B1793E-E6D8-442F-8928-81EBA962A95C}">
      <dsp:nvSpPr>
        <dsp:cNvPr id="0" name=""/>
        <dsp:cNvSpPr/>
      </dsp:nvSpPr>
      <dsp:spPr>
        <a:xfrm rot="5400000">
          <a:off x="7983256" y="2299871"/>
          <a:ext cx="529329" cy="61921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5400000">
        <a:off x="8062156" y="2344815"/>
        <a:ext cx="371530" cy="370530"/>
      </dsp:txXfrm>
    </dsp:sp>
    <dsp:sp modelId="{CEA64105-9374-48FD-B879-624DBD127DD7}">
      <dsp:nvSpPr>
        <dsp:cNvPr id="0" name=""/>
        <dsp:cNvSpPr/>
      </dsp:nvSpPr>
      <dsp:spPr>
        <a:xfrm>
          <a:off x="6999502" y="3123828"/>
          <a:ext cx="2496838" cy="14981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Feature Selection</a:t>
          </a:r>
          <a:endParaRPr lang="en-IN" sz="2400" kern="1200" dirty="0"/>
        </a:p>
      </dsp:txBody>
      <dsp:txXfrm>
        <a:off x="7043380" y="3167706"/>
        <a:ext cx="2409082" cy="1410347"/>
      </dsp:txXfrm>
    </dsp:sp>
    <dsp:sp modelId="{127787EA-BE43-46C3-8821-8B083132F4A2}">
      <dsp:nvSpPr>
        <dsp:cNvPr id="0" name=""/>
        <dsp:cNvSpPr/>
      </dsp:nvSpPr>
      <dsp:spPr>
        <a:xfrm rot="10800000">
          <a:off x="6250450" y="3563272"/>
          <a:ext cx="529329" cy="61921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10800000">
        <a:off x="6409249" y="3687115"/>
        <a:ext cx="370530" cy="371530"/>
      </dsp:txXfrm>
    </dsp:sp>
    <dsp:sp modelId="{5053D495-9DCD-4CC6-B749-FE7856F74293}">
      <dsp:nvSpPr>
        <dsp:cNvPr id="0" name=""/>
        <dsp:cNvSpPr/>
      </dsp:nvSpPr>
      <dsp:spPr>
        <a:xfrm>
          <a:off x="3503928" y="3123828"/>
          <a:ext cx="2496838" cy="14981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Ensemble - Model Building</a:t>
          </a:r>
          <a:endParaRPr lang="en-IN" sz="2400" kern="1200" dirty="0"/>
        </a:p>
      </dsp:txBody>
      <dsp:txXfrm>
        <a:off x="3547806" y="3167706"/>
        <a:ext cx="2409082" cy="1410347"/>
      </dsp:txXfrm>
    </dsp:sp>
    <dsp:sp modelId="{9B0329EF-4D8E-4E0B-9E48-65C273C18CCC}">
      <dsp:nvSpPr>
        <dsp:cNvPr id="0" name=""/>
        <dsp:cNvSpPr/>
      </dsp:nvSpPr>
      <dsp:spPr>
        <a:xfrm rot="10800000">
          <a:off x="2754876" y="3563272"/>
          <a:ext cx="529329" cy="61921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IN" sz="1900" kern="1200"/>
        </a:p>
      </dsp:txBody>
      <dsp:txXfrm rot="10800000">
        <a:off x="2913675" y="3687115"/>
        <a:ext cx="370530" cy="371530"/>
      </dsp:txXfrm>
    </dsp:sp>
    <dsp:sp modelId="{CC72E742-34EF-4340-BC0D-C97E9041B283}">
      <dsp:nvSpPr>
        <dsp:cNvPr id="0" name=""/>
        <dsp:cNvSpPr/>
      </dsp:nvSpPr>
      <dsp:spPr>
        <a:xfrm>
          <a:off x="8353" y="3123828"/>
          <a:ext cx="2496838" cy="14981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Model parameter tuning and Results</a:t>
          </a:r>
          <a:endParaRPr lang="en-IN" sz="2400" kern="1200" dirty="0"/>
        </a:p>
      </dsp:txBody>
      <dsp:txXfrm>
        <a:off x="52231" y="3167706"/>
        <a:ext cx="2409082" cy="1410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03C38-DB94-4137-B853-4C220936A6BB}">
      <dsp:nvSpPr>
        <dsp:cNvPr id="0" name=""/>
        <dsp:cNvSpPr/>
      </dsp:nvSpPr>
      <dsp:spPr>
        <a:xfrm>
          <a:off x="9439" y="0"/>
          <a:ext cx="2821497" cy="1684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Calculation of </a:t>
          </a:r>
          <a:r>
            <a:rPr lang="en-US" sz="3200" kern="1200" dirty="0" smtClean="0">
              <a:latin typeface="Times New Roman" panose="02020603050405020304" pitchFamily="18" charset="0"/>
              <a:cs typeface="Times New Roman" panose="02020603050405020304" pitchFamily="18" charset="0"/>
            </a:rPr>
            <a:t>rolling</a:t>
          </a:r>
          <a:r>
            <a:rPr lang="en-US" sz="3200" kern="1200" dirty="0" smtClean="0"/>
            <a:t> averages</a:t>
          </a:r>
          <a:endParaRPr lang="en-IN" sz="3200" kern="1200" dirty="0"/>
        </a:p>
      </dsp:txBody>
      <dsp:txXfrm>
        <a:off x="58785" y="49346"/>
        <a:ext cx="2722805" cy="1586091"/>
      </dsp:txXfrm>
    </dsp:sp>
    <dsp:sp modelId="{57C7EF50-2C3D-488D-B595-F25656DE0C98}">
      <dsp:nvSpPr>
        <dsp:cNvPr id="0" name=""/>
        <dsp:cNvSpPr/>
      </dsp:nvSpPr>
      <dsp:spPr>
        <a:xfrm>
          <a:off x="3113087" y="492525"/>
          <a:ext cx="598157" cy="6997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IN" sz="2600" kern="1200"/>
        </a:p>
      </dsp:txBody>
      <dsp:txXfrm>
        <a:off x="3113087" y="632471"/>
        <a:ext cx="418710" cy="419839"/>
      </dsp:txXfrm>
    </dsp:sp>
    <dsp:sp modelId="{4F6F6C20-CEA3-4034-AA50-6FC787B61992}">
      <dsp:nvSpPr>
        <dsp:cNvPr id="0" name=""/>
        <dsp:cNvSpPr/>
      </dsp:nvSpPr>
      <dsp:spPr>
        <a:xfrm>
          <a:off x="3959536" y="0"/>
          <a:ext cx="2821497" cy="1684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Calculation of Sub indices</a:t>
          </a:r>
          <a:endParaRPr lang="en-IN" sz="3200" kern="1200" dirty="0"/>
        </a:p>
      </dsp:txBody>
      <dsp:txXfrm>
        <a:off x="4008882" y="49346"/>
        <a:ext cx="2722805" cy="1586091"/>
      </dsp:txXfrm>
    </dsp:sp>
    <dsp:sp modelId="{AF7C1BF6-00DD-4F84-B2D2-41802E8CA24E}">
      <dsp:nvSpPr>
        <dsp:cNvPr id="0" name=""/>
        <dsp:cNvSpPr/>
      </dsp:nvSpPr>
      <dsp:spPr>
        <a:xfrm>
          <a:off x="7063184" y="492525"/>
          <a:ext cx="598157" cy="6997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IN" sz="2600" kern="1200"/>
        </a:p>
      </dsp:txBody>
      <dsp:txXfrm>
        <a:off x="7063184" y="632471"/>
        <a:ext cx="418710" cy="419839"/>
      </dsp:txXfrm>
    </dsp:sp>
    <dsp:sp modelId="{3F24AC54-A56E-4B30-B4B3-9DCE2EE30B2F}">
      <dsp:nvSpPr>
        <dsp:cNvPr id="0" name=""/>
        <dsp:cNvSpPr/>
      </dsp:nvSpPr>
      <dsp:spPr>
        <a:xfrm>
          <a:off x="7909633" y="0"/>
          <a:ext cx="2821497" cy="1684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Aggregation of sub indices to find AQI</a:t>
          </a:r>
          <a:endParaRPr lang="en-IN" sz="3200" kern="1200" dirty="0"/>
        </a:p>
      </dsp:txBody>
      <dsp:txXfrm>
        <a:off x="7958979" y="49346"/>
        <a:ext cx="2722805" cy="15860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7076D-4315-494E-9B77-D7178564651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ECF16-8B16-4C07-85C0-D6A8EAF07C0C}" type="slidenum">
              <a:rPr lang="en-IN" smtClean="0"/>
              <a:t>‹#›</a:t>
            </a:fld>
            <a:endParaRPr lang="en-IN"/>
          </a:p>
        </p:txBody>
      </p:sp>
    </p:spTree>
    <p:extLst>
      <p:ext uri="{BB962C8B-B14F-4D97-AF65-F5344CB8AC3E}">
        <p14:creationId xmlns:p14="http://schemas.microsoft.com/office/powerpoint/2010/main" val="339951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D6EE87-EBD5-4F12-A48A-63ACA297AC8F}"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14439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D73815-2707-4475-8F1A-B873CB631BB4}"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345672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4AFB99-0EAB-4182-AFF8-E214C82A68F6}"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310898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D3794B-289A-4A80-97D7-111025398D45}"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6630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4/16/2024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53823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C6A301-0538-44EC-B09D-202E1042A48B}"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119027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89574A-8875-45EF-8EA2-3CAA0F7ABC4C}" type="datetimeFigureOut">
              <a:rPr lang="en-US" smtClean="0"/>
              <a:t>4/16/2024</a:t>
            </a:fld>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275318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EF4D4C-5367-4C26-9E2B-D8088D7FCA81}" type="datetimeFigureOut">
              <a:rPr lang="en-US" smtClean="0"/>
              <a:t>4/16/2024</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274230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4/16/2024</a:t>
            </a:fld>
            <a:endParaRPr lang="en-US"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377002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391816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4/16/2024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0A727-F891-4390-BC2A-90BD3F7242EC}" type="slidenum">
              <a:rPr lang="en-IN" smtClean="0"/>
              <a:t>‹#›</a:t>
            </a:fld>
            <a:endParaRPr lang="en-IN"/>
          </a:p>
        </p:txBody>
      </p:sp>
    </p:spTree>
    <p:extLst>
      <p:ext uri="{BB962C8B-B14F-4D97-AF65-F5344CB8AC3E}">
        <p14:creationId xmlns:p14="http://schemas.microsoft.com/office/powerpoint/2010/main" val="20009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4/16/2024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0A727-F891-4390-BC2A-90BD3F7242EC}" type="slidenum">
              <a:rPr lang="en-IN" smtClean="0"/>
              <a:t>‹#›</a:t>
            </a:fld>
            <a:endParaRPr lang="en-IN"/>
          </a:p>
        </p:txBody>
      </p:sp>
    </p:spTree>
    <p:extLst>
      <p:ext uri="{BB962C8B-B14F-4D97-AF65-F5344CB8AC3E}">
        <p14:creationId xmlns:p14="http://schemas.microsoft.com/office/powerpoint/2010/main" val="1819929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59543"/>
            <a:ext cx="9144000" cy="2702154"/>
          </a:xfrm>
        </p:spPr>
        <p:txBody>
          <a:bodyPr>
            <a:normAutofit/>
          </a:bodyPr>
          <a:lstStyle/>
          <a:p>
            <a:r>
              <a:rPr lang="en-US" sz="4800" dirty="0" smtClean="0">
                <a:latin typeface="Times New Roman" panose="02020603050405020304" pitchFamily="18" charset="0"/>
                <a:cs typeface="Times New Roman" panose="02020603050405020304" pitchFamily="18" charset="0"/>
              </a:rPr>
              <a:t>Predictive </a:t>
            </a:r>
            <a:r>
              <a:rPr lang="en-US" sz="4800" dirty="0">
                <a:latin typeface="Times New Roman" panose="02020603050405020304" pitchFamily="18" charset="0"/>
                <a:cs typeface="Times New Roman" panose="02020603050405020304" pitchFamily="18" charset="0"/>
              </a:rPr>
              <a:t>Regression Analysis for  Sustainable Air Management</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329204"/>
            <a:ext cx="9144000" cy="514259"/>
          </a:xfrm>
        </p:spPr>
        <p:txBody>
          <a:bodyPr>
            <a:normAutofit/>
          </a:bodyPr>
          <a:lstStyle/>
          <a:p>
            <a:r>
              <a:rPr lang="en-US" dirty="0" smtClean="0">
                <a:latin typeface="Times New Roman" panose="02020603050405020304" pitchFamily="18" charset="0"/>
                <a:cs typeface="Times New Roman" panose="02020603050405020304" pitchFamily="18" charset="0"/>
              </a:rPr>
              <a:t>By Sanjit </a:t>
            </a:r>
            <a:r>
              <a:rPr lang="en-US" dirty="0" smtClean="0">
                <a:latin typeface="Times New Roman" panose="02020603050405020304" pitchFamily="18" charset="0"/>
                <a:cs typeface="Times New Roman" panose="02020603050405020304" pitchFamily="18" charset="0"/>
              </a:rPr>
              <a:t>Cyrus </a:t>
            </a:r>
            <a:r>
              <a:rPr lang="en-US" dirty="0" smtClean="0">
                <a:latin typeface="Times New Roman" panose="02020603050405020304" pitchFamily="18" charset="0"/>
                <a:cs typeface="Times New Roman" panose="02020603050405020304" pitchFamily="18" charset="0"/>
              </a:rPr>
              <a:t>R</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736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CALCULATION OF AQI</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551543" y="1749582"/>
                <a:ext cx="11306628" cy="4535104"/>
              </a:xfrm>
            </p:spPr>
            <p:txBody>
              <a:bodyPr>
                <a:norm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aggregation function such as Max, </a:t>
                </a:r>
                <a:r>
                  <a:rPr lang="en-US" sz="2800" dirty="0" err="1">
                    <a:latin typeface="Times New Roman" panose="02020603050405020304" pitchFamily="18" charset="0"/>
                    <a:cs typeface="Times New Roman" panose="02020603050405020304" pitchFamily="18" charset="0"/>
                  </a:rPr>
                  <a:t>Avg</a:t>
                </a:r>
                <a:r>
                  <a:rPr lang="en-US" sz="2800" dirty="0">
                    <a:latin typeface="Times New Roman" panose="02020603050405020304" pitchFamily="18" charset="0"/>
                    <a:cs typeface="Times New Roman" panose="02020603050405020304" pitchFamily="18" charset="0"/>
                  </a:rPr>
                  <a:t> is used to calculate the Air quality Index. The aggregation function (Usually max)</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AQI = Max(</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1</m:t>
                        </m:r>
                      </m:sub>
                    </m:sSub>
                  </m:oMath>
                </a14:m>
                <a:r>
                  <a:rPr lang="en-I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2</m:t>
                        </m:r>
                      </m:sub>
                    </m:sSub>
                  </m:oMath>
                </a14:m>
                <a:r>
                  <a:rPr lang="en-I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3</m:t>
                        </m:r>
                      </m:sub>
                    </m:sSub>
                  </m:oMath>
                </a14:m>
                <a:r>
                  <a:rPr lang="en-I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4</m:t>
                        </m:r>
                      </m:sub>
                    </m:sSub>
                  </m:oMath>
                </a14:m>
                <a:r>
                  <a:rPr lang="en-IN" sz="28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calculation of AQI requires </a:t>
                </a:r>
                <a:r>
                  <a:rPr lang="en-US" sz="2800" dirty="0" err="1">
                    <a:latin typeface="Times New Roman" panose="02020603050405020304" pitchFamily="18" charset="0"/>
                    <a:cs typeface="Times New Roman" panose="02020603050405020304" pitchFamily="18" charset="0"/>
                  </a:rPr>
                  <a:t>atleast</a:t>
                </a:r>
                <a:r>
                  <a:rPr lang="en-US" sz="2800" dirty="0">
                    <a:latin typeface="Times New Roman" panose="02020603050405020304" pitchFamily="18" charset="0"/>
                    <a:cs typeface="Times New Roman" panose="02020603050405020304" pitchFamily="18" charset="0"/>
                  </a:rPr>
                  <a:t> one value of PM2.5 and PM 10 and 2 more values of other </a:t>
                </a:r>
                <a:r>
                  <a:rPr lang="en-US" sz="2800" dirty="0" smtClean="0">
                    <a:latin typeface="Times New Roman" panose="02020603050405020304" pitchFamily="18" charset="0"/>
                    <a:cs typeface="Times New Roman" panose="02020603050405020304" pitchFamily="18" charset="0"/>
                  </a:rPr>
                  <a:t>pollutants. </a:t>
                </a: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If the particular hour doesn’t have </a:t>
                </a:r>
                <a:r>
                  <a:rPr lang="en-US" sz="2800" dirty="0" err="1" smtClean="0">
                    <a:latin typeface="Times New Roman" panose="02020603050405020304" pitchFamily="18" charset="0"/>
                    <a:cs typeface="Times New Roman" panose="02020603050405020304" pitchFamily="18" charset="0"/>
                  </a:rPr>
                  <a:t>atleast</a:t>
                </a:r>
                <a:r>
                  <a:rPr lang="en-US" sz="2800" dirty="0" smtClean="0">
                    <a:latin typeface="Times New Roman" panose="02020603050405020304" pitchFamily="18" charset="0"/>
                    <a:cs typeface="Times New Roman" panose="02020603050405020304" pitchFamily="18" charset="0"/>
                  </a:rPr>
                  <a:t> one of PM2.5 and PM10 and 2 more pollutants then AQI is null </a:t>
                </a:r>
                <a:endParaRPr lang="en-IN" sz="2800" dirty="0">
                  <a:latin typeface="Times New Roman" panose="02020603050405020304" pitchFamily="18" charset="0"/>
                  <a:cs typeface="Times New Roman" panose="02020603050405020304" pitchFamily="18" charset="0"/>
                </a:endParaRPr>
              </a:p>
              <a:p>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551543" y="1749582"/>
                <a:ext cx="11306628" cy="4535104"/>
              </a:xfrm>
              <a:blipFill rotWithShape="0">
                <a:blip r:embed="rId2"/>
                <a:stretch>
                  <a:fillRect l="-970" t="-2285" r="-1132"/>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10</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sz="3600" b="1" dirty="0" smtClean="0">
                <a:latin typeface="Times New Roman" panose="02020603050405020304" pitchFamily="18" charset="0"/>
                <a:cs typeface="Times New Roman" panose="02020603050405020304" pitchFamily="18" charset="0"/>
              </a:rPr>
              <a:t>Aggregation </a:t>
            </a:r>
            <a:r>
              <a:rPr lang="en-US" sz="3600" b="1" dirty="0">
                <a:latin typeface="Times New Roman" panose="02020603050405020304" pitchFamily="18" charset="0"/>
                <a:cs typeface="Times New Roman" panose="02020603050405020304" pitchFamily="18" charset="0"/>
              </a:rPr>
              <a:t>of sub indices to find AQI</a:t>
            </a:r>
            <a:endParaRPr lang="en-IN" sz="36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4457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DATA ANALYSIS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1543" y="1378857"/>
            <a:ext cx="11306628" cy="4905829"/>
          </a:xfrm>
        </p:spPr>
        <p:txBody>
          <a:bodyPr>
            <a:normAutofit/>
          </a:bodyPr>
          <a:lstStyle/>
          <a:p>
            <a:pPr marL="342900" indent="-342900" algn="l">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Different Aggregation of data is done using mean based on the following factors</a:t>
            </a:r>
          </a:p>
          <a:p>
            <a:pPr marL="800100" lvl="1"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Year</a:t>
            </a:r>
          </a:p>
          <a:p>
            <a:pPr marL="800100" lvl="1"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Month</a:t>
            </a:r>
          </a:p>
          <a:p>
            <a:pPr marL="800100" lvl="1"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Day</a:t>
            </a:r>
          </a:p>
          <a:p>
            <a:pPr marL="800100" lvl="1"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Hour</a:t>
            </a:r>
            <a:endParaRPr lang="en-IN" sz="2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results are explored </a:t>
            </a:r>
            <a:r>
              <a:rPr lang="en-US" sz="3200" dirty="0" smtClean="0">
                <a:latin typeface="Times New Roman" panose="02020603050405020304" pitchFamily="18" charset="0"/>
                <a:cs typeface="Times New Roman" panose="02020603050405020304" pitchFamily="18" charset="0"/>
              </a:rPr>
              <a:t>in the upcoming slides for </a:t>
            </a:r>
            <a:r>
              <a:rPr lang="en-US" sz="3200" dirty="0">
                <a:latin typeface="Times New Roman" panose="02020603050405020304" pitchFamily="18" charset="0"/>
                <a:cs typeface="Times New Roman" panose="02020603050405020304" pitchFamily="18" charset="0"/>
              </a:rPr>
              <a:t>any insights</a:t>
            </a:r>
          </a:p>
          <a:p>
            <a:endParaRPr lang="en-IN" dirty="0"/>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11</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62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DATA ANALYSIS</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006735"/>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sz="2800" b="1" dirty="0" smtClean="0">
                <a:latin typeface="Times New Roman" panose="02020603050405020304" pitchFamily="18" charset="0"/>
                <a:cs typeface="Times New Roman" panose="02020603050405020304" pitchFamily="18" charset="0"/>
              </a:rPr>
              <a:t>Aggregation on basis of year</a:t>
            </a:r>
            <a:endParaRPr lang="en-IN" sz="2800" b="1" dirty="0">
              <a:latin typeface="Times New Roman" panose="02020603050405020304" pitchFamily="18" charset="0"/>
              <a:cs typeface="Times New Roman" panose="02020603050405020304" pitchFamily="18" charset="0"/>
            </a:endParaRP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85" y="1599325"/>
            <a:ext cx="5508104" cy="276775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143" y="1584811"/>
            <a:ext cx="5465534" cy="2768400"/>
          </a:xfrm>
          <a:prstGeom prst="rect">
            <a:avLst/>
          </a:prstGeom>
        </p:spPr>
      </p:pic>
      <p:cxnSp>
        <p:nvCxnSpPr>
          <p:cNvPr id="12" name="Straight Connector 11"/>
          <p:cNvCxnSpPr/>
          <p:nvPr/>
        </p:nvCxnSpPr>
        <p:spPr>
          <a:xfrm>
            <a:off x="710930" y="4412349"/>
            <a:ext cx="11248840" cy="2"/>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a:stCxn id="7" idx="2"/>
          </p:cNvCxnSpPr>
          <p:nvPr/>
        </p:nvCxnSpPr>
        <p:spPr>
          <a:xfrm>
            <a:off x="6138153" y="1584811"/>
            <a:ext cx="0" cy="468536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951829" y="4471489"/>
            <a:ext cx="349188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is yearly Aggregate of </a:t>
            </a:r>
            <a:r>
              <a:rPr lang="en-US" dirty="0" err="1" smtClean="0">
                <a:latin typeface="Times New Roman" panose="02020603050405020304" pitchFamily="18" charset="0"/>
                <a:cs typeface="Times New Roman" panose="02020603050405020304" pitchFamily="18" charset="0"/>
              </a:rPr>
              <a:t>manali</a:t>
            </a:r>
            <a:r>
              <a:rPr lang="en-US" dirty="0" smtClean="0">
                <a:latin typeface="Times New Roman" panose="02020603050405020304" pitchFamily="18" charset="0"/>
                <a:cs typeface="Times New Roman" panose="02020603050405020304" pitchFamily="18" charset="0"/>
              </a:rPr>
              <a:t> AQI.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shows a drastic drop from 2019 to 2020.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 yearly based Features influence the Air quality Index</a:t>
            </a:r>
            <a:endParaRPr lang="en-IN"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6773445" y="4412349"/>
            <a:ext cx="349188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is yearly Aggregate of </a:t>
            </a:r>
            <a:r>
              <a:rPr lang="en-US" dirty="0" err="1" smtClean="0"/>
              <a:t>Velachery</a:t>
            </a:r>
            <a:r>
              <a:rPr lang="en-US" dirty="0" smtClean="0"/>
              <a:t> AQI. </a:t>
            </a:r>
          </a:p>
          <a:p>
            <a:pPr marL="285750" indent="-285750">
              <a:buFont typeface="Arial" panose="020B0604020202020204" pitchFamily="34" charset="0"/>
              <a:buChar char="•"/>
            </a:pPr>
            <a:r>
              <a:rPr lang="en-US" dirty="0" smtClean="0"/>
              <a:t>This shows a drastic drop from 2019 to 2020. </a:t>
            </a:r>
          </a:p>
          <a:p>
            <a:pPr marL="285750" indent="-285750">
              <a:buFont typeface="Arial" panose="020B0604020202020204" pitchFamily="34" charset="0"/>
              <a:buChar char="•"/>
            </a:pPr>
            <a:r>
              <a:rPr lang="en-US" dirty="0" smtClean="0"/>
              <a:t>So yearly based Features influence the Air quality Index</a:t>
            </a:r>
            <a:endParaRPr lang="en-IN" dirty="0"/>
          </a:p>
        </p:txBody>
      </p:sp>
    </p:spTree>
    <p:extLst>
      <p:ext uri="{BB962C8B-B14F-4D97-AF65-F5344CB8AC3E}">
        <p14:creationId xmlns:p14="http://schemas.microsoft.com/office/powerpoint/2010/main" val="3353035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DATA ANALYSIS</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13</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006735"/>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sz="2800" b="1" dirty="0" smtClean="0">
                <a:latin typeface="Times New Roman" panose="02020603050405020304" pitchFamily="18" charset="0"/>
                <a:cs typeface="Times New Roman" panose="02020603050405020304" pitchFamily="18" charset="0"/>
              </a:rPr>
              <a:t>Aggregation on basis of Month</a:t>
            </a:r>
            <a:endParaRPr lang="en-IN" sz="2800" b="1" dirty="0">
              <a:latin typeface="Times New Roman" panose="02020603050405020304" pitchFamily="18" charset="0"/>
              <a:cs typeface="Times New Roman" panose="02020603050405020304" pitchFamily="18" charset="0"/>
            </a:endParaRPr>
          </a:p>
          <a:p>
            <a:endParaRPr lang="en-IN" dirty="0"/>
          </a:p>
        </p:txBody>
      </p:sp>
      <p:cxnSp>
        <p:nvCxnSpPr>
          <p:cNvPr id="12" name="Straight Connector 11"/>
          <p:cNvCxnSpPr/>
          <p:nvPr/>
        </p:nvCxnSpPr>
        <p:spPr>
          <a:xfrm>
            <a:off x="710930" y="4412349"/>
            <a:ext cx="11248840" cy="2"/>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a:stCxn id="7" idx="2"/>
          </p:cNvCxnSpPr>
          <p:nvPr/>
        </p:nvCxnSpPr>
        <p:spPr>
          <a:xfrm>
            <a:off x="6138153" y="1584811"/>
            <a:ext cx="0" cy="468536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10930" y="4471489"/>
            <a:ext cx="532423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monthly Aggregate of </a:t>
            </a:r>
            <a:r>
              <a:rPr lang="en-US" dirty="0" err="1">
                <a:latin typeface="Times New Roman" panose="02020603050405020304" pitchFamily="18" charset="0"/>
                <a:cs typeface="Times New Roman" panose="02020603050405020304" pitchFamily="18" charset="0"/>
              </a:rPr>
              <a:t>Manali</a:t>
            </a:r>
            <a:r>
              <a:rPr lang="en-US" dirty="0">
                <a:latin typeface="Times New Roman" panose="02020603050405020304" pitchFamily="18" charset="0"/>
                <a:cs typeface="Times New Roman" panose="02020603050405020304" pitchFamily="18" charset="0"/>
              </a:rPr>
              <a:t> AQI on a yearly basis.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AQI seems </a:t>
            </a:r>
            <a:r>
              <a:rPr lang="en-US" dirty="0">
                <a:latin typeface="Times New Roman" panose="02020603050405020304" pitchFamily="18" charset="0"/>
                <a:cs typeface="Times New Roman" panose="02020603050405020304" pitchFamily="18" charset="0"/>
              </a:rPr>
              <a:t>to be more in months like Oct, Nov, Dec and less in other months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Monthly based Features influence the Air quality Index</a:t>
            </a:r>
            <a:endParaRPr lang="en-IN"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6531429" y="4412349"/>
            <a:ext cx="519737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yearly Aggregate of </a:t>
            </a:r>
            <a:r>
              <a:rPr lang="en-US" dirty="0" err="1">
                <a:latin typeface="Times New Roman" panose="02020603050405020304" pitchFamily="18" charset="0"/>
                <a:cs typeface="Times New Roman" panose="02020603050405020304" pitchFamily="18" charset="0"/>
              </a:rPr>
              <a:t>Velachery</a:t>
            </a:r>
            <a:r>
              <a:rPr lang="en-US" dirty="0">
                <a:latin typeface="Times New Roman" panose="02020603050405020304" pitchFamily="18" charset="0"/>
                <a:cs typeface="Times New Roman" panose="02020603050405020304" pitchFamily="18" charset="0"/>
              </a:rPr>
              <a:t> AQI on a yearly basis.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AQI seems to be more in months like Apr - Jun and also Oct, Nov, Dec and less in other months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Monthly based Features influence the Air quality Index</a:t>
            </a:r>
            <a:endParaRPr lang="en-IN"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64" y="1584810"/>
            <a:ext cx="5600299" cy="281408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144" y="1598269"/>
            <a:ext cx="5487659" cy="2768401"/>
          </a:xfrm>
          <a:prstGeom prst="rect">
            <a:avLst/>
          </a:prstGeom>
        </p:spPr>
      </p:pic>
    </p:spTree>
    <p:extLst>
      <p:ext uri="{BB962C8B-B14F-4D97-AF65-F5344CB8AC3E}">
        <p14:creationId xmlns:p14="http://schemas.microsoft.com/office/powerpoint/2010/main" val="2221854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DATA ANALYSIS</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14</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006735"/>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sz="2800" b="1" dirty="0" smtClean="0">
                <a:latin typeface="Times New Roman" panose="02020603050405020304" pitchFamily="18" charset="0"/>
                <a:cs typeface="Times New Roman" panose="02020603050405020304" pitchFamily="18" charset="0"/>
              </a:rPr>
              <a:t>Aggregation on basis of day</a:t>
            </a:r>
            <a:endParaRPr lang="en-IN" sz="2800" b="1" dirty="0">
              <a:latin typeface="Times New Roman" panose="02020603050405020304" pitchFamily="18" charset="0"/>
              <a:cs typeface="Times New Roman" panose="02020603050405020304" pitchFamily="18" charset="0"/>
            </a:endParaRPr>
          </a:p>
          <a:p>
            <a:endParaRPr lang="en-IN" dirty="0"/>
          </a:p>
        </p:txBody>
      </p:sp>
      <p:cxnSp>
        <p:nvCxnSpPr>
          <p:cNvPr id="12" name="Straight Connector 11"/>
          <p:cNvCxnSpPr/>
          <p:nvPr/>
        </p:nvCxnSpPr>
        <p:spPr>
          <a:xfrm>
            <a:off x="710930" y="4412349"/>
            <a:ext cx="11248840" cy="2"/>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a:stCxn id="7" idx="2"/>
          </p:cNvCxnSpPr>
          <p:nvPr/>
        </p:nvCxnSpPr>
        <p:spPr>
          <a:xfrm>
            <a:off x="6138153" y="1584811"/>
            <a:ext cx="0" cy="468536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924723" y="4471489"/>
            <a:ext cx="514134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Aggregate of </a:t>
            </a:r>
            <a:r>
              <a:rPr lang="en-US" dirty="0" err="1">
                <a:latin typeface="Times New Roman" panose="02020603050405020304" pitchFamily="18" charset="0"/>
                <a:cs typeface="Times New Roman" panose="02020603050405020304" pitchFamily="18" charset="0"/>
              </a:rPr>
              <a:t>Manali</a:t>
            </a:r>
            <a:r>
              <a:rPr lang="en-US" dirty="0">
                <a:latin typeface="Times New Roman" panose="02020603050405020304" pitchFamily="18" charset="0"/>
                <a:cs typeface="Times New Roman" panose="02020603050405020304" pitchFamily="18" charset="0"/>
              </a:rPr>
              <a:t> AQI on a day of the week basis.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Except 2018 the AQI (</a:t>
            </a:r>
            <a:r>
              <a:rPr lang="en-US" dirty="0" err="1">
                <a:latin typeface="Times New Roman" panose="02020603050405020304" pitchFamily="18" charset="0"/>
                <a:cs typeface="Times New Roman" panose="02020603050405020304" pitchFamily="18" charset="0"/>
              </a:rPr>
              <a:t>Manali</a:t>
            </a:r>
            <a:r>
              <a:rPr lang="en-US" dirty="0">
                <a:latin typeface="Times New Roman" panose="02020603050405020304" pitchFamily="18" charset="0"/>
                <a:cs typeface="Times New Roman" panose="02020603050405020304" pitchFamily="18" charset="0"/>
              </a:rPr>
              <a:t>) in weekdays seem to be higher.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Day based Features influence the Air quality Index</a:t>
            </a:r>
            <a:endParaRPr lang="en-IN"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6487886" y="4412349"/>
            <a:ext cx="5284344"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Aggregate of </a:t>
            </a:r>
            <a:r>
              <a:rPr lang="en-US" dirty="0" err="1">
                <a:latin typeface="Times New Roman" panose="02020603050405020304" pitchFamily="18" charset="0"/>
                <a:cs typeface="Times New Roman" panose="02020603050405020304" pitchFamily="18" charset="0"/>
              </a:rPr>
              <a:t>Velachery</a:t>
            </a:r>
            <a:r>
              <a:rPr lang="en-US" dirty="0">
                <a:latin typeface="Times New Roman" panose="02020603050405020304" pitchFamily="18" charset="0"/>
                <a:cs typeface="Times New Roman" panose="02020603050405020304" pitchFamily="18" charset="0"/>
              </a:rPr>
              <a:t> AQI on a day of the week basis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AQI pattern of </a:t>
            </a:r>
            <a:r>
              <a:rPr lang="en-US" dirty="0" err="1">
                <a:latin typeface="Times New Roman" panose="02020603050405020304" pitchFamily="18" charset="0"/>
                <a:cs typeface="Times New Roman" panose="02020603050405020304" pitchFamily="18" charset="0"/>
              </a:rPr>
              <a:t>velachery</a:t>
            </a:r>
            <a:r>
              <a:rPr lang="en-US" dirty="0">
                <a:latin typeface="Times New Roman" panose="02020603050405020304" pitchFamily="18" charset="0"/>
                <a:cs typeface="Times New Roman" panose="02020603050405020304" pitchFamily="18" charset="0"/>
              </a:rPr>
              <a:t> seems to be irregular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Day based Features will loosely influence the Air quality Index</a:t>
            </a:r>
            <a:endParaRPr lang="en-IN"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68" y="1599325"/>
            <a:ext cx="5480506" cy="2753886"/>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350" y="1599325"/>
            <a:ext cx="5436880" cy="2753886"/>
          </a:xfrm>
          <a:prstGeom prst="rect">
            <a:avLst/>
          </a:prstGeom>
        </p:spPr>
      </p:pic>
    </p:spTree>
    <p:extLst>
      <p:ext uri="{BB962C8B-B14F-4D97-AF65-F5344CB8AC3E}">
        <p14:creationId xmlns:p14="http://schemas.microsoft.com/office/powerpoint/2010/main" val="719336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DATA ANALYSIS</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15</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006735"/>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sz="2800" b="1" dirty="0" smtClean="0">
                <a:latin typeface="Times New Roman" panose="02020603050405020304" pitchFamily="18" charset="0"/>
                <a:cs typeface="Times New Roman" panose="02020603050405020304" pitchFamily="18" charset="0"/>
              </a:rPr>
              <a:t>Aggregation on basis of hour</a:t>
            </a:r>
            <a:endParaRPr lang="en-IN" sz="2800" b="1" dirty="0">
              <a:latin typeface="Times New Roman" panose="02020603050405020304" pitchFamily="18" charset="0"/>
              <a:cs typeface="Times New Roman" panose="02020603050405020304" pitchFamily="18" charset="0"/>
            </a:endParaRPr>
          </a:p>
          <a:p>
            <a:endParaRPr lang="en-IN" dirty="0"/>
          </a:p>
        </p:txBody>
      </p:sp>
      <p:cxnSp>
        <p:nvCxnSpPr>
          <p:cNvPr id="12" name="Straight Connector 11"/>
          <p:cNvCxnSpPr/>
          <p:nvPr/>
        </p:nvCxnSpPr>
        <p:spPr>
          <a:xfrm>
            <a:off x="710930" y="4412349"/>
            <a:ext cx="11248840" cy="2"/>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a:stCxn id="7" idx="2"/>
          </p:cNvCxnSpPr>
          <p:nvPr/>
        </p:nvCxnSpPr>
        <p:spPr>
          <a:xfrm>
            <a:off x="6138153" y="1584811"/>
            <a:ext cx="0" cy="468536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10930" y="4471489"/>
            <a:ext cx="5312499"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hour of the day Aggregate of </a:t>
            </a:r>
            <a:r>
              <a:rPr lang="en-US" dirty="0" err="1">
                <a:latin typeface="Times New Roman" panose="02020603050405020304" pitchFamily="18" charset="0"/>
                <a:cs typeface="Times New Roman" panose="02020603050405020304" pitchFamily="18" charset="0"/>
              </a:rPr>
              <a:t>Manali</a:t>
            </a:r>
            <a:r>
              <a:rPr lang="en-US" dirty="0">
                <a:latin typeface="Times New Roman" panose="02020603050405020304" pitchFamily="18" charset="0"/>
                <a:cs typeface="Times New Roman" panose="02020603050405020304" pitchFamily="18" charset="0"/>
              </a:rPr>
              <a:t> AQI on a yearly basis.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years 2018, 2019, 2023 the AQI is high after 12 noon. In other years it is b/w 22:00 and 02:00 </a:t>
            </a:r>
            <a:r>
              <a:rPr lang="en-US" dirty="0" err="1">
                <a:latin typeface="Times New Roman" panose="02020603050405020304" pitchFamily="18" charset="0"/>
                <a:cs typeface="Times New Roman" panose="02020603050405020304" pitchFamily="18" charset="0"/>
              </a:rPr>
              <a:t>hrs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Hour based Features influence the Air quality Index</a:t>
            </a:r>
            <a:endParaRPr lang="en-IN"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6368992" y="4412349"/>
            <a:ext cx="5387579"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hour of the day Aggregate of </a:t>
            </a:r>
            <a:r>
              <a:rPr lang="en-US" dirty="0" err="1">
                <a:latin typeface="Times New Roman" panose="02020603050405020304" pitchFamily="18" charset="0"/>
                <a:cs typeface="Times New Roman" panose="02020603050405020304" pitchFamily="18" charset="0"/>
              </a:rPr>
              <a:t>Velachery</a:t>
            </a:r>
            <a:r>
              <a:rPr lang="en-US" dirty="0">
                <a:latin typeface="Times New Roman" panose="02020603050405020304" pitchFamily="18" charset="0"/>
                <a:cs typeface="Times New Roman" panose="02020603050405020304" pitchFamily="18" charset="0"/>
              </a:rPr>
              <a:t> AQI on a yearly basis.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all years the AQI is high after 12 noon. The max AQI is in between  17:00 and 22:00 </a:t>
            </a:r>
            <a:r>
              <a:rPr lang="en-US" dirty="0" err="1">
                <a:latin typeface="Times New Roman" panose="02020603050405020304" pitchFamily="18" charset="0"/>
                <a:cs typeface="Times New Roman" panose="02020603050405020304" pitchFamily="18" charset="0"/>
              </a:rPr>
              <a:t>hrs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Hour based Features influence the Air quality Index</a:t>
            </a:r>
            <a:endParaRPr lang="en-IN"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30" y="1584810"/>
            <a:ext cx="5196384" cy="276683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992" y="1584809"/>
            <a:ext cx="5196383" cy="2792325"/>
          </a:xfrm>
          <a:prstGeom prst="rect">
            <a:avLst/>
          </a:prstGeom>
        </p:spPr>
      </p:pic>
    </p:spTree>
    <p:extLst>
      <p:ext uri="{BB962C8B-B14F-4D97-AF65-F5344CB8AC3E}">
        <p14:creationId xmlns:p14="http://schemas.microsoft.com/office/powerpoint/2010/main" val="3181446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a:latin typeface="Times New Roman" panose="02020603050405020304" pitchFamily="18" charset="0"/>
                <a:cs typeface="Times New Roman" panose="02020603050405020304" pitchFamily="18" charset="0"/>
              </a:rPr>
              <a:t>FEATURE SELECTION</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16</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Numerical Variables</a:t>
            </a:r>
            <a:endParaRPr lang="en-IN" sz="2800" b="1" dirty="0" smtClean="0">
              <a:latin typeface="Times New Roman" panose="02020603050405020304" pitchFamily="18" charset="0"/>
              <a:cs typeface="Times New Roman" panose="02020603050405020304" pitchFamily="18" charset="0"/>
            </a:endParaRPr>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64178220"/>
              </p:ext>
            </p:extLst>
          </p:nvPr>
        </p:nvGraphicFramePr>
        <p:xfrm>
          <a:off x="2954841" y="1749580"/>
          <a:ext cx="6424245" cy="4389962"/>
        </p:xfrm>
        <a:graphic>
          <a:graphicData uri="http://schemas.openxmlformats.org/drawingml/2006/table">
            <a:tbl>
              <a:tblPr firstRow="1" bandRow="1">
                <a:tableStyleId>{5C22544A-7EE6-4342-B048-85BDC9FD1C3A}</a:tableStyleId>
              </a:tblPr>
              <a:tblGrid>
                <a:gridCol w="2141415"/>
                <a:gridCol w="2141415"/>
                <a:gridCol w="2141415"/>
              </a:tblGrid>
              <a:tr h="395151">
                <a:tc>
                  <a:txBody>
                    <a:bodyPr/>
                    <a:lstStyle/>
                    <a:p>
                      <a:pPr algn="ctr"/>
                      <a:r>
                        <a:rPr lang="en-US" dirty="0" smtClean="0">
                          <a:latin typeface="Times New Roman" panose="02020603050405020304" pitchFamily="18" charset="0"/>
                          <a:cs typeface="Times New Roman" panose="02020603050405020304" pitchFamily="18" charset="0"/>
                        </a:rPr>
                        <a:t>Category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Manali_AQI</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Velachery_AQI</a:t>
                      </a:r>
                      <a:endParaRPr lang="en-IN" dirty="0">
                        <a:latin typeface="Times New Roman" panose="02020603050405020304" pitchFamily="18" charset="0"/>
                        <a:cs typeface="Times New Roman" panose="02020603050405020304" pitchFamily="18" charset="0"/>
                      </a:endParaRPr>
                    </a:p>
                  </a:txBody>
                  <a:tcPr/>
                </a:tc>
              </a:tr>
              <a:tr h="1851254">
                <a:tc>
                  <a:txBody>
                    <a:bodyPr/>
                    <a:lstStyle/>
                    <a:p>
                      <a:r>
                        <a:rPr lang="en-US" dirty="0" smtClean="0">
                          <a:latin typeface="Times New Roman" panose="02020603050405020304" pitchFamily="18" charset="0"/>
                          <a:cs typeface="Times New Roman" panose="02020603050405020304" pitchFamily="18" charset="0"/>
                        </a:rPr>
                        <a:t>Pollution</a:t>
                      </a:r>
                      <a:r>
                        <a:rPr lang="en-US" baseline="0" dirty="0" smtClean="0">
                          <a:latin typeface="Times New Roman" panose="02020603050405020304" pitchFamily="18" charset="0"/>
                          <a:cs typeface="Times New Roman" panose="02020603050405020304" pitchFamily="18" charset="0"/>
                        </a:rPr>
                        <a:t> based</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PM2.5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ug</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/m</a:t>
                      </a:r>
                      <a:r>
                        <a:rPr lang="en-IN" sz="1800" kern="1200" baseline="30000" dirty="0" smtClean="0">
                          <a:solidFill>
                            <a:schemeClr val="dk1"/>
                          </a:solidFill>
                          <a:effectLst/>
                          <a:latin typeface="Times New Roman" panose="02020603050405020304" pitchFamily="18" charset="0"/>
                          <a:ea typeface="+mn-ea"/>
                          <a:cs typeface="Times New Roman" panose="02020603050405020304" pitchFamily="18" charset="0"/>
                        </a:rPr>
                        <a:t>3</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NO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ug</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/m</a:t>
                      </a:r>
                      <a:r>
                        <a:rPr lang="en-IN" sz="1800" kern="1200" baseline="30000" dirty="0" smtClean="0">
                          <a:solidFill>
                            <a:schemeClr val="dk1"/>
                          </a:solidFill>
                          <a:effectLst/>
                          <a:latin typeface="Times New Roman" panose="02020603050405020304" pitchFamily="18" charset="0"/>
                          <a:ea typeface="+mn-ea"/>
                          <a:cs typeface="Times New Roman" panose="02020603050405020304" pitchFamily="18" charset="0"/>
                        </a:rPr>
                        <a:t>3</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NO</a:t>
                      </a:r>
                      <a:r>
                        <a:rPr lang="en-IN" sz="1800" kern="1200" baseline="-25000" dirty="0" smtClean="0">
                          <a:solidFill>
                            <a:schemeClr val="dk1"/>
                          </a:solidFill>
                          <a:effectLst/>
                          <a:latin typeface="Times New Roman" panose="02020603050405020304" pitchFamily="18" charset="0"/>
                          <a:ea typeface="+mn-ea"/>
                          <a:cs typeface="Times New Roman" panose="02020603050405020304" pitchFamily="18" charset="0"/>
                        </a:rPr>
                        <a:t>2</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ug</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/m</a:t>
                      </a:r>
                      <a:r>
                        <a:rPr lang="en-IN" sz="1800" kern="1200" baseline="30000" dirty="0" smtClean="0">
                          <a:solidFill>
                            <a:schemeClr val="dk1"/>
                          </a:solidFill>
                          <a:effectLst/>
                          <a:latin typeface="Times New Roman" panose="02020603050405020304" pitchFamily="18" charset="0"/>
                          <a:ea typeface="+mn-ea"/>
                          <a:cs typeface="Times New Roman" panose="02020603050405020304" pitchFamily="18" charset="0"/>
                        </a:rPr>
                        <a:t>3</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NO</a:t>
                      </a:r>
                      <a:r>
                        <a:rPr lang="en-IN" sz="1800" kern="1200" baseline="-25000" dirty="0" err="1" smtClean="0">
                          <a:solidFill>
                            <a:schemeClr val="dk1"/>
                          </a:solidFill>
                          <a:effectLst/>
                          <a:latin typeface="Times New Roman" panose="02020603050405020304" pitchFamily="18" charset="0"/>
                          <a:ea typeface="+mn-ea"/>
                          <a:cs typeface="Times New Roman" panose="02020603050405020304" pitchFamily="18" charset="0"/>
                        </a:rPr>
                        <a:t>x</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(ppb), NH3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ug</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/m</a:t>
                      </a:r>
                      <a:r>
                        <a:rPr lang="en-IN" sz="1800" kern="1200" baseline="30000" dirty="0" smtClean="0">
                          <a:solidFill>
                            <a:schemeClr val="dk1"/>
                          </a:solidFill>
                          <a:effectLst/>
                          <a:latin typeface="Times New Roman" panose="02020603050405020304" pitchFamily="18" charset="0"/>
                          <a:ea typeface="+mn-ea"/>
                          <a:cs typeface="Times New Roman" panose="02020603050405020304" pitchFamily="18" charset="0"/>
                        </a:rPr>
                        <a:t>3</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SO2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ug</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/m</a:t>
                      </a:r>
                      <a:r>
                        <a:rPr lang="en-IN" sz="1800" kern="1200" baseline="30000" dirty="0" smtClean="0">
                          <a:solidFill>
                            <a:schemeClr val="dk1"/>
                          </a:solidFill>
                          <a:effectLst/>
                          <a:latin typeface="Times New Roman" panose="02020603050405020304" pitchFamily="18" charset="0"/>
                          <a:ea typeface="+mn-ea"/>
                          <a:cs typeface="Times New Roman" panose="02020603050405020304" pitchFamily="18" charset="0"/>
                        </a:rPr>
                        <a:t>3</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CO (mg/m</a:t>
                      </a:r>
                      <a:r>
                        <a:rPr lang="en-IN" sz="1800" kern="1200" baseline="30000" dirty="0" smtClean="0">
                          <a:solidFill>
                            <a:schemeClr val="dk1"/>
                          </a:solidFill>
                          <a:effectLst/>
                          <a:latin typeface="Times New Roman" panose="02020603050405020304" pitchFamily="18" charset="0"/>
                          <a:ea typeface="+mn-ea"/>
                          <a:cs typeface="Times New Roman" panose="02020603050405020304" pitchFamily="18" charset="0"/>
                        </a:rPr>
                        <a:t>3</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smtClean="0">
                          <a:solidFill>
                            <a:schemeClr val="dk1"/>
                          </a:solidFill>
                          <a:effectLst/>
                          <a:latin typeface="+mn-lt"/>
                          <a:ea typeface="+mn-ea"/>
                          <a:cs typeface="+mn-cs"/>
                        </a:rPr>
                        <a:t> PM2.5 (</a:t>
                      </a:r>
                      <a:r>
                        <a:rPr lang="en-IN" sz="1800" kern="1200" dirty="0" err="1" smtClean="0">
                          <a:solidFill>
                            <a:schemeClr val="dk1"/>
                          </a:solidFill>
                          <a:effectLst/>
                          <a:latin typeface="+mn-lt"/>
                          <a:ea typeface="+mn-ea"/>
                          <a:cs typeface="+mn-cs"/>
                        </a:rPr>
                        <a:t>ug</a:t>
                      </a:r>
                      <a:r>
                        <a:rPr lang="en-IN" sz="1800" kern="1200" dirty="0" smtClean="0">
                          <a:solidFill>
                            <a:schemeClr val="dk1"/>
                          </a:solidFill>
                          <a:effectLst/>
                          <a:latin typeface="+mn-lt"/>
                          <a:ea typeface="+mn-ea"/>
                          <a:cs typeface="+mn-cs"/>
                        </a:rPr>
                        <a:t>/m</a:t>
                      </a:r>
                      <a:r>
                        <a:rPr lang="en-IN" sz="1800" kern="1200" baseline="30000" dirty="0" smtClean="0">
                          <a:solidFill>
                            <a:schemeClr val="dk1"/>
                          </a:solidFill>
                          <a:effectLst/>
                          <a:latin typeface="+mn-lt"/>
                          <a:ea typeface="+mn-ea"/>
                          <a:cs typeface="+mn-cs"/>
                        </a:rPr>
                        <a:t>3</a:t>
                      </a:r>
                      <a:r>
                        <a:rPr lang="en-IN" sz="1800" kern="1200" dirty="0" smtClean="0">
                          <a:solidFill>
                            <a:schemeClr val="dk1"/>
                          </a:solidFill>
                          <a:effectLst/>
                          <a:latin typeface="+mn-lt"/>
                          <a:ea typeface="+mn-ea"/>
                          <a:cs typeface="+mn-cs"/>
                        </a:rPr>
                        <a:t>), NO (</a:t>
                      </a:r>
                      <a:r>
                        <a:rPr lang="en-IN" sz="1800" kern="1200" dirty="0" err="1" smtClean="0">
                          <a:solidFill>
                            <a:schemeClr val="dk1"/>
                          </a:solidFill>
                          <a:effectLst/>
                          <a:latin typeface="+mn-lt"/>
                          <a:ea typeface="+mn-ea"/>
                          <a:cs typeface="+mn-cs"/>
                        </a:rPr>
                        <a:t>ug</a:t>
                      </a:r>
                      <a:r>
                        <a:rPr lang="en-IN" sz="1800" kern="1200" dirty="0" smtClean="0">
                          <a:solidFill>
                            <a:schemeClr val="dk1"/>
                          </a:solidFill>
                          <a:effectLst/>
                          <a:latin typeface="+mn-lt"/>
                          <a:ea typeface="+mn-ea"/>
                          <a:cs typeface="+mn-cs"/>
                        </a:rPr>
                        <a:t>/m</a:t>
                      </a:r>
                      <a:r>
                        <a:rPr lang="en-IN" sz="1800" kern="1200" baseline="30000" dirty="0" smtClean="0">
                          <a:solidFill>
                            <a:schemeClr val="dk1"/>
                          </a:solidFill>
                          <a:effectLst/>
                          <a:latin typeface="+mn-lt"/>
                          <a:ea typeface="+mn-ea"/>
                          <a:cs typeface="+mn-cs"/>
                        </a:rPr>
                        <a:t>3</a:t>
                      </a:r>
                      <a:r>
                        <a:rPr lang="en-IN" sz="1800" kern="1200" dirty="0" smtClean="0">
                          <a:solidFill>
                            <a:schemeClr val="dk1"/>
                          </a:solidFill>
                          <a:effectLst/>
                          <a:latin typeface="+mn-lt"/>
                          <a:ea typeface="+mn-ea"/>
                          <a:cs typeface="+mn-cs"/>
                        </a:rPr>
                        <a:t>), NO</a:t>
                      </a:r>
                      <a:r>
                        <a:rPr lang="en-IN" sz="1800" kern="1200" baseline="-25000" dirty="0" smtClean="0">
                          <a:solidFill>
                            <a:schemeClr val="dk1"/>
                          </a:solidFill>
                          <a:effectLst/>
                          <a:latin typeface="+mn-lt"/>
                          <a:ea typeface="+mn-ea"/>
                          <a:cs typeface="+mn-cs"/>
                        </a:rPr>
                        <a:t>2</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ug</a:t>
                      </a:r>
                      <a:r>
                        <a:rPr lang="en-IN" sz="1800" kern="1200" dirty="0" smtClean="0">
                          <a:solidFill>
                            <a:schemeClr val="dk1"/>
                          </a:solidFill>
                          <a:effectLst/>
                          <a:latin typeface="+mn-lt"/>
                          <a:ea typeface="+mn-ea"/>
                          <a:cs typeface="+mn-cs"/>
                        </a:rPr>
                        <a:t>/m</a:t>
                      </a:r>
                      <a:r>
                        <a:rPr lang="en-IN" sz="1800" kern="1200" baseline="30000" dirty="0" smtClean="0">
                          <a:solidFill>
                            <a:schemeClr val="dk1"/>
                          </a:solidFill>
                          <a:effectLst/>
                          <a:latin typeface="+mn-lt"/>
                          <a:ea typeface="+mn-ea"/>
                          <a:cs typeface="+mn-cs"/>
                        </a:rPr>
                        <a:t>3</a:t>
                      </a:r>
                      <a:r>
                        <a:rPr lang="en-IN" sz="1800" kern="1200" dirty="0" smtClean="0">
                          <a:solidFill>
                            <a:schemeClr val="dk1"/>
                          </a:solidFill>
                          <a:effectLst/>
                          <a:latin typeface="+mn-lt"/>
                          <a:ea typeface="+mn-ea"/>
                          <a:cs typeface="+mn-cs"/>
                        </a:rPr>
                        <a:t>), </a:t>
                      </a:r>
                      <a:r>
                        <a:rPr lang="en-IN" sz="1800" kern="1200" dirty="0" err="1" smtClean="0">
                          <a:solidFill>
                            <a:schemeClr val="dk1"/>
                          </a:solidFill>
                          <a:effectLst/>
                          <a:latin typeface="+mn-lt"/>
                          <a:ea typeface="+mn-ea"/>
                          <a:cs typeface="+mn-cs"/>
                        </a:rPr>
                        <a:t>NO</a:t>
                      </a:r>
                      <a:r>
                        <a:rPr lang="en-IN" sz="1800" kern="1200" baseline="-25000" dirty="0" err="1" smtClean="0">
                          <a:solidFill>
                            <a:schemeClr val="dk1"/>
                          </a:solidFill>
                          <a:effectLst/>
                          <a:latin typeface="+mn-lt"/>
                          <a:ea typeface="+mn-ea"/>
                          <a:cs typeface="+mn-cs"/>
                        </a:rPr>
                        <a:t>x</a:t>
                      </a:r>
                      <a:r>
                        <a:rPr lang="en-IN" sz="1800" kern="1200" dirty="0" smtClean="0">
                          <a:solidFill>
                            <a:schemeClr val="dk1"/>
                          </a:solidFill>
                          <a:effectLst/>
                          <a:latin typeface="+mn-lt"/>
                          <a:ea typeface="+mn-ea"/>
                          <a:cs typeface="+mn-cs"/>
                        </a:rPr>
                        <a:t> (ppb), SO2 (</a:t>
                      </a:r>
                      <a:r>
                        <a:rPr lang="en-IN" sz="1800" kern="1200" dirty="0" err="1" smtClean="0">
                          <a:solidFill>
                            <a:schemeClr val="dk1"/>
                          </a:solidFill>
                          <a:effectLst/>
                          <a:latin typeface="+mn-lt"/>
                          <a:ea typeface="+mn-ea"/>
                          <a:cs typeface="+mn-cs"/>
                        </a:rPr>
                        <a:t>ug</a:t>
                      </a:r>
                      <a:r>
                        <a:rPr lang="en-IN" sz="1800" kern="1200" dirty="0" smtClean="0">
                          <a:solidFill>
                            <a:schemeClr val="dk1"/>
                          </a:solidFill>
                          <a:effectLst/>
                          <a:latin typeface="+mn-lt"/>
                          <a:ea typeface="+mn-ea"/>
                          <a:cs typeface="+mn-cs"/>
                        </a:rPr>
                        <a:t>/m</a:t>
                      </a:r>
                      <a:r>
                        <a:rPr lang="en-IN" sz="1800" kern="1200" baseline="30000" dirty="0" smtClean="0">
                          <a:solidFill>
                            <a:schemeClr val="dk1"/>
                          </a:solidFill>
                          <a:effectLst/>
                          <a:latin typeface="+mn-lt"/>
                          <a:ea typeface="+mn-ea"/>
                          <a:cs typeface="+mn-cs"/>
                        </a:rPr>
                        <a:t>3</a:t>
                      </a:r>
                      <a:r>
                        <a:rPr lang="en-IN" sz="1800" kern="1200" dirty="0" smtClean="0">
                          <a:solidFill>
                            <a:schemeClr val="dk1"/>
                          </a:solidFill>
                          <a:effectLst/>
                          <a:latin typeface="+mn-lt"/>
                          <a:ea typeface="+mn-ea"/>
                          <a:cs typeface="+mn-cs"/>
                        </a:rPr>
                        <a:t>), CO (mg/m</a:t>
                      </a:r>
                      <a:r>
                        <a:rPr lang="en-IN" sz="1800" kern="1200" baseline="30000" dirty="0" smtClean="0">
                          <a:solidFill>
                            <a:schemeClr val="dk1"/>
                          </a:solidFill>
                          <a:effectLst/>
                          <a:latin typeface="+mn-lt"/>
                          <a:ea typeface="+mn-ea"/>
                          <a:cs typeface="+mn-cs"/>
                        </a:rPr>
                        <a:t>3</a:t>
                      </a:r>
                      <a:r>
                        <a:rPr lang="en-IN" sz="1800" kern="1200" dirty="0" smtClean="0">
                          <a:solidFill>
                            <a:schemeClr val="dk1"/>
                          </a:solidFill>
                          <a:effectLst/>
                          <a:latin typeface="+mn-lt"/>
                          <a:ea typeface="+mn-ea"/>
                          <a:cs typeface="+mn-cs"/>
                        </a:rPr>
                        <a:t>), Ozone (</a:t>
                      </a:r>
                      <a:r>
                        <a:rPr lang="en-IN" sz="1800" kern="1200" dirty="0" err="1" smtClean="0">
                          <a:solidFill>
                            <a:schemeClr val="dk1"/>
                          </a:solidFill>
                          <a:effectLst/>
                          <a:latin typeface="+mn-lt"/>
                          <a:ea typeface="+mn-ea"/>
                          <a:cs typeface="+mn-cs"/>
                        </a:rPr>
                        <a:t>ug</a:t>
                      </a:r>
                      <a:r>
                        <a:rPr lang="en-IN" sz="1800" kern="1200" dirty="0" smtClean="0">
                          <a:solidFill>
                            <a:schemeClr val="dk1"/>
                          </a:solidFill>
                          <a:effectLst/>
                          <a:latin typeface="+mn-lt"/>
                          <a:ea typeface="+mn-ea"/>
                          <a:cs typeface="+mn-cs"/>
                        </a:rPr>
                        <a:t>/m</a:t>
                      </a:r>
                      <a:r>
                        <a:rPr lang="en-IN" sz="1800" kern="1200" baseline="30000" dirty="0" smtClean="0">
                          <a:solidFill>
                            <a:schemeClr val="dk1"/>
                          </a:solidFill>
                          <a:effectLst/>
                          <a:latin typeface="+mn-lt"/>
                          <a:ea typeface="+mn-ea"/>
                          <a:cs typeface="+mn-cs"/>
                        </a:rPr>
                        <a:t>3</a:t>
                      </a:r>
                      <a:r>
                        <a:rPr lang="en-IN" sz="1800" kern="1200" dirty="0" smtClean="0">
                          <a:solidFill>
                            <a:schemeClr val="dk1"/>
                          </a:solidFill>
                          <a:effectLst/>
                          <a:latin typeface="+mn-lt"/>
                          <a:ea typeface="+mn-ea"/>
                          <a:cs typeface="+mn-cs"/>
                        </a:rPr>
                        <a:t>)</a:t>
                      </a:r>
                      <a:endParaRPr lang="en-IN" dirty="0"/>
                    </a:p>
                  </a:txBody>
                  <a:tcPr/>
                </a:tc>
              </a:tr>
              <a:tr h="2143557">
                <a:tc>
                  <a:txBody>
                    <a:bodyPr/>
                    <a:lstStyle/>
                    <a:p>
                      <a:r>
                        <a:rPr lang="en-US" dirty="0" smtClean="0">
                          <a:latin typeface="Times New Roman" panose="02020603050405020304" pitchFamily="18" charset="0"/>
                          <a:cs typeface="Times New Roman" panose="02020603050405020304" pitchFamily="18" charset="0"/>
                        </a:rPr>
                        <a:t>Weather Based</a:t>
                      </a:r>
                      <a:endParaRPr lang="en-IN" dirty="0">
                        <a:latin typeface="Times New Roman" panose="02020603050405020304" pitchFamily="18" charset="0"/>
                        <a:cs typeface="Times New Roman" panose="02020603050405020304" pitchFamily="18" charset="0"/>
                      </a:endParaRPr>
                    </a:p>
                  </a:txBody>
                  <a:tcPr/>
                </a:tc>
                <a:tc gridSpan="2">
                  <a:txBody>
                    <a:bodyPr/>
                    <a:lstStyle/>
                    <a:p>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tempmax</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tempmin</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temp,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feelslikemax</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feelslikemin</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feelslike</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dew, humidity,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precip</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precipprob</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precipcover</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sealevelpressure</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cloudcover</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visibility, RH (%),  WD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deg</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SR (W/mt2), BP (mmHg), VWS (m/s),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solarenergy</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uvindex</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moonphase</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r>
            </a:tbl>
          </a:graphicData>
        </a:graphic>
      </p:graphicFrame>
    </p:spTree>
    <p:extLst>
      <p:ext uri="{BB962C8B-B14F-4D97-AF65-F5344CB8AC3E}">
        <p14:creationId xmlns:p14="http://schemas.microsoft.com/office/powerpoint/2010/main" val="1039239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a:latin typeface="Times New Roman" panose="02020603050405020304" pitchFamily="18" charset="0"/>
                <a:cs typeface="Times New Roman" panose="02020603050405020304" pitchFamily="18" charset="0"/>
              </a:rPr>
              <a:t>FEATURE SELECTION</a:t>
            </a:r>
            <a:endParaRPr lang="en-IN" dirty="0">
              <a:latin typeface="Times New Roman" panose="02020603050405020304" pitchFamily="18" charset="0"/>
              <a:cs typeface="Times New Roman" panose="02020603050405020304" pitchFamily="18" charset="0"/>
            </a:endParaRPr>
          </a:p>
        </p:txBody>
      </p:sp>
      <p:sp>
        <p:nvSpPr>
          <p:cNvPr id="8" name="Subtitle 2"/>
          <p:cNvSpPr>
            <a:spLocks noGrp="1"/>
          </p:cNvSpPr>
          <p:nvPr>
            <p:ph type="subTitle" idx="1"/>
          </p:nvPr>
        </p:nvSpPr>
        <p:spPr>
          <a:xfrm>
            <a:off x="311285" y="1749582"/>
            <a:ext cx="11653736" cy="4466392"/>
          </a:xfrm>
        </p:spPr>
        <p:txBody>
          <a:body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Same categorical variables are used both in </a:t>
            </a:r>
            <a:r>
              <a:rPr lang="en-US" dirty="0" err="1" smtClean="0">
                <a:latin typeface="Times New Roman" panose="02020603050405020304" pitchFamily="18" charset="0"/>
                <a:cs typeface="Times New Roman" panose="02020603050405020304" pitchFamily="18" charset="0"/>
              </a:rPr>
              <a:t>Manali</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Velachery</a:t>
            </a:r>
            <a:r>
              <a:rPr lang="en-US" dirty="0" smtClean="0">
                <a:latin typeface="Times New Roman" panose="02020603050405020304" pitchFamily="18" charset="0"/>
                <a:cs typeface="Times New Roman" panose="02020603050405020304" pitchFamily="18" charset="0"/>
              </a:rPr>
              <a:t> dataset as mentioned below.</a:t>
            </a:r>
          </a:p>
          <a:p>
            <a:pPr marL="342900" indent="-342900" algn="l">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17</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Categorical Variables</a:t>
            </a:r>
            <a:endParaRPr lang="en-IN" sz="2800" b="1" dirty="0" smtClean="0">
              <a:latin typeface="Times New Roman" panose="02020603050405020304" pitchFamily="18" charset="0"/>
              <a:cs typeface="Times New Roman" panose="02020603050405020304" pitchFamily="18" charset="0"/>
            </a:endParaRPr>
          </a:p>
          <a:p>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2053062720"/>
              </p:ext>
            </p:extLst>
          </p:nvPr>
        </p:nvGraphicFramePr>
        <p:xfrm>
          <a:off x="861684" y="2506942"/>
          <a:ext cx="10764259" cy="3709031"/>
        </p:xfrm>
        <a:graphic>
          <a:graphicData uri="http://schemas.openxmlformats.org/drawingml/2006/table">
            <a:tbl>
              <a:tblPr firstRow="1" bandRow="1">
                <a:tableStyleId>{5C22544A-7EE6-4342-B048-85BDC9FD1C3A}</a:tableStyleId>
              </a:tblPr>
              <a:tblGrid>
                <a:gridCol w="1537751"/>
                <a:gridCol w="1635536"/>
                <a:gridCol w="1439966"/>
                <a:gridCol w="1537751"/>
                <a:gridCol w="1537751"/>
                <a:gridCol w="932734"/>
                <a:gridCol w="2142770"/>
              </a:tblGrid>
              <a:tr h="895283">
                <a:tc>
                  <a:txBody>
                    <a:bodyPr/>
                    <a:lstStyle/>
                    <a:p>
                      <a:pPr algn="ctr"/>
                      <a:r>
                        <a:rPr lang="en-US" dirty="0" smtClean="0">
                          <a:latin typeface="Times New Roman" panose="02020603050405020304" pitchFamily="18" charset="0"/>
                          <a:cs typeface="Times New Roman" panose="02020603050405020304" pitchFamily="18" charset="0"/>
                        </a:rPr>
                        <a:t>Categorical Variable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1" kern="1200" dirty="0" err="1" smtClean="0">
                          <a:solidFill>
                            <a:schemeClr val="lt1"/>
                          </a:solidFill>
                          <a:effectLst/>
                          <a:latin typeface="Times New Roman" panose="02020603050405020304" pitchFamily="18" charset="0"/>
                          <a:ea typeface="+mn-ea"/>
                          <a:cs typeface="Times New Roman" panose="02020603050405020304" pitchFamily="18" charset="0"/>
                        </a:rPr>
                        <a:t>IsBusinessDay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1" kern="1200" dirty="0" err="1" smtClean="0">
                          <a:solidFill>
                            <a:schemeClr val="lt1"/>
                          </a:solidFill>
                          <a:effectLst/>
                          <a:latin typeface="Times New Roman" panose="02020603050405020304" pitchFamily="18" charset="0"/>
                          <a:ea typeface="+mn-ea"/>
                          <a:cs typeface="Times New Roman" panose="02020603050405020304" pitchFamily="18" charset="0"/>
                        </a:rPr>
                        <a:t>DayOfWeek</a:t>
                      </a:r>
                      <a:endParaRPr lang="en-IN"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dirty="0" smtClean="0">
                          <a:latin typeface="Times New Roman" panose="02020603050405020304" pitchFamily="18" charset="0"/>
                          <a:cs typeface="Times New Roman" panose="02020603050405020304" pitchFamily="18" charset="0"/>
                        </a:rPr>
                        <a:t>Month</a:t>
                      </a:r>
                      <a:endParaRPr lang="en-IN"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tc>
                <a:tc>
                  <a:txBody>
                    <a:bodyPr/>
                    <a:lstStyle/>
                    <a:p>
                      <a:pPr algn="ctr"/>
                      <a:r>
                        <a:rPr lang="en-IN" sz="1800" b="1" kern="1200" dirty="0" smtClean="0">
                          <a:solidFill>
                            <a:schemeClr val="lt1"/>
                          </a:solidFill>
                          <a:effectLst/>
                          <a:latin typeface="Times New Roman" panose="02020603050405020304" pitchFamily="18" charset="0"/>
                          <a:ea typeface="+mn-ea"/>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1" kern="1200" dirty="0" smtClean="0">
                          <a:solidFill>
                            <a:schemeClr val="lt1"/>
                          </a:solidFill>
                          <a:effectLst/>
                          <a:latin typeface="Times New Roman" panose="02020603050405020304" pitchFamily="18" charset="0"/>
                          <a:ea typeface="+mn-ea"/>
                          <a:cs typeface="Times New Roman" panose="02020603050405020304" pitchFamily="18" charset="0"/>
                        </a:rPr>
                        <a:t>Conditions</a:t>
                      </a:r>
                      <a:endParaRPr lang="en-IN" dirty="0">
                        <a:latin typeface="Times New Roman" panose="02020603050405020304" pitchFamily="18" charset="0"/>
                        <a:cs typeface="Times New Roman" panose="02020603050405020304" pitchFamily="18" charset="0"/>
                      </a:endParaRPr>
                    </a:p>
                  </a:txBody>
                  <a:tcPr anchor="ctr"/>
                </a:tc>
              </a:tr>
              <a:tr h="2813748">
                <a:tc>
                  <a:txBody>
                    <a:bodyPr/>
                    <a:lstStyle/>
                    <a:p>
                      <a:pPr algn="ctr"/>
                      <a:r>
                        <a:rPr lang="en-US" dirty="0" smtClean="0">
                          <a:latin typeface="Times New Roman" panose="02020603050405020304" pitchFamily="18" charset="0"/>
                          <a:cs typeface="Times New Roman" panose="02020603050405020304" pitchFamily="18" charset="0"/>
                        </a:rPr>
                        <a:t>Categories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True</a:t>
                      </a:r>
                    </a:p>
                    <a:p>
                      <a:pPr algn="ctr"/>
                      <a:r>
                        <a:rPr lang="en-US" dirty="0" smtClean="0">
                          <a:latin typeface="Times New Roman" panose="02020603050405020304" pitchFamily="18" charset="0"/>
                          <a:cs typeface="Times New Roman" panose="02020603050405020304" pitchFamily="18" charset="0"/>
                        </a:rPr>
                        <a:t>False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p>
                    <a:p>
                      <a:pPr algn="ctr"/>
                      <a:r>
                        <a:rPr lang="en-US" dirty="0" smtClean="0">
                          <a:latin typeface="Times New Roman" panose="02020603050405020304" pitchFamily="18" charset="0"/>
                          <a:cs typeface="Times New Roman" panose="02020603050405020304" pitchFamily="18" charset="0"/>
                        </a:rPr>
                        <a:t>1</a:t>
                      </a:r>
                    </a:p>
                    <a:p>
                      <a:pPr algn="ctr"/>
                      <a:r>
                        <a:rPr lang="en-US" dirty="0" smtClean="0">
                          <a:latin typeface="Times New Roman" panose="02020603050405020304" pitchFamily="18" charset="0"/>
                          <a:cs typeface="Times New Roman" panose="02020603050405020304" pitchFamily="18" charset="0"/>
                        </a:rPr>
                        <a:t>2</a:t>
                      </a:r>
                    </a:p>
                    <a:p>
                      <a:pPr algn="ctr"/>
                      <a:r>
                        <a:rPr lang="en-US" dirty="0" smtClean="0">
                          <a:latin typeface="Times New Roman" panose="02020603050405020304" pitchFamily="18" charset="0"/>
                          <a:cs typeface="Times New Roman" panose="02020603050405020304" pitchFamily="18" charset="0"/>
                        </a:rPr>
                        <a:t>3</a:t>
                      </a:r>
                    </a:p>
                    <a:p>
                      <a:pPr algn="ctr"/>
                      <a:r>
                        <a:rPr lang="en-US" dirty="0" smtClean="0">
                          <a:latin typeface="Times New Roman" panose="02020603050405020304" pitchFamily="18" charset="0"/>
                          <a:cs typeface="Times New Roman" panose="02020603050405020304" pitchFamily="18" charset="0"/>
                        </a:rPr>
                        <a:t>4</a:t>
                      </a:r>
                    </a:p>
                    <a:p>
                      <a:pPr algn="ctr"/>
                      <a:r>
                        <a:rPr lang="en-US" dirty="0" smtClean="0">
                          <a:latin typeface="Times New Roman" panose="02020603050405020304" pitchFamily="18" charset="0"/>
                          <a:cs typeface="Times New Roman" panose="02020603050405020304" pitchFamily="18" charset="0"/>
                        </a:rPr>
                        <a:t>5</a:t>
                      </a:r>
                    </a:p>
                    <a:p>
                      <a:pPr algn="ctr"/>
                      <a:r>
                        <a:rPr lang="en-US"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p>
                    <a:p>
                      <a:pPr algn="ctr"/>
                      <a:r>
                        <a:rPr lang="en-US" dirty="0" smtClean="0">
                          <a:latin typeface="Times New Roman" panose="02020603050405020304" pitchFamily="18" charset="0"/>
                          <a:cs typeface="Times New Roman" panose="02020603050405020304" pitchFamily="18" charset="0"/>
                        </a:rPr>
                        <a:t>2</a:t>
                      </a:r>
                    </a:p>
                    <a:p>
                      <a:pPr algn="ctr"/>
                      <a:r>
                        <a:rPr lang="en-US" dirty="0" smtClean="0">
                          <a:latin typeface="Times New Roman" panose="02020603050405020304" pitchFamily="18" charset="0"/>
                          <a:cs typeface="Times New Roman" panose="02020603050405020304" pitchFamily="18" charset="0"/>
                        </a:rPr>
                        <a:t>3</a:t>
                      </a:r>
                    </a:p>
                    <a:p>
                      <a:pPr algn="ctr"/>
                      <a:r>
                        <a:rPr lang="en-US" dirty="0" smtClean="0">
                          <a:latin typeface="Times New Roman" panose="02020603050405020304" pitchFamily="18" charset="0"/>
                          <a:cs typeface="Times New Roman" panose="02020603050405020304" pitchFamily="18" charset="0"/>
                        </a:rPr>
                        <a:t>4</a:t>
                      </a:r>
                    </a:p>
                    <a:p>
                      <a:pPr algn="ctr"/>
                      <a:r>
                        <a:rPr lang="en-US" dirty="0" smtClean="0">
                          <a:latin typeface="Times New Roman" panose="02020603050405020304" pitchFamily="18" charset="0"/>
                          <a:cs typeface="Times New Roman" panose="02020603050405020304" pitchFamily="18" charset="0"/>
                        </a:rPr>
                        <a:t>5</a:t>
                      </a:r>
                    </a:p>
                    <a:p>
                      <a:pPr algn="ctr"/>
                      <a:r>
                        <a:rPr lang="en-US" dirty="0" smtClean="0">
                          <a:latin typeface="Times New Roman" panose="02020603050405020304" pitchFamily="18" charset="0"/>
                          <a:cs typeface="Times New Roman" panose="02020603050405020304" pitchFamily="18" charset="0"/>
                        </a:rPr>
                        <a:t>6</a:t>
                      </a:r>
                    </a:p>
                  </a:txBody>
                  <a:tcPr/>
                </a:tc>
                <a:tc>
                  <a:txBody>
                    <a:bodyPr/>
                    <a:lstStyle/>
                    <a:p>
                      <a:pPr algn="ctr"/>
                      <a:r>
                        <a:rPr lang="en-US" dirty="0" smtClean="0">
                          <a:latin typeface="Times New Roman" panose="02020603050405020304" pitchFamily="18" charset="0"/>
                          <a:cs typeface="Times New Roman" panose="02020603050405020304" pitchFamily="18" charset="0"/>
                        </a:rPr>
                        <a:t>7</a:t>
                      </a:r>
                    </a:p>
                    <a:p>
                      <a:pPr algn="ctr"/>
                      <a:r>
                        <a:rPr lang="en-US" dirty="0" smtClean="0">
                          <a:latin typeface="Times New Roman" panose="02020603050405020304" pitchFamily="18" charset="0"/>
                          <a:cs typeface="Times New Roman" panose="02020603050405020304" pitchFamily="18" charset="0"/>
                        </a:rPr>
                        <a:t>8</a:t>
                      </a:r>
                    </a:p>
                    <a:p>
                      <a:pPr algn="ctr"/>
                      <a:r>
                        <a:rPr lang="en-US" dirty="0" smtClean="0">
                          <a:latin typeface="Times New Roman" panose="02020603050405020304" pitchFamily="18" charset="0"/>
                          <a:cs typeface="Times New Roman" panose="02020603050405020304" pitchFamily="18" charset="0"/>
                        </a:rPr>
                        <a:t>9</a:t>
                      </a:r>
                    </a:p>
                    <a:p>
                      <a:pPr algn="ctr"/>
                      <a:r>
                        <a:rPr lang="en-US" dirty="0" smtClean="0">
                          <a:latin typeface="Times New Roman" panose="02020603050405020304" pitchFamily="18" charset="0"/>
                          <a:cs typeface="Times New Roman" panose="02020603050405020304" pitchFamily="18" charset="0"/>
                        </a:rPr>
                        <a:t>10</a:t>
                      </a:r>
                    </a:p>
                    <a:p>
                      <a:pPr algn="ctr"/>
                      <a:r>
                        <a:rPr lang="en-US" dirty="0" smtClean="0">
                          <a:latin typeface="Times New Roman" panose="02020603050405020304" pitchFamily="18" charset="0"/>
                          <a:cs typeface="Times New Roman" panose="02020603050405020304" pitchFamily="18" charset="0"/>
                        </a:rPr>
                        <a:t>11</a:t>
                      </a:r>
                    </a:p>
                    <a:p>
                      <a:pPr algn="ctr"/>
                      <a:r>
                        <a:rPr lang="en-US" dirty="0" smtClean="0">
                          <a:latin typeface="Times New Roman" panose="02020603050405020304" pitchFamily="18" charset="0"/>
                          <a:cs typeface="Times New Roman" panose="02020603050405020304" pitchFamily="18" charset="0"/>
                        </a:rPr>
                        <a:t>12</a:t>
                      </a:r>
                      <a:endParaRPr lang="en-IN" dirty="0" smtClean="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2018</a:t>
                      </a:r>
                    </a:p>
                    <a:p>
                      <a:pPr algn="ctr"/>
                      <a:r>
                        <a:rPr lang="en-US" dirty="0" smtClean="0">
                          <a:latin typeface="Times New Roman" panose="02020603050405020304" pitchFamily="18" charset="0"/>
                          <a:cs typeface="Times New Roman" panose="02020603050405020304" pitchFamily="18" charset="0"/>
                        </a:rPr>
                        <a:t>2019</a:t>
                      </a:r>
                    </a:p>
                    <a:p>
                      <a:pPr algn="ctr"/>
                      <a:r>
                        <a:rPr lang="en-US" dirty="0" smtClean="0">
                          <a:latin typeface="Times New Roman" panose="02020603050405020304" pitchFamily="18" charset="0"/>
                          <a:cs typeface="Times New Roman" panose="02020603050405020304" pitchFamily="18" charset="0"/>
                        </a:rPr>
                        <a:t>2020</a:t>
                      </a:r>
                    </a:p>
                    <a:p>
                      <a:pPr algn="ctr"/>
                      <a:r>
                        <a:rPr lang="en-US" dirty="0" smtClean="0">
                          <a:latin typeface="Times New Roman" panose="02020603050405020304" pitchFamily="18" charset="0"/>
                          <a:cs typeface="Times New Roman" panose="02020603050405020304" pitchFamily="18" charset="0"/>
                        </a:rPr>
                        <a:t>2021</a:t>
                      </a:r>
                    </a:p>
                    <a:p>
                      <a:pPr algn="ctr"/>
                      <a:r>
                        <a:rPr lang="en-US" dirty="0" smtClean="0">
                          <a:latin typeface="Times New Roman" panose="02020603050405020304" pitchFamily="18" charset="0"/>
                          <a:cs typeface="Times New Roman" panose="02020603050405020304" pitchFamily="18" charset="0"/>
                        </a:rPr>
                        <a:t>2022</a:t>
                      </a:r>
                    </a:p>
                    <a:p>
                      <a:pPr algn="ctr"/>
                      <a:r>
                        <a:rPr lang="en-US" dirty="0" smtClean="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Partially cloudy</a:t>
                      </a:r>
                    </a:p>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Rain-Partially cloudy</a:t>
                      </a:r>
                    </a:p>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Rain-Overcast </a:t>
                      </a:r>
                    </a:p>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Clear </a:t>
                      </a:r>
                    </a:p>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Overcast</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1780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FEATURE SELECTION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285" y="1410511"/>
            <a:ext cx="11653736" cy="4805463"/>
          </a:xfrm>
        </p:spPr>
        <p:txBody>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correlation coefficient is used to filter out the necessary variables to put into the model. The threshold set for correlation coefficient is 0.125. </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18</a:t>
            </a:fld>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28352850"/>
              </p:ext>
            </p:extLst>
          </p:nvPr>
        </p:nvGraphicFramePr>
        <p:xfrm>
          <a:off x="1132383" y="2263858"/>
          <a:ext cx="4818474" cy="3952116"/>
        </p:xfrm>
        <a:graphic>
          <a:graphicData uri="http://schemas.openxmlformats.org/drawingml/2006/table">
            <a:tbl>
              <a:tblPr firstRow="1" firstCol="1" bandRow="1">
                <a:tableStyleId>{5C22544A-7EE6-4342-B048-85BDC9FD1C3A}</a:tableStyleId>
              </a:tblPr>
              <a:tblGrid>
                <a:gridCol w="2649736"/>
                <a:gridCol w="2168738"/>
              </a:tblGrid>
              <a:tr h="446121">
                <a:tc>
                  <a:txBody>
                    <a:bodyPr/>
                    <a:lstStyle/>
                    <a:p>
                      <a:pPr algn="ctr">
                        <a:lnSpc>
                          <a:spcPct val="107000"/>
                        </a:lnSpc>
                        <a:spcAft>
                          <a:spcPts val="0"/>
                        </a:spcAft>
                      </a:pPr>
                      <a:r>
                        <a:rPr lang="en-IN" sz="1400" dirty="0" smtClean="0">
                          <a:effectLst/>
                          <a:latin typeface="Times New Roman" panose="02020603050405020304" pitchFamily="18" charset="0"/>
                          <a:cs typeface="Times New Roman" panose="02020603050405020304" pitchFamily="18" charset="0"/>
                        </a:rPr>
                        <a:t>Features of </a:t>
                      </a:r>
                      <a:r>
                        <a:rPr lang="en-IN" sz="1400" dirty="0" err="1" smtClean="0">
                          <a:effectLst/>
                          <a:latin typeface="Times New Roman" panose="02020603050405020304" pitchFamily="18" charset="0"/>
                          <a:cs typeface="Times New Roman" panose="02020603050405020304" pitchFamily="18" charset="0"/>
                        </a:rPr>
                        <a:t>Manali_AQI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Correlation Coefficient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33733">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NH3 (</a:t>
                      </a:r>
                      <a:r>
                        <a:rPr lang="en-IN" sz="1400" dirty="0" err="1">
                          <a:effectLst/>
                          <a:latin typeface="Times New Roman" panose="02020603050405020304" pitchFamily="18" charset="0"/>
                          <a:cs typeface="Times New Roman" panose="02020603050405020304" pitchFamily="18" charset="0"/>
                        </a:rPr>
                        <a:t>ug</a:t>
                      </a:r>
                      <a:r>
                        <a:rPr lang="en-IN" sz="1400" dirty="0">
                          <a:effectLst/>
                          <a:latin typeface="Times New Roman" panose="02020603050405020304" pitchFamily="18" charset="0"/>
                          <a:cs typeface="Times New Roman" panose="02020603050405020304" pitchFamily="18" charset="0"/>
                        </a:rPr>
                        <a:t>/m3)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0.18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NO (</a:t>
                      </a:r>
                      <a:r>
                        <a:rPr lang="en-IN" sz="1400" dirty="0" err="1">
                          <a:effectLst/>
                          <a:latin typeface="Times New Roman" panose="02020603050405020304" pitchFamily="18" charset="0"/>
                          <a:cs typeface="Times New Roman" panose="02020603050405020304" pitchFamily="18" charset="0"/>
                        </a:rPr>
                        <a:t>ug</a:t>
                      </a:r>
                      <a:r>
                        <a:rPr lang="en-IN" sz="1400" dirty="0">
                          <a:effectLst/>
                          <a:latin typeface="Times New Roman" panose="02020603050405020304" pitchFamily="18" charset="0"/>
                          <a:cs typeface="Times New Roman" panose="02020603050405020304" pitchFamily="18" charset="0"/>
                        </a:rPr>
                        <a:t>/m3)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NO2 (ug/m3)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NOx (ppb)</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PM2.5 (ug/m3)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0.52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VWS (m/s)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cloudcover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dew</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-0.23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feelslike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feelslikemax</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feelslikemin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sealevelpressure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temp</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tempmin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33733">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visibility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66211871"/>
              </p:ext>
            </p:extLst>
          </p:nvPr>
        </p:nvGraphicFramePr>
        <p:xfrm>
          <a:off x="6774226" y="2269623"/>
          <a:ext cx="4517888" cy="2868438"/>
        </p:xfrm>
        <a:graphic>
          <a:graphicData uri="http://schemas.openxmlformats.org/drawingml/2006/table">
            <a:tbl>
              <a:tblPr firstRow="1" firstCol="1" bandRow="1">
                <a:tableStyleId>{5C22544A-7EE6-4342-B048-85BDC9FD1C3A}</a:tableStyleId>
              </a:tblPr>
              <a:tblGrid>
                <a:gridCol w="2701171"/>
                <a:gridCol w="1816717"/>
              </a:tblGrid>
              <a:tr h="573686">
                <a:tc>
                  <a:txBody>
                    <a:bodyPr/>
                    <a:lstStyle/>
                    <a:p>
                      <a:pPr algn="ctr">
                        <a:lnSpc>
                          <a:spcPct val="107000"/>
                        </a:lnSpc>
                        <a:spcAft>
                          <a:spcPts val="0"/>
                        </a:spcAft>
                      </a:pPr>
                      <a:r>
                        <a:rPr lang="en-IN" sz="1400" dirty="0" smtClean="0">
                          <a:effectLst/>
                          <a:latin typeface="Times New Roman" panose="02020603050405020304" pitchFamily="18" charset="0"/>
                          <a:cs typeface="Times New Roman" panose="02020603050405020304" pitchFamily="18" charset="0"/>
                        </a:rPr>
                        <a:t>Features of </a:t>
                      </a:r>
                      <a:r>
                        <a:rPr lang="en-IN" sz="1400" dirty="0" err="1" smtClean="0">
                          <a:effectLst/>
                          <a:latin typeface="Times New Roman" panose="02020603050405020304" pitchFamily="18" charset="0"/>
                          <a:cs typeface="Times New Roman" panose="02020603050405020304" pitchFamily="18" charset="0"/>
                        </a:rPr>
                        <a:t>Velachery</a:t>
                      </a:r>
                      <a:r>
                        <a:rPr lang="en-IN" sz="1400" dirty="0" smtClean="0">
                          <a:effectLst/>
                          <a:latin typeface="Times New Roman" panose="02020603050405020304" pitchFamily="18" charset="0"/>
                          <a:cs typeface="Times New Roman" panose="02020603050405020304" pitchFamily="18" charset="0"/>
                        </a:rPr>
                        <a:t> _AQI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Correlation Coefficient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86844">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CO (mg/m3)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0.13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86844">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NO2 (</a:t>
                      </a:r>
                      <a:r>
                        <a:rPr lang="en-IN" sz="1400" dirty="0" err="1">
                          <a:effectLst/>
                          <a:latin typeface="Times New Roman" panose="02020603050405020304" pitchFamily="18" charset="0"/>
                          <a:cs typeface="Times New Roman" panose="02020603050405020304" pitchFamily="18" charset="0"/>
                        </a:rPr>
                        <a:t>ug</a:t>
                      </a:r>
                      <a:r>
                        <a:rPr lang="en-IN" sz="1400" dirty="0">
                          <a:effectLst/>
                          <a:latin typeface="Times New Roman" panose="02020603050405020304" pitchFamily="18" charset="0"/>
                          <a:cs typeface="Times New Roman" panose="02020603050405020304" pitchFamily="18" charset="0"/>
                        </a:rPr>
                        <a:t>/m3)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0.15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86844">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Ozone (ug/m3)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86844">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PM2.5 (ug/m3)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0.47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86844">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VWS (m/s)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86844">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cloudcover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86844">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dew</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86844">
                <a:tc>
                  <a:txBody>
                    <a:bodyPr/>
                    <a:lstStyle/>
                    <a:p>
                      <a:pPr algn="ctr">
                        <a:lnSpc>
                          <a:spcPct val="107000"/>
                        </a:lnSpc>
                        <a:spcAft>
                          <a:spcPts val="0"/>
                        </a:spcAft>
                      </a:pPr>
                      <a:r>
                        <a:rPr lang="en-IN" sz="1400">
                          <a:effectLst/>
                          <a:latin typeface="Times New Roman" panose="02020603050405020304" pitchFamily="18" charset="0"/>
                          <a:cs typeface="Times New Roman" panose="02020603050405020304" pitchFamily="18" charset="0"/>
                        </a:rPr>
                        <a:t>humidity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400" dirty="0">
                          <a:effectLst/>
                          <a:latin typeface="Times New Roman" panose="02020603050405020304" pitchFamily="18" charset="0"/>
                          <a:cs typeface="Times New Roman" panose="02020603050405020304" pitchFamily="18" charset="0"/>
                        </a:rPr>
                        <a:t>-0.16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925559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ENSEMBLE – MODEL BUILDING</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285" y="1410511"/>
            <a:ext cx="11653736" cy="4805463"/>
          </a:xfrm>
        </p:spPr>
        <p:txBody>
          <a:bodyPr/>
          <a:lstStyle/>
          <a:p>
            <a:pPr algn="l"/>
            <a:r>
              <a:rPr lang="en-US" dirty="0">
                <a:latin typeface="Times New Roman" panose="02020603050405020304" pitchFamily="18" charset="0"/>
                <a:cs typeface="Times New Roman" panose="02020603050405020304" pitchFamily="18" charset="0"/>
              </a:rPr>
              <a:t>The following Regression Machine learning models are used for AQI prediction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Ridge Regression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Lasso Regression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Elastic Net Regression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 Regression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Regression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Gradient boost Regression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 Boost Regression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XGB Regression</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19</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904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285" y="1410511"/>
            <a:ext cx="11653736" cy="4805463"/>
          </a:xfrm>
        </p:spPr>
        <p:txBody>
          <a:bodyPr>
            <a:normAutofit/>
          </a:bodyPr>
          <a:lstStyle/>
          <a:p>
            <a:pPr algn="just"/>
            <a:r>
              <a:rPr lang="en-IN" dirty="0">
                <a:latin typeface="Times New Roman" panose="02020603050405020304" pitchFamily="18" charset="0"/>
                <a:cs typeface="Times New Roman" panose="02020603050405020304" pitchFamily="18" charset="0"/>
              </a:rPr>
              <a:t>The importance of Machine Learning in predicting Air Quality Index (AQI) is increasing day by day. This aids in informed health protection decisions amid air pollution's impacts. The factors that affect air quality and the machine learning model parameters that yield good prediction accuracy are not well covered in the existing literature. This study provides a comprehensive comparison analysis that estimates air quality using multiple regression models. To forecast the Air Quality Index, we utilize data from two distinct places in Chennai City. </a:t>
            </a:r>
            <a:r>
              <a:rPr lang="en-IN" dirty="0" err="1">
                <a:latin typeface="Times New Roman" panose="02020603050405020304" pitchFamily="18" charset="0"/>
                <a:cs typeface="Times New Roman" panose="02020603050405020304" pitchFamily="18" charset="0"/>
              </a:rPr>
              <a:t>Manali</a:t>
            </a:r>
            <a:r>
              <a:rPr lang="en-IN" dirty="0">
                <a:latin typeface="Times New Roman" panose="02020603050405020304" pitchFamily="18" charset="0"/>
                <a:cs typeface="Times New Roman" panose="02020603050405020304" pitchFamily="18" charset="0"/>
              </a:rPr>
              <a:t>, an industrial area, and </a:t>
            </a:r>
            <a:r>
              <a:rPr lang="en-IN" dirty="0" err="1">
                <a:latin typeface="Times New Roman" panose="02020603050405020304" pitchFamily="18" charset="0"/>
                <a:cs typeface="Times New Roman" panose="02020603050405020304" pitchFamily="18" charset="0"/>
              </a:rPr>
              <a:t>Velachery</a:t>
            </a:r>
            <a:r>
              <a:rPr lang="en-IN" dirty="0">
                <a:latin typeface="Times New Roman" panose="02020603050405020304" pitchFamily="18" charset="0"/>
                <a:cs typeface="Times New Roman" panose="02020603050405020304" pitchFamily="18" charset="0"/>
              </a:rPr>
              <a:t>, a residential suburb, are the two. For the purpose of assisting us or the government authorities in making decisions, the study also focuses on the factors that influence air quality. The main goal is to determine which model performs best by evaluating a variety of factors, including R2 measurements and Mean Absolute Error.</a:t>
            </a: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980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ENSEMBLE – MODEL BUILDING</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285" y="1410511"/>
            <a:ext cx="11653736" cy="4805463"/>
          </a:xfrm>
        </p:spPr>
        <p:txBody>
          <a:bodyPr/>
          <a:lstStyle/>
          <a:p>
            <a:pPr marL="342900" indent="-342900" algn="l">
              <a:buFont typeface="Arial" panose="020B0604020202020204" pitchFamily="34" charset="0"/>
              <a:buChar char="•"/>
            </a:pPr>
            <a:r>
              <a:rPr lang="en-US" dirty="0"/>
              <a:t>The Results are tabulated below</a:t>
            </a:r>
            <a:r>
              <a:rPr lang="en-US" dirty="0" smtClean="0"/>
              <a:t>. The data is split into </a:t>
            </a:r>
            <a:r>
              <a:rPr lang="en-US" dirty="0"/>
              <a:t>80 % training data and 20 % Testing </a:t>
            </a:r>
            <a:r>
              <a:rPr lang="en-US" dirty="0" smtClean="0"/>
              <a:t>data</a:t>
            </a:r>
          </a:p>
          <a:p>
            <a:pPr algn="l"/>
            <a:endParaRPr lang="en-IN" dirty="0"/>
          </a:p>
          <a:p>
            <a:pPr algn="l"/>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20</a:t>
            </a:fld>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79238094"/>
              </p:ext>
            </p:extLst>
          </p:nvPr>
        </p:nvGraphicFramePr>
        <p:xfrm>
          <a:off x="311285" y="2215434"/>
          <a:ext cx="5364000" cy="3348004"/>
        </p:xfrm>
        <a:graphic>
          <a:graphicData uri="http://schemas.openxmlformats.org/drawingml/2006/table">
            <a:tbl>
              <a:tblPr firstRow="1" firstCol="1" bandRow="1">
                <a:tableStyleId>{5C22544A-7EE6-4342-B048-85BDC9FD1C3A}</a:tableStyleId>
              </a:tblPr>
              <a:tblGrid>
                <a:gridCol w="2605619"/>
                <a:gridCol w="921989"/>
                <a:gridCol w="920904"/>
                <a:gridCol w="915488"/>
              </a:tblGrid>
              <a:tr h="295494">
                <a:tc gridSpan="4">
                  <a:txBody>
                    <a:bodyPr/>
                    <a:lstStyle/>
                    <a:p>
                      <a:pPr algn="ctr">
                        <a:lnSpc>
                          <a:spcPct val="107000"/>
                        </a:lnSpc>
                        <a:spcAft>
                          <a:spcPts val="0"/>
                        </a:spcAft>
                      </a:pPr>
                      <a:r>
                        <a:rPr lang="en-US" sz="1500" dirty="0" err="1" smtClean="0">
                          <a:effectLst/>
                          <a:latin typeface="Times New Roman" panose="02020603050405020304" pitchFamily="18" charset="0"/>
                          <a:ea typeface="Calibri" panose="020F0502020204030204" pitchFamily="34" charset="0"/>
                          <a:cs typeface="Times New Roman" panose="02020603050405020304" pitchFamily="18" charset="0"/>
                        </a:rPr>
                        <a:t>Manali_AQI</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07000"/>
                        </a:lnSpc>
                        <a:spcAft>
                          <a:spcPts val="0"/>
                        </a:spcAft>
                      </a:pPr>
                      <a:endParaRPr lang="en-IN" sz="15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r>
              <a:tr h="295494">
                <a:tc>
                  <a:txBody>
                    <a:bodyPr/>
                    <a:lstStyle/>
                    <a:p>
                      <a:pPr algn="ctr">
                        <a:lnSpc>
                          <a:spcPct val="107000"/>
                        </a:lnSpc>
                        <a:spcAft>
                          <a:spcPts val="0"/>
                        </a:spcAft>
                      </a:pPr>
                      <a:r>
                        <a:rPr lang="en-IN" sz="1500" dirty="0" smtClean="0">
                          <a:effectLst/>
                          <a:latin typeface="Times New Roman" panose="02020603050405020304" pitchFamily="18" charset="0"/>
                          <a:cs typeface="Times New Roman" panose="02020603050405020304" pitchFamily="18" charset="0"/>
                        </a:rPr>
                        <a:t>Model</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MAE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RMSE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a:t>
                      </a:r>
                      <a:r>
                        <a:rPr lang="en-IN" sz="1500" baseline="300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Linear Regression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31.78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45.47</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0.434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Ridge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31.78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45.47</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0.434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Lasso</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32.28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46.24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0.415</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Elastic Net</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32.62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47.22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0.39</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65930">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Decision Tree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15.30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30.52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0.745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28200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Random Forest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13.10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22.51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0.861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3611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Gradient Boosting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24.39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36.44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0.637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Ada Boost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58.83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64.62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a:t>
                      </a:r>
                      <a:r>
                        <a:rPr lang="en-IN" sz="1500" u="none" strike="noStrike" dirty="0" smtClean="0">
                          <a:effectLst/>
                          <a:latin typeface="Times New Roman" panose="02020603050405020304" pitchFamily="18" charset="0"/>
                          <a:cs typeface="Times New Roman" panose="02020603050405020304" pitchFamily="18" charset="0"/>
                        </a:rPr>
                        <a:t>0.143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XGB </a:t>
                      </a:r>
                      <a:r>
                        <a:rPr lang="en-IN" sz="1500" dirty="0" err="1">
                          <a:solidFill>
                            <a:schemeClr val="bg1"/>
                          </a:solidFill>
                          <a:effectLst/>
                          <a:latin typeface="Times New Roman" panose="02020603050405020304" pitchFamily="18" charset="0"/>
                          <a:cs typeface="Times New Roman" panose="02020603050405020304" pitchFamily="18" charset="0"/>
                        </a:rPr>
                        <a:t>Regressor</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15.02</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22.64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0.860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47867245"/>
              </p:ext>
            </p:extLst>
          </p:nvPr>
        </p:nvGraphicFramePr>
        <p:xfrm>
          <a:off x="6212114" y="2231110"/>
          <a:ext cx="5364000" cy="3347999"/>
        </p:xfrm>
        <a:graphic>
          <a:graphicData uri="http://schemas.openxmlformats.org/drawingml/2006/table">
            <a:tbl>
              <a:tblPr firstRow="1" firstCol="1" bandRow="1">
                <a:tableStyleId>{5C22544A-7EE6-4342-B048-85BDC9FD1C3A}</a:tableStyleId>
              </a:tblPr>
              <a:tblGrid>
                <a:gridCol w="2605620"/>
                <a:gridCol w="921988"/>
                <a:gridCol w="920905"/>
                <a:gridCol w="915487"/>
              </a:tblGrid>
              <a:tr h="269789">
                <a:tc gridSpan="4">
                  <a:txBody>
                    <a:bodyPr/>
                    <a:lstStyle/>
                    <a:p>
                      <a:pPr algn="ctr">
                        <a:lnSpc>
                          <a:spcPct val="107000"/>
                        </a:lnSpc>
                        <a:spcAft>
                          <a:spcPts val="0"/>
                        </a:spcAft>
                      </a:pPr>
                      <a:r>
                        <a:rPr lang="en-US" sz="1500" dirty="0" err="1" smtClean="0">
                          <a:effectLst/>
                          <a:latin typeface="Times New Roman" panose="02020603050405020304" pitchFamily="18" charset="0"/>
                          <a:ea typeface="Calibri" panose="020F0502020204030204" pitchFamily="34" charset="0"/>
                          <a:cs typeface="Times New Roman" panose="02020603050405020304" pitchFamily="18" charset="0"/>
                        </a:rPr>
                        <a:t>Velachery_AQI</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r>
              <a:tr h="402242">
                <a:tc>
                  <a:txBody>
                    <a:bodyPr/>
                    <a:lstStyle/>
                    <a:p>
                      <a:pPr algn="ctr">
                        <a:lnSpc>
                          <a:spcPct val="107000"/>
                        </a:lnSpc>
                        <a:spcAft>
                          <a:spcPts val="0"/>
                        </a:spcAft>
                      </a:pPr>
                      <a:r>
                        <a:rPr lang="en-IN" sz="1500" dirty="0">
                          <a:effectLst/>
                          <a:latin typeface="Times New Roman" panose="02020603050405020304" pitchFamily="18" charset="0"/>
                          <a:cs typeface="Times New Roman" panose="02020603050405020304" pitchFamily="18" charset="0"/>
                        </a:rPr>
                        <a:t>Model</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MAE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RMSE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a:t>
                      </a:r>
                      <a:r>
                        <a:rPr lang="en-IN" sz="1500" baseline="300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Linear Regression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16.12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29.81</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0.352</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a:effectLst/>
                          <a:latin typeface="Times New Roman" panose="02020603050405020304" pitchFamily="18" charset="0"/>
                          <a:cs typeface="Times New Roman" panose="02020603050405020304" pitchFamily="18" charset="0"/>
                        </a:rPr>
                        <a:t>Ridge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16.12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29.81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0.352</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a:effectLst/>
                          <a:latin typeface="Times New Roman" panose="02020603050405020304" pitchFamily="18" charset="0"/>
                          <a:cs typeface="Times New Roman" panose="02020603050405020304" pitchFamily="18" charset="0"/>
                        </a:rPr>
                        <a:t>Lasso</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30.09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a:effectLst/>
                          <a:latin typeface="Times New Roman" panose="02020603050405020304" pitchFamily="18" charset="0"/>
                          <a:cs typeface="Times New Roman" panose="02020603050405020304" pitchFamily="18" charset="0"/>
                        </a:rPr>
                        <a:t>Elastic Net</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16.54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30.7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0.313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1846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Decision Tree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10.45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25.57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0.523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20177">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Random Forest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8.67</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18.06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0.762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3618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Gradient Boosting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13.47</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25.01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0.544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52194">
                <a:tc>
                  <a:txBody>
                    <a:bodyPr/>
                    <a:lstStyle/>
                    <a:p>
                      <a:pPr>
                        <a:lnSpc>
                          <a:spcPct val="107000"/>
                        </a:lnSpc>
                        <a:spcAft>
                          <a:spcPts val="0"/>
                        </a:spcAft>
                      </a:pPr>
                      <a:r>
                        <a:rPr lang="en-IN" sz="1500">
                          <a:effectLst/>
                          <a:latin typeface="Times New Roman" panose="02020603050405020304" pitchFamily="18" charset="0"/>
                          <a:cs typeface="Times New Roman" panose="02020603050405020304" pitchFamily="18" charset="0"/>
                        </a:rPr>
                        <a:t>Ada Boost Regressor</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32.09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40.09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a:t>
                      </a:r>
                      <a:r>
                        <a:rPr lang="en-IN" sz="1500" u="none" strike="noStrike" dirty="0" smtClean="0">
                          <a:effectLst/>
                          <a:latin typeface="Times New Roman" panose="02020603050405020304" pitchFamily="18" charset="0"/>
                          <a:cs typeface="Times New Roman" panose="02020603050405020304" pitchFamily="18" charset="0"/>
                        </a:rPr>
                        <a:t>0.142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XGB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9.52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16.88</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0.792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bl>
          </a:graphicData>
        </a:graphic>
      </p:graphicFrame>
    </p:spTree>
    <p:extLst>
      <p:ext uri="{BB962C8B-B14F-4D97-AF65-F5344CB8AC3E}">
        <p14:creationId xmlns:p14="http://schemas.microsoft.com/office/powerpoint/2010/main" val="1592959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ENSEMBLE – MODEL BUILDING</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285" y="1410511"/>
            <a:ext cx="11653736" cy="4805463"/>
          </a:xfrm>
        </p:spPr>
        <p:txBody>
          <a:body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kfold</a:t>
            </a:r>
            <a:r>
              <a:rPr lang="en-US" dirty="0">
                <a:latin typeface="Times New Roman" panose="02020603050405020304" pitchFamily="18" charset="0"/>
                <a:cs typeface="Times New Roman" panose="02020603050405020304" pitchFamily="18" charset="0"/>
              </a:rPr>
              <a:t> cross validation with folds as 5 to train the models using training dataset. </a:t>
            </a:r>
            <a:endParaRPr lang="en-IN" dirty="0">
              <a:latin typeface="Times New Roman" panose="02020603050405020304" pitchFamily="18" charset="0"/>
              <a:cs typeface="Times New Roman" panose="02020603050405020304" pitchFamily="18" charset="0"/>
            </a:endParaRPr>
          </a:p>
          <a:p>
            <a:pPr algn="l"/>
            <a:endParaRPr lang="en-IN" dirty="0"/>
          </a:p>
          <a:p>
            <a:pPr algn="l"/>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21</a:t>
            </a:fld>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14998943"/>
              </p:ext>
            </p:extLst>
          </p:nvPr>
        </p:nvGraphicFramePr>
        <p:xfrm>
          <a:off x="311285" y="2215434"/>
          <a:ext cx="5364000" cy="3348004"/>
        </p:xfrm>
        <a:graphic>
          <a:graphicData uri="http://schemas.openxmlformats.org/drawingml/2006/table">
            <a:tbl>
              <a:tblPr firstRow="1" firstCol="1" bandRow="1">
                <a:tableStyleId>{5C22544A-7EE6-4342-B048-85BDC9FD1C3A}</a:tableStyleId>
              </a:tblPr>
              <a:tblGrid>
                <a:gridCol w="2605619"/>
                <a:gridCol w="921989"/>
                <a:gridCol w="920904"/>
                <a:gridCol w="915488"/>
              </a:tblGrid>
              <a:tr h="295494">
                <a:tc gridSpan="4">
                  <a:txBody>
                    <a:bodyPr/>
                    <a:lstStyle/>
                    <a:p>
                      <a:pPr algn="ctr">
                        <a:lnSpc>
                          <a:spcPct val="107000"/>
                        </a:lnSpc>
                        <a:spcAft>
                          <a:spcPts val="0"/>
                        </a:spcAft>
                      </a:pPr>
                      <a:r>
                        <a:rPr lang="en-US" sz="1500" dirty="0" smtClean="0">
                          <a:effectLst/>
                          <a:latin typeface="Times New Roman" panose="02020603050405020304" pitchFamily="18" charset="0"/>
                          <a:ea typeface="Calibri" panose="020F0502020204030204" pitchFamily="34" charset="0"/>
                          <a:cs typeface="Times New Roman" panose="02020603050405020304" pitchFamily="18" charset="0"/>
                        </a:rPr>
                        <a:t>Average</a:t>
                      </a:r>
                      <a:r>
                        <a:rPr lang="en-US" sz="1500" baseline="0" dirty="0" smtClean="0">
                          <a:effectLst/>
                          <a:latin typeface="Times New Roman" panose="02020603050405020304" pitchFamily="18" charset="0"/>
                          <a:ea typeface="Calibri" panose="020F0502020204030204" pitchFamily="34" charset="0"/>
                          <a:cs typeface="Times New Roman" panose="02020603050405020304" pitchFamily="18" charset="0"/>
                        </a:rPr>
                        <a:t> results for </a:t>
                      </a:r>
                      <a:r>
                        <a:rPr lang="en-US" sz="1500" baseline="0" dirty="0" err="1" smtClean="0">
                          <a:effectLst/>
                          <a:latin typeface="Times New Roman" panose="02020603050405020304" pitchFamily="18" charset="0"/>
                          <a:ea typeface="Calibri" panose="020F0502020204030204" pitchFamily="34" charset="0"/>
                          <a:cs typeface="Times New Roman" panose="02020603050405020304" pitchFamily="18" charset="0"/>
                        </a:rPr>
                        <a:t>Manali_AQI</a:t>
                      </a:r>
                      <a:r>
                        <a:rPr lang="en-US" sz="1500" baseline="0" dirty="0" smtClean="0">
                          <a:effectLst/>
                          <a:latin typeface="Times New Roman" panose="02020603050405020304" pitchFamily="18" charset="0"/>
                          <a:ea typeface="Calibri" panose="020F0502020204030204" pitchFamily="34" charset="0"/>
                          <a:cs typeface="Times New Roman" panose="02020603050405020304" pitchFamily="18" charset="0"/>
                        </a:rPr>
                        <a:t> training data</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07000"/>
                        </a:lnSpc>
                        <a:spcAft>
                          <a:spcPts val="0"/>
                        </a:spcAft>
                      </a:pPr>
                      <a:endParaRPr lang="en-IN" sz="15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r>
              <a:tr h="295494">
                <a:tc>
                  <a:txBody>
                    <a:bodyPr/>
                    <a:lstStyle/>
                    <a:p>
                      <a:pPr algn="ctr">
                        <a:lnSpc>
                          <a:spcPct val="107000"/>
                        </a:lnSpc>
                        <a:spcAft>
                          <a:spcPts val="0"/>
                        </a:spcAft>
                      </a:pPr>
                      <a:r>
                        <a:rPr lang="en-IN" sz="1500" dirty="0" smtClean="0">
                          <a:effectLst/>
                          <a:latin typeface="Times New Roman" panose="02020603050405020304" pitchFamily="18" charset="0"/>
                          <a:cs typeface="Times New Roman" panose="02020603050405020304" pitchFamily="18" charset="0"/>
                        </a:rPr>
                        <a:t>Model</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MAE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RMSE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a:t>
                      </a:r>
                      <a:r>
                        <a:rPr lang="en-IN" sz="1500" baseline="300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Linear Regression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31.39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44.34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0.435</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Ridge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31.38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44.34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0.435</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Lasso</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31.78</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45.03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0.418</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Elastic Net</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32.07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45.99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0.392</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65930">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Decision Tree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16.46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32.17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0.703</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28200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Random Forest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13.78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23.04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0.847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3611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Gradient Boosting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24.43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36.03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0.627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Ada Boost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48.16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56.78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0.060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XGB </a:t>
                      </a:r>
                      <a:r>
                        <a:rPr lang="en-IN" sz="1500" dirty="0" err="1">
                          <a:solidFill>
                            <a:schemeClr val="bg1"/>
                          </a:solidFill>
                          <a:effectLst/>
                          <a:latin typeface="Times New Roman" panose="02020603050405020304" pitchFamily="18" charset="0"/>
                          <a:cs typeface="Times New Roman" panose="02020603050405020304" pitchFamily="18" charset="0"/>
                        </a:rPr>
                        <a:t>Regressor</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15.22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22.64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0.853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03993273"/>
              </p:ext>
            </p:extLst>
          </p:nvPr>
        </p:nvGraphicFramePr>
        <p:xfrm>
          <a:off x="6212114" y="2231110"/>
          <a:ext cx="5364000" cy="3347999"/>
        </p:xfrm>
        <a:graphic>
          <a:graphicData uri="http://schemas.openxmlformats.org/drawingml/2006/table">
            <a:tbl>
              <a:tblPr firstRow="1" firstCol="1" bandRow="1">
                <a:tableStyleId>{5C22544A-7EE6-4342-B048-85BDC9FD1C3A}</a:tableStyleId>
              </a:tblPr>
              <a:tblGrid>
                <a:gridCol w="2605620"/>
                <a:gridCol w="921988"/>
                <a:gridCol w="920905"/>
                <a:gridCol w="915487"/>
              </a:tblGrid>
              <a:tr h="269789">
                <a:tc gridSpan="4">
                  <a:txBody>
                    <a:bodyPr/>
                    <a:lstStyle/>
                    <a:p>
                      <a:pPr algn="ctr">
                        <a:lnSpc>
                          <a:spcPct val="107000"/>
                        </a:lnSpc>
                        <a:spcAft>
                          <a:spcPts val="0"/>
                        </a:spcAft>
                      </a:pPr>
                      <a:r>
                        <a:rPr lang="en-US" sz="1500" dirty="0" err="1" smtClean="0">
                          <a:effectLst/>
                          <a:latin typeface="Times New Roman" panose="02020603050405020304" pitchFamily="18" charset="0"/>
                          <a:cs typeface="Times New Roman" panose="02020603050405020304" pitchFamily="18" charset="0"/>
                        </a:rPr>
                        <a:t>Manali_AQI</a:t>
                      </a:r>
                      <a:r>
                        <a:rPr lang="en-US" sz="1500" baseline="0" dirty="0" smtClean="0">
                          <a:effectLst/>
                          <a:latin typeface="Times New Roman" panose="02020603050405020304" pitchFamily="18" charset="0"/>
                          <a:cs typeface="Times New Roman" panose="02020603050405020304" pitchFamily="18" charset="0"/>
                        </a:rPr>
                        <a:t> testing data</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r>
              <a:tr h="402242">
                <a:tc>
                  <a:txBody>
                    <a:bodyPr/>
                    <a:lstStyle/>
                    <a:p>
                      <a:pPr algn="ctr">
                        <a:lnSpc>
                          <a:spcPct val="107000"/>
                        </a:lnSpc>
                        <a:spcAft>
                          <a:spcPts val="0"/>
                        </a:spcAft>
                      </a:pPr>
                      <a:r>
                        <a:rPr lang="en-IN" sz="1500" dirty="0">
                          <a:effectLst/>
                          <a:latin typeface="Times New Roman" panose="02020603050405020304" pitchFamily="18" charset="0"/>
                          <a:cs typeface="Times New Roman" panose="02020603050405020304" pitchFamily="18" charset="0"/>
                        </a:rPr>
                        <a:t>Model</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MAE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RMSE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a:t>
                      </a:r>
                      <a:r>
                        <a:rPr lang="en-IN" sz="1500" baseline="300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Linear Regression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31.78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45.47</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0.434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Ridge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31.78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45.47</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0.434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Lasso</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32.28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46.24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0.415</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Elastic Net</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32.06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45.99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0.392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1846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Decision Tree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16.44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32.08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0.703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20177">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Random Forest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13.13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22.48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0.862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3618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Gradient Boosting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24.39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36.44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0.637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521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Ada Boost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49.18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58.11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0.060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XGB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15.02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22.64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0.860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bl>
          </a:graphicData>
        </a:graphic>
      </p:graphicFrame>
    </p:spTree>
    <p:extLst>
      <p:ext uri="{BB962C8B-B14F-4D97-AF65-F5344CB8AC3E}">
        <p14:creationId xmlns:p14="http://schemas.microsoft.com/office/powerpoint/2010/main" val="3933334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ENSEMBLE – MODEL BUILDING</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285" y="1410511"/>
            <a:ext cx="11653736" cy="4805463"/>
          </a:xfrm>
        </p:spPr>
        <p:txBody>
          <a:body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kfold</a:t>
            </a:r>
            <a:r>
              <a:rPr lang="en-US" dirty="0">
                <a:latin typeface="Times New Roman" panose="02020603050405020304" pitchFamily="18" charset="0"/>
                <a:cs typeface="Times New Roman" panose="02020603050405020304" pitchFamily="18" charset="0"/>
              </a:rPr>
              <a:t> cross validation with folds as 5 to train the models using training dataset. </a:t>
            </a:r>
            <a:endParaRPr lang="en-IN" dirty="0">
              <a:latin typeface="Times New Roman" panose="02020603050405020304" pitchFamily="18" charset="0"/>
              <a:cs typeface="Times New Roman" panose="02020603050405020304" pitchFamily="18" charset="0"/>
            </a:endParaRPr>
          </a:p>
          <a:p>
            <a:pPr algn="l"/>
            <a:endParaRPr lang="en-IN" dirty="0"/>
          </a:p>
          <a:p>
            <a:pPr algn="l"/>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22</a:t>
            </a:fld>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29518937"/>
              </p:ext>
            </p:extLst>
          </p:nvPr>
        </p:nvGraphicFramePr>
        <p:xfrm>
          <a:off x="311285" y="2215434"/>
          <a:ext cx="5364000" cy="3348004"/>
        </p:xfrm>
        <a:graphic>
          <a:graphicData uri="http://schemas.openxmlformats.org/drawingml/2006/table">
            <a:tbl>
              <a:tblPr firstRow="1" firstCol="1" bandRow="1">
                <a:tableStyleId>{5C22544A-7EE6-4342-B048-85BDC9FD1C3A}</a:tableStyleId>
              </a:tblPr>
              <a:tblGrid>
                <a:gridCol w="2605619"/>
                <a:gridCol w="921989"/>
                <a:gridCol w="920904"/>
                <a:gridCol w="915488"/>
              </a:tblGrid>
              <a:tr h="295494">
                <a:tc gridSpan="4">
                  <a:txBody>
                    <a:bodyPr/>
                    <a:lstStyle/>
                    <a:p>
                      <a:pPr algn="ctr">
                        <a:lnSpc>
                          <a:spcPct val="107000"/>
                        </a:lnSpc>
                        <a:spcAft>
                          <a:spcPts val="0"/>
                        </a:spcAft>
                      </a:pPr>
                      <a:r>
                        <a:rPr lang="en-US" sz="1500" dirty="0" smtClean="0">
                          <a:effectLst/>
                          <a:latin typeface="Times New Roman" panose="02020603050405020304" pitchFamily="18" charset="0"/>
                          <a:cs typeface="Times New Roman" panose="02020603050405020304" pitchFamily="18" charset="0"/>
                        </a:rPr>
                        <a:t>Average</a:t>
                      </a:r>
                      <a:r>
                        <a:rPr lang="en-US" sz="1500" baseline="0" dirty="0" smtClean="0">
                          <a:effectLst/>
                          <a:latin typeface="Times New Roman" panose="02020603050405020304" pitchFamily="18" charset="0"/>
                          <a:cs typeface="Times New Roman" panose="02020603050405020304" pitchFamily="18" charset="0"/>
                        </a:rPr>
                        <a:t> results for </a:t>
                      </a:r>
                      <a:r>
                        <a:rPr lang="en-US" sz="1500" baseline="0" dirty="0" err="1" smtClean="0">
                          <a:effectLst/>
                          <a:latin typeface="Times New Roman" panose="02020603050405020304" pitchFamily="18" charset="0"/>
                          <a:cs typeface="Times New Roman" panose="02020603050405020304" pitchFamily="18" charset="0"/>
                        </a:rPr>
                        <a:t>Velachery_AQI</a:t>
                      </a:r>
                      <a:r>
                        <a:rPr lang="en-US" sz="1500" baseline="0" dirty="0" smtClean="0">
                          <a:effectLst/>
                          <a:latin typeface="Times New Roman" panose="02020603050405020304" pitchFamily="18" charset="0"/>
                          <a:cs typeface="Times New Roman" panose="02020603050405020304" pitchFamily="18" charset="0"/>
                        </a:rPr>
                        <a:t> training data</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07000"/>
                        </a:lnSpc>
                        <a:spcAft>
                          <a:spcPts val="0"/>
                        </a:spcAft>
                      </a:pPr>
                      <a:endParaRPr lang="en-IN" sz="15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r>
              <a:tr h="295494">
                <a:tc>
                  <a:txBody>
                    <a:bodyPr/>
                    <a:lstStyle/>
                    <a:p>
                      <a:pPr algn="ctr">
                        <a:lnSpc>
                          <a:spcPct val="107000"/>
                        </a:lnSpc>
                        <a:spcAft>
                          <a:spcPts val="0"/>
                        </a:spcAft>
                      </a:pPr>
                      <a:r>
                        <a:rPr lang="en-IN" sz="1500" dirty="0" smtClean="0">
                          <a:effectLst/>
                          <a:latin typeface="Times New Roman" panose="02020603050405020304" pitchFamily="18" charset="0"/>
                          <a:cs typeface="Times New Roman" panose="02020603050405020304" pitchFamily="18" charset="0"/>
                        </a:rPr>
                        <a:t>Model</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MAE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RMSE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a:t>
                      </a:r>
                      <a:r>
                        <a:rPr lang="en-IN" sz="1500" baseline="300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Linear Regression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16.26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30.06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0.351</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Ridge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16.25</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30.06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0.351</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Lasso</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16.2</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30.34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0.339</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Elastic Net</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16.69</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30.84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0.317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65930">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Decision Tree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11.44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27.77</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0.445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00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Random Forest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9.28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19.09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0.738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3611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Gradient Boosting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13.64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25.31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0.54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Ada Boost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25.27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34.08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0.16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54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XGB </a:t>
                      </a:r>
                      <a:r>
                        <a:rPr lang="en-IN" sz="1500" dirty="0" err="1">
                          <a:effectLst/>
                          <a:latin typeface="Times New Roman" panose="02020603050405020304" pitchFamily="18" charset="0"/>
                          <a:cs typeface="Times New Roman" panose="02020603050405020304" pitchFamily="18" charset="0"/>
                        </a:rPr>
                        <a:t>Regressor</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9.66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17.1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0.79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61465766"/>
              </p:ext>
            </p:extLst>
          </p:nvPr>
        </p:nvGraphicFramePr>
        <p:xfrm>
          <a:off x="6212114" y="2231110"/>
          <a:ext cx="5364000" cy="3347999"/>
        </p:xfrm>
        <a:graphic>
          <a:graphicData uri="http://schemas.openxmlformats.org/drawingml/2006/table">
            <a:tbl>
              <a:tblPr firstRow="1" firstCol="1" bandRow="1">
                <a:tableStyleId>{5C22544A-7EE6-4342-B048-85BDC9FD1C3A}</a:tableStyleId>
              </a:tblPr>
              <a:tblGrid>
                <a:gridCol w="2605620"/>
                <a:gridCol w="921988"/>
                <a:gridCol w="920905"/>
                <a:gridCol w="915487"/>
              </a:tblGrid>
              <a:tr h="269789">
                <a:tc gridSpan="4">
                  <a:txBody>
                    <a:bodyPr/>
                    <a:lstStyle/>
                    <a:p>
                      <a:pPr algn="ctr">
                        <a:lnSpc>
                          <a:spcPct val="107000"/>
                        </a:lnSpc>
                        <a:spcAft>
                          <a:spcPts val="0"/>
                        </a:spcAft>
                      </a:pPr>
                      <a:r>
                        <a:rPr lang="en-US" sz="1500" dirty="0" err="1" smtClean="0">
                          <a:effectLst/>
                          <a:latin typeface="Times New Roman" panose="02020603050405020304" pitchFamily="18" charset="0"/>
                          <a:cs typeface="Times New Roman" panose="02020603050405020304" pitchFamily="18" charset="0"/>
                        </a:rPr>
                        <a:t>Velachery_AQI</a:t>
                      </a:r>
                      <a:r>
                        <a:rPr lang="en-US" sz="1500" baseline="0" dirty="0" smtClean="0">
                          <a:effectLst/>
                          <a:latin typeface="Times New Roman" panose="02020603050405020304" pitchFamily="18" charset="0"/>
                          <a:cs typeface="Times New Roman" panose="02020603050405020304" pitchFamily="18" charset="0"/>
                        </a:rPr>
                        <a:t> testing data</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hMerge="1">
                  <a:txBody>
                    <a:bodyPr/>
                    <a:lstStyle/>
                    <a:p>
                      <a:pPr algn="ctr">
                        <a:lnSpc>
                          <a:spcPct val="107000"/>
                        </a:lnSpc>
                        <a:spcAft>
                          <a:spcPts val="0"/>
                        </a:spcAft>
                      </a:pPr>
                      <a:endParaRPr lang="en-IN" sz="15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r>
              <a:tr h="402242">
                <a:tc>
                  <a:txBody>
                    <a:bodyPr/>
                    <a:lstStyle/>
                    <a:p>
                      <a:pPr algn="ctr">
                        <a:lnSpc>
                          <a:spcPct val="107000"/>
                        </a:lnSpc>
                        <a:spcAft>
                          <a:spcPts val="0"/>
                        </a:spcAft>
                      </a:pPr>
                      <a:r>
                        <a:rPr lang="en-IN" sz="1500" dirty="0">
                          <a:effectLst/>
                          <a:latin typeface="Times New Roman" panose="02020603050405020304" pitchFamily="18" charset="0"/>
                          <a:cs typeface="Times New Roman" panose="02020603050405020304" pitchFamily="18" charset="0"/>
                        </a:rPr>
                        <a:t>Model</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MAE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RMSE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500">
                          <a:effectLst/>
                          <a:latin typeface="Times New Roman" panose="02020603050405020304" pitchFamily="18" charset="0"/>
                          <a:cs typeface="Times New Roman" panose="02020603050405020304" pitchFamily="18" charset="0"/>
                        </a:rPr>
                        <a:t>R</a:t>
                      </a:r>
                      <a:r>
                        <a:rPr lang="en-IN" sz="1500" baseline="300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Linear Regression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16.12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29.81</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0.352</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Ridge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16.12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29.81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0.352</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Lasso</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16.1</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30.09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Elastic Net</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16.54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30.7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0.313</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1846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Decision Tree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10.56</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26.28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0.496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20177">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Random Forest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8.6</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a:effectLst/>
                          <a:latin typeface="Times New Roman" panose="02020603050405020304" pitchFamily="18" charset="0"/>
                          <a:cs typeface="Times New Roman" panose="02020603050405020304" pitchFamily="18" charset="0"/>
                        </a:rPr>
                        <a:t>17.89</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0.767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36186">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Gradient Boosting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13.47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25.01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0.544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r h="352194">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Ada Boost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23.36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32.33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IN" sz="1500" u="none" strike="noStrike" dirty="0" smtClean="0">
                          <a:effectLst/>
                          <a:latin typeface="Times New Roman" panose="02020603050405020304" pitchFamily="18" charset="0"/>
                          <a:cs typeface="Times New Roman" panose="02020603050405020304" pitchFamily="18" charset="0"/>
                        </a:rPr>
                        <a:t>0.237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69789">
                <a:tc>
                  <a:txBody>
                    <a:bodyPr/>
                    <a:lstStyle/>
                    <a:p>
                      <a:pPr>
                        <a:lnSpc>
                          <a:spcPct val="107000"/>
                        </a:lnSpc>
                        <a:spcAft>
                          <a:spcPts val="0"/>
                        </a:spcAft>
                      </a:pPr>
                      <a:r>
                        <a:rPr lang="en-IN" sz="1500" dirty="0">
                          <a:effectLst/>
                          <a:latin typeface="Times New Roman" panose="02020603050405020304" pitchFamily="18" charset="0"/>
                          <a:cs typeface="Times New Roman" panose="02020603050405020304" pitchFamily="18" charset="0"/>
                        </a:rPr>
                        <a:t>XGB </a:t>
                      </a:r>
                      <a:r>
                        <a:rPr lang="en-IN" sz="1500" dirty="0" err="1">
                          <a:effectLst/>
                          <a:latin typeface="Times New Roman" panose="02020603050405020304" pitchFamily="18" charset="0"/>
                          <a:cs typeface="Times New Roman" panose="02020603050405020304" pitchFamily="18" charset="0"/>
                        </a:rPr>
                        <a:t>Regressor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9.52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16.88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r" fontAlgn="b"/>
                      <a:r>
                        <a:rPr lang="en-IN" sz="1500" u="none" strike="noStrike" dirty="0">
                          <a:effectLst/>
                          <a:latin typeface="Times New Roman" panose="02020603050405020304" pitchFamily="18" charset="0"/>
                          <a:cs typeface="Times New Roman" panose="02020603050405020304" pitchFamily="18" charset="0"/>
                        </a:rPr>
                        <a:t>0.792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bl>
          </a:graphicData>
        </a:graphic>
      </p:graphicFrame>
    </p:spTree>
    <p:extLst>
      <p:ext uri="{BB962C8B-B14F-4D97-AF65-F5344CB8AC3E}">
        <p14:creationId xmlns:p14="http://schemas.microsoft.com/office/powerpoint/2010/main" val="2896485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Autofit/>
          </a:bodyPr>
          <a:lstStyle/>
          <a:p>
            <a:r>
              <a:rPr lang="en-US" sz="4600" dirty="0" smtClean="0">
                <a:latin typeface="Times New Roman" panose="02020603050405020304" pitchFamily="18" charset="0"/>
                <a:cs typeface="Times New Roman" panose="02020603050405020304" pitchFamily="18" charset="0"/>
              </a:rPr>
              <a:t>MODEL PARAMETER TUNING &amp; RESULTS</a:t>
            </a:r>
            <a:endParaRPr lang="en-IN" sz="4600" dirty="0">
              <a:latin typeface="Times New Roman" panose="02020603050405020304" pitchFamily="18" charset="0"/>
              <a:cs typeface="Times New Roman" panose="02020603050405020304" pitchFamily="18" charset="0"/>
            </a:endParaRPr>
          </a:p>
        </p:txBody>
      </p:sp>
      <p:sp>
        <p:nvSpPr>
          <p:cNvPr id="8" name="Subtitle 2"/>
          <p:cNvSpPr>
            <a:spLocks noGrp="1"/>
          </p:cNvSpPr>
          <p:nvPr>
            <p:ph type="subTitle" idx="1"/>
          </p:nvPr>
        </p:nvSpPr>
        <p:spPr>
          <a:xfrm>
            <a:off x="311285" y="1749582"/>
            <a:ext cx="11653736" cy="4466392"/>
          </a:xfrm>
        </p:spPr>
        <p:txBody>
          <a:bodyPr/>
          <a:lstStyle/>
          <a:p>
            <a:pPr algn="l"/>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23</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err="1" smtClean="0">
                <a:latin typeface="Times New Roman" panose="02020603050405020304" pitchFamily="18" charset="0"/>
                <a:cs typeface="Times New Roman" panose="02020603050405020304" pitchFamily="18" charset="0"/>
              </a:rPr>
              <a:t>Manali</a:t>
            </a:r>
            <a:r>
              <a:rPr lang="en-US" sz="2800" b="1" dirty="0" smtClean="0">
                <a:latin typeface="Times New Roman" panose="02020603050405020304" pitchFamily="18" charset="0"/>
                <a:cs typeface="Times New Roman" panose="02020603050405020304" pitchFamily="18" charset="0"/>
              </a:rPr>
              <a:t> AQI</a:t>
            </a:r>
            <a:endParaRPr lang="en-IN" sz="2800" b="1" dirty="0" smtClean="0">
              <a:latin typeface="Times New Roman" panose="02020603050405020304" pitchFamily="18" charset="0"/>
              <a:cs typeface="Times New Roman" panose="02020603050405020304" pitchFamily="18" charset="0"/>
            </a:endParaRPr>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50190578"/>
              </p:ext>
            </p:extLst>
          </p:nvPr>
        </p:nvGraphicFramePr>
        <p:xfrm>
          <a:off x="1805112" y="1749582"/>
          <a:ext cx="8784976" cy="4132813"/>
        </p:xfrm>
        <a:graphic>
          <a:graphicData uri="http://schemas.openxmlformats.org/drawingml/2006/table">
            <a:tbl>
              <a:tblPr firstRow="1" firstCol="1" bandRow="1">
                <a:tableStyleId>{5C22544A-7EE6-4342-B048-85BDC9FD1C3A}</a:tableStyleId>
              </a:tblPr>
              <a:tblGrid>
                <a:gridCol w="1505996"/>
                <a:gridCol w="3513990"/>
                <a:gridCol w="1882495"/>
                <a:gridCol w="1882495"/>
              </a:tblGrid>
              <a:tr h="1009466">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Best parameters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Metrics without Hyper parameter tuning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Metrics with Hyper parameter tuning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08364">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Random </a:t>
                      </a:r>
                      <a:r>
                        <a:rPr lang="en-IN" sz="1800" dirty="0" smtClean="0">
                          <a:effectLst/>
                          <a:latin typeface="Times New Roman" panose="02020603050405020304" pitchFamily="18" charset="0"/>
                          <a:cs typeface="Times New Roman" panose="02020603050405020304" pitchFamily="18" charset="0"/>
                        </a:rPr>
                        <a:t>Forest </a:t>
                      </a:r>
                      <a:r>
                        <a:rPr lang="en-IN" sz="1800" dirty="0" err="1" smtClean="0">
                          <a:effectLst/>
                          <a:latin typeface="Times New Roman" panose="02020603050405020304" pitchFamily="18" charset="0"/>
                          <a:cs typeface="Times New Roman" panose="02020603050405020304" pitchFamily="18" charset="0"/>
                        </a:rPr>
                        <a:t>regressor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Max. depth: None</a:t>
                      </a:r>
                    </a:p>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Min. samples per leaf : 1 </a:t>
                      </a:r>
                    </a:p>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Min. samples per split: 2</a:t>
                      </a:r>
                    </a:p>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No. of estimators: 200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fontAlgn="b"/>
                      <a:r>
                        <a:rPr lang="pt-BR" sz="1800" u="none" strike="noStrike" dirty="0">
                          <a:effectLst/>
                          <a:latin typeface="Times New Roman" panose="02020603050405020304" pitchFamily="18" charset="0"/>
                          <a:cs typeface="Times New Roman" panose="02020603050405020304" pitchFamily="18" charset="0"/>
                        </a:rPr>
                        <a:t>R2 : 0.862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RMSE : </a:t>
                      </a:r>
                      <a:r>
                        <a:rPr lang="pt-BR" sz="1800" u="none" strike="noStrike" dirty="0" smtClean="0">
                          <a:effectLst/>
                          <a:latin typeface="Times New Roman" panose="02020603050405020304" pitchFamily="18" charset="0"/>
                          <a:cs typeface="Times New Roman" panose="02020603050405020304" pitchFamily="18" charset="0"/>
                        </a:rPr>
                        <a:t>22.48</a:t>
                      </a:r>
                      <a:r>
                        <a:rPr lang="pt-BR" sz="1800" u="none" strike="noStrike" dirty="0">
                          <a:effectLst/>
                          <a:latin typeface="Times New Roman" panose="02020603050405020304" pitchFamily="18" charset="0"/>
                          <a:cs typeface="Times New Roman" panose="02020603050405020304" pitchFamily="18" charset="0"/>
                        </a:rPr>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MAE : </a:t>
                      </a:r>
                      <a:r>
                        <a:rPr lang="pt-BR" sz="1800" u="none" strike="noStrike" dirty="0" smtClean="0">
                          <a:effectLst/>
                          <a:latin typeface="Times New Roman" panose="02020603050405020304" pitchFamily="18" charset="0"/>
                          <a:cs typeface="Times New Roman" panose="02020603050405020304" pitchFamily="18" charset="0"/>
                        </a:rPr>
                        <a:t>13.13</a:t>
                      </a:r>
                      <a:endParaRPr lang="pt-BR"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pt-BR" sz="1800" u="none" strike="noStrike" dirty="0">
                          <a:effectLst/>
                          <a:latin typeface="Times New Roman" panose="02020603050405020304" pitchFamily="18" charset="0"/>
                          <a:cs typeface="Times New Roman" panose="02020603050405020304" pitchFamily="18" charset="0"/>
                        </a:rPr>
                        <a:t>R2 : 0.862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RMSE : 22.50</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MAE : </a:t>
                      </a:r>
                      <a:r>
                        <a:rPr lang="pt-BR" sz="1800" u="none" strike="noStrike" dirty="0" smtClean="0">
                          <a:effectLst/>
                          <a:latin typeface="Times New Roman" panose="02020603050405020304" pitchFamily="18" charset="0"/>
                          <a:cs typeface="Times New Roman" panose="02020603050405020304" pitchFamily="18" charset="0"/>
                        </a:rPr>
                        <a:t>13.07</a:t>
                      </a:r>
                      <a:endParaRPr lang="pt-BR"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tc>
              </a:tr>
              <a:tr h="1108364">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Decision </a:t>
                      </a:r>
                      <a:r>
                        <a:rPr lang="en-IN" sz="1800" dirty="0" smtClean="0">
                          <a:effectLst/>
                          <a:latin typeface="Times New Roman" panose="02020603050405020304" pitchFamily="18" charset="0"/>
                          <a:cs typeface="Times New Roman" panose="02020603050405020304" pitchFamily="18" charset="0"/>
                        </a:rPr>
                        <a:t>Tree </a:t>
                      </a:r>
                      <a:r>
                        <a:rPr lang="en-IN" sz="1800" dirty="0" err="1" smtClean="0">
                          <a:effectLst/>
                          <a:latin typeface="Times New Roman" panose="02020603050405020304" pitchFamily="18" charset="0"/>
                          <a:cs typeface="Times New Roman" panose="02020603050405020304" pitchFamily="18" charset="0"/>
                        </a:rPr>
                        <a:t>regressor</a:t>
                      </a: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Max depth: 20</a:t>
                      </a:r>
                    </a:p>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Min samples per leaf: 2</a:t>
                      </a:r>
                    </a:p>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Min samples per split: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R2 : </a:t>
                      </a:r>
                      <a:r>
                        <a:rPr lang="en-IN" sz="1800" u="none" strike="noStrike" dirty="0" smtClean="0">
                          <a:effectLst/>
                          <a:latin typeface="Times New Roman" panose="02020603050405020304" pitchFamily="18" charset="0"/>
                          <a:cs typeface="Times New Roman" panose="02020603050405020304" pitchFamily="18" charset="0"/>
                        </a:rPr>
                        <a:t>0.735</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a:effectLst/>
                          <a:latin typeface="Times New Roman" panose="02020603050405020304" pitchFamily="18" charset="0"/>
                          <a:cs typeface="Times New Roman" panose="02020603050405020304" pitchFamily="18" charset="0"/>
                        </a:rPr>
                        <a:t>RMSE : </a:t>
                      </a:r>
                      <a:r>
                        <a:rPr lang="en-IN" sz="1800" u="none" strike="noStrike" dirty="0" smtClean="0">
                          <a:effectLst/>
                          <a:latin typeface="Times New Roman" panose="02020603050405020304" pitchFamily="18" charset="0"/>
                          <a:cs typeface="Times New Roman" panose="02020603050405020304" pitchFamily="18" charset="0"/>
                        </a:rPr>
                        <a:t>31.1</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smtClean="0">
                          <a:effectLst/>
                          <a:latin typeface="Times New Roman" panose="02020603050405020304" pitchFamily="18" charset="0"/>
                          <a:cs typeface="Times New Roman" panose="02020603050405020304" pitchFamily="18" charset="0"/>
                        </a:rPr>
                        <a:t>MAE:15.47</a:t>
                      </a:r>
                      <a:endParaRPr lang="en-IN"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pt-BR" sz="1800" u="none" strike="noStrike" dirty="0">
                          <a:effectLst/>
                          <a:latin typeface="Times New Roman" panose="02020603050405020304" pitchFamily="18" charset="0"/>
                          <a:cs typeface="Times New Roman" panose="02020603050405020304" pitchFamily="18" charset="0"/>
                        </a:rPr>
                        <a:t>R2 : </a:t>
                      </a:r>
                      <a:r>
                        <a:rPr lang="pt-BR" sz="1800" u="none" strike="noStrike" dirty="0" smtClean="0">
                          <a:effectLst/>
                          <a:latin typeface="Times New Roman" panose="02020603050405020304" pitchFamily="18" charset="0"/>
                          <a:cs typeface="Times New Roman" panose="02020603050405020304" pitchFamily="18" charset="0"/>
                        </a:rPr>
                        <a:t>0.749</a:t>
                      </a:r>
                      <a:r>
                        <a:rPr lang="pt-BR" sz="1800" u="none" strike="noStrike" dirty="0">
                          <a:effectLst/>
                          <a:latin typeface="Times New Roman" panose="02020603050405020304" pitchFamily="18" charset="0"/>
                          <a:cs typeface="Times New Roman" panose="02020603050405020304" pitchFamily="18" charset="0"/>
                        </a:rPr>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RMSE : </a:t>
                      </a:r>
                      <a:r>
                        <a:rPr lang="pt-BR" sz="1800" u="none" strike="noStrike" dirty="0" smtClean="0">
                          <a:effectLst/>
                          <a:latin typeface="Times New Roman" panose="02020603050405020304" pitchFamily="18" charset="0"/>
                          <a:cs typeface="Times New Roman" panose="02020603050405020304" pitchFamily="18" charset="0"/>
                        </a:rPr>
                        <a:t>30.29</a:t>
                      </a:r>
                      <a:r>
                        <a:rPr lang="pt-BR" sz="1800" u="none" strike="noStrike" dirty="0">
                          <a:effectLst/>
                          <a:latin typeface="Times New Roman" panose="02020603050405020304" pitchFamily="18" charset="0"/>
                          <a:cs typeface="Times New Roman" panose="02020603050405020304" pitchFamily="18" charset="0"/>
                        </a:rPr>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MAE: </a:t>
                      </a:r>
                      <a:r>
                        <a:rPr lang="pt-BR" sz="1800" u="none" strike="noStrike" dirty="0" smtClean="0">
                          <a:effectLst/>
                          <a:latin typeface="Times New Roman" panose="02020603050405020304" pitchFamily="18" charset="0"/>
                          <a:cs typeface="Times New Roman" panose="02020603050405020304" pitchFamily="18" charset="0"/>
                        </a:rPr>
                        <a:t>16.70</a:t>
                      </a:r>
                      <a:endParaRPr lang="pt-BR"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tc>
              </a:tr>
              <a:tr h="828166">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800" dirty="0" err="1" smtClean="0">
                          <a:effectLst/>
                          <a:latin typeface="Times New Roman" panose="02020603050405020304" pitchFamily="18" charset="0"/>
                          <a:cs typeface="Times New Roman" panose="02020603050405020304" pitchFamily="18" charset="0"/>
                        </a:rPr>
                        <a:t>XGBoost</a:t>
                      </a:r>
                      <a:r>
                        <a:rPr lang="en-IN" sz="1800" dirty="0" smtClean="0">
                          <a:effectLst/>
                          <a:latin typeface="Times New Roman" panose="02020603050405020304" pitchFamily="18" charset="0"/>
                          <a:cs typeface="Times New Roman" panose="02020603050405020304" pitchFamily="18" charset="0"/>
                        </a:rPr>
                        <a:t> </a:t>
                      </a:r>
                      <a:r>
                        <a:rPr lang="en-IN" sz="1800" dirty="0" err="1" smtClean="0">
                          <a:effectLst/>
                          <a:latin typeface="Times New Roman" panose="02020603050405020304" pitchFamily="18" charset="0"/>
                          <a:cs typeface="Times New Roman" panose="02020603050405020304" pitchFamily="18" charset="0"/>
                        </a:rPr>
                        <a:t>regressor</a:t>
                      </a: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Learning rate: 0.1</a:t>
                      </a:r>
                    </a:p>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Max depth: 9</a:t>
                      </a:r>
                    </a:p>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No. of estimators: </a:t>
                      </a:r>
                      <a:r>
                        <a:rPr lang="en-IN" sz="1800" dirty="0" smtClean="0">
                          <a:effectLst/>
                          <a:latin typeface="Times New Roman" panose="02020603050405020304" pitchFamily="18" charset="0"/>
                          <a:cs typeface="Times New Roman" panose="02020603050405020304" pitchFamily="18" charset="0"/>
                        </a:rPr>
                        <a:t>400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R2 : </a:t>
                      </a:r>
                      <a:r>
                        <a:rPr lang="en-IN" sz="1800" u="none" strike="noStrike" dirty="0" smtClean="0">
                          <a:effectLst/>
                          <a:latin typeface="Times New Roman" panose="02020603050405020304" pitchFamily="18" charset="0"/>
                          <a:cs typeface="Times New Roman" panose="02020603050405020304" pitchFamily="18" charset="0"/>
                        </a:rPr>
                        <a:t>0.860</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a:effectLst/>
                          <a:latin typeface="Times New Roman" panose="02020603050405020304" pitchFamily="18" charset="0"/>
                          <a:cs typeface="Times New Roman" panose="02020603050405020304" pitchFamily="18" charset="0"/>
                        </a:rPr>
                        <a:t>RMSE : </a:t>
                      </a:r>
                      <a:r>
                        <a:rPr lang="en-IN" sz="1800" u="none" strike="noStrike" dirty="0" smtClean="0">
                          <a:effectLst/>
                          <a:latin typeface="Times New Roman" panose="02020603050405020304" pitchFamily="18" charset="0"/>
                          <a:cs typeface="Times New Roman" panose="02020603050405020304" pitchFamily="18" charset="0"/>
                        </a:rPr>
                        <a:t>22.64</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a:effectLst/>
                          <a:latin typeface="Times New Roman" panose="02020603050405020304" pitchFamily="18" charset="0"/>
                          <a:cs typeface="Times New Roman" panose="02020603050405020304" pitchFamily="18" charset="0"/>
                        </a:rPr>
                        <a:t>MAE</a:t>
                      </a:r>
                      <a:r>
                        <a:rPr lang="en-IN" sz="1800" u="none" strike="noStrike" dirty="0" smtClean="0">
                          <a:effectLst/>
                          <a:latin typeface="Times New Roman" panose="02020603050405020304" pitchFamily="18" charset="0"/>
                          <a:cs typeface="Times New Roman" panose="02020603050405020304" pitchFamily="18" charset="0"/>
                        </a:rPr>
                        <a:t>: 15.02</a:t>
                      </a:r>
                      <a:endParaRPr lang="en-IN"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l" fontAlgn="b"/>
                      <a:r>
                        <a:rPr lang="pt-BR" sz="1800" u="none" strike="noStrike" dirty="0">
                          <a:effectLst/>
                          <a:latin typeface="Times New Roman" panose="02020603050405020304" pitchFamily="18" charset="0"/>
                          <a:cs typeface="Times New Roman" panose="02020603050405020304" pitchFamily="18" charset="0"/>
                        </a:rPr>
                        <a:t>R2 : 0.887</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RMSE : 20.28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MAE : 12.31</a:t>
                      </a:r>
                      <a:endParaRPr lang="pt-BR"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bl>
          </a:graphicData>
        </a:graphic>
      </p:graphicFrame>
    </p:spTree>
    <p:extLst>
      <p:ext uri="{BB962C8B-B14F-4D97-AF65-F5344CB8AC3E}">
        <p14:creationId xmlns:p14="http://schemas.microsoft.com/office/powerpoint/2010/main" val="1686376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a:bodyPr>
          <a:lstStyle/>
          <a:p>
            <a:r>
              <a:rPr lang="en-US" sz="4600" dirty="0" smtClean="0">
                <a:latin typeface="Times New Roman" panose="02020603050405020304" pitchFamily="18" charset="0"/>
                <a:cs typeface="Times New Roman" panose="02020603050405020304" pitchFamily="18" charset="0"/>
              </a:rPr>
              <a:t>MODEL PARAMETER TUNING &amp; RESULTS</a:t>
            </a:r>
            <a:endParaRPr lang="en-IN" sz="4600" dirty="0">
              <a:latin typeface="Times New Roman" panose="02020603050405020304" pitchFamily="18" charset="0"/>
              <a:cs typeface="Times New Roman" panose="02020603050405020304" pitchFamily="18" charset="0"/>
            </a:endParaRPr>
          </a:p>
        </p:txBody>
      </p:sp>
      <p:sp>
        <p:nvSpPr>
          <p:cNvPr id="8" name="Subtitle 2"/>
          <p:cNvSpPr>
            <a:spLocks noGrp="1"/>
          </p:cNvSpPr>
          <p:nvPr>
            <p:ph type="subTitle" idx="1"/>
          </p:nvPr>
        </p:nvSpPr>
        <p:spPr>
          <a:xfrm>
            <a:off x="311285" y="1749582"/>
            <a:ext cx="11653736" cy="4466392"/>
          </a:xfrm>
        </p:spPr>
        <p:txBody>
          <a:bodyPr/>
          <a:lstStyle/>
          <a:p>
            <a:pPr algn="l"/>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24</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err="1" smtClean="0">
                <a:latin typeface="Times New Roman" panose="02020603050405020304" pitchFamily="18" charset="0"/>
                <a:cs typeface="Times New Roman" panose="02020603050405020304" pitchFamily="18" charset="0"/>
              </a:rPr>
              <a:t>Velachery</a:t>
            </a:r>
            <a:r>
              <a:rPr lang="en-US" sz="2800" b="1" dirty="0" smtClean="0">
                <a:latin typeface="Times New Roman" panose="02020603050405020304" pitchFamily="18" charset="0"/>
                <a:cs typeface="Times New Roman" panose="02020603050405020304" pitchFamily="18" charset="0"/>
              </a:rPr>
              <a:t> AQI</a:t>
            </a:r>
            <a:endParaRPr lang="en-IN" sz="2800" b="1" dirty="0" smtClean="0">
              <a:latin typeface="Times New Roman" panose="02020603050405020304" pitchFamily="18" charset="0"/>
              <a:cs typeface="Times New Roman" panose="02020603050405020304" pitchFamily="18" charset="0"/>
            </a:endParaRPr>
          </a:p>
          <a:p>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1046144096"/>
              </p:ext>
            </p:extLst>
          </p:nvPr>
        </p:nvGraphicFramePr>
        <p:xfrm>
          <a:off x="1925177" y="1633467"/>
          <a:ext cx="8784976" cy="4178689"/>
        </p:xfrm>
        <a:graphic>
          <a:graphicData uri="http://schemas.openxmlformats.org/drawingml/2006/table">
            <a:tbl>
              <a:tblPr firstRow="1" firstCol="1" bandRow="1">
                <a:tableStyleId>{5C22544A-7EE6-4342-B048-85BDC9FD1C3A}</a:tableStyleId>
              </a:tblPr>
              <a:tblGrid>
                <a:gridCol w="1505996"/>
                <a:gridCol w="3513990"/>
                <a:gridCol w="1882495"/>
                <a:gridCol w="1882495"/>
              </a:tblGrid>
              <a:tr h="1009466">
                <a:tc>
                  <a:txBody>
                    <a:bodyPr/>
                    <a:lstStyle/>
                    <a:p>
                      <a:pPr algn="ctr">
                        <a:lnSpc>
                          <a:spcPct val="107000"/>
                        </a:lnSpc>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Best parameters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Metrics without Hyper parameter tuning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Metrics with Hyper parameter tuning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08364">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Random </a:t>
                      </a:r>
                      <a:r>
                        <a:rPr lang="en-IN"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Forest </a:t>
                      </a:r>
                      <a:r>
                        <a:rPr lang="en-IN" sz="1800" dirty="0" err="1" smtClean="0">
                          <a:effectLst/>
                          <a:latin typeface="Times New Roman" panose="02020603050405020304" pitchFamily="18" charset="0"/>
                          <a:cs typeface="Times New Roman" panose="02020603050405020304" pitchFamily="18" charset="0"/>
                        </a:rPr>
                        <a:t>regressor</a:t>
                      </a: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Max depth: None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Min samples per leaf : 1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Min samples per split: 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 of estimators: 200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R2 : </a:t>
                      </a:r>
                      <a:r>
                        <a:rPr lang="en-IN" sz="1800" u="none" strike="noStrike" dirty="0" smtClean="0">
                          <a:effectLst/>
                          <a:latin typeface="Times New Roman" panose="02020603050405020304" pitchFamily="18" charset="0"/>
                          <a:cs typeface="Times New Roman" panose="02020603050405020304" pitchFamily="18" charset="0"/>
                        </a:rPr>
                        <a:t>0.767</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a:effectLst/>
                          <a:latin typeface="Times New Roman" panose="02020603050405020304" pitchFamily="18" charset="0"/>
                          <a:cs typeface="Times New Roman" panose="02020603050405020304" pitchFamily="18" charset="0"/>
                        </a:rPr>
                        <a:t>RMSE : </a:t>
                      </a:r>
                      <a:r>
                        <a:rPr lang="en-IN" sz="1800" u="none" strike="noStrike" dirty="0" smtClean="0">
                          <a:effectLst/>
                          <a:latin typeface="Times New Roman" panose="02020603050405020304" pitchFamily="18" charset="0"/>
                          <a:cs typeface="Times New Roman" panose="02020603050405020304" pitchFamily="18" charset="0"/>
                        </a:rPr>
                        <a:t>17.89</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a:effectLst/>
                          <a:latin typeface="Times New Roman" panose="02020603050405020304" pitchFamily="18" charset="0"/>
                          <a:cs typeface="Times New Roman" panose="02020603050405020304" pitchFamily="18" charset="0"/>
                        </a:rPr>
                        <a:t>MAE</a:t>
                      </a:r>
                      <a:r>
                        <a:rPr lang="en-IN" sz="1800" u="none" strike="noStrike" dirty="0" smtClean="0">
                          <a:effectLst/>
                          <a:latin typeface="Times New Roman" panose="02020603050405020304" pitchFamily="18" charset="0"/>
                          <a:cs typeface="Times New Roman" panose="02020603050405020304" pitchFamily="18" charset="0"/>
                        </a:rPr>
                        <a:t>: 8.60</a:t>
                      </a:r>
                      <a:endParaRPr lang="en-IN"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pt-BR" sz="1800" u="none" strike="noStrike" dirty="0">
                          <a:effectLst/>
                          <a:latin typeface="Times New Roman" panose="02020603050405020304" pitchFamily="18" charset="0"/>
                          <a:cs typeface="Times New Roman" panose="02020603050405020304" pitchFamily="18" charset="0"/>
                        </a:rPr>
                        <a:t>R2 : </a:t>
                      </a:r>
                      <a:r>
                        <a:rPr lang="pt-BR" sz="1800" u="none" strike="noStrike" dirty="0" smtClean="0">
                          <a:effectLst/>
                          <a:latin typeface="Times New Roman" panose="02020603050405020304" pitchFamily="18" charset="0"/>
                          <a:cs typeface="Times New Roman" panose="02020603050405020304" pitchFamily="18" charset="0"/>
                        </a:rPr>
                        <a:t>0.764</a:t>
                      </a:r>
                      <a:r>
                        <a:rPr lang="pt-BR" sz="1800" u="none" strike="noStrike" dirty="0">
                          <a:effectLst/>
                          <a:latin typeface="Times New Roman" panose="02020603050405020304" pitchFamily="18" charset="0"/>
                          <a:cs typeface="Times New Roman" panose="02020603050405020304" pitchFamily="18" charset="0"/>
                        </a:rPr>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RMSE : </a:t>
                      </a:r>
                      <a:r>
                        <a:rPr lang="pt-BR" sz="1800" u="none" strike="noStrike" dirty="0" smtClean="0">
                          <a:effectLst/>
                          <a:latin typeface="Times New Roman" panose="02020603050405020304" pitchFamily="18" charset="0"/>
                          <a:cs typeface="Times New Roman" panose="02020603050405020304" pitchFamily="18" charset="0"/>
                        </a:rPr>
                        <a:t>17.98 </a:t>
                      </a:r>
                      <a:r>
                        <a:rPr lang="pt-BR" sz="1800" u="none" strike="noStrike" dirty="0">
                          <a:effectLst/>
                          <a:latin typeface="Times New Roman" panose="02020603050405020304" pitchFamily="18" charset="0"/>
                          <a:cs typeface="Times New Roman" panose="02020603050405020304" pitchFamily="18" charset="0"/>
                        </a:rPr>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MAE : </a:t>
                      </a:r>
                      <a:r>
                        <a:rPr lang="pt-BR" sz="1800" u="none" strike="noStrike" dirty="0" smtClean="0">
                          <a:effectLst/>
                          <a:latin typeface="Times New Roman" panose="02020603050405020304" pitchFamily="18" charset="0"/>
                          <a:cs typeface="Times New Roman" panose="02020603050405020304" pitchFamily="18" charset="0"/>
                        </a:rPr>
                        <a:t>8.61</a:t>
                      </a:r>
                      <a:endParaRPr lang="pt-BR"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tc>
              </a:tr>
              <a:tr h="1108364">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Gradient </a:t>
                      </a:r>
                      <a:r>
                        <a:rPr lang="en-IN"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Boost </a:t>
                      </a:r>
                      <a:r>
                        <a:rPr lang="en-IN" sz="1800" dirty="0" err="1" smtClean="0">
                          <a:effectLst/>
                          <a:latin typeface="Times New Roman" panose="02020603050405020304" pitchFamily="18" charset="0"/>
                          <a:cs typeface="Times New Roman" panose="02020603050405020304" pitchFamily="18" charset="0"/>
                        </a:rPr>
                        <a:t>regressor</a:t>
                      </a: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Learning rate: 0.1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Max depth: 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Min samples per split: </a:t>
                      </a:r>
                      <a:r>
                        <a:rPr lang="en-IN"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 of estimators: 300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R2 : </a:t>
                      </a:r>
                      <a:r>
                        <a:rPr lang="en-IN" sz="1800" u="none" strike="noStrike" dirty="0" smtClean="0">
                          <a:effectLst/>
                          <a:latin typeface="Times New Roman" panose="02020603050405020304" pitchFamily="18" charset="0"/>
                          <a:cs typeface="Times New Roman" panose="02020603050405020304" pitchFamily="18" charset="0"/>
                        </a:rPr>
                        <a:t>0.544</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a:effectLst/>
                          <a:latin typeface="Times New Roman" panose="02020603050405020304" pitchFamily="18" charset="0"/>
                          <a:cs typeface="Times New Roman" panose="02020603050405020304" pitchFamily="18" charset="0"/>
                        </a:rPr>
                        <a:t>RMSE : </a:t>
                      </a:r>
                      <a:r>
                        <a:rPr lang="en-IN" sz="1800" u="none" strike="noStrike" dirty="0" smtClean="0">
                          <a:effectLst/>
                          <a:latin typeface="Times New Roman" panose="02020603050405020304" pitchFamily="18" charset="0"/>
                          <a:cs typeface="Times New Roman" panose="02020603050405020304" pitchFamily="18" charset="0"/>
                        </a:rPr>
                        <a:t>25.01</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smtClean="0">
                          <a:effectLst/>
                          <a:latin typeface="Times New Roman" panose="02020603050405020304" pitchFamily="18" charset="0"/>
                          <a:cs typeface="Times New Roman" panose="02020603050405020304" pitchFamily="18" charset="0"/>
                        </a:rPr>
                        <a:t>MAE:13.47</a:t>
                      </a:r>
                      <a:endParaRPr lang="en-IN"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pt-BR" sz="1800" u="none" strike="noStrike" dirty="0">
                          <a:effectLst/>
                          <a:latin typeface="Times New Roman" panose="02020603050405020304" pitchFamily="18" charset="0"/>
                          <a:cs typeface="Times New Roman" panose="02020603050405020304" pitchFamily="18" charset="0"/>
                        </a:rPr>
                        <a:t>R2 : 0.812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RMSE : </a:t>
                      </a:r>
                      <a:r>
                        <a:rPr lang="pt-BR" sz="1800" u="none" strike="noStrike" dirty="0" smtClean="0">
                          <a:effectLst/>
                          <a:latin typeface="Times New Roman" panose="02020603050405020304" pitchFamily="18" charset="0"/>
                          <a:cs typeface="Times New Roman" panose="02020603050405020304" pitchFamily="18" charset="0"/>
                        </a:rPr>
                        <a:t>16.03 </a:t>
                      </a:r>
                      <a:r>
                        <a:rPr lang="pt-BR" sz="1800" u="none" strike="noStrike" dirty="0">
                          <a:effectLst/>
                          <a:latin typeface="Times New Roman" panose="02020603050405020304" pitchFamily="18" charset="0"/>
                          <a:cs typeface="Times New Roman" panose="02020603050405020304" pitchFamily="18" charset="0"/>
                        </a:rPr>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MAE : 8.81</a:t>
                      </a:r>
                      <a:endParaRPr lang="pt-BR"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tc>
              </a:tr>
              <a:tr h="828166">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8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IN"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smtClean="0">
                          <a:effectLst/>
                          <a:latin typeface="Times New Roman" panose="02020603050405020304" pitchFamily="18" charset="0"/>
                          <a:cs typeface="Times New Roman" panose="02020603050405020304" pitchFamily="18" charset="0"/>
                        </a:rPr>
                        <a:t>regressor</a:t>
                      </a: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Learning rate: 0.3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Max depth: 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 of estimators: 400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R2 : </a:t>
                      </a:r>
                      <a:r>
                        <a:rPr lang="en-IN" sz="1800" u="none" strike="noStrike" dirty="0" smtClean="0">
                          <a:effectLst/>
                          <a:latin typeface="Times New Roman" panose="02020603050405020304" pitchFamily="18" charset="0"/>
                          <a:cs typeface="Times New Roman" panose="02020603050405020304" pitchFamily="18" charset="0"/>
                        </a:rPr>
                        <a:t>0.792</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a:effectLst/>
                          <a:latin typeface="Times New Roman" panose="02020603050405020304" pitchFamily="18" charset="0"/>
                          <a:cs typeface="Times New Roman" panose="02020603050405020304" pitchFamily="18" charset="0"/>
                        </a:rPr>
                        <a:t>RMSE : </a:t>
                      </a:r>
                      <a:r>
                        <a:rPr lang="en-IN" sz="1800" u="none" strike="noStrike" dirty="0" smtClean="0">
                          <a:effectLst/>
                          <a:latin typeface="Times New Roman" panose="02020603050405020304" pitchFamily="18" charset="0"/>
                          <a:cs typeface="Times New Roman" panose="02020603050405020304" pitchFamily="18" charset="0"/>
                        </a:rPr>
                        <a:t>16.88</a:t>
                      </a:r>
                      <a:r>
                        <a:rPr lang="en-IN" sz="1800" u="none" strike="noStrike" dirty="0">
                          <a:effectLst/>
                          <a:latin typeface="Times New Roman" panose="02020603050405020304" pitchFamily="18" charset="0"/>
                          <a:cs typeface="Times New Roman" panose="02020603050405020304" pitchFamily="18" charset="0"/>
                        </a:rPr>
                        <a:t/>
                      </a:r>
                      <a:br>
                        <a:rPr lang="en-IN" sz="1800" u="none" strike="noStrike" dirty="0">
                          <a:effectLst/>
                          <a:latin typeface="Times New Roman" panose="02020603050405020304" pitchFamily="18" charset="0"/>
                          <a:cs typeface="Times New Roman" panose="02020603050405020304" pitchFamily="18" charset="0"/>
                        </a:rPr>
                      </a:br>
                      <a:r>
                        <a:rPr lang="en-IN" sz="1800" u="none" strike="noStrike" dirty="0" smtClean="0">
                          <a:effectLst/>
                          <a:latin typeface="Times New Roman" panose="02020603050405020304" pitchFamily="18" charset="0"/>
                          <a:cs typeface="Times New Roman" panose="02020603050405020304" pitchFamily="18" charset="0"/>
                        </a:rPr>
                        <a:t>MAE:9.52</a:t>
                      </a:r>
                      <a:endParaRPr lang="en-IN"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c>
                  <a:txBody>
                    <a:bodyPr/>
                    <a:lstStyle/>
                    <a:p>
                      <a:pPr algn="l" fontAlgn="b"/>
                      <a:r>
                        <a:rPr lang="pt-BR" sz="1800" u="none" strike="noStrike" dirty="0">
                          <a:effectLst/>
                          <a:latin typeface="Times New Roman" panose="02020603050405020304" pitchFamily="18" charset="0"/>
                          <a:cs typeface="Times New Roman" panose="02020603050405020304" pitchFamily="18" charset="0"/>
                        </a:rPr>
                        <a:t>R2 : 0.852 </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RMSE : 14.24</a:t>
                      </a:r>
                      <a:br>
                        <a:rPr lang="pt-BR" sz="1800" u="none" strike="noStrike" dirty="0">
                          <a:effectLst/>
                          <a:latin typeface="Times New Roman" panose="02020603050405020304" pitchFamily="18" charset="0"/>
                          <a:cs typeface="Times New Roman" panose="02020603050405020304" pitchFamily="18" charset="0"/>
                        </a:rPr>
                      </a:br>
                      <a:r>
                        <a:rPr lang="pt-BR" sz="1800" u="none" strike="noStrike" dirty="0">
                          <a:effectLst/>
                          <a:latin typeface="Times New Roman" panose="02020603050405020304" pitchFamily="18" charset="0"/>
                          <a:cs typeface="Times New Roman" panose="02020603050405020304" pitchFamily="18" charset="0"/>
                        </a:rPr>
                        <a:t>MAE: 7.63</a:t>
                      </a:r>
                      <a:endParaRPr lang="pt-BR" sz="1800" b="0" i="0" u="none" strike="noStrike" dirty="0">
                        <a:solidFill>
                          <a:srgbClr val="212121"/>
                        </a:solidFill>
                        <a:effectLst/>
                        <a:latin typeface="Times New Roman" panose="02020603050405020304" pitchFamily="18" charset="0"/>
                        <a:cs typeface="Times New Roman" panose="02020603050405020304" pitchFamily="18" charset="0"/>
                      </a:endParaRPr>
                    </a:p>
                  </a:txBody>
                  <a:tcPr marL="9525" marR="9525" marT="9525" marB="0" anchor="b">
                    <a:solidFill>
                      <a:srgbClr val="00B050"/>
                    </a:solidFill>
                  </a:tcPr>
                </a:tc>
              </a:tr>
            </a:tbl>
          </a:graphicData>
        </a:graphic>
      </p:graphicFrame>
    </p:spTree>
    <p:extLst>
      <p:ext uri="{BB962C8B-B14F-4D97-AF65-F5344CB8AC3E}">
        <p14:creationId xmlns:p14="http://schemas.microsoft.com/office/powerpoint/2010/main" val="1306912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a:bodyPr>
          <a:lstStyle/>
          <a:p>
            <a:r>
              <a:rPr lang="en-US" sz="4600" dirty="0" smtClean="0">
                <a:latin typeface="Times New Roman" panose="02020603050405020304" pitchFamily="18" charset="0"/>
                <a:cs typeface="Times New Roman" panose="02020603050405020304" pitchFamily="18" charset="0"/>
              </a:rPr>
              <a:t>MODEL PARAMETER TUNING &amp; RESULTS</a:t>
            </a:r>
            <a:endParaRPr lang="en-IN" sz="4600" dirty="0">
              <a:latin typeface="Times New Roman" panose="02020603050405020304" pitchFamily="18" charset="0"/>
              <a:cs typeface="Times New Roman" panose="02020603050405020304" pitchFamily="18" charset="0"/>
            </a:endParaRPr>
          </a:p>
        </p:txBody>
      </p:sp>
      <p:sp>
        <p:nvSpPr>
          <p:cNvPr id="8" name="Subtitle 2"/>
          <p:cNvSpPr>
            <a:spLocks noGrp="1"/>
          </p:cNvSpPr>
          <p:nvPr>
            <p:ph type="subTitle" idx="1"/>
          </p:nvPr>
        </p:nvSpPr>
        <p:spPr>
          <a:xfrm>
            <a:off x="311285" y="1749582"/>
            <a:ext cx="11653736" cy="4466392"/>
          </a:xfrm>
        </p:spPr>
        <p:txBody>
          <a:bodyPr/>
          <a:lstStyle/>
          <a:p>
            <a:pPr algn="l"/>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25</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Actual </a:t>
            </a:r>
            <a:r>
              <a:rPr lang="en-US" sz="2800" b="1" dirty="0" err="1" smtClean="0">
                <a:latin typeface="Times New Roman" panose="02020603050405020304" pitchFamily="18" charset="0"/>
                <a:cs typeface="Times New Roman" panose="02020603050405020304" pitchFamily="18" charset="0"/>
              </a:rPr>
              <a:t>vs</a:t>
            </a:r>
            <a:r>
              <a:rPr lang="en-US" sz="2800" b="1" dirty="0" smtClean="0">
                <a:latin typeface="Times New Roman" panose="02020603050405020304" pitchFamily="18" charset="0"/>
                <a:cs typeface="Times New Roman" panose="02020603050405020304" pitchFamily="18" charset="0"/>
              </a:rPr>
              <a:t> predicted graph for </a:t>
            </a:r>
            <a:r>
              <a:rPr lang="en-US" sz="2800" b="1" dirty="0" err="1" smtClean="0">
                <a:latin typeface="Times New Roman" panose="02020603050405020304" pitchFamily="18" charset="0"/>
                <a:cs typeface="Times New Roman" panose="02020603050405020304" pitchFamily="18" charset="0"/>
              </a:rPr>
              <a:t>XGboost</a:t>
            </a:r>
            <a:r>
              <a:rPr lang="en-US" sz="2800" b="1" dirty="0" smtClean="0">
                <a:latin typeface="Times New Roman" panose="02020603050405020304" pitchFamily="18" charset="0"/>
                <a:cs typeface="Times New Roman" panose="02020603050405020304" pitchFamily="18" charset="0"/>
              </a:rPr>
              <a:t> algorithm</a:t>
            </a:r>
            <a:endParaRPr lang="en-IN" sz="2800" b="1" dirty="0" smtClean="0">
              <a:latin typeface="Times New Roman" panose="02020603050405020304" pitchFamily="18" charset="0"/>
              <a:cs typeface="Times New Roman" panose="02020603050405020304" pitchFamily="18" charset="0"/>
            </a:endParaRP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85" y="1613477"/>
            <a:ext cx="5221234" cy="416052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153" y="1633143"/>
            <a:ext cx="5221234" cy="4160528"/>
          </a:xfrm>
          <a:prstGeom prst="rect">
            <a:avLst/>
          </a:prstGeom>
        </p:spPr>
      </p:pic>
      <p:sp>
        <p:nvSpPr>
          <p:cNvPr id="9" name="TextBox 8"/>
          <p:cNvSpPr txBox="1"/>
          <p:nvPr/>
        </p:nvSpPr>
        <p:spPr>
          <a:xfrm>
            <a:off x="1059543" y="5846642"/>
            <a:ext cx="4034971" cy="369332"/>
          </a:xfrm>
          <a:prstGeom prst="rect">
            <a:avLst/>
          </a:prstGeom>
          <a:noFill/>
        </p:spPr>
        <p:txBody>
          <a:bodyPr wrap="square" rtlCol="0">
            <a:spAutoFit/>
          </a:bodyPr>
          <a:lstStyle/>
          <a:p>
            <a:pPr algn="ctr"/>
            <a:r>
              <a:rPr lang="en-US" dirty="0" err="1" smtClean="0"/>
              <a:t>Manali_AQI</a:t>
            </a:r>
            <a:endParaRPr lang="en-IN" dirty="0"/>
          </a:p>
        </p:txBody>
      </p:sp>
      <p:sp>
        <p:nvSpPr>
          <p:cNvPr id="11" name="TextBox 10"/>
          <p:cNvSpPr txBox="1"/>
          <p:nvPr/>
        </p:nvSpPr>
        <p:spPr>
          <a:xfrm>
            <a:off x="6915439" y="5846642"/>
            <a:ext cx="4034971" cy="369332"/>
          </a:xfrm>
          <a:prstGeom prst="rect">
            <a:avLst/>
          </a:prstGeom>
          <a:noFill/>
        </p:spPr>
        <p:txBody>
          <a:bodyPr wrap="square" rtlCol="0">
            <a:spAutoFit/>
          </a:bodyPr>
          <a:lstStyle/>
          <a:p>
            <a:pPr algn="ctr"/>
            <a:r>
              <a:rPr lang="en-US" dirty="0" err="1" smtClean="0"/>
              <a:t>Velachery_AQI</a:t>
            </a:r>
            <a:endParaRPr lang="en-IN" dirty="0"/>
          </a:p>
        </p:txBody>
      </p:sp>
      <p:cxnSp>
        <p:nvCxnSpPr>
          <p:cNvPr id="13" name="Straight Connector 12"/>
          <p:cNvCxnSpPr/>
          <p:nvPr/>
        </p:nvCxnSpPr>
        <p:spPr>
          <a:xfrm>
            <a:off x="5907314" y="1749582"/>
            <a:ext cx="0" cy="4645677"/>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4316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285" y="1410511"/>
            <a:ext cx="11653736" cy="4805463"/>
          </a:xfrm>
        </p:spPr>
        <p:txBody>
          <a:bodyPr/>
          <a:lstStyle/>
          <a:p>
            <a:pPr marL="342900" indent="-342900" algn="just">
              <a:buFont typeface="Arial" panose="020B0604020202020204" pitchFamily="34" charset="0"/>
              <a:buChar char="•"/>
            </a:pPr>
            <a:r>
              <a:rPr lang="en-IN" dirty="0"/>
              <a:t>This project concludes by offering a comprehensive analysis of the fundamental characteristics necessary for precise forecasting of the Air Quality Index (AQI) and investigating diverse models for AQI prediction.</a:t>
            </a:r>
          </a:p>
          <a:p>
            <a:pPr marL="342900" indent="-342900" algn="just">
              <a:buFont typeface="Arial" panose="020B0604020202020204" pitchFamily="34" charset="0"/>
              <a:buChar char="•"/>
            </a:pPr>
            <a:r>
              <a:rPr lang="en-US" dirty="0"/>
              <a:t>Both Weather based features and pollution based features influence the air quality significantly.</a:t>
            </a:r>
            <a:endParaRPr lang="en-IN" dirty="0"/>
          </a:p>
          <a:p>
            <a:pPr marL="342900" indent="-342900" algn="just">
              <a:buFont typeface="Arial" panose="020B0604020202020204" pitchFamily="34" charset="0"/>
              <a:buChar char="•"/>
            </a:pPr>
            <a:r>
              <a:rPr lang="en-IN" dirty="0"/>
              <a:t>After a through examination, it was discovered that </a:t>
            </a:r>
            <a:r>
              <a:rPr lang="en-IN" dirty="0" err="1"/>
              <a:t>XGBoost</a:t>
            </a:r>
            <a:r>
              <a:rPr lang="en-IN" dirty="0"/>
              <a:t> performs better than other models, having R2, RMSE and MAE of 0.878, 21.08 and 12.87 respectively for </a:t>
            </a:r>
            <a:r>
              <a:rPr lang="en-IN" dirty="0" err="1"/>
              <a:t>Manali</a:t>
            </a:r>
            <a:r>
              <a:rPr lang="en-IN" dirty="0"/>
              <a:t> area and R2, RMSE and MAE of 0.838, 14.91, and 7.98 respectively for </a:t>
            </a:r>
            <a:r>
              <a:rPr lang="en-IN" dirty="0" err="1"/>
              <a:t>Velachery</a:t>
            </a:r>
            <a:r>
              <a:rPr lang="en-IN" dirty="0"/>
              <a:t> area. </a:t>
            </a:r>
          </a:p>
          <a:p>
            <a:pPr algn="l"/>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26</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027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285" y="1410511"/>
            <a:ext cx="11653736" cy="4805463"/>
          </a:xfrm>
        </p:spPr>
        <p:txBody>
          <a:bodyPr>
            <a:normAutofit/>
          </a:bodyPr>
          <a:lstStyle/>
          <a:p>
            <a:pPr algn="just"/>
            <a:r>
              <a:rPr lang="en-US" dirty="0">
                <a:latin typeface="Times New Roman" panose="02020603050405020304" pitchFamily="18" charset="0"/>
                <a:cs typeface="Times New Roman" panose="02020603050405020304" pitchFamily="18" charset="0"/>
              </a:rPr>
              <a:t>In addressing the challenges posed by extensive air quality monitoring data, the concept of an Air Quality Index (AQI) emerges as a crucial tool. While technological progress has resulted in significant data generation, the sheer volume can overwhelm decision-makers and the public. Describing air quality becomes intricate with numerous sampling stations and parameters, leading to confusion even within scientific communities. Raw data and complex analyses may not engage the public effectively, especially when dealing with pollution-induced health issues. Developed countries have successfully utilized AQI for over three decades, transforming diverse air pollution parameters into a singular or multiple numerical representation. However, in India, limited efforts and a lack of public awareness about air pollution hinder AQI development. The imperative now is to create an efficient and comprehensible AQI scale, ensuring informed decision-making by citizens and policymakers to mitigate the impact of air pollution on health.</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3</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783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PROPOSED METHODOLOGY</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4</a:t>
            </a:fld>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1761921157"/>
              </p:ext>
            </p:extLst>
          </p:nvPr>
        </p:nvGraphicFramePr>
        <p:xfrm>
          <a:off x="1322962" y="992221"/>
          <a:ext cx="9504695" cy="5248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69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a:bodyPr>
          <a:lstStyle/>
          <a:p>
            <a:r>
              <a:rPr lang="en-US" sz="4800" dirty="0" smtClean="0">
                <a:latin typeface="Times New Roman" panose="02020603050405020304" pitchFamily="18" charset="0"/>
                <a:cs typeface="Times New Roman" panose="02020603050405020304" pitchFamily="18" charset="0"/>
              </a:rPr>
              <a:t>DATA SELECTION &amp; PREPROCESSING</a:t>
            </a:r>
            <a:endParaRPr lang="en-IN" sz="4800" dirty="0">
              <a:latin typeface="Times New Roman" panose="02020603050405020304" pitchFamily="18" charset="0"/>
              <a:cs typeface="Times New Roman" panose="02020603050405020304" pitchFamily="18" charset="0"/>
            </a:endParaRPr>
          </a:p>
        </p:txBody>
      </p:sp>
      <p:sp>
        <p:nvSpPr>
          <p:cNvPr id="9" name="Subtitle 2"/>
          <p:cNvSpPr>
            <a:spLocks noGrp="1"/>
          </p:cNvSpPr>
          <p:nvPr>
            <p:ph type="subTitle" idx="1"/>
          </p:nvPr>
        </p:nvSpPr>
        <p:spPr>
          <a:xfrm>
            <a:off x="311285" y="1410511"/>
            <a:ext cx="11653736" cy="4805463"/>
          </a:xfrm>
        </p:spPr>
        <p:txBody>
          <a:bodyPr>
            <a:normAutofit fontScale="92500" lnSpcReduction="10000"/>
          </a:bodyPr>
          <a:lstStyle/>
          <a:p>
            <a:pPr marL="342900" indent="-342900" algn="just">
              <a:buFont typeface="Arial" panose="020B0604020202020204" pitchFamily="34" charset="0"/>
              <a:buChar char="•"/>
            </a:pPr>
            <a:r>
              <a:rPr lang="en-US" dirty="0"/>
              <a:t>The data used in this project has been sourced from the Central Pollution Control Board (CPCB). It is available in </a:t>
            </a:r>
            <a:r>
              <a:rPr lang="en-US" dirty="0" err="1"/>
              <a:t>Kaggle</a:t>
            </a:r>
            <a:r>
              <a:rPr lang="en-US" dirty="0"/>
              <a:t>. </a:t>
            </a:r>
          </a:p>
          <a:p>
            <a:pPr marL="342900" indent="-342900" algn="just">
              <a:buFont typeface="Arial" panose="020B0604020202020204" pitchFamily="34" charset="0"/>
              <a:buChar char="•"/>
            </a:pPr>
            <a:r>
              <a:rPr lang="en-US" dirty="0"/>
              <a:t>It has AQI station wise data from 2018 – 2023 on an hourly basis. </a:t>
            </a:r>
          </a:p>
          <a:p>
            <a:pPr marL="342900" indent="-342900" algn="just">
              <a:buFont typeface="Arial" panose="020B0604020202020204" pitchFamily="34" charset="0"/>
              <a:buChar char="•"/>
            </a:pPr>
            <a:r>
              <a:rPr lang="en-US" dirty="0"/>
              <a:t>It has the following columns </a:t>
            </a:r>
            <a:r>
              <a:rPr lang="en-IN" dirty="0"/>
              <a:t>From Date, To Date, PM2.5 (</a:t>
            </a:r>
            <a:r>
              <a:rPr lang="en-IN" dirty="0" err="1"/>
              <a:t>ug</a:t>
            </a:r>
            <a:r>
              <a:rPr lang="en-IN" dirty="0"/>
              <a:t>/m3), PM10 (</a:t>
            </a:r>
            <a:r>
              <a:rPr lang="en-IN" dirty="0" err="1"/>
              <a:t>ug</a:t>
            </a:r>
            <a:r>
              <a:rPr lang="en-IN" dirty="0"/>
              <a:t>/m3), NO (</a:t>
            </a:r>
            <a:r>
              <a:rPr lang="en-IN" dirty="0" err="1"/>
              <a:t>ug</a:t>
            </a:r>
            <a:r>
              <a:rPr lang="en-IN" dirty="0"/>
              <a:t>/m3), NO2 (</a:t>
            </a:r>
            <a:r>
              <a:rPr lang="en-IN" dirty="0" err="1"/>
              <a:t>ug</a:t>
            </a:r>
            <a:r>
              <a:rPr lang="en-IN" dirty="0"/>
              <a:t>/m3), </a:t>
            </a:r>
            <a:r>
              <a:rPr lang="en-IN" dirty="0" err="1"/>
              <a:t>NOx</a:t>
            </a:r>
            <a:r>
              <a:rPr lang="en-IN" dirty="0"/>
              <a:t> (ppb), NH3 (</a:t>
            </a:r>
            <a:r>
              <a:rPr lang="en-IN" dirty="0" err="1"/>
              <a:t>ug</a:t>
            </a:r>
            <a:r>
              <a:rPr lang="en-IN" dirty="0"/>
              <a:t>/m3), SO2 (</a:t>
            </a:r>
            <a:r>
              <a:rPr lang="en-IN" dirty="0" err="1"/>
              <a:t>ug</a:t>
            </a:r>
            <a:r>
              <a:rPr lang="en-IN" dirty="0"/>
              <a:t>/m3), CO (mg/m3), Ozone (</a:t>
            </a:r>
            <a:r>
              <a:rPr lang="en-IN" dirty="0" err="1"/>
              <a:t>ug</a:t>
            </a:r>
            <a:r>
              <a:rPr lang="en-IN" dirty="0"/>
              <a:t>/m3), Benzene (</a:t>
            </a:r>
            <a:r>
              <a:rPr lang="en-IN" dirty="0" err="1"/>
              <a:t>ug</a:t>
            </a:r>
            <a:r>
              <a:rPr lang="en-IN" dirty="0"/>
              <a:t>/m3), Toluene (</a:t>
            </a:r>
            <a:r>
              <a:rPr lang="en-IN" dirty="0" err="1"/>
              <a:t>ug</a:t>
            </a:r>
            <a:r>
              <a:rPr lang="en-IN" dirty="0"/>
              <a:t>/m3), Eth-Benzene (</a:t>
            </a:r>
            <a:r>
              <a:rPr lang="en-IN" dirty="0" err="1"/>
              <a:t>ug</a:t>
            </a:r>
            <a:r>
              <a:rPr lang="en-IN" dirty="0"/>
              <a:t>/m3), MP-Xylene (</a:t>
            </a:r>
            <a:r>
              <a:rPr lang="en-IN" dirty="0" err="1"/>
              <a:t>ug</a:t>
            </a:r>
            <a:r>
              <a:rPr lang="en-IN" dirty="0"/>
              <a:t>/m3), O Xylene (</a:t>
            </a:r>
            <a:r>
              <a:rPr lang="en-IN" dirty="0" err="1"/>
              <a:t>ug</a:t>
            </a:r>
            <a:r>
              <a:rPr lang="en-IN" dirty="0"/>
              <a:t>/m3) Temp (degree C), RH (%), </a:t>
            </a:r>
            <a:r>
              <a:rPr lang="en-IN" dirty="0" smtClean="0"/>
              <a:t>WD </a:t>
            </a:r>
            <a:r>
              <a:rPr lang="en-IN" dirty="0"/>
              <a:t>(</a:t>
            </a:r>
            <a:r>
              <a:rPr lang="en-IN" dirty="0" err="1"/>
              <a:t>deg</a:t>
            </a:r>
            <a:r>
              <a:rPr lang="en-IN" dirty="0"/>
              <a:t>), SR (W/mt2), BP (mmHg), VWS (m/s) </a:t>
            </a:r>
            <a:endParaRPr lang="en-IN" dirty="0" smtClean="0"/>
          </a:p>
          <a:p>
            <a:pPr marL="342900" indent="-342900" algn="just">
              <a:buFont typeface="Arial" panose="020B0604020202020204" pitchFamily="34" charset="0"/>
              <a:buChar char="•"/>
            </a:pPr>
            <a:r>
              <a:rPr lang="en-US" dirty="0"/>
              <a:t>The data used for prediction is of two areas in Chennai. One is </a:t>
            </a:r>
            <a:r>
              <a:rPr lang="en-US" dirty="0" err="1"/>
              <a:t>Manali</a:t>
            </a:r>
            <a:r>
              <a:rPr lang="en-US" dirty="0"/>
              <a:t> (Industrial area) and the other is </a:t>
            </a:r>
            <a:r>
              <a:rPr lang="en-US" dirty="0" err="1"/>
              <a:t>Velachery</a:t>
            </a:r>
            <a:r>
              <a:rPr lang="en-US" dirty="0"/>
              <a:t> (Residential area). </a:t>
            </a:r>
            <a:r>
              <a:rPr lang="en-US" dirty="0" smtClean="0"/>
              <a:t>Used </a:t>
            </a:r>
            <a:r>
              <a:rPr lang="en-US" dirty="0"/>
              <a:t>two </a:t>
            </a:r>
            <a:r>
              <a:rPr lang="en-US" dirty="0" err="1"/>
              <a:t>dataframes</a:t>
            </a:r>
            <a:r>
              <a:rPr lang="en-US" dirty="0"/>
              <a:t> one for each area Each data frame has data on an hourly basis from  </a:t>
            </a:r>
            <a:r>
              <a:rPr lang="en-US" dirty="0" smtClean="0"/>
              <a:t> </a:t>
            </a:r>
            <a:r>
              <a:rPr lang="en-US" dirty="0"/>
              <a:t>1-Jan-2018 to 31-Mar-2023. </a:t>
            </a:r>
          </a:p>
          <a:p>
            <a:pPr marL="342900" indent="-342900" algn="just">
              <a:buFont typeface="Arial" panose="020B0604020202020204" pitchFamily="34" charset="0"/>
              <a:buChar char="•"/>
            </a:pPr>
            <a:r>
              <a:rPr lang="en-US" dirty="0"/>
              <a:t>Each data frame has more than 45000 records and the number of columns is 22. </a:t>
            </a:r>
            <a:endParaRPr lang="en-US" dirty="0" smtClean="0"/>
          </a:p>
          <a:p>
            <a:pPr marL="342900" indent="-342900" algn="just">
              <a:buFont typeface="Arial" panose="020B0604020202020204" pitchFamily="34" charset="0"/>
              <a:buChar char="•"/>
            </a:pPr>
            <a:r>
              <a:rPr lang="en-US" dirty="0"/>
              <a:t>In order to fill in the missing values the mean of values 5 days before and after the date of the same hour is calculated and filled. If there is any null value then it ignores the null value and calculates the value</a:t>
            </a:r>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algn="l"/>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5</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955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CALCULATION OF AQI</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51428" y="3079524"/>
            <a:ext cx="9144000" cy="578076"/>
          </a:xfrm>
        </p:spPr>
        <p:txBody>
          <a:bodyPr>
            <a:normAutofit/>
          </a:bodyPr>
          <a:lstStyle/>
          <a:p>
            <a:r>
              <a:rPr lang="en-US" sz="2800" b="1" dirty="0">
                <a:latin typeface="Times New Roman" panose="02020603050405020304" pitchFamily="18" charset="0"/>
                <a:cs typeface="Times New Roman" panose="02020603050405020304" pitchFamily="18" charset="0"/>
              </a:rPr>
              <a:t>Calculation of Rolling Averages</a:t>
            </a:r>
            <a:endParaRPr lang="en-IN" sz="2800" b="1" dirty="0">
              <a:latin typeface="Times New Roman" panose="02020603050405020304" pitchFamily="18" charset="0"/>
              <a:cs typeface="Times New Roman" panose="02020603050405020304" pitchFamily="18" charset="0"/>
            </a:endParaRPr>
          </a:p>
          <a:p>
            <a:endParaRPr lang="en-IN" dirty="0"/>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6</a:t>
            </a:fld>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2713749310"/>
              </p:ext>
            </p:extLst>
          </p:nvPr>
        </p:nvGraphicFramePr>
        <p:xfrm>
          <a:off x="696686" y="1106715"/>
          <a:ext cx="10740571" cy="1684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ubtitle 2"/>
          <p:cNvSpPr txBox="1">
            <a:spLocks/>
          </p:cNvSpPr>
          <p:nvPr/>
        </p:nvSpPr>
        <p:spPr>
          <a:xfrm>
            <a:off x="1451428" y="3729880"/>
            <a:ext cx="9144000" cy="10598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As per CPCB norms for calculation of AQI, first rolling averages and maximums need to be taken.</a:t>
            </a:r>
            <a:r>
              <a:rPr lang="en-IN" sz="2800" dirty="0">
                <a:latin typeface="Times New Roman" panose="02020603050405020304" pitchFamily="18" charset="0"/>
                <a:cs typeface="Times New Roman" panose="02020603050405020304" pitchFamily="18" charset="0"/>
              </a:rPr>
              <a:t> The hours of rolling average needed is mentioned in the below table</a:t>
            </a:r>
            <a:endParaRPr lang="en-US" sz="2800" dirty="0">
              <a:latin typeface="Times New Roman" panose="02020603050405020304" pitchFamily="18" charset="0"/>
              <a:cs typeface="Times New Roman" panose="02020603050405020304" pitchFamily="18" charset="0"/>
            </a:endParaRPr>
          </a:p>
          <a:p>
            <a:pPr algn="just"/>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1496595036"/>
              </p:ext>
            </p:extLst>
          </p:nvPr>
        </p:nvGraphicFramePr>
        <p:xfrm>
          <a:off x="783773" y="4789714"/>
          <a:ext cx="10638969" cy="1402080"/>
        </p:xfrm>
        <a:graphic>
          <a:graphicData uri="http://schemas.openxmlformats.org/drawingml/2006/table">
            <a:tbl>
              <a:tblPr firstRow="1" bandRow="1">
                <a:tableStyleId>{5C22544A-7EE6-4342-B048-85BDC9FD1C3A}</a:tableStyleId>
              </a:tblPr>
              <a:tblGrid>
                <a:gridCol w="1586514"/>
                <a:gridCol w="839918"/>
                <a:gridCol w="1119895"/>
                <a:gridCol w="1182107"/>
                <a:gridCol w="1182107"/>
                <a:gridCol w="1182107"/>
                <a:gridCol w="1182107"/>
                <a:gridCol w="1182107"/>
                <a:gridCol w="1182107"/>
              </a:tblGrid>
              <a:tr h="612068">
                <a:tc>
                  <a:txBody>
                    <a:bodyPr/>
                    <a:lstStyle/>
                    <a:p>
                      <a:r>
                        <a:rPr lang="en-US" sz="2000" dirty="0" smtClean="0"/>
                        <a:t>Pollutants</a:t>
                      </a:r>
                    </a:p>
                    <a:p>
                      <a:r>
                        <a:rPr lang="en-US" sz="2000" dirty="0" smtClean="0"/>
                        <a:t>(</a:t>
                      </a:r>
                      <a:r>
                        <a:rPr lang="en-US" sz="2000" dirty="0" err="1" smtClean="0"/>
                        <a:t>ug</a:t>
                      </a:r>
                      <a:r>
                        <a:rPr lang="en-US" sz="2000" dirty="0" smtClean="0"/>
                        <a:t>/m3)</a:t>
                      </a:r>
                      <a:endParaRPr lang="en-IN" sz="2000" dirty="0"/>
                    </a:p>
                  </a:txBody>
                  <a:tcPr/>
                </a:tc>
                <a:tc>
                  <a:txBody>
                    <a:bodyPr/>
                    <a:lstStyle/>
                    <a:p>
                      <a:r>
                        <a:rPr lang="en-IN" sz="1800" b="1" i="0" u="none" strike="noStrike" baseline="0" dirty="0" smtClean="0">
                          <a:latin typeface="TimesNewRomanPS-BoldMT"/>
                        </a:rPr>
                        <a:t>SO</a:t>
                      </a:r>
                      <a:r>
                        <a:rPr lang="en-IN" sz="1050" b="1" i="0" u="none" strike="noStrike" baseline="0" dirty="0" smtClean="0">
                          <a:latin typeface="TimesNewRomanPS-BoldMT"/>
                        </a:rPr>
                        <a:t>2</a:t>
                      </a:r>
                      <a:endParaRPr lang="en-IN" sz="2800" dirty="0"/>
                    </a:p>
                  </a:txBody>
                  <a:tcPr/>
                </a:tc>
                <a:tc>
                  <a:txBody>
                    <a:bodyPr/>
                    <a:lstStyle/>
                    <a:p>
                      <a:r>
                        <a:rPr lang="en-IN" sz="1050" b="1" i="0" u="none" strike="noStrike" baseline="0" dirty="0" smtClean="0">
                          <a:latin typeface="TimesNewRomanPS-BoldMT"/>
                        </a:rPr>
                        <a:t> </a:t>
                      </a:r>
                      <a:r>
                        <a:rPr lang="en-IN" sz="1800" b="1" i="0" u="none" strike="noStrike" baseline="0" dirty="0" smtClean="0">
                          <a:latin typeface="TimesNewRomanPS-BoldMT"/>
                        </a:rPr>
                        <a:t>NO</a:t>
                      </a:r>
                      <a:r>
                        <a:rPr lang="en-IN" sz="1050" b="1" i="0" u="none" strike="noStrike" baseline="0" dirty="0" smtClean="0">
                          <a:latin typeface="TimesNewRomanPS-BoldMT"/>
                        </a:rPr>
                        <a:t>2</a:t>
                      </a:r>
                      <a:endParaRPr lang="en-IN" sz="2800" dirty="0"/>
                    </a:p>
                  </a:txBody>
                  <a:tcPr/>
                </a:tc>
                <a:tc>
                  <a:txBody>
                    <a:bodyPr/>
                    <a:lstStyle/>
                    <a:p>
                      <a:r>
                        <a:rPr lang="en-IN" sz="1800" b="1" i="0" u="none" strike="noStrike" baseline="0" dirty="0" smtClean="0">
                          <a:latin typeface="TimesNewRomanPS-BoldMT"/>
                        </a:rPr>
                        <a:t>PM</a:t>
                      </a:r>
                      <a:r>
                        <a:rPr lang="en-IN" sz="1050" b="1" i="0" u="none" strike="noStrike" baseline="0" dirty="0" smtClean="0">
                          <a:latin typeface="TimesNewRomanPS-BoldMT"/>
                        </a:rPr>
                        <a:t>2.5</a:t>
                      </a:r>
                      <a:endParaRPr lang="en-IN" sz="2800" dirty="0"/>
                    </a:p>
                  </a:txBody>
                  <a:tcPr/>
                </a:tc>
                <a:tc>
                  <a:txBody>
                    <a:bodyPr/>
                    <a:lstStyle/>
                    <a:p>
                      <a:r>
                        <a:rPr lang="en-IN" sz="1800" b="1" i="0" u="none" strike="noStrike" baseline="0" dirty="0" smtClean="0">
                          <a:latin typeface="TimesNewRomanPS-BoldMT"/>
                        </a:rPr>
                        <a:t>PM</a:t>
                      </a:r>
                      <a:r>
                        <a:rPr lang="en-IN" sz="1050" b="1" i="0" u="none" strike="noStrike" baseline="0" dirty="0" smtClean="0">
                          <a:latin typeface="TimesNewRomanPS-BoldMT"/>
                        </a:rPr>
                        <a:t>10</a:t>
                      </a:r>
                      <a:endParaRPr lang="en-IN" sz="2800" dirty="0"/>
                    </a:p>
                  </a:txBody>
                  <a:tcPr/>
                </a:tc>
                <a:tc>
                  <a:txBody>
                    <a:bodyPr/>
                    <a:lstStyle/>
                    <a:p>
                      <a:r>
                        <a:rPr lang="en-IN" sz="1800" b="1" i="0" u="none" strike="noStrike" baseline="0" dirty="0" smtClean="0">
                          <a:latin typeface="TimesNewRomanPS-BoldMT"/>
                        </a:rPr>
                        <a:t>O</a:t>
                      </a:r>
                      <a:r>
                        <a:rPr lang="en-IN" sz="1050" b="1" i="0" u="none" strike="noStrike" baseline="0" dirty="0" smtClean="0">
                          <a:latin typeface="TimesNewRomanPS-BoldMT"/>
                        </a:rPr>
                        <a:t>3</a:t>
                      </a:r>
                      <a:endParaRPr lang="en-IN" sz="2800" dirty="0"/>
                    </a:p>
                  </a:txBody>
                  <a:tcPr/>
                </a:tc>
                <a:tc>
                  <a:txBody>
                    <a:bodyPr/>
                    <a:lstStyle/>
                    <a:p>
                      <a:r>
                        <a:rPr lang="en-IN" sz="1050" b="1" i="0" u="none" strike="noStrike" baseline="0" dirty="0" smtClean="0">
                          <a:latin typeface="TimesNewRomanPS-BoldMT"/>
                        </a:rPr>
                        <a:t> </a:t>
                      </a:r>
                      <a:r>
                        <a:rPr lang="en-IN" sz="1800" b="1" i="0" u="none" strike="noStrike" baseline="0" dirty="0" smtClean="0">
                          <a:latin typeface="TimesNewRomanPS-BoldMT"/>
                        </a:rPr>
                        <a:t>CO (mg/m</a:t>
                      </a:r>
                      <a:r>
                        <a:rPr lang="en-IN" sz="1050" b="1" i="0" u="none" strike="noStrike" baseline="0" dirty="0" smtClean="0">
                          <a:latin typeface="TimesNewRomanPS-BoldMT"/>
                        </a:rPr>
                        <a:t>3</a:t>
                      </a:r>
                      <a:r>
                        <a:rPr lang="en-IN" sz="1800" b="1" i="0" u="none" strike="noStrike" baseline="0" dirty="0" smtClean="0">
                          <a:latin typeface="TimesNewRomanPS-BoldMT"/>
                        </a:rPr>
                        <a:t>)</a:t>
                      </a:r>
                      <a:endParaRPr lang="en-IN" sz="2800" dirty="0"/>
                    </a:p>
                  </a:txBody>
                  <a:tcPr/>
                </a:tc>
                <a:tc>
                  <a:txBody>
                    <a:bodyPr/>
                    <a:lstStyle/>
                    <a:p>
                      <a:r>
                        <a:rPr lang="en-IN" sz="1800" b="1" i="0" u="none" strike="noStrike" baseline="0" dirty="0" err="1" smtClean="0">
                          <a:latin typeface="TimesNewRomanPS-BoldMT"/>
                        </a:rPr>
                        <a:t>Pb</a:t>
                      </a:r>
                      <a:r>
                        <a:rPr lang="en-IN" sz="1800" b="1" i="0" u="none" strike="noStrike" baseline="0" dirty="0" smtClean="0">
                          <a:latin typeface="TimesNewRomanPS-BoldMT"/>
                        </a:rPr>
                        <a:t> </a:t>
                      </a:r>
                      <a:endParaRPr lang="en-IN" sz="2800" dirty="0"/>
                    </a:p>
                  </a:txBody>
                  <a:tcPr/>
                </a:tc>
                <a:tc>
                  <a:txBody>
                    <a:bodyPr/>
                    <a:lstStyle/>
                    <a:p>
                      <a:r>
                        <a:rPr lang="en-IN" sz="1800" b="1" i="0" u="none" strike="noStrike" baseline="0" dirty="0" smtClean="0">
                          <a:latin typeface="TimesNewRomanPS-BoldMT"/>
                        </a:rPr>
                        <a:t>NH</a:t>
                      </a:r>
                      <a:r>
                        <a:rPr lang="en-IN" sz="1050" b="1" i="0" u="none" strike="noStrike" baseline="0" dirty="0" smtClean="0">
                          <a:latin typeface="TimesNewRomanPS-BoldMT"/>
                        </a:rPr>
                        <a:t>3</a:t>
                      </a:r>
                      <a:endParaRPr lang="en-IN" sz="2800" dirty="0"/>
                    </a:p>
                  </a:txBody>
                  <a:tcPr/>
                </a:tc>
              </a:tr>
              <a:tr h="612068">
                <a:tc>
                  <a:txBody>
                    <a:bodyPr/>
                    <a:lstStyle/>
                    <a:p>
                      <a:r>
                        <a:rPr lang="en-US" sz="2000" dirty="0" smtClean="0"/>
                        <a:t>Averaging time</a:t>
                      </a:r>
                      <a:endParaRPr lang="en-IN" sz="2000" dirty="0"/>
                    </a:p>
                  </a:txBody>
                  <a:tcPr/>
                </a:tc>
                <a:tc>
                  <a:txBody>
                    <a:bodyPr/>
                    <a:lstStyle/>
                    <a:p>
                      <a:r>
                        <a:rPr lang="en-US" sz="2000" dirty="0" smtClean="0"/>
                        <a:t>24</a:t>
                      </a:r>
                      <a:endParaRPr lang="en-IN" sz="2000" dirty="0"/>
                    </a:p>
                  </a:txBody>
                  <a:tcPr/>
                </a:tc>
                <a:tc>
                  <a:txBody>
                    <a:bodyPr/>
                    <a:lstStyle/>
                    <a:p>
                      <a:r>
                        <a:rPr lang="en-US" sz="2000" dirty="0" smtClean="0"/>
                        <a:t>24</a:t>
                      </a:r>
                      <a:endParaRPr lang="en-IN" sz="2000" dirty="0"/>
                    </a:p>
                  </a:txBody>
                  <a:tcPr/>
                </a:tc>
                <a:tc>
                  <a:txBody>
                    <a:bodyPr/>
                    <a:lstStyle/>
                    <a:p>
                      <a:r>
                        <a:rPr lang="en-US" sz="2000" dirty="0" smtClean="0"/>
                        <a:t>24</a:t>
                      </a:r>
                      <a:endParaRPr lang="en-IN" sz="2000" dirty="0"/>
                    </a:p>
                  </a:txBody>
                  <a:tcPr/>
                </a:tc>
                <a:tc>
                  <a:txBody>
                    <a:bodyPr/>
                    <a:lstStyle/>
                    <a:p>
                      <a:r>
                        <a:rPr lang="en-US" sz="2000" dirty="0" smtClean="0"/>
                        <a:t>24</a:t>
                      </a:r>
                      <a:endParaRPr lang="en-IN" sz="2000" dirty="0"/>
                    </a:p>
                  </a:txBody>
                  <a:tcPr/>
                </a:tc>
                <a:tc>
                  <a:txBody>
                    <a:bodyPr/>
                    <a:lstStyle/>
                    <a:p>
                      <a:r>
                        <a:rPr lang="en-US" sz="2000" dirty="0" smtClean="0"/>
                        <a:t>8</a:t>
                      </a:r>
                      <a:endParaRPr lang="en-IN" sz="2000" dirty="0"/>
                    </a:p>
                  </a:txBody>
                  <a:tcPr/>
                </a:tc>
                <a:tc>
                  <a:txBody>
                    <a:bodyPr/>
                    <a:lstStyle/>
                    <a:p>
                      <a:r>
                        <a:rPr lang="en-US" sz="2000" dirty="0" smtClean="0"/>
                        <a:t>8</a:t>
                      </a:r>
                      <a:endParaRPr lang="en-IN" sz="2000" dirty="0"/>
                    </a:p>
                  </a:txBody>
                  <a:tcPr/>
                </a:tc>
                <a:tc>
                  <a:txBody>
                    <a:bodyPr/>
                    <a:lstStyle/>
                    <a:p>
                      <a:r>
                        <a:rPr lang="en-US" sz="2000" dirty="0" smtClean="0"/>
                        <a:t>24</a:t>
                      </a:r>
                      <a:endParaRPr lang="en-IN" sz="2000" dirty="0"/>
                    </a:p>
                  </a:txBody>
                  <a:tcPr/>
                </a:tc>
                <a:tc>
                  <a:txBody>
                    <a:bodyPr/>
                    <a:lstStyle/>
                    <a:p>
                      <a:r>
                        <a:rPr lang="en-US" sz="2000" dirty="0" smtClean="0"/>
                        <a:t>24</a:t>
                      </a:r>
                      <a:endParaRPr lang="en-IN" sz="2000" dirty="0"/>
                    </a:p>
                  </a:txBody>
                  <a:tcPr/>
                </a:tc>
              </a:tr>
            </a:tbl>
          </a:graphicData>
        </a:graphic>
      </p:graphicFrame>
    </p:spTree>
    <p:extLst>
      <p:ext uri="{BB962C8B-B14F-4D97-AF65-F5344CB8AC3E}">
        <p14:creationId xmlns:p14="http://schemas.microsoft.com/office/powerpoint/2010/main" val="4119737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CALCULATION OF AQI</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551543" y="1625600"/>
                <a:ext cx="11306628" cy="4659086"/>
              </a:xfrm>
            </p:spPr>
            <p:txBody>
              <a:bodyPr>
                <a:normAutofit/>
              </a:body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subindices</a:t>
                </a:r>
                <a:r>
                  <a:rPr lang="en-US" dirty="0">
                    <a:latin typeface="Times New Roman" panose="02020603050405020304" pitchFamily="18" charset="0"/>
                    <a:cs typeface="Times New Roman" panose="02020603050405020304" pitchFamily="18" charset="0"/>
                  </a:rPr>
                  <a:t> are calculated based on the rolling average values and the gas. The formula for calculating </a:t>
                </a:r>
                <a:r>
                  <a:rPr lang="en-US" dirty="0" err="1">
                    <a:latin typeface="Times New Roman" panose="02020603050405020304" pitchFamily="18" charset="0"/>
                    <a:cs typeface="Times New Roman" panose="02020603050405020304" pitchFamily="18" charset="0"/>
                  </a:rPr>
                  <a:t>subindex</a:t>
                </a:r>
                <a:r>
                  <a:rPr lang="en-US" dirty="0">
                    <a:latin typeface="Times New Roman" panose="02020603050405020304" pitchFamily="18" charset="0"/>
                    <a:cs typeface="Times New Roman" panose="02020603050405020304" pitchFamily="18" charset="0"/>
                  </a:rPr>
                  <a:t> is given below.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𝑝</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𝐻𝐼</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𝐿𝑂</m:t>
                            </m:r>
                          </m:sub>
                        </m:sSub>
                      </m:num>
                      <m:den>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𝐻𝐼</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𝐿𝑂</m:t>
                            </m:r>
                          </m:sub>
                        </m:sSub>
                      </m:den>
                    </m:f>
                    <m:r>
                      <a:rPr lang="en-US">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𝐿𝑂</m:t>
                            </m:r>
                          </m:sub>
                        </m:sSub>
                      </m:e>
                    </m:d>
                    <m:r>
                      <a:rPr lang="en-US"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𝐿𝑂</m:t>
                        </m:r>
                      </m:sub>
                    </m:sSub>
                  </m:oMath>
                </a14:m>
                <a:endParaRPr lang="en-US"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Where</a:t>
                </a:r>
              </a:p>
              <a:p>
                <a:pPr marL="342900" indent="-342900" algn="l">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𝐻𝐼</m:t>
                        </m:r>
                      </m:sub>
                    </m:sSub>
                  </m:oMath>
                </a14:m>
                <a:r>
                  <a:rPr lang="en-US" dirty="0">
                    <a:latin typeface="Times New Roman" panose="02020603050405020304" pitchFamily="18" charset="0"/>
                    <a:cs typeface="Times New Roman" panose="02020603050405020304" pitchFamily="18" charset="0"/>
                  </a:rPr>
                  <a:t>= Breakpoint concentration greater or equal to given concentration</a:t>
                </a:r>
              </a:p>
              <a:p>
                <a:pPr marL="342900" indent="-342900" algn="l">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𝐿𝑂</m:t>
                        </m:r>
                      </m:sub>
                    </m:sSub>
                  </m:oMath>
                </a14:m>
                <a:r>
                  <a:rPr lang="en-US" dirty="0">
                    <a:latin typeface="Times New Roman" panose="02020603050405020304" pitchFamily="18" charset="0"/>
                    <a:cs typeface="Times New Roman" panose="02020603050405020304" pitchFamily="18" charset="0"/>
                  </a:rPr>
                  <a:t>= Breakpoint concentration smaller or equal to given concentration</a:t>
                </a:r>
              </a:p>
              <a:p>
                <a:pPr marL="342900" indent="-342900" algn="l">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𝐻𝐼</m:t>
                        </m:r>
                      </m:sub>
                    </m:sSub>
                  </m:oMath>
                </a14:m>
                <a:r>
                  <a:rPr lang="en-US" dirty="0">
                    <a:latin typeface="Times New Roman" panose="02020603050405020304" pitchFamily="18" charset="0"/>
                    <a:cs typeface="Times New Roman" panose="02020603050405020304" pitchFamily="18" charset="0"/>
                  </a:rPr>
                  <a:t> = AQI value corresponding to BHI</a:t>
                </a:r>
              </a:p>
              <a:p>
                <a:pPr marL="342900" indent="-342900" algn="l">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𝐿𝑂</m:t>
                        </m:r>
                      </m:sub>
                    </m:sSub>
                  </m:oMath>
                </a14:m>
                <a:r>
                  <a:rPr lang="en-US" dirty="0">
                    <a:latin typeface="Times New Roman" panose="02020603050405020304" pitchFamily="18" charset="0"/>
                    <a:cs typeface="Times New Roman" panose="02020603050405020304" pitchFamily="18" charset="0"/>
                  </a:rPr>
                  <a:t> = AQI value corresponding to BLO; subtract one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𝐿𝑂</m:t>
                        </m:r>
                      </m:sub>
                    </m:sSub>
                  </m:oMath>
                </a14:m>
                <a:r>
                  <a:rPr lang="en-US" dirty="0">
                    <a:latin typeface="Times New Roman" panose="02020603050405020304" pitchFamily="18" charset="0"/>
                    <a:cs typeface="Times New Roman" panose="02020603050405020304" pitchFamily="18" charset="0"/>
                  </a:rPr>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𝐿𝑂</m:t>
                        </m:r>
                      </m:sub>
                    </m:sSub>
                  </m:oMath>
                </a14:m>
                <a:r>
                  <a:rPr lang="en-US" dirty="0">
                    <a:latin typeface="Times New Roman" panose="02020603050405020304" pitchFamily="18" charset="0"/>
                    <a:cs typeface="Times New Roman" panose="02020603050405020304" pitchFamily="18" charset="0"/>
                  </a:rPr>
                  <a:t> is greater than 50</a:t>
                </a:r>
              </a:p>
              <a:p>
                <a:pPr marL="342900" indent="-342900" algn="l">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m:t>
                        </m:r>
                      </m:sub>
                    </m:sSub>
                  </m:oMath>
                </a14:m>
                <a:r>
                  <a:rPr lang="en-US" dirty="0">
                    <a:latin typeface="Times New Roman" panose="02020603050405020304" pitchFamily="18" charset="0"/>
                    <a:cs typeface="Times New Roman" panose="02020603050405020304" pitchFamily="18" charset="0"/>
                  </a:rPr>
                  <a:t> = Pollutant concentration</a:t>
                </a:r>
              </a:p>
              <a:p>
                <a:endParaRPr lang="en-IN"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551543" y="1625600"/>
                <a:ext cx="11306628" cy="4659086"/>
              </a:xfrm>
              <a:blipFill rotWithShape="0">
                <a:blip r:embed="rId2"/>
                <a:stretch>
                  <a:fillRect l="-809" t="-1832"/>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7</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Calculation of Sub indices</a:t>
            </a:r>
            <a:endParaRPr lang="en-IN" sz="2800" b="1"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8662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CALCULATION OF AQI</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1543" y="1625600"/>
            <a:ext cx="11306628" cy="4659086"/>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below table illustrates the breaking point for AQI scale from 0 </a:t>
            </a:r>
            <a:r>
              <a:rPr lang="en-US" dirty="0" smtClean="0">
                <a:latin typeface="Times New Roman" panose="02020603050405020304" pitchFamily="18" charset="0"/>
                <a:cs typeface="Times New Roman" panose="02020603050405020304" pitchFamily="18" charset="0"/>
              </a:rPr>
              <a:t>– 500</a:t>
            </a:r>
          </a:p>
          <a:p>
            <a:pPr marL="342900" indent="-342900" algn="l">
              <a:buFont typeface="Arial" panose="020B0604020202020204" pitchFamily="34" charset="0"/>
              <a:buChar char="•"/>
            </a:pPr>
            <a:endParaRPr lang="en-IN" dirty="0"/>
          </a:p>
          <a:p>
            <a:pPr algn="l"/>
            <a:endParaRPr lang="en-IN" dirty="0"/>
          </a:p>
        </p:txBody>
      </p:sp>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8</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Calculation of Sub indices</a:t>
            </a:r>
            <a:endParaRPr lang="en-IN" sz="2800" b="1" dirty="0" smtClean="0">
              <a:latin typeface="Times New Roman" panose="02020603050405020304" pitchFamily="18" charset="0"/>
              <a:cs typeface="Times New Roman" panose="02020603050405020304" pitchFamily="18" charset="0"/>
            </a:endParaRPr>
          </a:p>
          <a:p>
            <a:endParaRPr lang="en-IN" dirty="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95" y="2203676"/>
            <a:ext cx="9514115" cy="3954377"/>
          </a:xfrm>
          <a:prstGeom prst="rect">
            <a:avLst/>
          </a:prstGeom>
        </p:spPr>
      </p:pic>
    </p:spTree>
    <p:extLst>
      <p:ext uri="{BB962C8B-B14F-4D97-AF65-F5344CB8AC3E}">
        <p14:creationId xmlns:p14="http://schemas.microsoft.com/office/powerpoint/2010/main" val="1137416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5" y="188507"/>
            <a:ext cx="11653736" cy="803714"/>
          </a:xfrm>
        </p:spPr>
        <p:txBody>
          <a:bodyPr>
            <a:normAutofit fontScale="90000"/>
          </a:bodyPr>
          <a:lstStyle/>
          <a:p>
            <a:r>
              <a:rPr lang="en-US" dirty="0" smtClean="0">
                <a:latin typeface="Times New Roman" panose="02020603050405020304" pitchFamily="18" charset="0"/>
                <a:cs typeface="Times New Roman" panose="02020603050405020304" pitchFamily="18" charset="0"/>
              </a:rPr>
              <a:t>CALCULATION OF AQI</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551543" y="1625600"/>
                <a:ext cx="11306628" cy="4659086"/>
              </a:xfrm>
            </p:spPr>
            <p:txBody>
              <a:bodyPr>
                <a:norm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𝑝</m:t>
                        </m:r>
                      </m:sub>
                    </m:sSub>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𝐻𝐼</m:t>
                            </m:r>
                          </m:sub>
                        </m:sSub>
                        <m:r>
                          <a:rPr lang="en-US" sz="2800" i="1">
                            <a:latin typeface="Cambria Math" panose="02040503050406030204" pitchFamily="18" charset="0"/>
                          </a:rPr>
                          <m:t> − </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𝐿𝑂</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𝐵</m:t>
                            </m:r>
                          </m:e>
                          <m:sub>
                            <m:r>
                              <a:rPr lang="en-US" sz="2800" i="1">
                                <a:latin typeface="Cambria Math" panose="02040503050406030204" pitchFamily="18" charset="0"/>
                              </a:rPr>
                              <m:t>𝐻𝐼</m:t>
                            </m:r>
                          </m:sub>
                        </m:sSub>
                        <m:r>
                          <a:rPr lang="en-US" sz="2800" i="1">
                            <a:latin typeface="Cambria Math" panose="02040503050406030204" pitchFamily="18" charset="0"/>
                          </a:rPr>
                          <m:t> − </m:t>
                        </m:r>
                        <m:sSub>
                          <m:sSubPr>
                            <m:ctrlPr>
                              <a:rPr lang="en-US" sz="2800" i="1">
                                <a:latin typeface="Cambria Math" panose="02040503050406030204" pitchFamily="18" charset="0"/>
                              </a:rPr>
                            </m:ctrlPr>
                          </m:sSubPr>
                          <m:e>
                            <m:r>
                              <a:rPr lang="en-US" sz="2800" i="1">
                                <a:latin typeface="Cambria Math" panose="02040503050406030204" pitchFamily="18" charset="0"/>
                              </a:rPr>
                              <m:t>𝐵</m:t>
                            </m:r>
                          </m:e>
                          <m:sub>
                            <m:r>
                              <a:rPr lang="en-US" sz="2800" i="1">
                                <a:latin typeface="Cambria Math" panose="02040503050406030204" pitchFamily="18" charset="0"/>
                              </a:rPr>
                              <m:t>𝐿𝑂</m:t>
                            </m:r>
                          </m:sub>
                        </m:sSub>
                      </m:den>
                    </m:f>
                    <m:r>
                      <a:rPr lang="en-US" sz="2800">
                        <a:latin typeface="Cambria Math" panose="02040503050406030204" pitchFamily="18" charset="0"/>
                      </a:rPr>
                      <m:t> ∗</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𝑝</m:t>
                            </m:r>
                          </m:sub>
                        </m:sSub>
                        <m:r>
                          <a:rPr lang="en-US" sz="2800" i="1">
                            <a:latin typeface="Cambria Math" panose="02040503050406030204" pitchFamily="18" charset="0"/>
                          </a:rPr>
                          <m:t> − </m:t>
                        </m:r>
                        <m:sSub>
                          <m:sSubPr>
                            <m:ctrlPr>
                              <a:rPr lang="en-US" sz="2800" i="1">
                                <a:latin typeface="Cambria Math" panose="02040503050406030204" pitchFamily="18" charset="0"/>
                              </a:rPr>
                            </m:ctrlPr>
                          </m:sSubPr>
                          <m:e>
                            <m:r>
                              <a:rPr lang="en-US" sz="2800" i="1">
                                <a:latin typeface="Cambria Math" panose="02040503050406030204" pitchFamily="18" charset="0"/>
                              </a:rPr>
                              <m:t>𝐵</m:t>
                            </m:r>
                          </m:e>
                          <m:sub>
                            <m:r>
                              <a:rPr lang="en-US" sz="2800" i="1">
                                <a:latin typeface="Cambria Math" panose="02040503050406030204" pitchFamily="18" charset="0"/>
                              </a:rPr>
                              <m:t>𝐿𝑂</m:t>
                            </m:r>
                          </m:sub>
                        </m:sSub>
                      </m:e>
                    </m:d>
                    <m:r>
                      <a:rPr lang="en-US" sz="2800" i="1">
                        <a:latin typeface="Cambria Math" panose="02040503050406030204" pitchFamily="18" charset="0"/>
                      </a:rPr>
                      <m:t>] </m:t>
                    </m:r>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𝐿𝑂</m:t>
                        </m:r>
                      </m:sub>
                    </m:sSub>
                  </m:oMath>
                </a14:m>
                <a:endParaRPr lang="en-IN"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Let </a:t>
                </a:r>
                <a:r>
                  <a:rPr lang="en-US" sz="2800" dirty="0">
                    <a:latin typeface="Times New Roman" panose="02020603050405020304" pitchFamily="18" charset="0"/>
                    <a:cs typeface="Times New Roman" panose="02020603050405020304" pitchFamily="18" charset="0"/>
                  </a:rPr>
                  <a:t>us assume for the pollutant concentration of PM2.5 is 50 </a:t>
                </a:r>
                <a:r>
                  <a:rPr lang="en-US" sz="2800" dirty="0" err="1">
                    <a:latin typeface="Times New Roman" panose="02020603050405020304" pitchFamily="18" charset="0"/>
                    <a:cs typeface="Times New Roman" panose="02020603050405020304" pitchFamily="18" charset="0"/>
                  </a:rPr>
                  <a:t>ug</a:t>
                </a:r>
                <a:r>
                  <a:rPr lang="en-US" sz="2800" dirty="0">
                    <a:latin typeface="Times New Roman" panose="02020603050405020304" pitchFamily="18" charset="0"/>
                    <a:cs typeface="Times New Roman" panose="02020603050405020304" pitchFamily="18" charset="0"/>
                  </a:rPr>
                  <a:t>/m3. Then the </a:t>
                </a:r>
                <a:r>
                  <a:rPr lang="en-US" sz="2800" dirty="0" err="1">
                    <a:latin typeface="Times New Roman" panose="02020603050405020304" pitchFamily="18" charset="0"/>
                    <a:cs typeface="Times New Roman" panose="02020603050405020304" pitchFamily="18" charset="0"/>
                  </a:rPr>
                  <a:t>subindex</a:t>
                </a:r>
                <a:r>
                  <a:rPr lang="en-US" sz="2800" dirty="0">
                    <a:latin typeface="Times New Roman" panose="02020603050405020304" pitchFamily="18" charset="0"/>
                    <a:cs typeface="Times New Roman" panose="02020603050405020304" pitchFamily="18" charset="0"/>
                  </a:rPr>
                  <a:t> will be calculated as follows. </a:t>
                </a:r>
                <a:endParaRPr lang="en-US" sz="2800"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𝑝</m:t>
                        </m:r>
                      </m:sub>
                    </m:sSub>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100 −50</m:t>
                        </m:r>
                      </m:num>
                      <m:den>
                        <m:r>
                          <a:rPr lang="en-US" sz="2800" i="1">
                            <a:latin typeface="Cambria Math" panose="02040503050406030204" pitchFamily="18" charset="0"/>
                          </a:rPr>
                          <m:t>60 −30</m:t>
                        </m:r>
                      </m:den>
                    </m:f>
                    <m:r>
                      <a:rPr lang="en-US" sz="2800">
                        <a:latin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50 −30</m:t>
                        </m:r>
                      </m:e>
                    </m:d>
                    <m:r>
                      <a:rPr lang="en-US" sz="2800" i="1">
                        <a:latin typeface="Cambria Math" panose="02040503050406030204" pitchFamily="18" charset="0"/>
                      </a:rPr>
                      <m:t>] </m:t>
                    </m:r>
                  </m:oMath>
                </a14:m>
                <a:r>
                  <a:rPr lang="en-US" sz="2800" dirty="0">
                    <a:latin typeface="Times New Roman" panose="02020603050405020304" pitchFamily="18" charset="0"/>
                    <a:cs typeface="Times New Roman" panose="02020603050405020304" pitchFamily="18" charset="0"/>
                  </a:rPr>
                  <a:t>+ 50</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𝑝</m:t>
                        </m:r>
                      </m:sub>
                    </m:sSub>
                  </m:oMath>
                </a14:m>
                <a:r>
                  <a:rPr lang="en-IN" sz="2800" dirty="0">
                    <a:latin typeface="Times New Roman" panose="02020603050405020304" pitchFamily="18" charset="0"/>
                    <a:cs typeface="Times New Roman" panose="02020603050405020304" pitchFamily="18" charset="0"/>
                  </a:rPr>
                  <a:t> = 83.33</a:t>
                </a:r>
              </a:p>
              <a:p>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551543" y="1625600"/>
                <a:ext cx="11306628" cy="4659086"/>
              </a:xfrm>
              <a:blipFill rotWithShape="0">
                <a:blip r:embed="rId2"/>
                <a:stretch>
                  <a:fillRect l="-1078" t="-654" r="-1132"/>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a:xfrm>
            <a:off x="9379085" y="6395259"/>
            <a:ext cx="2743200" cy="365125"/>
          </a:xfrm>
        </p:spPr>
        <p:txBody>
          <a:bodyPr/>
          <a:lstStyle/>
          <a:p>
            <a:fld id="{8B50A727-F891-4390-BC2A-90BD3F7242EC}" type="slidenum">
              <a:rPr lang="en-IN" b="1" smtClean="0">
                <a:solidFill>
                  <a:schemeClr val="tx1"/>
                </a:solidFill>
                <a:latin typeface="Times New Roman" panose="02020603050405020304" pitchFamily="18" charset="0"/>
                <a:cs typeface="Times New Roman" panose="02020603050405020304" pitchFamily="18" charset="0"/>
              </a:rPr>
              <a:t>9</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66153" y="1171506"/>
            <a:ext cx="9144000" cy="57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latin typeface="Times New Roman" panose="02020603050405020304" pitchFamily="18" charset="0"/>
                <a:cs typeface="Times New Roman" panose="02020603050405020304" pitchFamily="18" charset="0"/>
              </a:rPr>
              <a:t>Calculation of Sub indices</a:t>
            </a:r>
            <a:endParaRPr lang="en-IN" sz="2800" b="1" dirty="0" smtClean="0">
              <a:latin typeface="Times New Roman" panose="02020603050405020304" pitchFamily="18" charset="0"/>
              <a:cs typeface="Times New Roman" panose="02020603050405020304" pitchFamily="18" charset="0"/>
            </a:endParaRPr>
          </a:p>
          <a:p>
            <a:endParaRPr lang="en-IN" dirty="0"/>
          </a:p>
        </p:txBody>
      </p:sp>
      <p:pic>
        <p:nvPicPr>
          <p:cNvPr id="8" name="Content Placeholder 3"/>
          <p:cNvPicPr>
            <a:picLocks noChangeAspect="1"/>
          </p:cNvPicPr>
          <p:nvPr/>
        </p:nvPicPr>
        <p:blipFill rotWithShape="1">
          <a:blip r:embed="rId3">
            <a:extLst>
              <a:ext uri="{28A0092B-C50C-407E-A947-70E740481C1C}">
                <a14:useLocalDpi xmlns:a14="http://schemas.microsoft.com/office/drawing/2010/main" val="0"/>
              </a:ext>
            </a:extLst>
          </a:blip>
          <a:srcRect b="55158"/>
          <a:stretch/>
        </p:blipFill>
        <p:spPr>
          <a:xfrm>
            <a:off x="1236570" y="4380820"/>
            <a:ext cx="9514115" cy="1773238"/>
          </a:xfrm>
          <a:prstGeom prst="rect">
            <a:avLst/>
          </a:prstGeom>
        </p:spPr>
      </p:pic>
      <p:sp>
        <p:nvSpPr>
          <p:cNvPr id="4" name="Rectangle 3"/>
          <p:cNvSpPr/>
          <p:nvPr/>
        </p:nvSpPr>
        <p:spPr>
          <a:xfrm>
            <a:off x="3701143" y="4504802"/>
            <a:ext cx="972457" cy="164925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p:cNvSpPr/>
          <p:nvPr/>
        </p:nvSpPr>
        <p:spPr>
          <a:xfrm>
            <a:off x="1433015" y="5595582"/>
            <a:ext cx="3240586" cy="55847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3" name="Straight Arrow Connector 12"/>
          <p:cNvCxnSpPr/>
          <p:nvPr/>
        </p:nvCxnSpPr>
        <p:spPr>
          <a:xfrm flipH="1" flipV="1">
            <a:off x="4271749" y="5827595"/>
            <a:ext cx="204717" cy="45709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71749" y="6181423"/>
            <a:ext cx="2033517" cy="646331"/>
          </a:xfrm>
          <a:prstGeom prst="rect">
            <a:avLst/>
          </a:prstGeom>
          <a:noFill/>
        </p:spPr>
        <p:txBody>
          <a:bodyPr wrap="square" rtlCol="0">
            <a:spAutoFit/>
          </a:bodyPr>
          <a:lstStyle/>
          <a:p>
            <a:r>
              <a:rPr lang="en-US" dirty="0" smtClean="0"/>
              <a:t>Break point Concentrations</a:t>
            </a:r>
            <a:endParaRPr lang="en-IN" dirty="0"/>
          </a:p>
        </p:txBody>
      </p:sp>
      <p:cxnSp>
        <p:nvCxnSpPr>
          <p:cNvPr id="29" name="Straight Arrow Connector 28"/>
          <p:cNvCxnSpPr/>
          <p:nvPr/>
        </p:nvCxnSpPr>
        <p:spPr>
          <a:xfrm>
            <a:off x="1236570" y="5985178"/>
            <a:ext cx="564934"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3227" y="5638355"/>
            <a:ext cx="1020218" cy="646331"/>
          </a:xfrm>
          <a:prstGeom prst="rect">
            <a:avLst/>
          </a:prstGeom>
          <a:noFill/>
        </p:spPr>
        <p:txBody>
          <a:bodyPr wrap="square" rtlCol="0">
            <a:spAutoFit/>
          </a:bodyPr>
          <a:lstStyle/>
          <a:p>
            <a:r>
              <a:rPr lang="en-US" dirty="0" smtClean="0"/>
              <a:t>AQI Value</a:t>
            </a:r>
            <a:endParaRPr lang="en-IN" dirty="0"/>
          </a:p>
        </p:txBody>
      </p:sp>
    </p:spTree>
    <p:extLst>
      <p:ext uri="{BB962C8B-B14F-4D97-AF65-F5344CB8AC3E}">
        <p14:creationId xmlns:p14="http://schemas.microsoft.com/office/powerpoint/2010/main" val="3134792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1492</TotalTime>
  <Words>2218</Words>
  <Application>Microsoft Office PowerPoint</Application>
  <PresentationFormat>Widescreen</PresentationFormat>
  <Paragraphs>563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Times New Roman</vt:lpstr>
      <vt:lpstr>TimesNewRomanPS-BoldMT</vt:lpstr>
      <vt:lpstr>Office Theme</vt:lpstr>
      <vt:lpstr>Predictive Regression Analysis for  Sustainable Air Management</vt:lpstr>
      <vt:lpstr>ABSTRACT</vt:lpstr>
      <vt:lpstr>INTRODUCTION</vt:lpstr>
      <vt:lpstr>PROPOSED METHODOLOGY</vt:lpstr>
      <vt:lpstr>DATA SELECTION &amp; PREPROCESSING</vt:lpstr>
      <vt:lpstr>CALCULATION OF AQI</vt:lpstr>
      <vt:lpstr>CALCULATION OF AQI</vt:lpstr>
      <vt:lpstr>CALCULATION OF AQI</vt:lpstr>
      <vt:lpstr>CALCULATION OF AQI</vt:lpstr>
      <vt:lpstr>CALCULATION OF AQI</vt:lpstr>
      <vt:lpstr>DATA ANALYSIS</vt:lpstr>
      <vt:lpstr>DATA ANALYSIS</vt:lpstr>
      <vt:lpstr>DATA ANALYSIS</vt:lpstr>
      <vt:lpstr>DATA ANALYSIS</vt:lpstr>
      <vt:lpstr>DATA ANALYSIS</vt:lpstr>
      <vt:lpstr>FEATURE SELECTION</vt:lpstr>
      <vt:lpstr>FEATURE SELECTION</vt:lpstr>
      <vt:lpstr>FEATURE SELECTION</vt:lpstr>
      <vt:lpstr>ENSEMBLE – MODEL BUILDING</vt:lpstr>
      <vt:lpstr>ENSEMBLE – MODEL BUILDING</vt:lpstr>
      <vt:lpstr>ENSEMBLE – MODEL BUILDING</vt:lpstr>
      <vt:lpstr>ENSEMBLE – MODEL BUILDING</vt:lpstr>
      <vt:lpstr>MODEL PARAMETER TUNING &amp; RESULTS</vt:lpstr>
      <vt:lpstr>MODEL PARAMETER TUNING &amp; RESULTS</vt:lpstr>
      <vt:lpstr>MODEL PARAMETER TUNING &amp; 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Krishnaraj N 102693</dc:creator>
  <cp:lastModifiedBy>Microsoft account</cp:lastModifiedBy>
  <cp:revision>31</cp:revision>
  <dcterms:created xsi:type="dcterms:W3CDTF">2024-03-27T07:04:18Z</dcterms:created>
  <dcterms:modified xsi:type="dcterms:W3CDTF">2024-04-16T16:25:41Z</dcterms:modified>
</cp:coreProperties>
</file>