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Helvetica World" charset="1" panose="020B0500040000020004"/>
      <p:regular r:id="rId15"/>
    </p:embeddedFont>
    <p:embeddedFont>
      <p:font typeface="DM Serif Display" charset="1" panose="00000000000000000000"/>
      <p:regular r:id="rId16"/>
    </p:embeddedFont>
    <p:embeddedFont>
      <p:font typeface="Helvetica World Bold" charset="1" panose="020B0800040000020004"/>
      <p:regular r:id="rId17"/>
    </p:embeddedFont>
    <p:embeddedFont>
      <p:font typeface="Canva Sans Bold" charset="1" panose="020B0803030501040103"/>
      <p:regular r:id="rId18"/>
    </p:embeddedFont>
    <p:embeddedFont>
      <p:font typeface="Telegraf Bold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89873" y="0"/>
            <a:ext cx="5798127" cy="10287000"/>
          </a:xfrm>
          <a:custGeom>
            <a:avLst/>
            <a:gdLst/>
            <a:ahLst/>
            <a:cxnLst/>
            <a:rect r="r" b="b" t="t" l="l"/>
            <a:pathLst>
              <a:path h="10287000" w="5798127">
                <a:moveTo>
                  <a:pt x="0" y="0"/>
                </a:moveTo>
                <a:lnTo>
                  <a:pt x="5798127" y="0"/>
                </a:lnTo>
                <a:lnTo>
                  <a:pt x="579812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65007" y="7657742"/>
            <a:ext cx="7366790" cy="664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53"/>
              </a:lnSpc>
              <a:spcBef>
                <a:spcPct val="0"/>
              </a:spcBef>
            </a:pPr>
            <a:r>
              <a:rPr lang="en-US" sz="3823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Presented by Team EDITH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422624"/>
            <a:ext cx="11304287" cy="1335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9"/>
              </a:lnSpc>
              <a:spcBef>
                <a:spcPct val="0"/>
              </a:spcBef>
            </a:pPr>
            <a:r>
              <a:rPr lang="en-US" sz="7799" spc="155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SMART CAM SYSTEMS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9134475" y="-196204"/>
            <a:ext cx="9144000" cy="6866313"/>
          </a:xfrm>
          <a:custGeom>
            <a:avLst/>
            <a:gdLst/>
            <a:ahLst/>
            <a:cxnLst/>
            <a:rect r="r" b="b" t="t" l="l"/>
            <a:pathLst>
              <a:path h="6866313" w="9144000">
                <a:moveTo>
                  <a:pt x="0" y="6866313"/>
                </a:moveTo>
                <a:lnTo>
                  <a:pt x="9144000" y="6866313"/>
                </a:lnTo>
                <a:lnTo>
                  <a:pt x="9144000" y="0"/>
                </a:lnTo>
                <a:lnTo>
                  <a:pt x="0" y="0"/>
                </a:lnTo>
                <a:lnTo>
                  <a:pt x="0" y="686631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0" y="-1722813"/>
            <a:ext cx="9144000" cy="6866313"/>
          </a:xfrm>
          <a:custGeom>
            <a:avLst/>
            <a:gdLst/>
            <a:ahLst/>
            <a:cxnLst/>
            <a:rect r="r" b="b" t="t" l="l"/>
            <a:pathLst>
              <a:path h="6866313" w="9144000">
                <a:moveTo>
                  <a:pt x="9144000" y="0"/>
                </a:moveTo>
                <a:lnTo>
                  <a:pt x="0" y="0"/>
                </a:lnTo>
                <a:lnTo>
                  <a:pt x="0" y="6866313"/>
                </a:lnTo>
                <a:lnTo>
                  <a:pt x="9144000" y="6866313"/>
                </a:lnTo>
                <a:lnTo>
                  <a:pt x="9144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44729" y="4525339"/>
            <a:ext cx="15579492" cy="2704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94"/>
              </a:lnSpc>
              <a:spcBef>
                <a:spcPct val="0"/>
              </a:spcBef>
            </a:pPr>
            <a:r>
              <a:rPr lang="en-US" b="true" sz="3567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TO DEVELOP AN ML SYSTEM FOR REAL-TIME CRIME DETECTION VIA CCTV, IDENTIFYING KIDNAPPING, VIOLENCE, THEFT, AND ACCIDENTS. IT SENDS INSTANT ALERTS TO EMERGENCY SERVICES, ENSURING SWIFT RESPONSE AND URBAN SAFETY.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822375" y="1670408"/>
            <a:ext cx="651569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-1593680" y="9204806"/>
            <a:ext cx="4544045" cy="3412164"/>
          </a:xfrm>
          <a:custGeom>
            <a:avLst/>
            <a:gdLst/>
            <a:ahLst/>
            <a:cxnLst/>
            <a:rect r="r" b="b" t="t" l="l"/>
            <a:pathLst>
              <a:path h="3412164" w="4544045">
                <a:moveTo>
                  <a:pt x="4544045" y="0"/>
                </a:moveTo>
                <a:lnTo>
                  <a:pt x="0" y="0"/>
                </a:lnTo>
                <a:lnTo>
                  <a:pt x="0" y="3412165"/>
                </a:lnTo>
                <a:lnTo>
                  <a:pt x="4544045" y="3412165"/>
                </a:lnTo>
                <a:lnTo>
                  <a:pt x="454404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93709" y="2529876"/>
            <a:ext cx="8465658" cy="6624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b="true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DETECTION SYSTEM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YOLO -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DETECTS SUSPICIOUS ACTIVITY IN REAL-TIME.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KEY ACTIVITIES DETECTED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KIDNAPPING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VIOLENCE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THEFT</a:t>
            </a:r>
          </a:p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ACCIDENTS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293709" y="942975"/>
            <a:ext cx="8115300" cy="140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440"/>
              </a:lnSpc>
              <a:spcBef>
                <a:spcPct val="0"/>
              </a:spcBef>
            </a:pPr>
            <a:r>
              <a:rPr lang="en-US" b="true" sz="8700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PLAN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914934" y="2520351"/>
            <a:ext cx="9703310" cy="5840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b="true" sz="3500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ALERT SYSTEM</a:t>
            </a:r>
          </a:p>
          <a:p>
            <a:pPr algn="l">
              <a:lnSpc>
                <a:spcPts val="4900"/>
              </a:lnSpc>
            </a:pP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SENDS INSTANT SMS ALERTS</a:t>
            </a:r>
          </a:p>
          <a:p>
            <a:pPr algn="l">
              <a:lnSpc>
                <a:spcPts val="4900"/>
              </a:lnSpc>
            </a:pP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RECIPIENTS</a:t>
            </a:r>
          </a:p>
          <a:p>
            <a:pPr algn="l">
              <a:lnSpc>
                <a:spcPts val="4200"/>
              </a:lnSpc>
            </a:pP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POLICE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PARAMEDICS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FIRE SERVICES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true" rot="-5400000">
            <a:off x="15530001" y="-2133861"/>
            <a:ext cx="4374083" cy="3284539"/>
          </a:xfrm>
          <a:custGeom>
            <a:avLst/>
            <a:gdLst/>
            <a:ahLst/>
            <a:cxnLst/>
            <a:rect r="r" b="b" t="t" l="l"/>
            <a:pathLst>
              <a:path h="3284539" w="4374083">
                <a:moveTo>
                  <a:pt x="0" y="3284539"/>
                </a:moveTo>
                <a:lnTo>
                  <a:pt x="4374083" y="3284539"/>
                </a:lnTo>
                <a:lnTo>
                  <a:pt x="4374083" y="0"/>
                </a:lnTo>
                <a:lnTo>
                  <a:pt x="0" y="0"/>
                </a:lnTo>
                <a:lnTo>
                  <a:pt x="0" y="3284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254456" y="7246363"/>
            <a:ext cx="14625701" cy="25948824"/>
          </a:xfrm>
          <a:custGeom>
            <a:avLst/>
            <a:gdLst/>
            <a:ahLst/>
            <a:cxnLst/>
            <a:rect r="r" b="b" t="t" l="l"/>
            <a:pathLst>
              <a:path h="25948824" w="14625701">
                <a:moveTo>
                  <a:pt x="0" y="0"/>
                </a:moveTo>
                <a:lnTo>
                  <a:pt x="14625701" y="0"/>
                </a:lnTo>
                <a:lnTo>
                  <a:pt x="14625701" y="25948824"/>
                </a:lnTo>
                <a:lnTo>
                  <a:pt x="0" y="259488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51284" y="1140848"/>
            <a:ext cx="7455637" cy="1296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39"/>
              </a:lnSpc>
              <a:spcBef>
                <a:spcPct val="0"/>
              </a:spcBef>
            </a:pPr>
            <a:r>
              <a:rPr lang="en-US" b="true" sz="709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Market Analysis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925358" y="-14034446"/>
            <a:ext cx="14625701" cy="25948824"/>
          </a:xfrm>
          <a:custGeom>
            <a:avLst/>
            <a:gdLst/>
            <a:ahLst/>
            <a:cxnLst/>
            <a:rect r="r" b="b" t="t" l="l"/>
            <a:pathLst>
              <a:path h="25948824" w="14625701">
                <a:moveTo>
                  <a:pt x="0" y="0"/>
                </a:moveTo>
                <a:lnTo>
                  <a:pt x="14625700" y="0"/>
                </a:lnTo>
                <a:lnTo>
                  <a:pt x="14625700" y="25948824"/>
                </a:lnTo>
                <a:lnTo>
                  <a:pt x="0" y="259488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51284" y="3627166"/>
            <a:ext cx="14985432" cy="3924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07476" indent="-403738" lvl="1">
              <a:lnSpc>
                <a:spcPts val="5236"/>
              </a:lnSpc>
              <a:buFont typeface="Arial"/>
              <a:buChar char="•"/>
            </a:pPr>
            <a:r>
              <a:rPr lang="en-US" sz="374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GLOBAL SURVEILLANCE MARKET:  $50B+ (2025)</a:t>
            </a:r>
          </a:p>
          <a:p>
            <a:pPr algn="just">
              <a:lnSpc>
                <a:spcPts val="5236"/>
              </a:lnSpc>
            </a:pPr>
          </a:p>
          <a:p>
            <a:pPr algn="just" marL="807476" indent="-403738" lvl="1">
              <a:lnSpc>
                <a:spcPts val="5236"/>
              </a:lnSpc>
              <a:spcBef>
                <a:spcPct val="0"/>
              </a:spcBef>
              <a:buFont typeface="Arial"/>
              <a:buChar char="•"/>
            </a:pPr>
            <a:r>
              <a:rPr lang="en-US" sz="374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SMART SECURITY SYSTEMS GROWING AT 15% CAGR</a:t>
            </a:r>
          </a:p>
          <a:p>
            <a:pPr algn="just">
              <a:lnSpc>
                <a:spcPts val="5236"/>
              </a:lnSpc>
              <a:spcBef>
                <a:spcPct val="0"/>
              </a:spcBef>
            </a:pPr>
          </a:p>
          <a:p>
            <a:pPr algn="just" marL="807476" indent="-403738" lvl="1">
              <a:lnSpc>
                <a:spcPts val="5236"/>
              </a:lnSpc>
              <a:spcBef>
                <a:spcPct val="0"/>
              </a:spcBef>
              <a:buFont typeface="Arial"/>
              <a:buChar char="•"/>
            </a:pPr>
            <a:r>
              <a:rPr lang="en-US" sz="374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INCREASING DEMAND IN RESIDENTIAL, COMMERCIAL, AND   GOVERNMENT SECTORS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5400000">
            <a:off x="10747854" y="1281911"/>
            <a:ext cx="10292715" cy="7728893"/>
          </a:xfrm>
          <a:custGeom>
            <a:avLst/>
            <a:gdLst/>
            <a:ahLst/>
            <a:cxnLst/>
            <a:rect r="r" b="b" t="t" l="l"/>
            <a:pathLst>
              <a:path h="7728893" w="10292715">
                <a:moveTo>
                  <a:pt x="0" y="7728893"/>
                </a:moveTo>
                <a:lnTo>
                  <a:pt x="10292715" y="7728893"/>
                </a:lnTo>
                <a:lnTo>
                  <a:pt x="10292715" y="0"/>
                </a:lnTo>
                <a:lnTo>
                  <a:pt x="0" y="0"/>
                </a:lnTo>
                <a:lnTo>
                  <a:pt x="0" y="772889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082351"/>
            <a:ext cx="13984515" cy="5981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3853" indent="-406926" lvl="1">
              <a:lnSpc>
                <a:spcPts val="5277"/>
              </a:lnSpc>
              <a:buFont typeface="Arial"/>
              <a:buChar char="•"/>
            </a:pPr>
            <a:r>
              <a:rPr lang="en-US" sz="3769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SOFTWARE AS A SERVICE(SAAS) SUBSCRIPTION FOR   BUSINESSES &amp; GOVERNMENTS</a:t>
            </a:r>
          </a:p>
          <a:p>
            <a:pPr algn="l" marL="813853" indent="-406926" lvl="1">
              <a:lnSpc>
                <a:spcPts val="5277"/>
              </a:lnSpc>
              <a:spcBef>
                <a:spcPct val="0"/>
              </a:spcBef>
              <a:buFont typeface="Arial"/>
              <a:buChar char="•"/>
            </a:pPr>
            <a:r>
              <a:rPr lang="en-US" sz="3769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ONE-TIME INSTALLATION FEES FOR HARDWARE INTEGRATION</a:t>
            </a:r>
          </a:p>
          <a:p>
            <a:pPr algn="l" marL="813853" indent="-406926" lvl="1">
              <a:lnSpc>
                <a:spcPts val="5277"/>
              </a:lnSpc>
              <a:spcBef>
                <a:spcPct val="0"/>
              </a:spcBef>
              <a:buFont typeface="Arial"/>
              <a:buChar char="•"/>
            </a:pPr>
            <a:r>
              <a:rPr lang="en-US" sz="3769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CLOUD STORAGE &amp; AI ANALYTICS PACKAGE</a:t>
            </a:r>
          </a:p>
          <a:p>
            <a:pPr algn="l" marL="813853" indent="-406926" lvl="1">
              <a:lnSpc>
                <a:spcPts val="5277"/>
              </a:lnSpc>
              <a:spcBef>
                <a:spcPct val="0"/>
              </a:spcBef>
              <a:buFont typeface="Arial"/>
              <a:buChar char="•"/>
            </a:pPr>
            <a:r>
              <a:rPr lang="en-US" sz="3769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THIS PROACTIVE APPROACH MINIMIZES CRIME IMPACT AND PROVIDES A SAFER ENVIRONMENT, MAKING IT A VALUABLE INVESTMENT.</a:t>
            </a:r>
          </a:p>
          <a:p>
            <a:pPr algn="l">
              <a:lnSpc>
                <a:spcPts val="5277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310283" y="866775"/>
            <a:ext cx="8071961" cy="1467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40"/>
              </a:lnSpc>
            </a:pPr>
            <a:r>
              <a:rPr lang="en-US" sz="86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 Views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8422084">
            <a:off x="10381869" y="-3976021"/>
            <a:ext cx="15812262" cy="11873571"/>
          </a:xfrm>
          <a:custGeom>
            <a:avLst/>
            <a:gdLst/>
            <a:ahLst/>
            <a:cxnLst/>
            <a:rect r="r" b="b" t="t" l="l"/>
            <a:pathLst>
              <a:path h="11873571" w="15812262">
                <a:moveTo>
                  <a:pt x="0" y="11873571"/>
                </a:moveTo>
                <a:lnTo>
                  <a:pt x="15812262" y="11873571"/>
                </a:lnTo>
                <a:lnTo>
                  <a:pt x="15812262" y="0"/>
                </a:lnTo>
                <a:lnTo>
                  <a:pt x="0" y="0"/>
                </a:lnTo>
                <a:lnTo>
                  <a:pt x="0" y="1187357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2870279">
            <a:off x="-10396461" y="497787"/>
            <a:ext cx="15812262" cy="11873571"/>
          </a:xfrm>
          <a:custGeom>
            <a:avLst/>
            <a:gdLst/>
            <a:ahLst/>
            <a:cxnLst/>
            <a:rect r="r" b="b" t="t" l="l"/>
            <a:pathLst>
              <a:path h="11873571" w="15812262">
                <a:moveTo>
                  <a:pt x="0" y="11873571"/>
                </a:moveTo>
                <a:lnTo>
                  <a:pt x="15812261" y="11873571"/>
                </a:lnTo>
                <a:lnTo>
                  <a:pt x="15812261" y="0"/>
                </a:lnTo>
                <a:lnTo>
                  <a:pt x="0" y="0"/>
                </a:lnTo>
                <a:lnTo>
                  <a:pt x="0" y="1187357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06035" y="2859590"/>
            <a:ext cx="17125701" cy="5772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5184" indent="-442592" lvl="1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AI-POWERED REAL-TIME CRIME DETECTION</a:t>
            </a:r>
          </a:p>
          <a:p>
            <a:pPr algn="l" marL="885184" indent="-442592" lvl="1">
              <a:lnSpc>
                <a:spcPts val="5739"/>
              </a:lnSpc>
              <a:spcBef>
                <a:spcPct val="0"/>
              </a:spcBef>
              <a:buFont typeface="Arial"/>
              <a:buChar char="•"/>
            </a:pPr>
            <a:r>
              <a:rPr lang="en-US" sz="4099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FASTER RESPONSE TIME THAN TRADITIONAL SURVEILLANCE</a:t>
            </a:r>
          </a:p>
          <a:p>
            <a:pPr algn="l" marL="885184" indent="-442592" lvl="1">
              <a:lnSpc>
                <a:spcPts val="5739"/>
              </a:lnSpc>
              <a:spcBef>
                <a:spcPct val="0"/>
              </a:spcBef>
              <a:buFont typeface="Arial"/>
              <a:buChar char="•"/>
            </a:pPr>
            <a:r>
              <a:rPr lang="en-US" sz="4099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COST-EFFECTIVE &amp; SCALABLE</a:t>
            </a:r>
          </a:p>
          <a:p>
            <a:pPr algn="l" marL="885184" indent="-442592" lvl="1">
              <a:lnSpc>
                <a:spcPts val="5739"/>
              </a:lnSpc>
              <a:spcBef>
                <a:spcPct val="0"/>
              </a:spcBef>
              <a:buFont typeface="Arial"/>
              <a:buChar char="•"/>
            </a:pPr>
            <a:r>
              <a:rPr lang="en-US" sz="4099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IMMEDIATE ALERTS MINIMIZE DELAYS IN ADDRESSING EMERGENCIES</a:t>
            </a:r>
          </a:p>
          <a:p>
            <a:pPr algn="l" marL="885184" indent="-442592" lvl="1">
              <a:lnSpc>
                <a:spcPts val="5739"/>
              </a:lnSpc>
              <a:spcBef>
                <a:spcPct val="0"/>
              </a:spcBef>
              <a:buFont typeface="Arial"/>
              <a:buChar char="•"/>
            </a:pPr>
            <a:r>
              <a:rPr lang="en-US" sz="4099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INCREASES PUBLIC CONFIDENCE IN SAFETY MEASURES AND AUTHORITIES.</a:t>
            </a:r>
          </a:p>
          <a:p>
            <a:pPr algn="l" marL="885184" indent="-442592" lvl="1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INTEGRATION WITH SMART CITY INFRASTRUCTURE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74636" y="902853"/>
            <a:ext cx="5567006" cy="1179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  <a:spcBef>
                <a:spcPct val="0"/>
              </a:spcBef>
            </a:pPr>
            <a:r>
              <a:rPr lang="en-US" b="true" sz="6299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ADVANTAGES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9144000" y="-1458013"/>
            <a:ext cx="9144000" cy="6866313"/>
          </a:xfrm>
          <a:custGeom>
            <a:avLst/>
            <a:gdLst/>
            <a:ahLst/>
            <a:cxnLst/>
            <a:rect r="r" b="b" t="t" l="l"/>
            <a:pathLst>
              <a:path h="6866313" w="9144000">
                <a:moveTo>
                  <a:pt x="0" y="6866313"/>
                </a:moveTo>
                <a:lnTo>
                  <a:pt x="9144000" y="6866313"/>
                </a:lnTo>
                <a:lnTo>
                  <a:pt x="9144000" y="0"/>
                </a:lnTo>
                <a:lnTo>
                  <a:pt x="0" y="0"/>
                </a:lnTo>
                <a:lnTo>
                  <a:pt x="0" y="686631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0" y="-1722813"/>
            <a:ext cx="9144000" cy="6866313"/>
          </a:xfrm>
          <a:custGeom>
            <a:avLst/>
            <a:gdLst/>
            <a:ahLst/>
            <a:cxnLst/>
            <a:rect r="r" b="b" t="t" l="l"/>
            <a:pathLst>
              <a:path h="6866313" w="9144000">
                <a:moveTo>
                  <a:pt x="9144000" y="0"/>
                </a:moveTo>
                <a:lnTo>
                  <a:pt x="0" y="0"/>
                </a:lnTo>
                <a:lnTo>
                  <a:pt x="0" y="6866313"/>
                </a:lnTo>
                <a:lnTo>
                  <a:pt x="9144000" y="6866313"/>
                </a:lnTo>
                <a:lnTo>
                  <a:pt x="9144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121863"/>
            <a:ext cx="7718787" cy="3415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3"/>
              </a:lnSpc>
              <a:spcBef>
                <a:spcPct val="0"/>
              </a:spcBef>
            </a:pPr>
            <a:r>
              <a:rPr lang="en-US" b="true" sz="3709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CURRENT STATISTICS</a:t>
            </a:r>
          </a:p>
          <a:p>
            <a:pPr algn="l">
              <a:lnSpc>
                <a:spcPts val="4633"/>
              </a:lnSpc>
              <a:spcBef>
                <a:spcPct val="0"/>
              </a:spcBef>
            </a:pPr>
          </a:p>
          <a:p>
            <a:pPr algn="l">
              <a:lnSpc>
                <a:spcPts val="4270"/>
              </a:lnSpc>
              <a:spcBef>
                <a:spcPct val="0"/>
              </a:spcBef>
            </a:pPr>
            <a:r>
              <a:rPr lang="en-US" sz="305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• 5M+ CRIMES ANNUALLY</a:t>
            </a:r>
          </a:p>
          <a:p>
            <a:pPr algn="l">
              <a:lnSpc>
                <a:spcPts val="4270"/>
              </a:lnSpc>
              <a:spcBef>
                <a:spcPct val="0"/>
              </a:spcBef>
            </a:pPr>
          </a:p>
          <a:p>
            <a:pPr algn="l">
              <a:lnSpc>
                <a:spcPts val="4270"/>
              </a:lnSpc>
              <a:spcBef>
                <a:spcPct val="0"/>
              </a:spcBef>
            </a:pPr>
            <a:r>
              <a:rPr lang="en-US" sz="305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• LOW DETECTION &amp; DELAYED RESPONSE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4121863"/>
            <a:ext cx="8115300" cy="3900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7"/>
              </a:lnSpc>
              <a:spcBef>
                <a:spcPct val="0"/>
              </a:spcBef>
            </a:pPr>
            <a:r>
              <a:rPr lang="en-US" b="true" sz="3747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EXPECTED IMPROVEMENT</a:t>
            </a:r>
          </a:p>
          <a:p>
            <a:pPr algn="l">
              <a:lnSpc>
                <a:spcPts val="4267"/>
              </a:lnSpc>
              <a:spcBef>
                <a:spcPct val="0"/>
              </a:spcBef>
            </a:pPr>
          </a:p>
          <a:p>
            <a:pPr algn="l">
              <a:lnSpc>
                <a:spcPts val="4267"/>
              </a:lnSpc>
              <a:spcBef>
                <a:spcPct val="0"/>
              </a:spcBef>
            </a:pPr>
            <a:r>
              <a:rPr lang="en-US" sz="3047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• 40% REDUCTION IN CRIME RESPONSE TIME</a:t>
            </a:r>
          </a:p>
          <a:p>
            <a:pPr algn="l">
              <a:lnSpc>
                <a:spcPts val="4267"/>
              </a:lnSpc>
              <a:spcBef>
                <a:spcPct val="0"/>
              </a:spcBef>
            </a:pPr>
          </a:p>
          <a:p>
            <a:pPr algn="l">
              <a:lnSpc>
                <a:spcPts val="4267"/>
              </a:lnSpc>
              <a:spcBef>
                <a:spcPct val="0"/>
              </a:spcBef>
            </a:pPr>
            <a:r>
              <a:rPr lang="en-US" sz="3047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• 30% INCREASE IN ARRESTS DUE TO AI ALERTS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567469"/>
            <a:ext cx="10702652" cy="1262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  <a:spcBef>
                <a:spcPct val="0"/>
              </a:spcBef>
            </a:pPr>
            <a:r>
              <a:rPr lang="en-US" b="true" sz="6699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IMPACT ON CRIME RATE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5400000">
            <a:off x="10747854" y="1281911"/>
            <a:ext cx="10292715" cy="7728893"/>
          </a:xfrm>
          <a:custGeom>
            <a:avLst/>
            <a:gdLst/>
            <a:ahLst/>
            <a:cxnLst/>
            <a:rect r="r" b="b" t="t" l="l"/>
            <a:pathLst>
              <a:path h="7728893" w="10292715">
                <a:moveTo>
                  <a:pt x="0" y="7728893"/>
                </a:moveTo>
                <a:lnTo>
                  <a:pt x="10292715" y="7728893"/>
                </a:lnTo>
                <a:lnTo>
                  <a:pt x="10292715" y="0"/>
                </a:lnTo>
                <a:lnTo>
                  <a:pt x="0" y="0"/>
                </a:lnTo>
                <a:lnTo>
                  <a:pt x="0" y="772889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856967" y="3084456"/>
          <a:ext cx="14574066" cy="6173844"/>
        </p:xfrm>
        <a:graphic>
          <a:graphicData uri="http://schemas.openxmlformats.org/drawingml/2006/table">
            <a:tbl>
              <a:tblPr/>
              <a:tblGrid>
                <a:gridCol w="4546488"/>
                <a:gridCol w="4256646"/>
                <a:gridCol w="3074979"/>
                <a:gridCol w="2695953"/>
              </a:tblGrid>
              <a:tr h="116564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Helvetica World"/>
                          <a:ea typeface="Helvetica World"/>
                          <a:cs typeface="Helvetica World"/>
                          <a:sym typeface="Helvetica World"/>
                        </a:rPr>
                        <a:t>Component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Helvetica World"/>
                          <a:ea typeface="Helvetica World"/>
                          <a:cs typeface="Helvetica World"/>
                          <a:sym typeface="Helvetica World"/>
                        </a:rPr>
                        <a:t>AI on Existing Cameras (INR)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Helvetica World"/>
                          <a:ea typeface="Helvetica World"/>
                          <a:cs typeface="Helvetica World"/>
                          <a:sym typeface="Helvetica World"/>
                        </a:rPr>
                        <a:t>New AI-Enabled Cameras (INR)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Helvetica World"/>
                          <a:ea typeface="Helvetica World"/>
                          <a:cs typeface="Helvetica World"/>
                          <a:sym typeface="Helvetica World"/>
                        </a:rPr>
                        <a:t>Savings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564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Helvetica World"/>
                          <a:ea typeface="Helvetica World"/>
                          <a:cs typeface="Helvetica World"/>
                          <a:sym typeface="Helvetica World"/>
                        </a:rPr>
                        <a:t>Hardware Costs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Helvetica World"/>
                          <a:ea typeface="Helvetica World"/>
                          <a:cs typeface="Helvetica World"/>
                          <a:sym typeface="Helvetica World"/>
                        </a:rPr>
                        <a:t>₹18,500 - ₹44,000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Helvetica World"/>
                          <a:ea typeface="Helvetica World"/>
                          <a:cs typeface="Helvetica World"/>
                          <a:sym typeface="Helvetica World"/>
                        </a:rPr>
                        <a:t>₹21,500 - ₹52,000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Helvetica World"/>
                          <a:ea typeface="Helvetica World"/>
                          <a:cs typeface="Helvetica World"/>
                          <a:sym typeface="Helvetica World"/>
                        </a:rPr>
                        <a:t>₹3,000 - ₹8,000 per camera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23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Helvetica World"/>
                          <a:ea typeface="Helvetica World"/>
                          <a:cs typeface="Helvetica World"/>
                          <a:sym typeface="Helvetica World"/>
                        </a:rPr>
                        <a:t>Software Development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Helvetica World"/>
                          <a:ea typeface="Helvetica World"/>
                          <a:cs typeface="Helvetica World"/>
                          <a:sym typeface="Helvetica World"/>
                        </a:rPr>
                        <a:t>₹2,10,000 - ₹6,80,000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Helvetica World"/>
                          <a:ea typeface="Helvetica World"/>
                          <a:cs typeface="Helvetica World"/>
                          <a:sym typeface="Helvetica World"/>
                        </a:rPr>
                        <a:t>₹2,10,000 - ₹6,80,000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Helvetica World"/>
                          <a:ea typeface="Helvetica World"/>
                          <a:cs typeface="Helvetica World"/>
                          <a:sym typeface="Helvetica World"/>
                        </a:rPr>
                        <a:t>No difference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23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Helvetica World"/>
                          <a:ea typeface="Helvetica World"/>
                          <a:cs typeface="Helvetica World"/>
                          <a:sym typeface="Helvetica World"/>
                        </a:rPr>
                        <a:t>AI &amp; ML Model Costs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Helvetica World"/>
                          <a:ea typeface="Helvetica World"/>
                          <a:cs typeface="Helvetica World"/>
                          <a:sym typeface="Helvetica World"/>
                        </a:rPr>
                        <a:t>₹1,00,000 - ₹3,70,000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Helvetica World"/>
                          <a:ea typeface="Helvetica World"/>
                          <a:cs typeface="Helvetica World"/>
                          <a:sym typeface="Helvetica World"/>
                        </a:rPr>
                        <a:t>₹1,00,000 - ₹3,70,000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Helvetica World"/>
                          <a:ea typeface="Helvetica World"/>
                          <a:cs typeface="Helvetica World"/>
                          <a:sym typeface="Helvetica World"/>
                        </a:rPr>
                        <a:t>No difference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23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Helvetica World"/>
                          <a:ea typeface="Helvetica World"/>
                          <a:cs typeface="Helvetica World"/>
                          <a:sym typeface="Helvetica World"/>
                        </a:rPr>
                        <a:t>Deployment &amp; Misc.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Helvetica World"/>
                          <a:ea typeface="Helvetica World"/>
                          <a:cs typeface="Helvetica World"/>
                          <a:sym typeface="Helvetica World"/>
                        </a:rPr>
                        <a:t>₹20,000 - ₹85,000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Helvetica World"/>
                          <a:ea typeface="Helvetica World"/>
                          <a:cs typeface="Helvetica World"/>
                          <a:sym typeface="Helvetica World"/>
                        </a:rPr>
                        <a:t>₹20,000 - ₹85,000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Helvetica World"/>
                          <a:ea typeface="Helvetica World"/>
                          <a:cs typeface="Helvetica World"/>
                          <a:sym typeface="Helvetica World"/>
                        </a:rPr>
                        <a:t>No difference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564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Helvetica World"/>
                          <a:ea typeface="Helvetica World"/>
                          <a:cs typeface="Helvetica World"/>
                          <a:sym typeface="Helvetica World"/>
                        </a:rPr>
                        <a:t>Total Estimated Cost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Helvetica World"/>
                          <a:ea typeface="Helvetica World"/>
                          <a:cs typeface="Helvetica World"/>
                          <a:sym typeface="Helvetica World"/>
                        </a:rPr>
                        <a:t>₹3,48,500 - ₹11,79,000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Helvetica World"/>
                          <a:ea typeface="Helvetica World"/>
                          <a:cs typeface="Helvetica World"/>
                          <a:sym typeface="Helvetica World"/>
                        </a:rPr>
                        <a:t>₹3,51,500 - ₹11,87,000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Helvetica World"/>
                          <a:ea typeface="Helvetica World"/>
                          <a:cs typeface="Helvetica World"/>
                          <a:sym typeface="Helvetica World"/>
                        </a:rPr>
                        <a:t>₹3,000 - ₹8,000 per camera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1386990" y="1088410"/>
            <a:ext cx="7319962" cy="775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b="true" sz="4199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COST OF IMPLEMENTATION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88532" y="0"/>
            <a:ext cx="5798127" cy="10287000"/>
          </a:xfrm>
          <a:custGeom>
            <a:avLst/>
            <a:gdLst/>
            <a:ahLst/>
            <a:cxnLst/>
            <a:rect r="r" b="b" t="t" l="l"/>
            <a:pathLst>
              <a:path h="10287000" w="5798127">
                <a:moveTo>
                  <a:pt x="0" y="0"/>
                </a:moveTo>
                <a:lnTo>
                  <a:pt x="5798127" y="0"/>
                </a:lnTo>
                <a:lnTo>
                  <a:pt x="579812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96510" y="565388"/>
            <a:ext cx="11010590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480"/>
              </a:lnSpc>
              <a:spcBef>
                <a:spcPct val="0"/>
              </a:spcBef>
            </a:pPr>
            <a:r>
              <a:rPr lang="en-US" b="true" sz="7900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86985" y="2675872"/>
            <a:ext cx="17501015" cy="3462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4"/>
              </a:lnSpc>
              <a:spcBef>
                <a:spcPct val="0"/>
              </a:spcBef>
            </a:pPr>
            <a:r>
              <a:rPr lang="en-US" sz="3917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• SMART CAM SYSTEMS ENHANCES SECURITY USING AI</a:t>
            </a:r>
          </a:p>
          <a:p>
            <a:pPr algn="l">
              <a:lnSpc>
                <a:spcPts val="5484"/>
              </a:lnSpc>
              <a:spcBef>
                <a:spcPct val="0"/>
              </a:spcBef>
            </a:pPr>
          </a:p>
          <a:p>
            <a:pPr algn="l">
              <a:lnSpc>
                <a:spcPts val="5484"/>
              </a:lnSpc>
              <a:spcBef>
                <a:spcPct val="0"/>
              </a:spcBef>
            </a:pPr>
            <a:r>
              <a:rPr lang="en-US" sz="3917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• BUSINESS MODEL ENSURES PROFITABILITY &amp; SCALABILITY</a:t>
            </a:r>
          </a:p>
          <a:p>
            <a:pPr algn="l">
              <a:lnSpc>
                <a:spcPts val="5484"/>
              </a:lnSpc>
              <a:spcBef>
                <a:spcPct val="0"/>
              </a:spcBef>
            </a:pPr>
          </a:p>
          <a:p>
            <a:pPr algn="l">
              <a:lnSpc>
                <a:spcPts val="5484"/>
              </a:lnSpc>
              <a:spcBef>
                <a:spcPct val="0"/>
              </a:spcBef>
            </a:pPr>
            <a:r>
              <a:rPr lang="en-US" sz="3917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• A STEP TOWARDS SAFER CITIES AND REALTIME CRIME PREVENTION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DAGeuHfEivM</dc:identifier>
  <dcterms:modified xsi:type="dcterms:W3CDTF">2011-08-01T06:04:30Z</dcterms:modified>
  <cp:revision>1</cp:revision>
  <dc:title>Smart Cam Systems</dc:title>
</cp:coreProperties>
</file>