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lay"/>
      <p:regular r:id="rId23"/>
      <p:bold r:id="rId24"/>
    </p:embeddedFont>
    <p:embeddedFont>
      <p:font typeface="Montserrat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FC6D01-AFDB-4F6A-B35C-2A735E0BE5D7}">
  <a:tblStyle styleId="{86FC6D01-AFDB-4F6A-B35C-2A735E0BE5D7}" styleName="Table_0">
    <a:wholeTbl>
      <a:tcTxStyle b="off" i="off">
        <a:font>
          <a:latin typeface="Aptos"/>
          <a:ea typeface="Aptos"/>
          <a:cs typeface="Aptos"/>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AD1D8"/>
          </a:solidFill>
        </a:fill>
      </a:tcStyle>
    </a:wholeTbl>
    <a:band1H>
      <a:tcTxStyle/>
    </a:band1H>
    <a:band2H>
      <a:tcTxStyle b="off" i="off"/>
      <a:tcStyle>
        <a:fill>
          <a:solidFill>
            <a:srgbClr val="E7E9EC"/>
          </a:solidFill>
        </a:fill>
      </a:tcStyle>
    </a:band2H>
    <a:band1V>
      <a:tcTxStyle/>
    </a:band1V>
    <a:band2V>
      <a:tcTxStyle/>
    </a:band2V>
    <a:lastCol>
      <a:tcTxStyle/>
    </a:lastCol>
    <a:firstCol>
      <a:tcTxStyle b="on" i="off">
        <a:font>
          <a:latin typeface="Aptos"/>
          <a:ea typeface="Aptos"/>
          <a:cs typeface="Aptos"/>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ptos"/>
          <a:ea typeface="Aptos"/>
          <a:cs typeface="Aptos"/>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ptos"/>
          <a:ea typeface="Aptos"/>
          <a:cs typeface="Aptos"/>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Light-bold.fntdata"/><Relationship Id="rId25" Type="http://schemas.openxmlformats.org/officeDocument/2006/relationships/font" Target="fonts/MontserratLight-regular.fntdata"/><Relationship Id="rId28" Type="http://schemas.openxmlformats.org/officeDocument/2006/relationships/font" Target="fonts/MontserratLight-boldItalic.fntdata"/><Relationship Id="rId27" Type="http://schemas.openxmlformats.org/officeDocument/2006/relationships/font" Target="fonts/Montserrat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d269a4fa_2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ed269a4fa_2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d269a4fa_2_1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6ed269a4fa_2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ed269a4fa_2_1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6ed269a4fa_2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ed269a4fa_2_1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6ed269a4fa_2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ed269a4fa_2_1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6ed269a4fa_2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ed269a4fa_2_1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6ed269a4fa_2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ed269a4fa_2_1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6ed269a4fa_2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ed269a4fa_2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ed269a4fa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ed269a4fa_2_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6ed269a4fa_2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ed269a4fa_2_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6ed269a4fa_2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ed269a4fa_2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6ed269a4fa_2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ed269a4fa_2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6ed269a4fa_2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d269a4fa_2_1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6ed269a4fa_2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d269a4fa_2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6ed269a4fa_2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d269a4fa_2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ed269a4fa_2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1143000" y="841772"/>
            <a:ext cx="6858000" cy="1790701"/>
          </a:xfrm>
          <a:prstGeom prst="rect">
            <a:avLst/>
          </a:prstGeom>
          <a:noFill/>
          <a:ln>
            <a:noFill/>
          </a:ln>
        </p:spPr>
        <p:txBody>
          <a:bodyPr anchorCtr="0" anchor="b" bIns="34275" lIns="34275" spcFirstLastPara="1" rIns="34275" wrap="square" tIns="34275">
            <a:normAutofit/>
          </a:bodyPr>
          <a:lstStyle>
            <a:lvl1pPr lvl="0" algn="ctr">
              <a:lnSpc>
                <a:spcPct val="90000"/>
              </a:lnSpc>
              <a:spcBef>
                <a:spcPts val="0"/>
              </a:spcBef>
              <a:spcAft>
                <a:spcPts val="0"/>
              </a:spcAft>
              <a:buClr>
                <a:srgbClr val="000000"/>
              </a:buClr>
              <a:buSzPts val="4500"/>
              <a:buFont typeface="Play"/>
              <a:buNone/>
              <a:defRPr sz="45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56" name="Google Shape;56;p14"/>
          <p:cNvSpPr txBox="1"/>
          <p:nvPr>
            <p:ph idx="1" type="body"/>
          </p:nvPr>
        </p:nvSpPr>
        <p:spPr>
          <a:xfrm>
            <a:off x="1143000" y="2701528"/>
            <a:ext cx="6858000" cy="1241822"/>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800"/>
              </a:spcBef>
              <a:spcAft>
                <a:spcPts val="0"/>
              </a:spcAft>
              <a:buClr>
                <a:srgbClr val="000000"/>
              </a:buClr>
              <a:buSzPts val="1800"/>
              <a:buFont typeface="Arial"/>
              <a:buNone/>
              <a:defRPr sz="1800"/>
            </a:lvl1pPr>
            <a:lvl2pPr indent="-228600" lvl="1" marL="914400" algn="ctr">
              <a:lnSpc>
                <a:spcPct val="90000"/>
              </a:lnSpc>
              <a:spcBef>
                <a:spcPts val="800"/>
              </a:spcBef>
              <a:spcAft>
                <a:spcPts val="0"/>
              </a:spcAft>
              <a:buClr>
                <a:srgbClr val="000000"/>
              </a:buClr>
              <a:buSzPts val="1800"/>
              <a:buFont typeface="Arial"/>
              <a:buNone/>
              <a:defRPr sz="1800"/>
            </a:lvl2pPr>
            <a:lvl3pPr indent="-228600" lvl="2" marL="1371600" algn="ctr">
              <a:lnSpc>
                <a:spcPct val="90000"/>
              </a:lnSpc>
              <a:spcBef>
                <a:spcPts val="800"/>
              </a:spcBef>
              <a:spcAft>
                <a:spcPts val="0"/>
              </a:spcAft>
              <a:buClr>
                <a:srgbClr val="000000"/>
              </a:buClr>
              <a:buSzPts val="1800"/>
              <a:buFont typeface="Arial"/>
              <a:buNone/>
              <a:defRPr sz="1800"/>
            </a:lvl3pPr>
            <a:lvl4pPr indent="-228600" lvl="3" marL="1828800" algn="ctr">
              <a:lnSpc>
                <a:spcPct val="90000"/>
              </a:lnSpc>
              <a:spcBef>
                <a:spcPts val="800"/>
              </a:spcBef>
              <a:spcAft>
                <a:spcPts val="0"/>
              </a:spcAft>
              <a:buClr>
                <a:srgbClr val="000000"/>
              </a:buClr>
              <a:buSzPts val="1800"/>
              <a:buFont typeface="Arial"/>
              <a:buNone/>
              <a:defRPr sz="1800"/>
            </a:lvl4pPr>
            <a:lvl5pPr indent="-228600" lvl="4" marL="2286000" algn="ctr">
              <a:lnSpc>
                <a:spcPct val="90000"/>
              </a:lnSpc>
              <a:spcBef>
                <a:spcPts val="800"/>
              </a:spcBef>
              <a:spcAft>
                <a:spcPts val="0"/>
              </a:spcAft>
              <a:buClr>
                <a:srgbClr val="000000"/>
              </a:buClr>
              <a:buSzPts val="1800"/>
              <a:buFont typeface="Arial"/>
              <a:buNone/>
              <a:defRPr sz="18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7" name="Google Shape;57;p14"/>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0" name="Google Shape;60;p15"/>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1" name="Google Shape;61;p15"/>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553"/>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4500"/>
              <a:buFont typeface="Play"/>
              <a:buNone/>
              <a:defRPr sz="45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4" name="Google Shape;64;p16"/>
          <p:cNvSpPr txBox="1"/>
          <p:nvPr>
            <p:ph idx="1" type="body"/>
          </p:nvPr>
        </p:nvSpPr>
        <p:spPr>
          <a:xfrm>
            <a:off x="623888" y="3442097"/>
            <a:ext cx="7886700" cy="1125141"/>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757575"/>
              </a:buClr>
              <a:buSzPts val="1800"/>
              <a:buFont typeface="Arial"/>
              <a:buNone/>
              <a:defRPr sz="1800">
                <a:solidFill>
                  <a:srgbClr val="757575"/>
                </a:solidFill>
              </a:defRPr>
            </a:lvl1pPr>
            <a:lvl2pPr indent="-228600" lvl="1" marL="914400" algn="l">
              <a:lnSpc>
                <a:spcPct val="90000"/>
              </a:lnSpc>
              <a:spcBef>
                <a:spcPts val="800"/>
              </a:spcBef>
              <a:spcAft>
                <a:spcPts val="0"/>
              </a:spcAft>
              <a:buClr>
                <a:srgbClr val="757575"/>
              </a:buClr>
              <a:buSzPts val="1800"/>
              <a:buFont typeface="Arial"/>
              <a:buNone/>
              <a:defRPr sz="1800">
                <a:solidFill>
                  <a:srgbClr val="757575"/>
                </a:solidFill>
              </a:defRPr>
            </a:lvl2pPr>
            <a:lvl3pPr indent="-228600" lvl="2" marL="1371600" algn="l">
              <a:lnSpc>
                <a:spcPct val="90000"/>
              </a:lnSpc>
              <a:spcBef>
                <a:spcPts val="800"/>
              </a:spcBef>
              <a:spcAft>
                <a:spcPts val="0"/>
              </a:spcAft>
              <a:buClr>
                <a:srgbClr val="757575"/>
              </a:buClr>
              <a:buSzPts val="1800"/>
              <a:buFont typeface="Arial"/>
              <a:buNone/>
              <a:defRPr sz="1800">
                <a:solidFill>
                  <a:srgbClr val="757575"/>
                </a:solidFill>
              </a:defRPr>
            </a:lvl3pPr>
            <a:lvl4pPr indent="-228600" lvl="3" marL="1828800" algn="l">
              <a:lnSpc>
                <a:spcPct val="90000"/>
              </a:lnSpc>
              <a:spcBef>
                <a:spcPts val="800"/>
              </a:spcBef>
              <a:spcAft>
                <a:spcPts val="0"/>
              </a:spcAft>
              <a:buClr>
                <a:srgbClr val="757575"/>
              </a:buClr>
              <a:buSzPts val="1800"/>
              <a:buFont typeface="Arial"/>
              <a:buNone/>
              <a:defRPr sz="1800">
                <a:solidFill>
                  <a:srgbClr val="757575"/>
                </a:solidFill>
              </a:defRPr>
            </a:lvl4pPr>
            <a:lvl5pPr indent="-228600" lvl="4" marL="2286000" algn="l">
              <a:lnSpc>
                <a:spcPct val="90000"/>
              </a:lnSpc>
              <a:spcBef>
                <a:spcPts val="800"/>
              </a:spcBef>
              <a:spcAft>
                <a:spcPts val="0"/>
              </a:spcAft>
              <a:buClr>
                <a:srgbClr val="757575"/>
              </a:buClr>
              <a:buSzPts val="1800"/>
              <a:buFont typeface="Arial"/>
              <a:buNone/>
              <a:defRPr sz="1800">
                <a:solidFill>
                  <a:srgbClr val="757575"/>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5" name="Google Shape;65;p16"/>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8" name="Google Shape;68;p17"/>
          <p:cNvSpPr txBox="1"/>
          <p:nvPr>
            <p:ph idx="1" type="body"/>
          </p:nvPr>
        </p:nvSpPr>
        <p:spPr>
          <a:xfrm>
            <a:off x="628650" y="1369219"/>
            <a:ext cx="3886200" cy="3263504"/>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9" name="Google Shape;69;p17"/>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18"/>
          <p:cNvSpPr txBox="1"/>
          <p:nvPr>
            <p:ph type="title"/>
          </p:nvPr>
        </p:nvSpPr>
        <p:spPr>
          <a:xfrm>
            <a:off x="629840" y="273844"/>
            <a:ext cx="7886701" cy="994172"/>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2" name="Google Shape;72;p18"/>
          <p:cNvSpPr txBox="1"/>
          <p:nvPr>
            <p:ph idx="1" type="body"/>
          </p:nvPr>
        </p:nvSpPr>
        <p:spPr>
          <a:xfrm>
            <a:off x="629840" y="1260872"/>
            <a:ext cx="3868342" cy="617935"/>
          </a:xfrm>
          <a:prstGeom prst="rect">
            <a:avLst/>
          </a:prstGeom>
          <a:noFill/>
          <a:ln>
            <a:noFill/>
          </a:ln>
        </p:spPr>
        <p:txBody>
          <a:bodyPr anchorCtr="0" anchor="b"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Arial"/>
              <a:buNone/>
              <a:defRPr b="1" sz="1800"/>
            </a:lvl1pPr>
            <a:lvl2pPr indent="-228600" lvl="1" marL="914400" algn="l">
              <a:lnSpc>
                <a:spcPct val="90000"/>
              </a:lnSpc>
              <a:spcBef>
                <a:spcPts val="800"/>
              </a:spcBef>
              <a:spcAft>
                <a:spcPts val="0"/>
              </a:spcAft>
              <a:buClr>
                <a:srgbClr val="000000"/>
              </a:buClr>
              <a:buSzPts val="1800"/>
              <a:buFont typeface="Arial"/>
              <a:buNone/>
              <a:defRPr b="1" sz="1800"/>
            </a:lvl2pPr>
            <a:lvl3pPr indent="-228600" lvl="2" marL="1371600" algn="l">
              <a:lnSpc>
                <a:spcPct val="90000"/>
              </a:lnSpc>
              <a:spcBef>
                <a:spcPts val="800"/>
              </a:spcBef>
              <a:spcAft>
                <a:spcPts val="0"/>
              </a:spcAft>
              <a:buClr>
                <a:srgbClr val="000000"/>
              </a:buClr>
              <a:buSzPts val="1800"/>
              <a:buFont typeface="Arial"/>
              <a:buNone/>
              <a:defRPr b="1" sz="1800"/>
            </a:lvl3pPr>
            <a:lvl4pPr indent="-228600" lvl="3" marL="1828800" algn="l">
              <a:lnSpc>
                <a:spcPct val="90000"/>
              </a:lnSpc>
              <a:spcBef>
                <a:spcPts val="800"/>
              </a:spcBef>
              <a:spcAft>
                <a:spcPts val="0"/>
              </a:spcAft>
              <a:buClr>
                <a:srgbClr val="000000"/>
              </a:buClr>
              <a:buSzPts val="1800"/>
              <a:buFont typeface="Arial"/>
              <a:buNone/>
              <a:defRPr b="1" sz="1800"/>
            </a:lvl4pPr>
            <a:lvl5pPr indent="-228600" lvl="4" marL="2286000" algn="l">
              <a:lnSpc>
                <a:spcPct val="90000"/>
              </a:lnSpc>
              <a:spcBef>
                <a:spcPts val="800"/>
              </a:spcBef>
              <a:spcAft>
                <a:spcPts val="0"/>
              </a:spcAft>
              <a:buClr>
                <a:srgbClr val="000000"/>
              </a:buClr>
              <a:buSzPts val="1800"/>
              <a:buFont typeface="Arial"/>
              <a:buNone/>
              <a:defRPr b="1" sz="18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3" name="Google Shape;73;p18"/>
          <p:cNvSpPr txBox="1"/>
          <p:nvPr>
            <p:ph idx="2" type="body"/>
          </p:nvPr>
        </p:nvSpPr>
        <p:spPr>
          <a:xfrm>
            <a:off x="4629150" y="1260872"/>
            <a:ext cx="3887391" cy="617935"/>
          </a:xfrm>
          <a:prstGeom prst="rect">
            <a:avLst/>
          </a:prstGeom>
          <a:noFill/>
          <a:ln>
            <a:noFill/>
          </a:ln>
        </p:spPr>
        <p:txBody>
          <a:bodyPr anchorCtr="0" anchor="b"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4" name="Google Shape;74;p18"/>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19"/>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7" name="Google Shape;77;p19"/>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20"/>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0" name="Shape 80"/>
        <p:cNvGrpSpPr/>
        <p:nvPr/>
      </p:nvGrpSpPr>
      <p:grpSpPr>
        <a:xfrm>
          <a:off x="0" y="0"/>
          <a:ext cx="0" cy="0"/>
          <a:chOff x="0" y="0"/>
          <a:chExt cx="0" cy="0"/>
        </a:xfrm>
      </p:grpSpPr>
      <p:sp>
        <p:nvSpPr>
          <p:cNvPr id="81" name="Google Shape;81;p21"/>
          <p:cNvSpPr txBox="1"/>
          <p:nvPr>
            <p:ph type="title"/>
          </p:nvPr>
        </p:nvSpPr>
        <p:spPr>
          <a:xfrm>
            <a:off x="629840" y="342900"/>
            <a:ext cx="2949179" cy="120015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2400"/>
              <a:buFont typeface="Play"/>
              <a:buNone/>
              <a:defRPr sz="24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82" name="Google Shape;82;p21"/>
          <p:cNvSpPr txBox="1"/>
          <p:nvPr>
            <p:ph idx="1" type="body"/>
          </p:nvPr>
        </p:nvSpPr>
        <p:spPr>
          <a:xfrm>
            <a:off x="3887390" y="740569"/>
            <a:ext cx="4629151" cy="3655219"/>
          </a:xfrm>
          <a:prstGeom prst="rect">
            <a:avLst/>
          </a:prstGeom>
          <a:noFill/>
          <a:ln>
            <a:noFill/>
          </a:ln>
        </p:spPr>
        <p:txBody>
          <a:bodyPr anchorCtr="0" anchor="t" bIns="34275" lIns="34275" spcFirstLastPara="1" rIns="34275" wrap="square" tIns="34275">
            <a:normAutofit/>
          </a:bodyPr>
          <a:lstStyle>
            <a:lvl1pPr indent="-381000" lvl="0" marL="457200" algn="l">
              <a:lnSpc>
                <a:spcPct val="90000"/>
              </a:lnSpc>
              <a:spcBef>
                <a:spcPts val="800"/>
              </a:spcBef>
              <a:spcAft>
                <a:spcPts val="0"/>
              </a:spcAft>
              <a:buClr>
                <a:srgbClr val="000000"/>
              </a:buClr>
              <a:buSzPts val="2400"/>
              <a:buChar char="•"/>
              <a:defRPr sz="2400"/>
            </a:lvl1pPr>
            <a:lvl2pPr indent="-381000" lvl="1" marL="914400" algn="l">
              <a:lnSpc>
                <a:spcPct val="90000"/>
              </a:lnSpc>
              <a:spcBef>
                <a:spcPts val="800"/>
              </a:spcBef>
              <a:spcAft>
                <a:spcPts val="0"/>
              </a:spcAft>
              <a:buClr>
                <a:srgbClr val="000000"/>
              </a:buClr>
              <a:buSzPts val="2400"/>
              <a:buChar char="•"/>
              <a:defRPr sz="2400"/>
            </a:lvl2pPr>
            <a:lvl3pPr indent="-381000" lvl="2" marL="1371600" algn="l">
              <a:lnSpc>
                <a:spcPct val="90000"/>
              </a:lnSpc>
              <a:spcBef>
                <a:spcPts val="800"/>
              </a:spcBef>
              <a:spcAft>
                <a:spcPts val="0"/>
              </a:spcAft>
              <a:buClr>
                <a:srgbClr val="000000"/>
              </a:buClr>
              <a:buSzPts val="2400"/>
              <a:buChar char="•"/>
              <a:defRPr sz="2400"/>
            </a:lvl3pPr>
            <a:lvl4pPr indent="-381000" lvl="3" marL="1828800" algn="l">
              <a:lnSpc>
                <a:spcPct val="90000"/>
              </a:lnSpc>
              <a:spcBef>
                <a:spcPts val="800"/>
              </a:spcBef>
              <a:spcAft>
                <a:spcPts val="0"/>
              </a:spcAft>
              <a:buClr>
                <a:srgbClr val="000000"/>
              </a:buClr>
              <a:buSzPts val="2400"/>
              <a:buChar char="•"/>
              <a:defRPr sz="2400"/>
            </a:lvl4pPr>
            <a:lvl5pPr indent="-381000" lvl="4" marL="2286000" algn="l">
              <a:lnSpc>
                <a:spcPct val="90000"/>
              </a:lnSpc>
              <a:spcBef>
                <a:spcPts val="800"/>
              </a:spcBef>
              <a:spcAft>
                <a:spcPts val="0"/>
              </a:spcAft>
              <a:buClr>
                <a:srgbClr val="000000"/>
              </a:buClr>
              <a:buSzPts val="2400"/>
              <a:buChar char="•"/>
              <a:defRPr sz="2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3" name="Google Shape;83;p21"/>
          <p:cNvSpPr txBox="1"/>
          <p:nvPr>
            <p:ph idx="2" type="body"/>
          </p:nvPr>
        </p:nvSpPr>
        <p:spPr>
          <a:xfrm>
            <a:off x="629840" y="1543050"/>
            <a:ext cx="2949179" cy="2858691"/>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4" name="Google Shape;84;p21"/>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629840" y="342900"/>
            <a:ext cx="2949179" cy="120015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2400"/>
              <a:buFont typeface="Play"/>
              <a:buNone/>
              <a:defRPr sz="24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87" name="Google Shape;87;p22"/>
          <p:cNvSpPr/>
          <p:nvPr>
            <p:ph idx="2" type="pic"/>
          </p:nvPr>
        </p:nvSpPr>
        <p:spPr>
          <a:xfrm>
            <a:off x="3887390" y="740569"/>
            <a:ext cx="4629151" cy="3655219"/>
          </a:xfrm>
          <a:prstGeom prst="rect">
            <a:avLst/>
          </a:prstGeom>
          <a:noFill/>
          <a:ln>
            <a:noFill/>
          </a:ln>
        </p:spPr>
      </p:sp>
      <p:sp>
        <p:nvSpPr>
          <p:cNvPr id="88" name="Google Shape;88;p22"/>
          <p:cNvSpPr txBox="1"/>
          <p:nvPr>
            <p:ph idx="1" type="body"/>
          </p:nvPr>
        </p:nvSpPr>
        <p:spPr>
          <a:xfrm>
            <a:off x="629840" y="1543050"/>
            <a:ext cx="2949179" cy="2858691"/>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200"/>
              <a:buFont typeface="Arial"/>
              <a:buNone/>
              <a:defRPr sz="1200"/>
            </a:lvl1pPr>
            <a:lvl2pPr indent="-228600" lvl="1" marL="914400" algn="l">
              <a:lnSpc>
                <a:spcPct val="90000"/>
              </a:lnSpc>
              <a:spcBef>
                <a:spcPts val="800"/>
              </a:spcBef>
              <a:spcAft>
                <a:spcPts val="0"/>
              </a:spcAft>
              <a:buClr>
                <a:srgbClr val="000000"/>
              </a:buClr>
              <a:buSzPts val="1200"/>
              <a:buFont typeface="Arial"/>
              <a:buNone/>
              <a:defRPr sz="1200"/>
            </a:lvl2pPr>
            <a:lvl3pPr indent="-228600" lvl="2" marL="1371600" algn="l">
              <a:lnSpc>
                <a:spcPct val="90000"/>
              </a:lnSpc>
              <a:spcBef>
                <a:spcPts val="800"/>
              </a:spcBef>
              <a:spcAft>
                <a:spcPts val="0"/>
              </a:spcAft>
              <a:buClr>
                <a:srgbClr val="000000"/>
              </a:buClr>
              <a:buSzPts val="1200"/>
              <a:buFont typeface="Arial"/>
              <a:buNone/>
              <a:defRPr sz="1200"/>
            </a:lvl3pPr>
            <a:lvl4pPr indent="-228600" lvl="3" marL="1828800" algn="l">
              <a:lnSpc>
                <a:spcPct val="90000"/>
              </a:lnSpc>
              <a:spcBef>
                <a:spcPts val="800"/>
              </a:spcBef>
              <a:spcAft>
                <a:spcPts val="0"/>
              </a:spcAft>
              <a:buClr>
                <a:srgbClr val="000000"/>
              </a:buClr>
              <a:buSzPts val="1200"/>
              <a:buFont typeface="Arial"/>
              <a:buNone/>
              <a:defRPr sz="1200"/>
            </a:lvl4pPr>
            <a:lvl5pPr indent="-228600" lvl="4" marL="2286000" algn="l">
              <a:lnSpc>
                <a:spcPct val="90000"/>
              </a:lnSpc>
              <a:spcBef>
                <a:spcPts val="800"/>
              </a:spcBef>
              <a:spcAft>
                <a:spcPts val="0"/>
              </a:spcAft>
              <a:buClr>
                <a:srgbClr val="000000"/>
              </a:buClr>
              <a:buSzPts val="1200"/>
              <a:buFont typeface="Arial"/>
              <a:buNone/>
              <a:defRPr sz="12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9" name="Google Shape;89;p22"/>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757575"/>
              </a:buClr>
              <a:buSzPts val="900"/>
              <a:buFont typeface="Arial"/>
              <a:buNone/>
              <a:defRPr sz="900">
                <a:solidFill>
                  <a:srgbClr val="757575"/>
                </a:solidFill>
              </a:defRPr>
            </a:lvl1pPr>
            <a:lvl2pPr indent="0" lvl="1" marL="0" algn="r">
              <a:lnSpc>
                <a:spcPct val="100000"/>
              </a:lnSpc>
              <a:spcBef>
                <a:spcPts val="0"/>
              </a:spcBef>
              <a:spcAft>
                <a:spcPts val="0"/>
              </a:spcAft>
              <a:buClr>
                <a:srgbClr val="757575"/>
              </a:buClr>
              <a:buSzPts val="900"/>
              <a:buFont typeface="Arial"/>
              <a:buNone/>
              <a:defRPr sz="900">
                <a:solidFill>
                  <a:srgbClr val="757575"/>
                </a:solidFill>
              </a:defRPr>
            </a:lvl2pPr>
            <a:lvl3pPr indent="0" lvl="2" marL="0" algn="r">
              <a:lnSpc>
                <a:spcPct val="100000"/>
              </a:lnSpc>
              <a:spcBef>
                <a:spcPts val="0"/>
              </a:spcBef>
              <a:spcAft>
                <a:spcPts val="0"/>
              </a:spcAft>
              <a:buClr>
                <a:srgbClr val="757575"/>
              </a:buClr>
              <a:buSzPts val="900"/>
              <a:buFont typeface="Arial"/>
              <a:buNone/>
              <a:defRPr sz="900">
                <a:solidFill>
                  <a:srgbClr val="757575"/>
                </a:solidFill>
              </a:defRPr>
            </a:lvl3pPr>
            <a:lvl4pPr indent="0" lvl="3" marL="0" algn="r">
              <a:lnSpc>
                <a:spcPct val="100000"/>
              </a:lnSpc>
              <a:spcBef>
                <a:spcPts val="0"/>
              </a:spcBef>
              <a:spcAft>
                <a:spcPts val="0"/>
              </a:spcAft>
              <a:buClr>
                <a:srgbClr val="757575"/>
              </a:buClr>
              <a:buSzPts val="900"/>
              <a:buFont typeface="Arial"/>
              <a:buNone/>
              <a:defRPr sz="900">
                <a:solidFill>
                  <a:srgbClr val="757575"/>
                </a:solidFill>
              </a:defRPr>
            </a:lvl4pPr>
            <a:lvl5pPr indent="0" lvl="4" marL="0" algn="r">
              <a:lnSpc>
                <a:spcPct val="100000"/>
              </a:lnSpc>
              <a:spcBef>
                <a:spcPts val="0"/>
              </a:spcBef>
              <a:spcAft>
                <a:spcPts val="0"/>
              </a:spcAft>
              <a:buClr>
                <a:srgbClr val="757575"/>
              </a:buClr>
              <a:buSzPts val="900"/>
              <a:buFont typeface="Arial"/>
              <a:buNone/>
              <a:defRPr sz="900">
                <a:solidFill>
                  <a:srgbClr val="757575"/>
                </a:solidFill>
              </a:defRPr>
            </a:lvl5pPr>
            <a:lvl6pPr indent="0" lvl="5" marL="0" algn="r">
              <a:lnSpc>
                <a:spcPct val="100000"/>
              </a:lnSpc>
              <a:spcBef>
                <a:spcPts val="0"/>
              </a:spcBef>
              <a:spcAft>
                <a:spcPts val="0"/>
              </a:spcAft>
              <a:buClr>
                <a:srgbClr val="757575"/>
              </a:buClr>
              <a:buSzPts val="900"/>
              <a:buFont typeface="Arial"/>
              <a:buNone/>
              <a:defRPr sz="900">
                <a:solidFill>
                  <a:srgbClr val="757575"/>
                </a:solidFill>
              </a:defRPr>
            </a:lvl6pPr>
            <a:lvl7pPr indent="0" lvl="6" marL="0" algn="r">
              <a:lnSpc>
                <a:spcPct val="100000"/>
              </a:lnSpc>
              <a:spcBef>
                <a:spcPts val="0"/>
              </a:spcBef>
              <a:spcAft>
                <a:spcPts val="0"/>
              </a:spcAft>
              <a:buClr>
                <a:srgbClr val="757575"/>
              </a:buClr>
              <a:buSzPts val="900"/>
              <a:buFont typeface="Arial"/>
              <a:buNone/>
              <a:defRPr sz="900">
                <a:solidFill>
                  <a:srgbClr val="757575"/>
                </a:solidFill>
              </a:defRPr>
            </a:lvl7pPr>
            <a:lvl8pPr indent="0" lvl="7" marL="0" algn="r">
              <a:lnSpc>
                <a:spcPct val="100000"/>
              </a:lnSpc>
              <a:spcBef>
                <a:spcPts val="0"/>
              </a:spcBef>
              <a:spcAft>
                <a:spcPts val="0"/>
              </a:spcAft>
              <a:buClr>
                <a:srgbClr val="757575"/>
              </a:buClr>
              <a:buSzPts val="900"/>
              <a:buFont typeface="Arial"/>
              <a:buNone/>
              <a:defRPr sz="900">
                <a:solidFill>
                  <a:srgbClr val="757575"/>
                </a:solidFill>
              </a:defRPr>
            </a:lvl8pPr>
            <a:lvl9pPr indent="0" lvl="8" marL="0" algn="r">
              <a:lnSpc>
                <a:spcPct val="100000"/>
              </a:lnSpc>
              <a:spcBef>
                <a:spcPts val="0"/>
              </a:spcBef>
              <a:spcAft>
                <a:spcPts val="0"/>
              </a:spcAft>
              <a:buClr>
                <a:srgbClr val="757575"/>
              </a:buClr>
              <a:buSzPts val="900"/>
              <a:buFont typeface="Arial"/>
              <a:buNone/>
              <a:defRPr sz="9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EAEAE"/>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1pPr>
            <a:lvl2pPr lvl="1"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2pPr>
            <a:lvl3pPr lvl="2"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3pPr>
            <a:lvl4pPr lvl="3"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4pPr>
            <a:lvl5pPr lvl="4"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5pPr>
            <a:lvl6pPr lvl="5"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6pPr>
            <a:lvl7pPr lvl="6"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7pPr>
            <a:lvl8pPr lvl="7"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8pPr>
            <a:lvl9pPr lvl="8" marR="0" rtl="0" algn="l">
              <a:lnSpc>
                <a:spcPct val="90000"/>
              </a:lnSpc>
              <a:spcBef>
                <a:spcPts val="0"/>
              </a:spcBef>
              <a:spcAft>
                <a:spcPts val="0"/>
              </a:spcAft>
              <a:buClr>
                <a:srgbClr val="000000"/>
              </a:buClr>
              <a:buSzPts val="3300"/>
              <a:buFont typeface="Play"/>
              <a:buNone/>
              <a:defRPr b="0" i="0" sz="3300" u="none" cap="none" strike="noStrike">
                <a:solidFill>
                  <a:srgbClr val="000000"/>
                </a:solidFill>
                <a:latin typeface="Play"/>
                <a:ea typeface="Play"/>
                <a:cs typeface="Play"/>
                <a:sym typeface="Play"/>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sp>
        <p:nvSpPr>
          <p:cNvPr id="53" name="Google Shape;53;p13"/>
          <p:cNvSpPr txBox="1"/>
          <p:nvPr>
            <p:ph idx="12" type="sldNum"/>
          </p:nvPr>
        </p:nvSpPr>
        <p:spPr>
          <a:xfrm>
            <a:off x="8310108" y="4803219"/>
            <a:ext cx="205243" cy="201931"/>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3"/>
          <p:cNvSpPr txBox="1"/>
          <p:nvPr>
            <p:ph idx="4294967295" type="ctrTitle"/>
          </p:nvPr>
        </p:nvSpPr>
        <p:spPr>
          <a:xfrm>
            <a:off x="70525" y="112199"/>
            <a:ext cx="2577831" cy="413096"/>
          </a:xfrm>
          <a:prstGeom prst="rect">
            <a:avLst/>
          </a:prstGeom>
          <a:noFill/>
          <a:ln>
            <a:noFill/>
          </a:ln>
        </p:spPr>
        <p:txBody>
          <a:bodyPr anchorCtr="0" anchor="b"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1500"/>
              <a:buFont typeface="Montserrat Light"/>
              <a:buNone/>
            </a:pPr>
            <a:r>
              <a:rPr b="0" i="0" lang="en" sz="1500" u="none" cap="none" strike="noStrike">
                <a:solidFill>
                  <a:srgbClr val="000000"/>
                </a:solidFill>
                <a:latin typeface="Montserrat Light"/>
                <a:ea typeface="Montserrat Light"/>
                <a:cs typeface="Montserrat Light"/>
                <a:sym typeface="Montserrat Light"/>
              </a:rPr>
              <a:t>CS 584 - ML - Spring 24’</a:t>
            </a:r>
            <a:endParaRPr/>
          </a:p>
        </p:txBody>
      </p:sp>
      <p:sp>
        <p:nvSpPr>
          <p:cNvPr id="95" name="Google Shape;95;p23"/>
          <p:cNvSpPr txBox="1"/>
          <p:nvPr>
            <p:ph idx="4294967295" type="subTitle"/>
          </p:nvPr>
        </p:nvSpPr>
        <p:spPr>
          <a:xfrm>
            <a:off x="1143000" y="933855"/>
            <a:ext cx="6858000" cy="3822971"/>
          </a:xfrm>
          <a:prstGeom prst="rect">
            <a:avLst/>
          </a:prstGeom>
          <a:noFill/>
          <a:ln>
            <a:noFill/>
          </a:ln>
        </p:spPr>
        <p:txBody>
          <a:bodyPr anchorCtr="0" anchor="t"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2400"/>
              <a:buFont typeface="Arial"/>
              <a:buNone/>
            </a:pPr>
            <a:r>
              <a:rPr b="1" i="0" lang="en" sz="2400" u="none" cap="none" strike="noStrike">
                <a:solidFill>
                  <a:srgbClr val="000000"/>
                </a:solidFill>
              </a:rPr>
              <a:t>Enhancing Network Security Through Machine</a:t>
            </a:r>
            <a:endParaRPr/>
          </a:p>
          <a:p>
            <a:pPr indent="0" lvl="0" marL="0" marR="0" rtl="0" algn="ctr">
              <a:lnSpc>
                <a:spcPct val="90000"/>
              </a:lnSpc>
              <a:spcBef>
                <a:spcPts val="800"/>
              </a:spcBef>
              <a:spcAft>
                <a:spcPts val="0"/>
              </a:spcAft>
              <a:buClr>
                <a:srgbClr val="000000"/>
              </a:buClr>
              <a:buSzPts val="2400"/>
              <a:buFont typeface="Arial"/>
              <a:buNone/>
            </a:pPr>
            <a:r>
              <a:rPr b="1" i="0" lang="en" sz="2400" u="none" cap="none" strike="noStrike">
                <a:solidFill>
                  <a:srgbClr val="000000"/>
                </a:solidFill>
              </a:rPr>
              <a:t>Learning-Based Intrusion Detection</a:t>
            </a:r>
            <a:endParaRPr/>
          </a:p>
          <a:p>
            <a:pPr indent="0" lvl="0" marL="0" marR="0" rtl="0" algn="ctr">
              <a:lnSpc>
                <a:spcPct val="90000"/>
              </a:lnSpc>
              <a:spcBef>
                <a:spcPts val="800"/>
              </a:spcBef>
              <a:spcAft>
                <a:spcPts val="0"/>
              </a:spcAft>
              <a:buClr>
                <a:srgbClr val="000000"/>
              </a:buClr>
              <a:buSzPts val="2400"/>
              <a:buFont typeface="Arial"/>
              <a:buNone/>
            </a:pPr>
            <a:r>
              <a:t/>
            </a:r>
            <a:endParaRPr b="1" i="0" sz="2400" u="none" cap="none" strike="noStrike">
              <a:solidFill>
                <a:srgbClr val="000000"/>
              </a:solidFill>
            </a:endParaRPr>
          </a:p>
          <a:p>
            <a:pPr indent="0" lvl="0" marL="0" marR="0" rtl="0" algn="ctr">
              <a:lnSpc>
                <a:spcPct val="90000"/>
              </a:lnSpc>
              <a:spcBef>
                <a:spcPts val="800"/>
              </a:spcBef>
              <a:spcAft>
                <a:spcPts val="0"/>
              </a:spcAft>
              <a:buClr>
                <a:srgbClr val="000000"/>
              </a:buClr>
              <a:buSzPts val="2400"/>
              <a:buFont typeface="Arial"/>
              <a:buNone/>
            </a:pPr>
            <a:r>
              <a:t/>
            </a:r>
            <a:endParaRPr b="1" i="0" sz="2400" u="none" cap="none" strike="noStrike">
              <a:solidFill>
                <a:srgbClr val="000000"/>
              </a:solidFill>
            </a:endParaRPr>
          </a:p>
          <a:p>
            <a:pPr indent="0" lvl="0" marL="0" marR="0" rtl="0" algn="ctr">
              <a:lnSpc>
                <a:spcPct val="90000"/>
              </a:lnSpc>
              <a:spcBef>
                <a:spcPts val="800"/>
              </a:spcBef>
              <a:spcAft>
                <a:spcPts val="0"/>
              </a:spcAft>
              <a:buClr>
                <a:srgbClr val="000000"/>
              </a:buClr>
              <a:buSzPts val="1800"/>
              <a:buFont typeface="Arial"/>
              <a:buNone/>
            </a:pPr>
            <a:r>
              <a:rPr i="0" lang="en" sz="1800" u="none" cap="none" strike="noStrike">
                <a:solidFill>
                  <a:srgbClr val="000000"/>
                </a:solidFill>
              </a:rPr>
              <a:t>Presented By:</a:t>
            </a:r>
            <a:endParaRPr/>
          </a:p>
          <a:p>
            <a:pPr indent="0" lvl="0" marL="0" marR="0" rtl="0" algn="ctr">
              <a:lnSpc>
                <a:spcPct val="90000"/>
              </a:lnSpc>
              <a:spcBef>
                <a:spcPts val="800"/>
              </a:spcBef>
              <a:spcAft>
                <a:spcPts val="0"/>
              </a:spcAft>
              <a:buClr>
                <a:srgbClr val="000000"/>
              </a:buClr>
              <a:buSzPts val="1800"/>
              <a:buFont typeface="Arial"/>
              <a:buNone/>
            </a:pPr>
            <a:r>
              <a:rPr i="0" lang="en" sz="1800" u="none" cap="none" strike="noStrike">
                <a:solidFill>
                  <a:srgbClr val="000000"/>
                </a:solidFill>
              </a:rPr>
              <a:t>Mohan Babu Kunchala - A20524765</a:t>
            </a:r>
            <a:endParaRPr/>
          </a:p>
          <a:p>
            <a:pPr indent="0" lvl="0" marL="0" marR="0" rtl="0" algn="ctr">
              <a:lnSpc>
                <a:spcPct val="90000"/>
              </a:lnSpc>
              <a:spcBef>
                <a:spcPts val="800"/>
              </a:spcBef>
              <a:spcAft>
                <a:spcPts val="0"/>
              </a:spcAft>
              <a:buClr>
                <a:srgbClr val="000000"/>
              </a:buClr>
              <a:buSzPts val="1800"/>
              <a:buFont typeface="Arial"/>
              <a:buNone/>
            </a:pPr>
            <a:r>
              <a:rPr i="0" lang="en" sz="1800" u="none" cap="none" strike="noStrike">
                <a:solidFill>
                  <a:srgbClr val="000000"/>
                </a:solidFill>
              </a:rPr>
              <a:t> Sanjitha Reddy Pathuri - A20524383</a:t>
            </a:r>
            <a:endParaRPr/>
          </a:p>
          <a:p>
            <a:pPr indent="0" lvl="0" marL="0" marR="0" rtl="0" algn="ctr">
              <a:lnSpc>
                <a:spcPct val="90000"/>
              </a:lnSpc>
              <a:spcBef>
                <a:spcPts val="800"/>
              </a:spcBef>
              <a:spcAft>
                <a:spcPts val="0"/>
              </a:spcAft>
              <a:buClr>
                <a:srgbClr val="000000"/>
              </a:buClr>
              <a:buSzPts val="1800"/>
              <a:buFont typeface="Arial"/>
              <a:buNone/>
            </a:pPr>
            <a:r>
              <a:rPr i="0" lang="en" sz="1800" u="none" cap="none" strike="noStrike">
                <a:solidFill>
                  <a:srgbClr val="000000"/>
                </a:solidFill>
              </a:rPr>
              <a:t>Sirisha Gandham - A20544789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2"/>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ctr">
              <a:lnSpc>
                <a:spcPct val="90000"/>
              </a:lnSpc>
              <a:spcBef>
                <a:spcPts val="0"/>
              </a:spcBef>
              <a:spcAft>
                <a:spcPts val="0"/>
              </a:spcAft>
              <a:buClr>
                <a:srgbClr val="000000"/>
              </a:buClr>
              <a:buSzPts val="2400"/>
              <a:buFont typeface="Play"/>
              <a:buNone/>
            </a:pPr>
            <a:r>
              <a:rPr lang="en" sz="2400"/>
              <a:t>Supervised Models / Traditional Classiﬁers</a:t>
            </a:r>
            <a:endParaRPr sz="2400"/>
          </a:p>
        </p:txBody>
      </p:sp>
      <p:grpSp>
        <p:nvGrpSpPr>
          <p:cNvPr id="199" name="Google Shape;199;p32"/>
          <p:cNvGrpSpPr/>
          <p:nvPr/>
        </p:nvGrpSpPr>
        <p:grpSpPr>
          <a:xfrm>
            <a:off x="2683950" y="1370175"/>
            <a:ext cx="3776117" cy="2049991"/>
            <a:chOff x="0" y="0"/>
            <a:chExt cx="5034823" cy="4286891"/>
          </a:xfrm>
        </p:grpSpPr>
        <p:grpSp>
          <p:nvGrpSpPr>
            <p:cNvPr id="200" name="Google Shape;200;p32"/>
            <p:cNvGrpSpPr/>
            <p:nvPr/>
          </p:nvGrpSpPr>
          <p:grpSpPr>
            <a:xfrm>
              <a:off x="1703047" y="0"/>
              <a:ext cx="1682120" cy="957539"/>
              <a:chOff x="0" y="0"/>
              <a:chExt cx="1682118" cy="957538"/>
            </a:xfrm>
          </p:grpSpPr>
          <p:sp>
            <p:nvSpPr>
              <p:cNvPr id="201" name="Google Shape;201;p32"/>
              <p:cNvSpPr/>
              <p:nvPr/>
            </p:nvSpPr>
            <p:spPr>
              <a:xfrm>
                <a:off x="0" y="0"/>
                <a:ext cx="1682118" cy="927817"/>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202" name="Google Shape;202;p32"/>
              <p:cNvSpPr txBox="1"/>
              <p:nvPr/>
            </p:nvSpPr>
            <p:spPr>
              <a:xfrm>
                <a:off x="45292" y="221338"/>
                <a:ext cx="1591500" cy="736200"/>
              </a:xfrm>
              <a:prstGeom prst="rect">
                <a:avLst/>
              </a:prstGeom>
              <a:noFill/>
              <a:ln>
                <a:noFill/>
              </a:ln>
            </p:spPr>
            <p:txBody>
              <a:bodyPr anchorCtr="0" anchor="ctr" bIns="37150" lIns="37150" spcFirstLastPara="1" rIns="37150" wrap="square" tIns="37150">
                <a:spAutoFit/>
              </a:bodyPr>
              <a:lstStyle/>
              <a:p>
                <a:pPr indent="0" lvl="0" marL="0" marR="0" rtl="0" algn="ctr">
                  <a:lnSpc>
                    <a:spcPct val="90000"/>
                  </a:lnSpc>
                  <a:spcBef>
                    <a:spcPts val="0"/>
                  </a:spcBef>
                  <a:spcAft>
                    <a:spcPts val="0"/>
                  </a:spcAft>
                  <a:buClr>
                    <a:srgbClr val="FFFFFF"/>
                  </a:buClr>
                  <a:buSzPts val="1000"/>
                  <a:buFont typeface="Verdana"/>
                  <a:buNone/>
                </a:pPr>
                <a:r>
                  <a:rPr b="0" i="0" lang="en" sz="1000" u="none" cap="none" strike="noStrike">
                    <a:solidFill>
                      <a:srgbClr val="FFFFFF"/>
                    </a:solidFill>
                    <a:latin typeface="Verdana"/>
                    <a:ea typeface="Verdana"/>
                    <a:cs typeface="Verdana"/>
                    <a:sym typeface="Verdana"/>
                  </a:rPr>
                  <a:t>Logistic Regression</a:t>
                </a:r>
                <a:endParaRPr sz="1100"/>
              </a:p>
            </p:txBody>
          </p:sp>
        </p:grpSp>
        <p:sp>
          <p:nvSpPr>
            <p:cNvPr id="203" name="Google Shape;203;p32"/>
            <p:cNvSpPr/>
            <p:nvPr/>
          </p:nvSpPr>
          <p:spPr>
            <a:xfrm>
              <a:off x="3393469" y="669558"/>
              <a:ext cx="685184" cy="605741"/>
            </a:xfrm>
            <a:custGeom>
              <a:rect b="b" l="l" r="r" t="t"/>
              <a:pathLst>
                <a:path extrusionOk="0" h="21600" w="21600">
                  <a:moveTo>
                    <a:pt x="0" y="0"/>
                  </a:moveTo>
                  <a:lnTo>
                    <a:pt x="0" y="0"/>
                  </a:lnTo>
                  <a:cubicBezTo>
                    <a:pt x="8679" y="5050"/>
                    <a:pt x="16105" y="12476"/>
                    <a:pt x="21600" y="21600"/>
                  </a:cubicBezTo>
                </a:path>
              </a:pathLst>
            </a:custGeom>
            <a:noFill/>
            <a:ln cap="flat" cmpd="sng" w="12700">
              <a:solidFill>
                <a:schemeClr val="accent1"/>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grpSp>
          <p:nvGrpSpPr>
            <p:cNvPr id="204" name="Google Shape;204;p32"/>
            <p:cNvGrpSpPr/>
            <p:nvPr/>
          </p:nvGrpSpPr>
          <p:grpSpPr>
            <a:xfrm>
              <a:off x="3585243" y="1283020"/>
              <a:ext cx="1449580" cy="927818"/>
              <a:chOff x="0" y="0"/>
              <a:chExt cx="1449578" cy="927817"/>
            </a:xfrm>
          </p:grpSpPr>
          <p:sp>
            <p:nvSpPr>
              <p:cNvPr id="205" name="Google Shape;205;p32"/>
              <p:cNvSpPr/>
              <p:nvPr/>
            </p:nvSpPr>
            <p:spPr>
              <a:xfrm>
                <a:off x="0" y="0"/>
                <a:ext cx="1449578" cy="927817"/>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206" name="Google Shape;206;p32"/>
              <p:cNvSpPr txBox="1"/>
              <p:nvPr/>
            </p:nvSpPr>
            <p:spPr>
              <a:xfrm>
                <a:off x="45291" y="312777"/>
                <a:ext cx="1359000" cy="446700"/>
              </a:xfrm>
              <a:prstGeom prst="rect">
                <a:avLst/>
              </a:prstGeom>
              <a:noFill/>
              <a:ln>
                <a:noFill/>
              </a:ln>
            </p:spPr>
            <p:txBody>
              <a:bodyPr anchorCtr="0" anchor="ctr" bIns="37150" lIns="37150" spcFirstLastPara="1" rIns="37150" wrap="square" tIns="37150">
                <a:spAutoFit/>
              </a:bodyPr>
              <a:lstStyle/>
              <a:p>
                <a:pPr indent="0" lvl="0" marL="0" marR="0" rtl="0" algn="ctr">
                  <a:lnSpc>
                    <a:spcPct val="90000"/>
                  </a:lnSpc>
                  <a:spcBef>
                    <a:spcPts val="0"/>
                  </a:spcBef>
                  <a:spcAft>
                    <a:spcPts val="0"/>
                  </a:spcAft>
                  <a:buClr>
                    <a:srgbClr val="FFFFFF"/>
                  </a:buClr>
                  <a:buSzPts val="1000"/>
                  <a:buFont typeface="Verdana"/>
                  <a:buNone/>
                </a:pPr>
                <a:r>
                  <a:rPr b="0" i="0" lang="en" sz="1000" u="none" cap="none" strike="noStrike">
                    <a:solidFill>
                      <a:srgbClr val="FFFFFF"/>
                    </a:solidFill>
                    <a:latin typeface="Verdana"/>
                    <a:ea typeface="Verdana"/>
                    <a:cs typeface="Verdana"/>
                    <a:sym typeface="Verdana"/>
                  </a:rPr>
                  <a:t>Decision Tree</a:t>
                </a:r>
                <a:endParaRPr sz="1100"/>
              </a:p>
            </p:txBody>
          </p:sp>
        </p:grpSp>
        <p:sp>
          <p:nvSpPr>
            <p:cNvPr id="207" name="Google Shape;207;p32"/>
            <p:cNvSpPr/>
            <p:nvPr/>
          </p:nvSpPr>
          <p:spPr>
            <a:xfrm>
              <a:off x="4090114" y="2222720"/>
              <a:ext cx="310798" cy="1126379"/>
            </a:xfrm>
            <a:custGeom>
              <a:rect b="b" l="l" r="r" t="t"/>
              <a:pathLst>
                <a:path extrusionOk="0" h="21600" w="20387">
                  <a:moveTo>
                    <a:pt x="20217" y="0"/>
                  </a:moveTo>
                  <a:lnTo>
                    <a:pt x="20217" y="0"/>
                  </a:lnTo>
                  <a:cubicBezTo>
                    <a:pt x="21600" y="7648"/>
                    <a:pt x="14510" y="15223"/>
                    <a:pt x="0" y="21600"/>
                  </a:cubicBezTo>
                </a:path>
              </a:pathLst>
            </a:custGeom>
            <a:noFill/>
            <a:ln cap="flat" cmpd="sng" w="12700">
              <a:solidFill>
                <a:schemeClr val="accent1"/>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grpSp>
          <p:nvGrpSpPr>
            <p:cNvPr id="208" name="Google Shape;208;p32"/>
            <p:cNvGrpSpPr/>
            <p:nvPr/>
          </p:nvGrpSpPr>
          <p:grpSpPr>
            <a:xfrm>
              <a:off x="2818058" y="3358990"/>
              <a:ext cx="1635002" cy="927901"/>
              <a:chOff x="0" y="0"/>
              <a:chExt cx="1635000" cy="927900"/>
            </a:xfrm>
          </p:grpSpPr>
          <p:sp>
            <p:nvSpPr>
              <p:cNvPr id="209" name="Google Shape;209;p32"/>
              <p:cNvSpPr/>
              <p:nvPr/>
            </p:nvSpPr>
            <p:spPr>
              <a:xfrm>
                <a:off x="0" y="0"/>
                <a:ext cx="1635000" cy="927900"/>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210" name="Google Shape;210;p32"/>
              <p:cNvSpPr txBox="1"/>
              <p:nvPr/>
            </p:nvSpPr>
            <p:spPr>
              <a:xfrm>
                <a:off x="45292" y="312777"/>
                <a:ext cx="1544400" cy="446700"/>
              </a:xfrm>
              <a:prstGeom prst="rect">
                <a:avLst/>
              </a:prstGeom>
              <a:noFill/>
              <a:ln>
                <a:noFill/>
              </a:ln>
            </p:spPr>
            <p:txBody>
              <a:bodyPr anchorCtr="0" anchor="ctr" bIns="37150" lIns="37150" spcFirstLastPara="1" rIns="37150" wrap="square" tIns="37150">
                <a:spAutoFit/>
              </a:bodyPr>
              <a:lstStyle/>
              <a:p>
                <a:pPr indent="0" lvl="0" marL="0" marR="0" rtl="0" algn="ctr">
                  <a:lnSpc>
                    <a:spcPct val="90000"/>
                  </a:lnSpc>
                  <a:spcBef>
                    <a:spcPts val="0"/>
                  </a:spcBef>
                  <a:spcAft>
                    <a:spcPts val="0"/>
                  </a:spcAft>
                  <a:buClr>
                    <a:srgbClr val="FFFFFF"/>
                  </a:buClr>
                  <a:buSzPts val="1000"/>
                  <a:buFont typeface="Verdana"/>
                  <a:buNone/>
                </a:pPr>
                <a:r>
                  <a:rPr b="0" i="0" lang="en" sz="1000" u="none" cap="none" strike="noStrike">
                    <a:solidFill>
                      <a:srgbClr val="FFFFFF"/>
                    </a:solidFill>
                    <a:latin typeface="Verdana"/>
                    <a:ea typeface="Verdana"/>
                    <a:cs typeface="Verdana"/>
                    <a:sym typeface="Verdana"/>
                  </a:rPr>
                  <a:t>Random Forest</a:t>
                </a:r>
                <a:endParaRPr sz="1100"/>
              </a:p>
            </p:txBody>
          </p:sp>
        </p:grpSp>
        <p:sp>
          <p:nvSpPr>
            <p:cNvPr id="211" name="Google Shape;211;p32"/>
            <p:cNvSpPr/>
            <p:nvPr/>
          </p:nvSpPr>
          <p:spPr>
            <a:xfrm>
              <a:off x="2214459" y="4148018"/>
              <a:ext cx="597564" cy="29488"/>
            </a:xfrm>
            <a:custGeom>
              <a:rect b="b" l="l" r="r" t="t"/>
              <a:pathLst>
                <a:path extrusionOk="0" h="16337" w="21600">
                  <a:moveTo>
                    <a:pt x="21600" y="5575"/>
                  </a:moveTo>
                  <a:lnTo>
                    <a:pt x="21600" y="5575"/>
                  </a:lnTo>
                  <a:cubicBezTo>
                    <a:pt x="14428" y="21600"/>
                    <a:pt x="7133" y="19717"/>
                    <a:pt x="0" y="0"/>
                  </a:cubicBezTo>
                </a:path>
              </a:pathLst>
            </a:custGeom>
            <a:noFill/>
            <a:ln cap="flat" cmpd="sng" w="12700">
              <a:solidFill>
                <a:schemeClr val="accent1"/>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grpSp>
          <p:nvGrpSpPr>
            <p:cNvPr id="212" name="Google Shape;212;p32"/>
            <p:cNvGrpSpPr/>
            <p:nvPr/>
          </p:nvGrpSpPr>
          <p:grpSpPr>
            <a:xfrm>
              <a:off x="696948" y="3358990"/>
              <a:ext cx="1511402" cy="927901"/>
              <a:chOff x="0" y="0"/>
              <a:chExt cx="1511400" cy="927900"/>
            </a:xfrm>
          </p:grpSpPr>
          <p:sp>
            <p:nvSpPr>
              <p:cNvPr id="213" name="Google Shape;213;p32"/>
              <p:cNvSpPr/>
              <p:nvPr/>
            </p:nvSpPr>
            <p:spPr>
              <a:xfrm>
                <a:off x="0" y="0"/>
                <a:ext cx="1511400" cy="927900"/>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214" name="Google Shape;214;p32"/>
              <p:cNvSpPr txBox="1"/>
              <p:nvPr/>
            </p:nvSpPr>
            <p:spPr>
              <a:xfrm>
                <a:off x="45285" y="49160"/>
                <a:ext cx="1420800" cy="736200"/>
              </a:xfrm>
              <a:prstGeom prst="rect">
                <a:avLst/>
              </a:prstGeom>
              <a:noFill/>
              <a:ln>
                <a:noFill/>
              </a:ln>
            </p:spPr>
            <p:txBody>
              <a:bodyPr anchorCtr="0" anchor="ctr" bIns="37150" lIns="37150" spcFirstLastPara="1" rIns="37150" wrap="square" tIns="37150">
                <a:spAutoFit/>
              </a:bodyPr>
              <a:lstStyle/>
              <a:p>
                <a:pPr indent="0" lvl="0" marL="0" marR="0" rtl="0" algn="ctr">
                  <a:lnSpc>
                    <a:spcPct val="90000"/>
                  </a:lnSpc>
                  <a:spcBef>
                    <a:spcPts val="0"/>
                  </a:spcBef>
                  <a:spcAft>
                    <a:spcPts val="0"/>
                  </a:spcAft>
                  <a:buClr>
                    <a:srgbClr val="FFFFFF"/>
                  </a:buClr>
                  <a:buSzPts val="1000"/>
                  <a:buFont typeface="Verdana"/>
                  <a:buNone/>
                </a:pPr>
                <a:r>
                  <a:rPr b="0" i="0" lang="en" sz="1000" u="none" cap="none" strike="noStrike">
                    <a:solidFill>
                      <a:srgbClr val="FFFFFF"/>
                    </a:solidFill>
                    <a:latin typeface="Verdana"/>
                    <a:ea typeface="Verdana"/>
                    <a:cs typeface="Verdana"/>
                    <a:sym typeface="Verdana"/>
                  </a:rPr>
                  <a:t>Support Vector Machine (SVM)</a:t>
                </a:r>
                <a:endParaRPr sz="1100"/>
              </a:p>
            </p:txBody>
          </p:sp>
        </p:grpSp>
        <p:sp>
          <p:nvSpPr>
            <p:cNvPr id="215" name="Google Shape;215;p32"/>
            <p:cNvSpPr/>
            <p:nvPr/>
          </p:nvSpPr>
          <p:spPr>
            <a:xfrm>
              <a:off x="692097" y="2239480"/>
              <a:ext cx="306144" cy="1109735"/>
            </a:xfrm>
            <a:custGeom>
              <a:rect b="b" l="l" r="r" t="t"/>
              <a:pathLst>
                <a:path extrusionOk="0" h="21600" w="20488">
                  <a:moveTo>
                    <a:pt x="20488" y="21600"/>
                  </a:moveTo>
                  <a:lnTo>
                    <a:pt x="20488" y="21600"/>
                  </a:lnTo>
                  <a:cubicBezTo>
                    <a:pt x="6013" y="15208"/>
                    <a:pt x="-1112" y="7645"/>
                    <a:pt x="141" y="0"/>
                  </a:cubicBezTo>
                </a:path>
              </a:pathLst>
            </a:custGeom>
            <a:noFill/>
            <a:ln cap="flat" cmpd="sng" w="12700">
              <a:solidFill>
                <a:schemeClr val="accent1"/>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grpSp>
          <p:nvGrpSpPr>
            <p:cNvPr id="216" name="Google Shape;216;p32"/>
            <p:cNvGrpSpPr/>
            <p:nvPr/>
          </p:nvGrpSpPr>
          <p:grpSpPr>
            <a:xfrm>
              <a:off x="0" y="1243466"/>
              <a:ext cx="1556363" cy="984302"/>
              <a:chOff x="0" y="-56483"/>
              <a:chExt cx="1556362" cy="984300"/>
            </a:xfrm>
          </p:grpSpPr>
          <p:sp>
            <p:nvSpPr>
              <p:cNvPr id="217" name="Google Shape;217;p32"/>
              <p:cNvSpPr/>
              <p:nvPr/>
            </p:nvSpPr>
            <p:spPr>
              <a:xfrm>
                <a:off x="0" y="0"/>
                <a:ext cx="1556362" cy="927817"/>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218" name="Google Shape;218;p32"/>
              <p:cNvSpPr txBox="1"/>
              <p:nvPr/>
            </p:nvSpPr>
            <p:spPr>
              <a:xfrm>
                <a:off x="45300" y="-56483"/>
                <a:ext cx="1465800" cy="908400"/>
              </a:xfrm>
              <a:prstGeom prst="rect">
                <a:avLst/>
              </a:prstGeom>
              <a:noFill/>
              <a:ln>
                <a:noFill/>
              </a:ln>
            </p:spPr>
            <p:txBody>
              <a:bodyPr anchorCtr="0" anchor="ctr" bIns="31425" lIns="31425" spcFirstLastPara="1" rIns="31425" wrap="square" tIns="31425">
                <a:spAutoFit/>
              </a:bodyPr>
              <a:lstStyle/>
              <a:p>
                <a:pPr indent="0" lvl="0" marL="0" marR="0" rtl="0" algn="ctr">
                  <a:lnSpc>
                    <a:spcPct val="90000"/>
                  </a:lnSpc>
                  <a:spcBef>
                    <a:spcPts val="0"/>
                  </a:spcBef>
                  <a:spcAft>
                    <a:spcPts val="0"/>
                  </a:spcAft>
                  <a:buClr>
                    <a:srgbClr val="FFFFFF"/>
                  </a:buClr>
                  <a:buSzPts val="800"/>
                  <a:buFont typeface="Verdana"/>
                  <a:buNone/>
                </a:pPr>
                <a:r>
                  <a:rPr b="0" i="0" lang="en" sz="800" u="none" cap="none" strike="noStrike">
                    <a:solidFill>
                      <a:srgbClr val="FFFFFF"/>
                    </a:solidFill>
                    <a:latin typeface="Verdana"/>
                    <a:ea typeface="Verdana"/>
                    <a:cs typeface="Verdana"/>
                    <a:sym typeface="Verdana"/>
                  </a:rPr>
                  <a:t>Extreme Gradient Boosting</a:t>
                </a:r>
                <a:endParaRPr b="0" i="0" sz="2100" u="none" cap="none" strike="noStrike">
                  <a:solidFill>
                    <a:srgbClr val="000000"/>
                  </a:solidFill>
                  <a:latin typeface="Arial"/>
                  <a:ea typeface="Arial"/>
                  <a:cs typeface="Arial"/>
                  <a:sym typeface="Arial"/>
                </a:endParaRPr>
              </a:p>
              <a:p>
                <a:pPr indent="0" lvl="0" marL="0" marR="0" rtl="0" algn="ctr">
                  <a:lnSpc>
                    <a:spcPct val="90000"/>
                  </a:lnSpc>
                  <a:spcBef>
                    <a:spcPts val="300"/>
                  </a:spcBef>
                  <a:spcAft>
                    <a:spcPts val="0"/>
                  </a:spcAft>
                  <a:buClr>
                    <a:srgbClr val="FFFFFF"/>
                  </a:buClr>
                  <a:buSzPts val="800"/>
                  <a:buFont typeface="Verdana"/>
                  <a:buNone/>
                </a:pPr>
                <a:r>
                  <a:rPr b="0" i="0" lang="en" sz="800" u="none" cap="none" strike="noStrike">
                    <a:solidFill>
                      <a:srgbClr val="FFFFFF"/>
                    </a:solidFill>
                    <a:latin typeface="Verdana"/>
                    <a:ea typeface="Verdana"/>
                    <a:cs typeface="Verdana"/>
                    <a:sym typeface="Verdana"/>
                  </a:rPr>
                  <a:t>(XGBoost)</a:t>
                </a:r>
                <a:endParaRPr sz="1100"/>
              </a:p>
            </p:txBody>
          </p:sp>
        </p:grpSp>
        <p:sp>
          <p:nvSpPr>
            <p:cNvPr id="219" name="Google Shape;219;p32"/>
            <p:cNvSpPr/>
            <p:nvPr/>
          </p:nvSpPr>
          <p:spPr>
            <a:xfrm>
              <a:off x="1004441" y="669675"/>
              <a:ext cx="690193" cy="622356"/>
            </a:xfrm>
            <a:custGeom>
              <a:rect b="b" l="l" r="r" t="t"/>
              <a:pathLst>
                <a:path extrusionOk="0" h="21600" w="21600">
                  <a:moveTo>
                    <a:pt x="0" y="21600"/>
                  </a:moveTo>
                  <a:lnTo>
                    <a:pt x="0" y="21600"/>
                  </a:lnTo>
                  <a:cubicBezTo>
                    <a:pt x="5433" y="12486"/>
                    <a:pt x="12865" y="5053"/>
                    <a:pt x="21600" y="0"/>
                  </a:cubicBezTo>
                </a:path>
              </a:pathLst>
            </a:custGeom>
            <a:noFill/>
            <a:ln cap="flat" cmpd="sng" w="12700">
              <a:solidFill>
                <a:schemeClr val="accent1"/>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33"/>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2400"/>
              <a:buFont typeface="Play"/>
              <a:buNone/>
            </a:pPr>
            <a:r>
              <a:rPr lang="en" sz="2400"/>
              <a:t>Neural Network Models</a:t>
            </a:r>
            <a:endParaRPr/>
          </a:p>
        </p:txBody>
      </p:sp>
      <p:grpSp>
        <p:nvGrpSpPr>
          <p:cNvPr id="225" name="Google Shape;225;p33"/>
          <p:cNvGrpSpPr/>
          <p:nvPr/>
        </p:nvGrpSpPr>
        <p:grpSpPr>
          <a:xfrm>
            <a:off x="990599" y="1268016"/>
            <a:ext cx="6134102" cy="2999186"/>
            <a:chOff x="0" y="0"/>
            <a:chExt cx="8178801" cy="3998913"/>
          </a:xfrm>
        </p:grpSpPr>
        <p:sp>
          <p:nvSpPr>
            <p:cNvPr id="226" name="Google Shape;226;p33"/>
            <p:cNvSpPr/>
            <p:nvPr/>
          </p:nvSpPr>
          <p:spPr>
            <a:xfrm>
              <a:off x="613409" y="0"/>
              <a:ext cx="6951981" cy="3998913"/>
            </a:xfrm>
            <a:prstGeom prst="rightArrow">
              <a:avLst>
                <a:gd fmla="val 50000" name="adj1"/>
                <a:gd fmla="val 50000" name="adj2"/>
              </a:avLst>
            </a:prstGeom>
            <a:solidFill>
              <a:srgbClr val="CAD1D8"/>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33"/>
            <p:cNvGrpSpPr/>
            <p:nvPr/>
          </p:nvGrpSpPr>
          <p:grpSpPr>
            <a:xfrm>
              <a:off x="0" y="1199672"/>
              <a:ext cx="2453641" cy="1599566"/>
              <a:chOff x="0" y="0"/>
              <a:chExt cx="2453640" cy="1599564"/>
            </a:xfrm>
          </p:grpSpPr>
          <p:sp>
            <p:nvSpPr>
              <p:cNvPr id="228" name="Google Shape;228;p33"/>
              <p:cNvSpPr/>
              <p:nvPr/>
            </p:nvSpPr>
            <p:spPr>
              <a:xfrm>
                <a:off x="0" y="0"/>
                <a:ext cx="2453640" cy="1599564"/>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29" name="Google Shape;229;p33"/>
              <p:cNvSpPr txBox="1"/>
              <p:nvPr/>
            </p:nvSpPr>
            <p:spPr>
              <a:xfrm>
                <a:off x="78083" y="406844"/>
                <a:ext cx="2297473" cy="785877"/>
              </a:xfrm>
              <a:prstGeom prst="rect">
                <a:avLst/>
              </a:prstGeom>
              <a:noFill/>
              <a:ln>
                <a:noFill/>
              </a:ln>
            </p:spPr>
            <p:txBody>
              <a:bodyPr anchorCtr="0" anchor="ctr" bIns="40000" lIns="40000" spcFirstLastPara="1" rIns="40000" wrap="square" tIns="40000">
                <a:spAutoFit/>
              </a:bodyPr>
              <a:lstStyle/>
              <a:p>
                <a:pPr indent="0" lvl="0" marL="0" marR="0" rtl="0" algn="ctr">
                  <a:lnSpc>
                    <a:spcPct val="9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Neural Network (NN)</a:t>
                </a:r>
                <a:endParaRPr sz="1100"/>
              </a:p>
              <a:p>
                <a:pPr indent="0" lvl="0" marL="0" marR="0" rtl="0" algn="ctr">
                  <a:lnSpc>
                    <a:spcPct val="90000"/>
                  </a:lnSpc>
                  <a:spcBef>
                    <a:spcPts val="40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MLP Classiﬁer (MultiLayer Perceptron)</a:t>
                </a:r>
                <a:endParaRPr sz="1100"/>
              </a:p>
            </p:txBody>
          </p:sp>
        </p:grpSp>
        <p:grpSp>
          <p:nvGrpSpPr>
            <p:cNvPr id="230" name="Google Shape;230;p33"/>
            <p:cNvGrpSpPr/>
            <p:nvPr/>
          </p:nvGrpSpPr>
          <p:grpSpPr>
            <a:xfrm>
              <a:off x="2862579" y="1199672"/>
              <a:ext cx="2453642" cy="1599566"/>
              <a:chOff x="0" y="0"/>
              <a:chExt cx="2453640" cy="1599564"/>
            </a:xfrm>
          </p:grpSpPr>
          <p:sp>
            <p:nvSpPr>
              <p:cNvPr id="231" name="Google Shape;231;p33"/>
              <p:cNvSpPr/>
              <p:nvPr/>
            </p:nvSpPr>
            <p:spPr>
              <a:xfrm>
                <a:off x="0" y="0"/>
                <a:ext cx="2453640" cy="1599564"/>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2" name="Google Shape;232;p33"/>
              <p:cNvSpPr txBox="1"/>
              <p:nvPr/>
            </p:nvSpPr>
            <p:spPr>
              <a:xfrm>
                <a:off x="78089" y="406842"/>
                <a:ext cx="2297400" cy="785700"/>
              </a:xfrm>
              <a:prstGeom prst="rect">
                <a:avLst/>
              </a:prstGeom>
              <a:noFill/>
              <a:ln>
                <a:noFill/>
              </a:ln>
            </p:spPr>
            <p:txBody>
              <a:bodyPr anchorCtr="0" anchor="ctr" bIns="40000" lIns="40000" spcFirstLastPara="1" rIns="40000" wrap="square" tIns="40000">
                <a:spAutoFit/>
              </a:bodyPr>
              <a:lstStyle/>
              <a:p>
                <a:pPr indent="0" lvl="0" marL="0" marR="0" rtl="0" algn="ctr">
                  <a:lnSpc>
                    <a:spcPct val="9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Convolutional Neural Network</a:t>
                </a:r>
                <a:endParaRPr sz="1100"/>
              </a:p>
              <a:p>
                <a:pPr indent="0" lvl="0" marL="0" marR="0" rtl="0" algn="ctr">
                  <a:lnSpc>
                    <a:spcPct val="90000"/>
                  </a:lnSpc>
                  <a:spcBef>
                    <a:spcPts val="40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(CNNs)</a:t>
                </a:r>
                <a:endParaRPr sz="1100"/>
              </a:p>
            </p:txBody>
          </p:sp>
        </p:grpSp>
        <p:grpSp>
          <p:nvGrpSpPr>
            <p:cNvPr id="233" name="Google Shape;233;p33"/>
            <p:cNvGrpSpPr/>
            <p:nvPr/>
          </p:nvGrpSpPr>
          <p:grpSpPr>
            <a:xfrm>
              <a:off x="5725159" y="1199672"/>
              <a:ext cx="2453642" cy="1599566"/>
              <a:chOff x="0" y="0"/>
              <a:chExt cx="2453640" cy="1599564"/>
            </a:xfrm>
          </p:grpSpPr>
          <p:sp>
            <p:nvSpPr>
              <p:cNvPr id="234" name="Google Shape;234;p33"/>
              <p:cNvSpPr/>
              <p:nvPr/>
            </p:nvSpPr>
            <p:spPr>
              <a:xfrm>
                <a:off x="0" y="0"/>
                <a:ext cx="2453640" cy="1599564"/>
              </a:xfrm>
              <a:prstGeom prst="roundRect">
                <a:avLst>
                  <a:gd fmla="val 16667" name="adj"/>
                </a:avLst>
              </a:prstGeom>
              <a:solidFill>
                <a:schemeClr val="accent1"/>
              </a:solidFill>
              <a:ln cap="flat" cmpd="sng" w="19050">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5" name="Google Shape;235;p33"/>
              <p:cNvSpPr txBox="1"/>
              <p:nvPr/>
            </p:nvSpPr>
            <p:spPr>
              <a:xfrm>
                <a:off x="78075" y="406842"/>
                <a:ext cx="2297400" cy="785700"/>
              </a:xfrm>
              <a:prstGeom prst="rect">
                <a:avLst/>
              </a:prstGeom>
              <a:noFill/>
              <a:ln>
                <a:noFill/>
              </a:ln>
            </p:spPr>
            <p:txBody>
              <a:bodyPr anchorCtr="0" anchor="ctr" bIns="40000" lIns="40000" spcFirstLastPara="1" rIns="40000" wrap="square" tIns="40000">
                <a:spAutoFit/>
              </a:bodyPr>
              <a:lstStyle/>
              <a:p>
                <a:pPr indent="0" lvl="0" marL="0" marR="0" rtl="0" algn="ctr">
                  <a:lnSpc>
                    <a:spcPct val="9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Recurrent Convolutional Neural Network</a:t>
                </a:r>
                <a:endParaRPr sz="1100"/>
              </a:p>
              <a:p>
                <a:pPr indent="0" lvl="0" marL="0" marR="0" rtl="0" algn="ctr">
                  <a:lnSpc>
                    <a:spcPct val="90000"/>
                  </a:lnSpc>
                  <a:spcBef>
                    <a:spcPts val="40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(RCNNs)</a:t>
                </a:r>
                <a:endParaRPr sz="1100"/>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4"/>
          <p:cNvSpPr txBox="1"/>
          <p:nvPr>
            <p:ph type="title"/>
          </p:nvPr>
        </p:nvSpPr>
        <p:spPr>
          <a:xfrm>
            <a:off x="628650" y="273844"/>
            <a:ext cx="7886700" cy="532608"/>
          </a:xfrm>
          <a:prstGeom prst="rect">
            <a:avLst/>
          </a:prstGeom>
          <a:noFill/>
          <a:ln>
            <a:noFill/>
          </a:ln>
        </p:spPr>
        <p:txBody>
          <a:bodyPr anchorCtr="0" anchor="ctr"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3100"/>
              <a:buFont typeface="Play"/>
              <a:buNone/>
            </a:pPr>
            <a:r>
              <a:rPr lang="en" sz="3100"/>
              <a:t>Results</a:t>
            </a:r>
            <a:endParaRPr/>
          </a:p>
        </p:txBody>
      </p:sp>
      <p:graphicFrame>
        <p:nvGraphicFramePr>
          <p:cNvPr id="241" name="Google Shape;241;p34"/>
          <p:cNvGraphicFramePr/>
          <p:nvPr/>
        </p:nvGraphicFramePr>
        <p:xfrm>
          <a:off x="1396999" y="1146581"/>
          <a:ext cx="3000000" cy="3000000"/>
        </p:xfrm>
        <a:graphic>
          <a:graphicData uri="http://schemas.openxmlformats.org/drawingml/2006/table">
            <a:tbl>
              <a:tblPr bandRow="1" firstRow="1">
                <a:noFill/>
                <a:tableStyleId>{86FC6D01-AFDB-4F6A-B35C-2A735E0BE5D7}</a:tableStyleId>
              </a:tblPr>
              <a:tblGrid>
                <a:gridCol w="867225"/>
                <a:gridCol w="867225"/>
                <a:gridCol w="867225"/>
                <a:gridCol w="867225"/>
                <a:gridCol w="867225"/>
                <a:gridCol w="867225"/>
                <a:gridCol w="867225"/>
              </a:tblGrid>
              <a:tr h="293825">
                <a:tc gridSpan="2">
                  <a:txBody>
                    <a:bodyPr/>
                    <a:lstStyle/>
                    <a:p>
                      <a:pPr indent="177800" lvl="0" marL="0" marR="0" rtl="0" algn="l">
                        <a:lnSpc>
                          <a:spcPct val="100000"/>
                        </a:lnSpc>
                        <a:spcBef>
                          <a:spcPts val="0"/>
                        </a:spcBef>
                        <a:spcAft>
                          <a:spcPts val="0"/>
                        </a:spcAft>
                        <a:buClr>
                          <a:schemeClr val="dk1"/>
                        </a:buClr>
                        <a:buSzPts val="1200"/>
                        <a:buFont typeface="Arial"/>
                        <a:buNone/>
                      </a:pPr>
                      <a:r>
                        <a:rPr lang="en" sz="1200">
                          <a:latin typeface="Arial"/>
                          <a:ea typeface="Arial"/>
                          <a:cs typeface="Arial"/>
                          <a:sym typeface="Arial"/>
                        </a:rPr>
                        <a:t>Traditional</a:t>
                      </a:r>
                      <a:r>
                        <a:rPr lang="en" sz="1200" u="none" cap="none" strike="noStrike"/>
                        <a:t> Models</a:t>
                      </a:r>
                      <a:endParaRPr sz="1100"/>
                    </a:p>
                  </a:txBody>
                  <a:tcPr marT="0" marB="0" marR="0" marL="0"/>
                </a:tc>
                <a:tc hMerge="1"/>
                <a:tc>
                  <a:txBody>
                    <a:bodyPr/>
                    <a:lstStyle/>
                    <a:p>
                      <a:pPr indent="76200" lvl="0" marL="0" marR="101600" rtl="0" algn="l">
                        <a:lnSpc>
                          <a:spcPct val="100000"/>
                        </a:lnSpc>
                        <a:spcBef>
                          <a:spcPts val="0"/>
                        </a:spcBef>
                        <a:spcAft>
                          <a:spcPts val="0"/>
                        </a:spcAft>
                        <a:buClr>
                          <a:srgbClr val="FFFFFF"/>
                        </a:buClr>
                        <a:buSzPts val="800"/>
                        <a:buFont typeface="Verdana"/>
                        <a:buNone/>
                      </a:pPr>
                      <a:r>
                        <a:rPr b="1" lang="en" sz="800" u="none" cap="none" strike="noStrike">
                          <a:solidFill>
                            <a:srgbClr val="FFFFFF"/>
                          </a:solidFill>
                          <a:latin typeface="Verdana"/>
                          <a:ea typeface="Verdana"/>
                          <a:cs typeface="Verdana"/>
                          <a:sym typeface="Verdana"/>
                        </a:rPr>
                        <a:t>Logistic Regression</a:t>
                      </a:r>
                      <a:endParaRPr sz="1100"/>
                    </a:p>
                  </a:txBody>
                  <a:tcPr marT="0" marB="0" marR="0" marL="0" anchor="ctr"/>
                </a:tc>
                <a:tc>
                  <a:txBody>
                    <a:bodyPr/>
                    <a:lstStyle/>
                    <a:p>
                      <a:pPr indent="38100" lvl="0" marL="101600" marR="127000" rtl="0" algn="l">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Decision </a:t>
                      </a:r>
                      <a:r>
                        <a:rPr lang="en" sz="800" u="none" cap="none" strike="noStrike"/>
                        <a:t>Tree</a:t>
                      </a:r>
                      <a:endParaRPr sz="1100"/>
                    </a:p>
                  </a:txBody>
                  <a:tcPr marT="0" marB="0" marR="0" marL="0"/>
                </a:tc>
                <a:tc>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SVM</a:t>
                      </a:r>
                      <a:endParaRPr sz="1100"/>
                    </a:p>
                  </a:txBody>
                  <a:tcPr marT="0" marB="0" marR="0" marL="0"/>
                </a:tc>
                <a:tc>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XGBoost</a:t>
                      </a:r>
                      <a:endParaRPr sz="1100"/>
                    </a:p>
                  </a:txBody>
                  <a:tcPr marT="0" marB="0" marR="0" marL="0"/>
                </a:tc>
                <a:tc>
                  <a:txBody>
                    <a:bodyPr/>
                    <a:lstStyle/>
                    <a:p>
                      <a:pPr indent="-63500" lvl="0" marL="63500" marR="127000" rtl="0" algn="l">
                        <a:lnSpc>
                          <a:spcPct val="100000"/>
                        </a:lnSpc>
                        <a:spcBef>
                          <a:spcPts val="0"/>
                        </a:spcBef>
                        <a:spcAft>
                          <a:spcPts val="0"/>
                        </a:spcAft>
                        <a:buClr>
                          <a:srgbClr val="FFFFFF"/>
                        </a:buClr>
                        <a:buSzPts val="800"/>
                        <a:buFont typeface="Verdana"/>
                        <a:buNone/>
                      </a:pPr>
                      <a:r>
                        <a:rPr b="1" lang="en" sz="800" u="none" cap="none" strike="noStrike">
                          <a:solidFill>
                            <a:srgbClr val="FFFFFF"/>
                          </a:solidFill>
                          <a:latin typeface="Verdana"/>
                          <a:ea typeface="Verdana"/>
                          <a:cs typeface="Verdana"/>
                          <a:sym typeface="Verdana"/>
                        </a:rPr>
                        <a:t>Random Forest</a:t>
                      </a:r>
                      <a:endParaRPr sz="1100"/>
                    </a:p>
                  </a:txBody>
                  <a:tcPr marT="0" marB="0" marR="0" marL="0"/>
                </a:tc>
              </a:tr>
              <a:tr h="272125">
                <a:tc rowSpan="2">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50800" lvl="0" marL="152400" marR="101600" rtl="0" algn="l">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TRAINING SET</a:t>
                      </a:r>
                      <a:endParaRPr sz="1100"/>
                    </a:p>
                  </a:txBody>
                  <a:tcPr marT="0" marB="0" marR="0" marL="0"/>
                </a:tc>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Accuracy:</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0.89639</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0.99925</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a:t>
                      </a:r>
                      <a:endParaRPr sz="1100"/>
                    </a:p>
                  </a:txBody>
                  <a:tcPr marT="34300" marB="34300" marR="34300" marL="34300"/>
                </a:tc>
              </a:tr>
              <a:tr h="272125">
                <a:tc vMerge="1"/>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F1-</a:t>
                      </a:r>
                      <a:r>
                        <a:rPr lang="en" sz="800" u="none" cap="none" strike="noStrike"/>
                        <a:t>Score:</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r>
              <a:tr h="350250">
                <a:tc rowSpan="2">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25400" lvl="0" marL="114300" marR="127000" rtl="0" algn="l">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TESTING </a:t>
                      </a:r>
                      <a:r>
                        <a:rPr lang="en" sz="800" u="none" cap="none" strike="noStrike"/>
                        <a:t>SET</a:t>
                      </a:r>
                      <a:endParaRPr sz="1100"/>
                    </a:p>
                  </a:txBody>
                  <a:tcPr marT="0" marB="0" marR="0" marL="0"/>
                </a:tc>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Accuracy:</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0.93121</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0.99902</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b="0" i="0" lang="en" sz="900" u="none" cap="none" strike="noStrike">
                          <a:solidFill>
                            <a:schemeClr val="dk1"/>
                          </a:solidFill>
                          <a:latin typeface="Arial"/>
                          <a:ea typeface="Arial"/>
                          <a:cs typeface="Arial"/>
                          <a:sym typeface="Arial"/>
                        </a:rPr>
                        <a:t>1.0</a:t>
                      </a:r>
                      <a:endParaRPr sz="1100"/>
                    </a:p>
                  </a:txBody>
                  <a:tcPr marT="34300" marB="34300" marR="34300" marL="34300"/>
                </a:tc>
              </a:tr>
              <a:tr h="319275">
                <a:tc vMerge="1"/>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F1-</a:t>
                      </a:r>
                      <a:r>
                        <a:rPr lang="en" sz="800" u="none" cap="none" strike="noStrike"/>
                        <a:t>Score:</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0.93</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b="0" i="0" lang="en" sz="900" u="none" cap="none" strike="noStrike">
                          <a:solidFill>
                            <a:schemeClr val="dk1"/>
                          </a:solidFill>
                          <a:latin typeface="Arial"/>
                          <a:ea typeface="Arial"/>
                          <a:cs typeface="Arial"/>
                          <a:sym typeface="Arial"/>
                        </a:rPr>
                        <a:t>1.00</a:t>
                      </a:r>
                      <a:endParaRPr sz="1100"/>
                    </a:p>
                  </a:txBody>
                  <a:tcPr marT="34300" marB="34300" marR="34300" marL="34300"/>
                </a:tc>
              </a:tr>
            </a:tbl>
          </a:graphicData>
        </a:graphic>
      </p:graphicFrame>
      <p:graphicFrame>
        <p:nvGraphicFramePr>
          <p:cNvPr id="242" name="Google Shape;242;p34"/>
          <p:cNvGraphicFramePr/>
          <p:nvPr/>
        </p:nvGraphicFramePr>
        <p:xfrm>
          <a:off x="1396999" y="3028949"/>
          <a:ext cx="3000000" cy="3000000"/>
        </p:xfrm>
        <a:graphic>
          <a:graphicData uri="http://schemas.openxmlformats.org/drawingml/2006/table">
            <a:tbl>
              <a:tblPr bandRow="1" firstRow="1">
                <a:noFill/>
                <a:tableStyleId>{86FC6D01-AFDB-4F6A-B35C-2A735E0BE5D7}</a:tableStyleId>
              </a:tblPr>
              <a:tblGrid>
                <a:gridCol w="1214100"/>
                <a:gridCol w="1214100"/>
                <a:gridCol w="1214100"/>
                <a:gridCol w="1214100"/>
                <a:gridCol w="1214100"/>
              </a:tblGrid>
              <a:tr h="325350">
                <a:tc gridSpan="2">
                  <a:txBody>
                    <a:bodyPr/>
                    <a:lstStyle/>
                    <a:p>
                      <a:pPr indent="266700" lvl="0" marL="0" marR="0" rtl="0" algn="l">
                        <a:lnSpc>
                          <a:spcPct val="100000"/>
                        </a:lnSpc>
                        <a:spcBef>
                          <a:spcPts val="0"/>
                        </a:spcBef>
                        <a:spcAft>
                          <a:spcPts val="0"/>
                        </a:spcAft>
                        <a:buClr>
                          <a:schemeClr val="dk1"/>
                        </a:buClr>
                        <a:buSzPts val="1200"/>
                        <a:buFont typeface="Arial"/>
                        <a:buNone/>
                      </a:pPr>
                      <a:r>
                        <a:rPr lang="en" sz="1200" u="none" cap="none" strike="noStrike">
                          <a:latin typeface="Arial"/>
                          <a:ea typeface="Arial"/>
                          <a:cs typeface="Arial"/>
                          <a:sym typeface="Arial"/>
                        </a:rPr>
                        <a:t>Neural Network</a:t>
                      </a:r>
                      <a:r>
                        <a:rPr lang="en" sz="1200" u="none" cap="none" strike="noStrike"/>
                        <a:t> Models</a:t>
                      </a:r>
                      <a:endParaRPr sz="1100"/>
                    </a:p>
                  </a:txBody>
                  <a:tcPr marT="0" marB="0" marR="0" marL="0"/>
                </a:tc>
                <a:tc hMerge="1"/>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NN</a:t>
                      </a:r>
                      <a:r>
                        <a:rPr lang="en" sz="800" u="none" cap="none" strike="noStrike"/>
                        <a:t> (MLP Classiﬁer)</a:t>
                      </a:r>
                      <a:endParaRPr sz="1100"/>
                    </a:p>
                  </a:txBody>
                  <a:tcPr marT="0" marB="0" marR="0" marL="0"/>
                </a:tc>
                <a:tc>
                  <a:txBody>
                    <a:bodyPr/>
                    <a:lstStyle/>
                    <a:p>
                      <a:pPr indent="0" lvl="0" marL="0" marR="0" rtl="0" algn="ctr">
                        <a:lnSpc>
                          <a:spcPct val="100000"/>
                        </a:lnSpc>
                        <a:spcBef>
                          <a:spcPts val="0"/>
                        </a:spcBef>
                        <a:spcAft>
                          <a:spcPts val="0"/>
                        </a:spcAft>
                        <a:buClr>
                          <a:srgbClr val="FFFFFF"/>
                        </a:buClr>
                        <a:buSzPts val="800"/>
                        <a:buFont typeface="Verdana"/>
                        <a:buNone/>
                      </a:pPr>
                      <a:r>
                        <a:rPr b="1" lang="en" sz="800" u="none" cap="none" strike="noStrike">
                          <a:solidFill>
                            <a:srgbClr val="FFFFFF"/>
                          </a:solidFill>
                          <a:latin typeface="Verdana"/>
                          <a:ea typeface="Verdana"/>
                          <a:cs typeface="Verdana"/>
                          <a:sym typeface="Verdana"/>
                        </a:rPr>
                        <a:t>CNN</a:t>
                      </a:r>
                      <a:endParaRPr sz="1100"/>
                    </a:p>
                  </a:txBody>
                  <a:tcPr marT="0" marB="0" marR="0" marL="0"/>
                </a:tc>
                <a:tc>
                  <a:txBody>
                    <a:bodyPr/>
                    <a:lstStyle/>
                    <a:p>
                      <a:pPr indent="0" lvl="0" marL="0" marR="0" rtl="0" algn="ctr">
                        <a:lnSpc>
                          <a:spcPct val="100000"/>
                        </a:lnSpc>
                        <a:spcBef>
                          <a:spcPts val="0"/>
                        </a:spcBef>
                        <a:spcAft>
                          <a:spcPts val="0"/>
                        </a:spcAft>
                        <a:buClr>
                          <a:srgbClr val="FFFFFF"/>
                        </a:buClr>
                        <a:buSzPts val="800"/>
                        <a:buFont typeface="Verdana"/>
                        <a:buNone/>
                      </a:pPr>
                      <a:r>
                        <a:rPr b="1" lang="en" sz="800" u="none" cap="none" strike="noStrike">
                          <a:solidFill>
                            <a:srgbClr val="FFFFFF"/>
                          </a:solidFill>
                          <a:latin typeface="Verdana"/>
                          <a:ea typeface="Verdana"/>
                          <a:cs typeface="Verdana"/>
                          <a:sym typeface="Verdana"/>
                        </a:rPr>
                        <a:t>RCNN</a:t>
                      </a:r>
                      <a:endParaRPr sz="1100"/>
                    </a:p>
                  </a:txBody>
                  <a:tcPr marT="0" marB="0" marR="0" marL="0"/>
                </a:tc>
              </a:tr>
              <a:tr h="304200">
                <a:tc rowSpan="2">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50800" lvl="0" marL="152400" marR="101600" rtl="0" algn="l">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TRAINING SET</a:t>
                      </a:r>
                      <a:endParaRPr sz="1100"/>
                    </a:p>
                  </a:txBody>
                  <a:tcPr marT="0" marB="0" marR="0" marL="0"/>
                </a:tc>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Accuracy:</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0.99998</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0.99918</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0.99929</a:t>
                      </a:r>
                      <a:endParaRPr sz="1100"/>
                    </a:p>
                  </a:txBody>
                  <a:tcPr marT="34300" marB="34300" marR="34300" marL="34300"/>
                </a:tc>
              </a:tr>
              <a:tr h="304200">
                <a:tc vMerge="1"/>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F1-</a:t>
                      </a:r>
                      <a:r>
                        <a:rPr lang="en" sz="800" u="none" cap="none" strike="noStrike"/>
                        <a:t>Score:</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r>
              <a:tr h="304200">
                <a:tc rowSpan="2">
                  <a:txBody>
                    <a:bodyPr/>
                    <a:lstStyle/>
                    <a:p>
                      <a:pPr indent="0" lvl="0" marL="0" marR="0" rtl="0" algn="l">
                        <a:lnSpc>
                          <a:spcPct val="100000"/>
                        </a:lnSpc>
                        <a:spcBef>
                          <a:spcPts val="0"/>
                        </a:spcBef>
                        <a:spcAft>
                          <a:spcPts val="0"/>
                        </a:spcAft>
                        <a:buClr>
                          <a:schemeClr val="dk1"/>
                        </a:buClr>
                        <a:buSzPts val="800"/>
                        <a:buFont typeface="Times New Roman"/>
                        <a:buNone/>
                      </a:pPr>
                      <a:r>
                        <a:t/>
                      </a:r>
                      <a:endParaRPr sz="800" u="none" cap="none" strike="noStrike">
                        <a:latin typeface="Times New Roman"/>
                        <a:ea typeface="Times New Roman"/>
                        <a:cs typeface="Times New Roman"/>
                        <a:sym typeface="Times New Roman"/>
                      </a:endParaRPr>
                    </a:p>
                    <a:p>
                      <a:pPr indent="25400" lvl="0" marL="114300" marR="127000" rtl="0" algn="l">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TESTING </a:t>
                      </a:r>
                      <a:r>
                        <a:rPr lang="en" sz="800" u="none" cap="none" strike="noStrike"/>
                        <a:t>SET</a:t>
                      </a:r>
                      <a:endParaRPr sz="1100"/>
                    </a:p>
                  </a:txBody>
                  <a:tcPr marT="0" marB="0" marR="0" marL="0"/>
                </a:tc>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Accuracy:</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0.99995</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0.99740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0.99740</a:t>
                      </a:r>
                      <a:endParaRPr sz="1100"/>
                    </a:p>
                  </a:txBody>
                  <a:tcPr marT="34300" marB="34300" marR="34300" marL="34300"/>
                </a:tc>
              </a:tr>
              <a:tr h="304200">
                <a:tc vMerge="1"/>
                <a:tc>
                  <a:txBody>
                    <a:bodyPr/>
                    <a:lstStyle/>
                    <a:p>
                      <a:pPr indent="0" lvl="0" marL="0" marR="0" rtl="0" algn="ctr">
                        <a:lnSpc>
                          <a:spcPct val="100000"/>
                        </a:lnSpc>
                        <a:spcBef>
                          <a:spcPts val="0"/>
                        </a:spcBef>
                        <a:spcAft>
                          <a:spcPts val="0"/>
                        </a:spcAft>
                        <a:buClr>
                          <a:schemeClr val="dk1"/>
                        </a:buClr>
                        <a:buSzPts val="800"/>
                        <a:buFont typeface="Verdana"/>
                        <a:buNone/>
                      </a:pPr>
                      <a:r>
                        <a:rPr lang="en" sz="800" u="none" cap="none" strike="noStrike">
                          <a:latin typeface="Verdana"/>
                          <a:ea typeface="Verdana"/>
                          <a:cs typeface="Verdana"/>
                          <a:sym typeface="Verdana"/>
                        </a:rPr>
                        <a:t>F1-</a:t>
                      </a:r>
                      <a:r>
                        <a:rPr lang="en" sz="800" u="none" cap="none" strike="noStrike"/>
                        <a:t>Score:</a:t>
                      </a:r>
                      <a:endParaRPr sz="1100"/>
                    </a:p>
                  </a:txBody>
                  <a:tcPr marT="0" marB="0" marR="0" marL="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1.00</a:t>
                      </a:r>
                      <a:endParaRPr sz="1100"/>
                    </a:p>
                  </a:txBody>
                  <a:tcPr marT="34300" marB="34300" marR="34300" marL="343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5"/>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ctr">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Conclusion</a:t>
            </a:r>
            <a:r>
              <a:rPr lang="en"/>
              <a:t> &amp; </a:t>
            </a:r>
            <a:r>
              <a:rPr b="0" i="0" lang="en" sz="3300" u="none" cap="none" strike="noStrike">
                <a:solidFill>
                  <a:srgbClr val="000000"/>
                </a:solidFill>
                <a:latin typeface="Play"/>
                <a:ea typeface="Play"/>
                <a:cs typeface="Play"/>
                <a:sym typeface="Play"/>
              </a:rPr>
              <a:t>Future</a:t>
            </a:r>
            <a:r>
              <a:rPr lang="en"/>
              <a:t> Study</a:t>
            </a:r>
            <a:endParaRPr/>
          </a:p>
        </p:txBody>
      </p:sp>
      <p:sp>
        <p:nvSpPr>
          <p:cNvPr id="248" name="Google Shape;248;p35"/>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p>
            <a:pPr indent="-260350" lvl="0" marL="266700" marR="0" rtl="0" algn="just">
              <a:lnSpc>
                <a:spcPct val="107200"/>
              </a:lnSpc>
              <a:spcBef>
                <a:spcPts val="0"/>
              </a:spcBef>
              <a:spcAft>
                <a:spcPts val="0"/>
              </a:spcAft>
              <a:buClr>
                <a:srgbClr val="000000"/>
              </a:buClr>
              <a:buSzPts val="1500"/>
              <a:buChar char="●"/>
            </a:pPr>
            <a:r>
              <a:rPr lang="en" sz="1500"/>
              <a:t>Proposed  approach  for  Network  Intrusion  Detection  using  Machine  Learning  was 	successful.</a:t>
            </a:r>
            <a:endParaRPr sz="1500"/>
          </a:p>
          <a:p>
            <a:pPr indent="-260350" lvl="0" marL="266700" marR="12700" rtl="0" algn="just">
              <a:lnSpc>
                <a:spcPct val="117499"/>
              </a:lnSpc>
              <a:spcBef>
                <a:spcPts val="800"/>
              </a:spcBef>
              <a:spcAft>
                <a:spcPts val="0"/>
              </a:spcAft>
              <a:buClr>
                <a:srgbClr val="000000"/>
              </a:buClr>
              <a:buSzPts val="1500"/>
              <a:buChar char="●"/>
            </a:pPr>
            <a:r>
              <a:rPr lang="en" sz="1500"/>
              <a:t>Neural Networks, especially RCNNs, outperformed traditional classiﬁers in detecting 	network intrusions.</a:t>
            </a:r>
            <a:endParaRPr sz="1500"/>
          </a:p>
          <a:p>
            <a:pPr indent="-260350" lvl="0" marL="266700" marR="12700" rtl="0" algn="just">
              <a:lnSpc>
                <a:spcPct val="107200"/>
              </a:lnSpc>
              <a:spcBef>
                <a:spcPts val="1000"/>
              </a:spcBef>
              <a:spcAft>
                <a:spcPts val="0"/>
              </a:spcAft>
              <a:buClr>
                <a:srgbClr val="000000"/>
              </a:buClr>
              <a:buSzPts val="1500"/>
              <a:buChar char="●"/>
            </a:pPr>
            <a:r>
              <a:rPr lang="en" sz="1500"/>
              <a:t>Project's main contribution: Exploration of different types of Neural Networks and use of Feature Selection methods.</a:t>
            </a:r>
            <a:endParaRPr sz="1500"/>
          </a:p>
          <a:p>
            <a:pPr indent="-260350" lvl="0" marL="266700" marR="0" rtl="0" algn="just">
              <a:lnSpc>
                <a:spcPct val="107200"/>
              </a:lnSpc>
              <a:spcBef>
                <a:spcPts val="900"/>
              </a:spcBef>
              <a:spcAft>
                <a:spcPts val="0"/>
              </a:spcAft>
              <a:buClr>
                <a:srgbClr val="000000"/>
              </a:buClr>
              <a:buSzPts val="1500"/>
              <a:buChar char="●"/>
            </a:pPr>
            <a:r>
              <a:rPr lang="en" sz="1500"/>
              <a:t>Future Study: Explore more advanced deep learning models, such as Generative 	Adversarial Networks (GANs), etc.. and integrate proposed approach into a real-time 	network intrusion detection system.</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6"/>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ctr">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References</a:t>
            </a:r>
            <a:r>
              <a:rPr lang="en"/>
              <a:t> &amp; Libraries</a:t>
            </a:r>
            <a:endParaRPr/>
          </a:p>
        </p:txBody>
      </p:sp>
      <p:sp>
        <p:nvSpPr>
          <p:cNvPr id="254" name="Google Shape;254;p36"/>
          <p:cNvSpPr txBox="1"/>
          <p:nvPr>
            <p:ph idx="1" type="body"/>
          </p:nvPr>
        </p:nvSpPr>
        <p:spPr>
          <a:xfrm>
            <a:off x="628650" y="1104725"/>
            <a:ext cx="7886700" cy="3195300"/>
          </a:xfrm>
          <a:prstGeom prst="rect">
            <a:avLst/>
          </a:prstGeom>
          <a:noFill/>
          <a:ln>
            <a:noFill/>
          </a:ln>
        </p:spPr>
        <p:txBody>
          <a:bodyPr anchorCtr="0" anchor="t" bIns="34275" lIns="34275" spcFirstLastPara="1" rIns="34275" wrap="square" tIns="34275">
            <a:noAutofit/>
          </a:bodyPr>
          <a:lstStyle/>
          <a:p>
            <a:pPr indent="0" lvl="0" marL="12700" marR="12700" rtl="0" algn="just">
              <a:lnSpc>
                <a:spcPct val="109090"/>
              </a:lnSpc>
              <a:spcBef>
                <a:spcPts val="0"/>
              </a:spcBef>
              <a:spcAft>
                <a:spcPts val="0"/>
              </a:spcAft>
              <a:buClr>
                <a:srgbClr val="000000"/>
              </a:buClr>
              <a:buSzPts val="700"/>
              <a:buFont typeface="Verdana"/>
              <a:buNone/>
            </a:pPr>
            <a:r>
              <a:t/>
            </a:r>
            <a:endParaRPr sz="1100">
              <a:latin typeface="Verdana"/>
              <a:ea typeface="Verdana"/>
              <a:cs typeface="Verdana"/>
              <a:sym typeface="Verdana"/>
            </a:endParaRPr>
          </a:p>
          <a:p>
            <a:pPr indent="0" lvl="0" marL="0" marR="12700" rtl="0" algn="just">
              <a:lnSpc>
                <a:spcPct val="109090"/>
              </a:lnSpc>
              <a:spcBef>
                <a:spcPts val="100"/>
              </a:spcBef>
              <a:spcAft>
                <a:spcPts val="0"/>
              </a:spcAft>
              <a:buNone/>
            </a:pPr>
            <a:r>
              <a:rPr lang="en" sz="1100">
                <a:latin typeface="Verdana"/>
                <a:ea typeface="Verdana"/>
                <a:cs typeface="Verdana"/>
                <a:sym typeface="Verdana"/>
              </a:rPr>
              <a:t>1 Sourav Mukherjee, Ananda</a:t>
            </a:r>
            <a:r>
              <a:rPr lang="en" sz="1100"/>
              <a:t> </a:t>
            </a:r>
            <a:r>
              <a:rPr lang="en" sz="1100">
                <a:latin typeface="Verdana"/>
                <a:ea typeface="Verdana"/>
                <a:cs typeface="Verdana"/>
                <a:sym typeface="Verdana"/>
              </a:rPr>
              <a:t>Roy Chowdhury, Shukla</a:t>
            </a:r>
            <a:r>
              <a:rPr lang="en" sz="1100"/>
              <a:t> </a:t>
            </a:r>
            <a:r>
              <a:rPr lang="en" sz="1100">
                <a:latin typeface="Verdana"/>
                <a:ea typeface="Verdana"/>
                <a:cs typeface="Verdana"/>
                <a:sym typeface="Verdana"/>
              </a:rPr>
              <a:t>Das, Sayan Chakraborty,</a:t>
            </a:r>
            <a:r>
              <a:rPr lang="en" sz="1100"/>
              <a:t> </a:t>
            </a:r>
            <a:r>
              <a:rPr lang="en" sz="1100">
                <a:latin typeface="Verdana"/>
                <a:ea typeface="Verdana"/>
                <a:cs typeface="Verdana"/>
                <a:sym typeface="Verdana"/>
              </a:rPr>
              <a:t>and Mita</a:t>
            </a:r>
            <a:r>
              <a:rPr lang="en" sz="1100"/>
              <a:t> </a:t>
            </a:r>
            <a:r>
              <a:rPr lang="en" sz="1100">
                <a:latin typeface="Verdana"/>
                <a:ea typeface="Verdana"/>
                <a:cs typeface="Verdana"/>
                <a:sym typeface="Verdana"/>
              </a:rPr>
              <a:t>Nasipuri. A </a:t>
            </a:r>
            <a:r>
              <a:rPr lang="en" sz="1100"/>
              <a:t>comparative </a:t>
            </a:r>
            <a:r>
              <a:rPr lang="en" sz="1100">
                <a:latin typeface="Verdana"/>
                <a:ea typeface="Verdana"/>
                <a:cs typeface="Verdana"/>
                <a:sym typeface="Verdana"/>
              </a:rPr>
              <a:t>study  of  deep  learning  approaches  for  network  intrusion  detection.  Future  Generation  Computer  </a:t>
            </a:r>
            <a:r>
              <a:rPr lang="en" sz="1100"/>
              <a:t>Systems, 107:1063–1077, 2020.</a:t>
            </a:r>
            <a:endParaRPr sz="1100"/>
          </a:p>
          <a:p>
            <a:pPr indent="0" lvl="0" marL="0" marR="12700" rtl="0" algn="just">
              <a:lnSpc>
                <a:spcPct val="42857"/>
              </a:lnSpc>
              <a:spcBef>
                <a:spcPts val="100"/>
              </a:spcBef>
              <a:spcAft>
                <a:spcPts val="0"/>
              </a:spcAft>
              <a:buClr>
                <a:srgbClr val="000000"/>
              </a:buClr>
              <a:buSzPts val="2100"/>
              <a:buNone/>
            </a:pPr>
            <a:r>
              <a:t/>
            </a:r>
            <a:endParaRPr sz="1100"/>
          </a:p>
          <a:p>
            <a:pPr indent="0" lvl="0" marL="0" marR="12700" rtl="0" algn="just">
              <a:lnSpc>
                <a:spcPct val="109090"/>
              </a:lnSpc>
              <a:spcBef>
                <a:spcPts val="100"/>
              </a:spcBef>
              <a:spcAft>
                <a:spcPts val="0"/>
              </a:spcAft>
              <a:buClr>
                <a:srgbClr val="000000"/>
              </a:buClr>
              <a:buSzPts val="800"/>
              <a:buNone/>
            </a:pPr>
            <a:r>
              <a:rPr lang="en" sz="1100">
                <a:latin typeface="Verdana"/>
                <a:ea typeface="Verdana"/>
                <a:cs typeface="Verdana"/>
                <a:sym typeface="Verdana"/>
              </a:rPr>
              <a:t>2 </a:t>
            </a:r>
            <a:r>
              <a:rPr lang="en" sz="1100"/>
              <a:t>Md Raﬁul Islam and Kazi Mohammed Ahmed. Machine learning approaches for network intrusion detection: A comprehensive </a:t>
            </a:r>
            <a:r>
              <a:rPr lang="en" sz="1100">
                <a:latin typeface="Verdana"/>
                <a:ea typeface="Verdana"/>
                <a:cs typeface="Verdana"/>
                <a:sym typeface="Verdana"/>
              </a:rPr>
              <a:t>survey.</a:t>
            </a:r>
            <a:r>
              <a:rPr lang="en" sz="1100"/>
              <a:t> IEEE </a:t>
            </a:r>
            <a:r>
              <a:rPr lang="en" sz="1100">
                <a:latin typeface="Verdana"/>
                <a:ea typeface="Verdana"/>
                <a:cs typeface="Verdana"/>
                <a:sym typeface="Verdana"/>
              </a:rPr>
              <a:t>Access,</a:t>
            </a:r>
            <a:r>
              <a:rPr lang="en" sz="1100"/>
              <a:t> </a:t>
            </a:r>
            <a:r>
              <a:rPr lang="en" sz="1100">
                <a:latin typeface="Verdana"/>
                <a:ea typeface="Verdana"/>
                <a:cs typeface="Verdana"/>
                <a:sym typeface="Verdana"/>
              </a:rPr>
              <a:t>7:27459–27484,</a:t>
            </a:r>
            <a:r>
              <a:rPr lang="en" sz="1100"/>
              <a:t> </a:t>
            </a:r>
            <a:r>
              <a:rPr lang="en" sz="1100">
                <a:latin typeface="Verdana"/>
                <a:ea typeface="Verdana"/>
                <a:cs typeface="Verdana"/>
                <a:sym typeface="Verdana"/>
              </a:rPr>
              <a:t>2019.</a:t>
            </a:r>
            <a:endParaRPr sz="1100"/>
          </a:p>
          <a:p>
            <a:pPr indent="12700" lvl="0" marL="0" marR="12700" rtl="0" algn="just">
              <a:lnSpc>
                <a:spcPct val="109090"/>
              </a:lnSpc>
              <a:spcBef>
                <a:spcPts val="800"/>
              </a:spcBef>
              <a:spcAft>
                <a:spcPts val="0"/>
              </a:spcAft>
              <a:buClr>
                <a:srgbClr val="000000"/>
              </a:buClr>
              <a:buSzPts val="800"/>
              <a:buNone/>
            </a:pPr>
            <a:r>
              <a:rPr lang="en" sz="1100">
                <a:latin typeface="Verdana"/>
                <a:ea typeface="Verdana"/>
                <a:cs typeface="Verdana"/>
                <a:sym typeface="Verdana"/>
              </a:rPr>
              <a:t>3 Ahmed</a:t>
            </a:r>
            <a:r>
              <a:rPr lang="en" sz="1100"/>
              <a:t> </a:t>
            </a:r>
            <a:r>
              <a:rPr lang="en" sz="1100">
                <a:latin typeface="Verdana"/>
                <a:ea typeface="Verdana"/>
                <a:cs typeface="Verdana"/>
                <a:sym typeface="Verdana"/>
              </a:rPr>
              <a:t>Moustafa,</a:t>
            </a:r>
            <a:r>
              <a:rPr lang="en" sz="1100"/>
              <a:t> </a:t>
            </a:r>
            <a:r>
              <a:rPr lang="en" sz="1100">
                <a:latin typeface="Verdana"/>
                <a:ea typeface="Verdana"/>
                <a:cs typeface="Verdana"/>
                <a:sym typeface="Verdana"/>
              </a:rPr>
              <a:t>Jill</a:t>
            </a:r>
            <a:r>
              <a:rPr lang="en" sz="1100"/>
              <a:t> Slay, </a:t>
            </a:r>
            <a:r>
              <a:rPr lang="en" sz="1100">
                <a:latin typeface="Verdana"/>
                <a:ea typeface="Verdana"/>
                <a:cs typeface="Verdana"/>
                <a:sym typeface="Verdana"/>
              </a:rPr>
              <a:t>and</a:t>
            </a:r>
            <a:r>
              <a:rPr lang="en" sz="1100"/>
              <a:t> </a:t>
            </a:r>
            <a:r>
              <a:rPr lang="en" sz="1100">
                <a:latin typeface="Verdana"/>
                <a:ea typeface="Verdana"/>
                <a:cs typeface="Verdana"/>
                <a:sym typeface="Verdana"/>
              </a:rPr>
              <a:t>Gregory</a:t>
            </a:r>
            <a:r>
              <a:rPr lang="en" sz="1100"/>
              <a:t> </a:t>
            </a:r>
            <a:r>
              <a:rPr lang="en" sz="1100">
                <a:latin typeface="Verdana"/>
                <a:ea typeface="Verdana"/>
                <a:cs typeface="Verdana"/>
                <a:sym typeface="Verdana"/>
              </a:rPr>
              <a:t>Creech.</a:t>
            </a:r>
            <a:r>
              <a:rPr lang="en" sz="1100"/>
              <a:t> </a:t>
            </a:r>
            <a:r>
              <a:rPr lang="en" sz="1100">
                <a:latin typeface="Verdana"/>
                <a:ea typeface="Verdana"/>
                <a:cs typeface="Verdana"/>
                <a:sym typeface="Verdana"/>
              </a:rPr>
              <a:t>Unsw-</a:t>
            </a:r>
            <a:r>
              <a:rPr lang="en" sz="1100"/>
              <a:t>nb15: </a:t>
            </a:r>
            <a:r>
              <a:rPr lang="en" sz="1100">
                <a:latin typeface="Verdana"/>
                <a:ea typeface="Verdana"/>
                <a:cs typeface="Verdana"/>
                <a:sym typeface="Verdana"/>
              </a:rPr>
              <a:t>A</a:t>
            </a:r>
            <a:r>
              <a:rPr lang="en" sz="1100"/>
              <a:t> </a:t>
            </a:r>
            <a:r>
              <a:rPr lang="en" sz="1100">
                <a:latin typeface="Verdana"/>
                <a:ea typeface="Verdana"/>
                <a:cs typeface="Verdana"/>
                <a:sym typeface="Verdana"/>
              </a:rPr>
              <a:t>comprehensive</a:t>
            </a:r>
            <a:r>
              <a:rPr lang="en" sz="1100"/>
              <a:t> </a:t>
            </a:r>
            <a:r>
              <a:rPr lang="en" sz="1100">
                <a:latin typeface="Verdana"/>
                <a:ea typeface="Verdana"/>
                <a:cs typeface="Verdana"/>
                <a:sym typeface="Verdana"/>
              </a:rPr>
              <a:t>data</a:t>
            </a:r>
            <a:r>
              <a:rPr lang="en" sz="1100"/>
              <a:t> </a:t>
            </a:r>
            <a:r>
              <a:rPr lang="en" sz="1100">
                <a:latin typeface="Verdana"/>
                <a:ea typeface="Verdana"/>
                <a:cs typeface="Verdana"/>
                <a:sym typeface="Verdana"/>
              </a:rPr>
              <a:t>set</a:t>
            </a:r>
            <a:r>
              <a:rPr lang="en" sz="1100"/>
              <a:t> </a:t>
            </a:r>
            <a:r>
              <a:rPr lang="en" sz="1100">
                <a:latin typeface="Verdana"/>
                <a:ea typeface="Verdana"/>
                <a:cs typeface="Verdana"/>
                <a:sym typeface="Verdana"/>
              </a:rPr>
              <a:t>for</a:t>
            </a:r>
            <a:r>
              <a:rPr lang="en" sz="1100"/>
              <a:t> </a:t>
            </a:r>
            <a:r>
              <a:rPr lang="en" sz="1100">
                <a:latin typeface="Verdana"/>
                <a:ea typeface="Verdana"/>
                <a:cs typeface="Verdana"/>
                <a:sym typeface="Verdana"/>
              </a:rPr>
              <a:t>network</a:t>
            </a:r>
            <a:r>
              <a:rPr lang="en" sz="1100"/>
              <a:t> intrusion </a:t>
            </a:r>
            <a:r>
              <a:rPr lang="en" sz="1100">
                <a:latin typeface="Verdana"/>
                <a:ea typeface="Verdana"/>
                <a:cs typeface="Verdana"/>
                <a:sym typeface="Verdana"/>
              </a:rPr>
              <a:t>detection</a:t>
            </a:r>
            <a:r>
              <a:rPr lang="en" sz="1100"/>
              <a:t> </a:t>
            </a:r>
            <a:r>
              <a:rPr lang="en" sz="1100">
                <a:latin typeface="Verdana"/>
                <a:ea typeface="Verdana"/>
                <a:cs typeface="Verdana"/>
                <a:sym typeface="Verdana"/>
              </a:rPr>
              <a:t>systems</a:t>
            </a:r>
            <a:r>
              <a:rPr lang="en" sz="1100"/>
              <a:t> </a:t>
            </a:r>
            <a:r>
              <a:rPr lang="en" sz="1100">
                <a:latin typeface="Verdana"/>
                <a:ea typeface="Verdana"/>
                <a:cs typeface="Verdana"/>
                <a:sym typeface="Verdana"/>
              </a:rPr>
              <a:t>(unsw-</a:t>
            </a:r>
            <a:r>
              <a:rPr lang="en" sz="1100"/>
              <a:t>nb15 </a:t>
            </a:r>
            <a:r>
              <a:rPr lang="en" sz="1100">
                <a:latin typeface="Verdana"/>
                <a:ea typeface="Verdana"/>
                <a:cs typeface="Verdana"/>
                <a:sym typeface="Verdana"/>
              </a:rPr>
              <a:t>network</a:t>
            </a:r>
            <a:r>
              <a:rPr lang="en" sz="1100"/>
              <a:t> </a:t>
            </a:r>
            <a:r>
              <a:rPr lang="en" sz="1100">
                <a:latin typeface="Verdana"/>
                <a:ea typeface="Verdana"/>
                <a:cs typeface="Verdana"/>
                <a:sym typeface="Verdana"/>
              </a:rPr>
              <a:t>data</a:t>
            </a:r>
            <a:r>
              <a:rPr lang="en" sz="1100"/>
              <a:t> set). </a:t>
            </a:r>
            <a:r>
              <a:rPr lang="en" sz="1100">
                <a:latin typeface="Verdana"/>
                <a:ea typeface="Verdana"/>
                <a:cs typeface="Verdana"/>
                <a:sym typeface="Verdana"/>
              </a:rPr>
              <a:t>In</a:t>
            </a:r>
            <a:r>
              <a:rPr lang="en" sz="1100"/>
              <a:t> </a:t>
            </a:r>
            <a:r>
              <a:rPr lang="en" sz="1100">
                <a:latin typeface="Verdana"/>
                <a:ea typeface="Verdana"/>
                <a:cs typeface="Verdana"/>
                <a:sym typeface="Verdana"/>
              </a:rPr>
              <a:t>Military</a:t>
            </a:r>
            <a:r>
              <a:rPr lang="en" sz="1100"/>
              <a:t> </a:t>
            </a:r>
            <a:r>
              <a:rPr lang="en" sz="1100">
                <a:latin typeface="Verdana"/>
                <a:ea typeface="Verdana"/>
                <a:cs typeface="Verdana"/>
                <a:sym typeface="Verdana"/>
              </a:rPr>
              <a:t>Communications</a:t>
            </a:r>
            <a:r>
              <a:rPr lang="en" sz="1100"/>
              <a:t> </a:t>
            </a:r>
            <a:r>
              <a:rPr lang="en" sz="1100">
                <a:latin typeface="Verdana"/>
                <a:ea typeface="Verdana"/>
                <a:cs typeface="Verdana"/>
                <a:sym typeface="Verdana"/>
              </a:rPr>
              <a:t>and</a:t>
            </a:r>
            <a:r>
              <a:rPr lang="en" sz="1100"/>
              <a:t> </a:t>
            </a:r>
            <a:r>
              <a:rPr lang="en" sz="1100">
                <a:latin typeface="Verdana"/>
                <a:ea typeface="Verdana"/>
                <a:cs typeface="Verdana"/>
                <a:sym typeface="Verdana"/>
              </a:rPr>
              <a:t>Information</a:t>
            </a:r>
            <a:r>
              <a:rPr lang="en" sz="1100"/>
              <a:t> </a:t>
            </a:r>
            <a:r>
              <a:rPr lang="en" sz="1100">
                <a:latin typeface="Verdana"/>
                <a:ea typeface="Verdana"/>
                <a:cs typeface="Verdana"/>
                <a:sym typeface="Verdana"/>
              </a:rPr>
              <a:t>Systems</a:t>
            </a:r>
            <a:r>
              <a:rPr lang="en" sz="1100"/>
              <a:t> Conference (MilCIS), </a:t>
            </a:r>
            <a:r>
              <a:rPr lang="en" sz="1100">
                <a:latin typeface="Verdana"/>
                <a:ea typeface="Verdana"/>
                <a:cs typeface="Verdana"/>
                <a:sym typeface="Verdana"/>
              </a:rPr>
              <a:t>pages</a:t>
            </a:r>
            <a:r>
              <a:rPr lang="en" sz="1100"/>
              <a:t> 1–6. IEEE, 2015.</a:t>
            </a:r>
            <a:endParaRPr sz="1100"/>
          </a:p>
          <a:p>
            <a:pPr indent="12700" lvl="0" marL="0" marR="0" rtl="0" algn="just">
              <a:lnSpc>
                <a:spcPct val="109090"/>
              </a:lnSpc>
              <a:spcBef>
                <a:spcPts val="800"/>
              </a:spcBef>
              <a:spcAft>
                <a:spcPts val="0"/>
              </a:spcAft>
              <a:buClr>
                <a:srgbClr val="000000"/>
              </a:buClr>
              <a:buSzPts val="800"/>
              <a:buNone/>
            </a:pPr>
            <a:r>
              <a:rPr lang="en" sz="1100">
                <a:latin typeface="Verdana"/>
                <a:ea typeface="Verdana"/>
                <a:cs typeface="Verdana"/>
                <a:sym typeface="Verdana"/>
              </a:rPr>
              <a:t>4 Nour</a:t>
            </a:r>
            <a:r>
              <a:rPr lang="en" sz="1100"/>
              <a:t> </a:t>
            </a:r>
            <a:r>
              <a:rPr lang="en" sz="1100">
                <a:latin typeface="Verdana"/>
                <a:ea typeface="Verdana"/>
                <a:cs typeface="Verdana"/>
                <a:sym typeface="Verdana"/>
              </a:rPr>
              <a:t>Moustafa</a:t>
            </a:r>
            <a:r>
              <a:rPr lang="en" sz="1100"/>
              <a:t> </a:t>
            </a:r>
            <a:r>
              <a:rPr lang="en" sz="1100">
                <a:latin typeface="Verdana"/>
                <a:ea typeface="Verdana"/>
                <a:cs typeface="Verdana"/>
                <a:sym typeface="Verdana"/>
              </a:rPr>
              <a:t>and</a:t>
            </a:r>
            <a:r>
              <a:rPr lang="en" sz="1100"/>
              <a:t> </a:t>
            </a:r>
            <a:r>
              <a:rPr lang="en" sz="1100">
                <a:latin typeface="Verdana"/>
                <a:ea typeface="Verdana"/>
                <a:cs typeface="Verdana"/>
                <a:sym typeface="Verdana"/>
              </a:rPr>
              <a:t>Jill</a:t>
            </a:r>
            <a:r>
              <a:rPr lang="en" sz="1100"/>
              <a:t> Slay. </a:t>
            </a:r>
            <a:r>
              <a:rPr lang="en" sz="1100">
                <a:latin typeface="Verdana"/>
                <a:ea typeface="Verdana"/>
                <a:cs typeface="Verdana"/>
                <a:sym typeface="Verdana"/>
              </a:rPr>
              <a:t>The</a:t>
            </a:r>
            <a:r>
              <a:rPr lang="en" sz="1100"/>
              <a:t> </a:t>
            </a:r>
            <a:r>
              <a:rPr lang="en" sz="1100">
                <a:latin typeface="Verdana"/>
                <a:ea typeface="Verdana"/>
                <a:cs typeface="Verdana"/>
                <a:sym typeface="Verdana"/>
              </a:rPr>
              <a:t>evaluation</a:t>
            </a:r>
            <a:r>
              <a:rPr lang="en" sz="1100"/>
              <a:t> </a:t>
            </a:r>
            <a:r>
              <a:rPr lang="en" sz="1100">
                <a:latin typeface="Verdana"/>
                <a:ea typeface="Verdana"/>
                <a:cs typeface="Verdana"/>
                <a:sym typeface="Verdana"/>
              </a:rPr>
              <a:t>of</a:t>
            </a:r>
            <a:r>
              <a:rPr lang="en" sz="1100"/>
              <a:t> </a:t>
            </a:r>
            <a:r>
              <a:rPr lang="en" sz="1100">
                <a:latin typeface="Verdana"/>
                <a:ea typeface="Verdana"/>
                <a:cs typeface="Verdana"/>
                <a:sym typeface="Verdana"/>
              </a:rPr>
              <a:t>network</a:t>
            </a:r>
            <a:r>
              <a:rPr lang="en" sz="1100"/>
              <a:t> </a:t>
            </a:r>
            <a:r>
              <a:rPr lang="en" sz="1100">
                <a:latin typeface="Verdana"/>
                <a:ea typeface="Verdana"/>
                <a:cs typeface="Verdana"/>
                <a:sym typeface="Verdana"/>
              </a:rPr>
              <a:t>anomaly</a:t>
            </a:r>
            <a:r>
              <a:rPr lang="en" sz="1100"/>
              <a:t> </a:t>
            </a:r>
            <a:r>
              <a:rPr lang="en" sz="1100">
                <a:latin typeface="Verdana"/>
                <a:ea typeface="Verdana"/>
                <a:cs typeface="Verdana"/>
                <a:sym typeface="Verdana"/>
              </a:rPr>
              <a:t>detection</a:t>
            </a:r>
            <a:r>
              <a:rPr lang="en" sz="1100"/>
              <a:t> systems: </a:t>
            </a:r>
            <a:r>
              <a:rPr lang="en" sz="1100">
                <a:latin typeface="Verdana"/>
                <a:ea typeface="Verdana"/>
                <a:cs typeface="Verdana"/>
                <a:sym typeface="Verdana"/>
              </a:rPr>
              <a:t>Statistical</a:t>
            </a:r>
            <a:r>
              <a:rPr lang="en" sz="1100"/>
              <a:t> </a:t>
            </a:r>
            <a:r>
              <a:rPr lang="en" sz="1100">
                <a:latin typeface="Verdana"/>
                <a:ea typeface="Verdana"/>
                <a:cs typeface="Verdana"/>
                <a:sym typeface="Verdana"/>
              </a:rPr>
              <a:t>analysis</a:t>
            </a:r>
            <a:r>
              <a:rPr lang="en" sz="1100"/>
              <a:t> </a:t>
            </a:r>
            <a:r>
              <a:rPr lang="en" sz="1100">
                <a:latin typeface="Verdana"/>
                <a:ea typeface="Verdana"/>
                <a:cs typeface="Verdana"/>
                <a:sym typeface="Verdana"/>
              </a:rPr>
              <a:t>of</a:t>
            </a:r>
            <a:r>
              <a:rPr lang="en" sz="1100"/>
              <a:t> the </a:t>
            </a:r>
            <a:r>
              <a:rPr lang="en" sz="1100">
                <a:latin typeface="Verdana"/>
                <a:ea typeface="Verdana"/>
                <a:cs typeface="Verdana"/>
                <a:sym typeface="Verdana"/>
              </a:rPr>
              <a:t>unsw-</a:t>
            </a:r>
            <a:r>
              <a:rPr lang="en" sz="1100"/>
              <a:t>nb15</a:t>
            </a:r>
            <a:r>
              <a:rPr lang="en" sz="1100">
                <a:latin typeface="Verdana"/>
                <a:ea typeface="Verdana"/>
                <a:cs typeface="Verdana"/>
                <a:sym typeface="Verdana"/>
              </a:rPr>
              <a:t> dataset and the comparison with the kdd99 dataset. Information Security </a:t>
            </a:r>
            <a:r>
              <a:rPr lang="en" sz="1100"/>
              <a:t>Journal:</a:t>
            </a:r>
            <a:r>
              <a:rPr lang="en" sz="1100">
                <a:latin typeface="Verdana"/>
                <a:ea typeface="Verdana"/>
                <a:cs typeface="Verdana"/>
                <a:sym typeface="Verdana"/>
              </a:rPr>
              <a:t> A Global </a:t>
            </a:r>
            <a:r>
              <a:rPr lang="en" sz="1100"/>
              <a:t>Perspective, 25(1-3):1–14, 2016.</a:t>
            </a:r>
            <a:endParaRPr sz="1100"/>
          </a:p>
          <a:p>
            <a:pPr indent="12700" lvl="0" marL="0" marR="12700" rtl="0" algn="just">
              <a:lnSpc>
                <a:spcPct val="109090"/>
              </a:lnSpc>
              <a:spcBef>
                <a:spcPts val="800"/>
              </a:spcBef>
              <a:spcAft>
                <a:spcPts val="0"/>
              </a:spcAft>
              <a:buClr>
                <a:srgbClr val="000000"/>
              </a:buClr>
              <a:buSzPts val="800"/>
              <a:buNone/>
            </a:pPr>
            <a:r>
              <a:rPr lang="en" sz="1100">
                <a:latin typeface="Verdana"/>
                <a:ea typeface="Verdana"/>
                <a:cs typeface="Verdana"/>
                <a:sym typeface="Verdana"/>
              </a:rPr>
              <a:t>5 Mamoun</a:t>
            </a:r>
            <a:r>
              <a:rPr lang="en" sz="1100"/>
              <a:t> </a:t>
            </a:r>
            <a:r>
              <a:rPr lang="en" sz="1100">
                <a:latin typeface="Verdana"/>
                <a:ea typeface="Verdana"/>
                <a:cs typeface="Verdana"/>
                <a:sym typeface="Verdana"/>
              </a:rPr>
              <a:t>Alazab,</a:t>
            </a:r>
            <a:r>
              <a:rPr lang="en" sz="1100"/>
              <a:t> </a:t>
            </a:r>
            <a:r>
              <a:rPr lang="en" sz="1100">
                <a:latin typeface="Verdana"/>
                <a:ea typeface="Verdana"/>
                <a:cs typeface="Verdana"/>
                <a:sym typeface="Verdana"/>
              </a:rPr>
              <a:t>Michael</a:t>
            </a:r>
            <a:r>
              <a:rPr lang="en" sz="1100"/>
              <a:t> </a:t>
            </a:r>
            <a:r>
              <a:rPr lang="en" sz="1100">
                <a:latin typeface="Verdana"/>
                <a:ea typeface="Verdana"/>
                <a:cs typeface="Verdana"/>
                <a:sym typeface="Verdana"/>
              </a:rPr>
              <a:t>Hobbs,</a:t>
            </a:r>
            <a:r>
              <a:rPr lang="en" sz="1100"/>
              <a:t> </a:t>
            </a:r>
            <a:r>
              <a:rPr lang="en" sz="1100">
                <a:latin typeface="Verdana"/>
                <a:ea typeface="Verdana"/>
                <a:cs typeface="Verdana"/>
                <a:sym typeface="Verdana"/>
              </a:rPr>
              <a:t>and</a:t>
            </a:r>
            <a:r>
              <a:rPr lang="en" sz="1100"/>
              <a:t> </a:t>
            </a:r>
            <a:r>
              <a:rPr lang="en" sz="1100">
                <a:latin typeface="Verdana"/>
                <a:ea typeface="Verdana"/>
                <a:cs typeface="Verdana"/>
                <a:sym typeface="Verdana"/>
              </a:rPr>
              <a:t>Jemal</a:t>
            </a:r>
            <a:r>
              <a:rPr lang="en" sz="1100"/>
              <a:t> </a:t>
            </a:r>
            <a:r>
              <a:rPr lang="en" sz="1100">
                <a:latin typeface="Verdana"/>
                <a:ea typeface="Verdana"/>
                <a:cs typeface="Verdana"/>
                <a:sym typeface="Verdana"/>
              </a:rPr>
              <a:t>Abawajy.</a:t>
            </a:r>
            <a:r>
              <a:rPr lang="en" sz="1100"/>
              <a:t> </a:t>
            </a:r>
            <a:r>
              <a:rPr lang="en" sz="1100">
                <a:latin typeface="Verdana"/>
                <a:ea typeface="Verdana"/>
                <a:cs typeface="Verdana"/>
                <a:sym typeface="Verdana"/>
              </a:rPr>
              <a:t>Anomaly-based</a:t>
            </a:r>
            <a:r>
              <a:rPr lang="en" sz="1100"/>
              <a:t> </a:t>
            </a:r>
            <a:r>
              <a:rPr lang="en" sz="1100">
                <a:latin typeface="Verdana"/>
                <a:ea typeface="Verdana"/>
                <a:cs typeface="Verdana"/>
                <a:sym typeface="Verdana"/>
              </a:rPr>
              <a:t>network</a:t>
            </a:r>
            <a:r>
              <a:rPr lang="en" sz="1100"/>
              <a:t> </a:t>
            </a:r>
            <a:r>
              <a:rPr lang="en" sz="1100">
                <a:latin typeface="Verdana"/>
                <a:ea typeface="Verdana"/>
                <a:cs typeface="Verdana"/>
                <a:sym typeface="Verdana"/>
              </a:rPr>
              <a:t>intrusion</a:t>
            </a:r>
            <a:r>
              <a:rPr lang="en" sz="1100"/>
              <a:t> </a:t>
            </a:r>
            <a:r>
              <a:rPr lang="en" sz="1100">
                <a:latin typeface="Verdana"/>
                <a:ea typeface="Verdana"/>
                <a:cs typeface="Verdana"/>
                <a:sym typeface="Verdana"/>
              </a:rPr>
              <a:t>detection:</a:t>
            </a:r>
            <a:r>
              <a:rPr lang="en" sz="1100"/>
              <a:t> Techniques, systems</a:t>
            </a:r>
            <a:r>
              <a:rPr lang="en" sz="1100">
                <a:latin typeface="Verdana"/>
                <a:ea typeface="Verdana"/>
                <a:cs typeface="Verdana"/>
                <a:sym typeface="Verdana"/>
              </a:rPr>
              <a:t> and challenges. Computers </a:t>
            </a:r>
            <a:r>
              <a:rPr lang="en" sz="1100"/>
              <a:t>&amp;</a:t>
            </a:r>
            <a:r>
              <a:rPr lang="en" sz="1100">
                <a:latin typeface="Verdana"/>
                <a:ea typeface="Verdana"/>
                <a:cs typeface="Verdana"/>
                <a:sym typeface="Verdana"/>
              </a:rPr>
              <a:t> </a:t>
            </a:r>
            <a:r>
              <a:rPr lang="en" sz="1100"/>
              <a:t>Security,</a:t>
            </a:r>
            <a:r>
              <a:rPr lang="en" sz="1100">
                <a:latin typeface="Verdana"/>
                <a:ea typeface="Verdana"/>
                <a:cs typeface="Verdana"/>
                <a:sym typeface="Verdana"/>
              </a:rPr>
              <a:t> </a:t>
            </a:r>
            <a:r>
              <a:rPr lang="en" sz="1100"/>
              <a:t>60:84–102,</a:t>
            </a:r>
            <a:r>
              <a:rPr lang="en" sz="1100">
                <a:latin typeface="Verdana"/>
                <a:ea typeface="Verdana"/>
                <a:cs typeface="Verdana"/>
                <a:sym typeface="Verdana"/>
              </a:rPr>
              <a:t> </a:t>
            </a:r>
            <a:r>
              <a:rPr lang="en" sz="1100"/>
              <a:t>2016.</a:t>
            </a:r>
            <a:endParaRPr sz="1100"/>
          </a:p>
          <a:p>
            <a:pPr indent="12700" lvl="0" marL="0" rtl="0" algn="just">
              <a:lnSpc>
                <a:spcPct val="100000"/>
              </a:lnSpc>
              <a:spcBef>
                <a:spcPts val="100"/>
              </a:spcBef>
              <a:spcAft>
                <a:spcPts val="0"/>
              </a:spcAft>
              <a:buClr>
                <a:srgbClr val="000000"/>
              </a:buClr>
              <a:buSzPts val="800"/>
              <a:buNone/>
            </a:pPr>
            <a:r>
              <a:t/>
            </a:r>
            <a:endParaRPr sz="1100"/>
          </a:p>
          <a:p>
            <a:pPr indent="12700" lvl="0" marL="0" rtl="0" algn="just">
              <a:lnSpc>
                <a:spcPct val="100000"/>
              </a:lnSpc>
              <a:spcBef>
                <a:spcPts val="100"/>
              </a:spcBef>
              <a:spcAft>
                <a:spcPts val="0"/>
              </a:spcAft>
              <a:buClr>
                <a:srgbClr val="000000"/>
              </a:buClr>
              <a:buSzPts val="800"/>
              <a:buNone/>
            </a:pPr>
            <a:r>
              <a:t/>
            </a:r>
            <a:endParaRPr sz="1100"/>
          </a:p>
          <a:p>
            <a:pPr indent="12700" lvl="0" marL="0" rtl="0" algn="just">
              <a:lnSpc>
                <a:spcPct val="100000"/>
              </a:lnSpc>
              <a:spcBef>
                <a:spcPts val="100"/>
              </a:spcBef>
              <a:spcAft>
                <a:spcPts val="0"/>
              </a:spcAft>
              <a:buClr>
                <a:srgbClr val="000000"/>
              </a:buClr>
              <a:buSzPts val="800"/>
              <a:buNone/>
            </a:pPr>
            <a:r>
              <a:t/>
            </a:r>
            <a:endParaRPr sz="1100"/>
          </a:p>
          <a:p>
            <a:pPr indent="12700" lvl="0" marL="0" rtl="0" algn="just">
              <a:lnSpc>
                <a:spcPct val="100000"/>
              </a:lnSpc>
              <a:spcBef>
                <a:spcPts val="100"/>
              </a:spcBef>
              <a:spcAft>
                <a:spcPts val="0"/>
              </a:spcAft>
              <a:buClr>
                <a:srgbClr val="000000"/>
              </a:buClr>
              <a:buSzPts val="800"/>
              <a:buNone/>
            </a:pPr>
            <a:r>
              <a:rPr i="1" lang="en" sz="1100">
                <a:latin typeface="Verdana"/>
                <a:ea typeface="Verdana"/>
                <a:cs typeface="Verdana"/>
                <a:sym typeface="Verdana"/>
              </a:rPr>
              <a:t>LIBRARIES </a:t>
            </a:r>
            <a:r>
              <a:rPr lang="en" sz="1100"/>
              <a:t>Used:</a:t>
            </a:r>
            <a:r>
              <a:rPr i="1" lang="en" sz="1100">
                <a:latin typeface="Verdana"/>
                <a:ea typeface="Verdana"/>
                <a:cs typeface="Verdana"/>
                <a:sym typeface="Verdana"/>
              </a:rPr>
              <a:t> NUMPY, MATPLOTLIB, SEABORN, XGBOOST, SKLEARN, and </a:t>
            </a:r>
            <a:r>
              <a:rPr lang="en" sz="1100"/>
              <a:t>KERAS.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7"/>
          <p:cNvSpPr txBox="1"/>
          <p:nvPr>
            <p:ph type="title"/>
          </p:nvPr>
        </p:nvSpPr>
        <p:spPr>
          <a:xfrm>
            <a:off x="628650" y="547181"/>
            <a:ext cx="7886700" cy="3764604"/>
          </a:xfrm>
          <a:prstGeom prst="rect">
            <a:avLst/>
          </a:prstGeom>
          <a:noFill/>
          <a:ln>
            <a:noFill/>
          </a:ln>
        </p:spPr>
        <p:txBody>
          <a:bodyPr anchorCtr="0" anchor="ctr" bIns="34275" lIns="34275" spcFirstLastPara="1" rIns="34275" wrap="square" tIns="34275">
            <a:normAutofit/>
          </a:bodyPr>
          <a:lstStyle/>
          <a:p>
            <a:pPr indent="0" lvl="0" marL="0" rtl="0" algn="ctr">
              <a:lnSpc>
                <a:spcPct val="90000"/>
              </a:lnSpc>
              <a:spcBef>
                <a:spcPts val="0"/>
              </a:spcBef>
              <a:spcAft>
                <a:spcPts val="0"/>
              </a:spcAft>
              <a:buClr>
                <a:srgbClr val="000000"/>
              </a:buClr>
              <a:buSzPts val="4500"/>
              <a:buFont typeface="Play"/>
              <a:buNone/>
            </a:pPr>
            <a:br>
              <a:rPr lang="en" sz="4500"/>
            </a:br>
            <a:r>
              <a:rPr lang="en" sz="4500"/>
              <a:t>THANK YOU</a:t>
            </a:r>
            <a:br>
              <a:rPr lang="en" sz="4500"/>
            </a:b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l">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Outline</a:t>
            </a:r>
            <a:endParaRPr/>
          </a:p>
        </p:txBody>
      </p:sp>
      <p:sp>
        <p:nvSpPr>
          <p:cNvPr id="101" name="Google Shape;101;p24"/>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p>
            <a:pPr indent="-260350" lvl="0" marL="317500" rtl="0" algn="l">
              <a:lnSpc>
                <a:spcPct val="100000"/>
              </a:lnSpc>
              <a:spcBef>
                <a:spcPts val="0"/>
              </a:spcBef>
              <a:spcAft>
                <a:spcPts val="0"/>
              </a:spcAft>
              <a:buClr>
                <a:srgbClr val="000000"/>
              </a:buClr>
              <a:buSzPts val="1500"/>
              <a:buFont typeface="Arial"/>
              <a:buAutoNum type="arabicPeriod"/>
            </a:pPr>
            <a:r>
              <a:rPr lang="en" sz="1500"/>
              <a:t>Introduction</a:t>
            </a:r>
            <a:endParaRPr sz="1500"/>
          </a:p>
          <a:p>
            <a:pPr indent="-298450" lvl="0" marL="317500" rtl="0" algn="l">
              <a:lnSpc>
                <a:spcPct val="100000"/>
              </a:lnSpc>
              <a:spcBef>
                <a:spcPts val="700"/>
              </a:spcBef>
              <a:spcAft>
                <a:spcPts val="0"/>
              </a:spcAft>
              <a:buClr>
                <a:srgbClr val="000000"/>
              </a:buClr>
              <a:buSzPts val="1500"/>
              <a:buFont typeface="Arial"/>
              <a:buAutoNum type="arabicPeriod"/>
            </a:pPr>
            <a:r>
              <a:rPr lang="en" sz="1500"/>
              <a:t>Dataset Overview</a:t>
            </a:r>
            <a:endParaRPr sz="1500"/>
          </a:p>
          <a:p>
            <a:pPr indent="-298450" lvl="0" marL="317500" rtl="0" algn="l">
              <a:lnSpc>
                <a:spcPct val="100000"/>
              </a:lnSpc>
              <a:spcBef>
                <a:spcPts val="700"/>
              </a:spcBef>
              <a:spcAft>
                <a:spcPts val="0"/>
              </a:spcAft>
              <a:buClr>
                <a:srgbClr val="000000"/>
              </a:buClr>
              <a:buSzPts val="1500"/>
              <a:buFont typeface="Arial"/>
              <a:buAutoNum type="arabicPeriod"/>
            </a:pPr>
            <a:r>
              <a:rPr lang="en" sz="1500"/>
              <a:t>Methodology</a:t>
            </a:r>
            <a:endParaRPr sz="1500"/>
          </a:p>
          <a:p>
            <a:pPr indent="-298450" lvl="0" marL="317500" rtl="0" algn="l">
              <a:lnSpc>
                <a:spcPct val="100000"/>
              </a:lnSpc>
              <a:spcBef>
                <a:spcPts val="700"/>
              </a:spcBef>
              <a:spcAft>
                <a:spcPts val="0"/>
              </a:spcAft>
              <a:buClr>
                <a:srgbClr val="000000"/>
              </a:buClr>
              <a:buSzPts val="1500"/>
              <a:buFont typeface="Arial"/>
              <a:buAutoNum type="arabicPeriod"/>
            </a:pPr>
            <a:r>
              <a:rPr lang="en" sz="1500"/>
              <a:t>Data Preprocessing</a:t>
            </a:r>
            <a:endParaRPr sz="1500"/>
          </a:p>
          <a:p>
            <a:pPr indent="-311150" lvl="0" marL="317500" rtl="0" algn="l">
              <a:lnSpc>
                <a:spcPct val="100000"/>
              </a:lnSpc>
              <a:spcBef>
                <a:spcPts val="700"/>
              </a:spcBef>
              <a:spcAft>
                <a:spcPts val="0"/>
              </a:spcAft>
              <a:buClr>
                <a:srgbClr val="000000"/>
              </a:buClr>
              <a:buSzPts val="1500"/>
              <a:buFont typeface="Arial"/>
              <a:buAutoNum type="arabicPeriod"/>
            </a:pPr>
            <a:r>
              <a:rPr lang="en" sz="1500"/>
              <a:t>EDA &amp; Feature Selection</a:t>
            </a:r>
            <a:endParaRPr sz="1500"/>
          </a:p>
          <a:p>
            <a:pPr indent="-285750" lvl="0" marL="317500" rtl="0" algn="l">
              <a:lnSpc>
                <a:spcPct val="100000"/>
              </a:lnSpc>
              <a:spcBef>
                <a:spcPts val="700"/>
              </a:spcBef>
              <a:spcAft>
                <a:spcPts val="0"/>
              </a:spcAft>
              <a:buClr>
                <a:srgbClr val="000000"/>
              </a:buClr>
              <a:buSzPts val="1500"/>
              <a:buFont typeface="Arial"/>
              <a:buAutoNum type="arabicPeriod"/>
            </a:pPr>
            <a:r>
              <a:rPr lang="en" sz="1500"/>
              <a:t>Model Selection</a:t>
            </a:r>
            <a:endParaRPr sz="1500"/>
          </a:p>
          <a:p>
            <a:pPr indent="-298450" lvl="0" marL="317500" rtl="0" algn="l">
              <a:lnSpc>
                <a:spcPct val="100000"/>
              </a:lnSpc>
              <a:spcBef>
                <a:spcPts val="700"/>
              </a:spcBef>
              <a:spcAft>
                <a:spcPts val="0"/>
              </a:spcAft>
              <a:buClr>
                <a:srgbClr val="000000"/>
              </a:buClr>
              <a:buSzPts val="1500"/>
              <a:buFont typeface="Arial"/>
              <a:buAutoNum type="arabicPeriod"/>
            </a:pPr>
            <a:r>
              <a:rPr lang="en" sz="1500"/>
              <a:t>Results</a:t>
            </a:r>
            <a:endParaRPr sz="1500"/>
          </a:p>
          <a:p>
            <a:pPr indent="-285750" lvl="0" marL="317500" rtl="0" algn="l">
              <a:lnSpc>
                <a:spcPct val="100000"/>
              </a:lnSpc>
              <a:spcBef>
                <a:spcPts val="700"/>
              </a:spcBef>
              <a:spcAft>
                <a:spcPts val="0"/>
              </a:spcAft>
              <a:buClr>
                <a:srgbClr val="000000"/>
              </a:buClr>
              <a:buSzPts val="1500"/>
              <a:buFont typeface="Arial"/>
              <a:buAutoNum type="arabicPeriod"/>
            </a:pPr>
            <a:r>
              <a:rPr lang="en" sz="1500"/>
              <a:t>Conclusion &amp; Future Study</a:t>
            </a:r>
            <a:endParaRPr sz="1500"/>
          </a:p>
          <a:p>
            <a:pPr indent="-298450" lvl="0" marL="317500" rtl="0" algn="l">
              <a:lnSpc>
                <a:spcPct val="100000"/>
              </a:lnSpc>
              <a:spcBef>
                <a:spcPts val="700"/>
              </a:spcBef>
              <a:spcAft>
                <a:spcPts val="0"/>
              </a:spcAft>
              <a:buClr>
                <a:srgbClr val="000000"/>
              </a:buClr>
              <a:buSzPts val="1500"/>
              <a:buFont typeface="Arial"/>
              <a:buAutoNum type="arabicPeriod"/>
            </a:pPr>
            <a:r>
              <a:rPr lang="en" sz="1500"/>
              <a:t>References &amp; Libraries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5"/>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Introduction</a:t>
            </a:r>
            <a:endParaRPr/>
          </a:p>
        </p:txBody>
      </p:sp>
      <p:sp>
        <p:nvSpPr>
          <p:cNvPr id="107" name="Google Shape;107;p25"/>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p>
            <a:pPr indent="-260350" lvl="0" marL="266700" rtl="0" algn="just">
              <a:lnSpc>
                <a:spcPct val="100000"/>
              </a:lnSpc>
              <a:spcBef>
                <a:spcPts val="0"/>
              </a:spcBef>
              <a:spcAft>
                <a:spcPts val="0"/>
              </a:spcAft>
              <a:buClr>
                <a:srgbClr val="000000"/>
              </a:buClr>
              <a:buSzPts val="1500"/>
              <a:buFont typeface="Arial"/>
              <a:buChar char="❑"/>
            </a:pPr>
            <a:r>
              <a:rPr lang="en" sz="1500"/>
              <a:t>Its more crucial than ever to safeguard our personal and professional information from cyber threats in the current digital era. Network Intrusion Detection is a crucial component of cybersecurity.</a:t>
            </a:r>
            <a:endParaRPr sz="1500"/>
          </a:p>
          <a:p>
            <a:pPr indent="-260350" lvl="0" marL="266700" rtl="0" algn="just">
              <a:lnSpc>
                <a:spcPct val="100000"/>
              </a:lnSpc>
              <a:spcBef>
                <a:spcPts val="1000"/>
              </a:spcBef>
              <a:spcAft>
                <a:spcPts val="0"/>
              </a:spcAft>
              <a:buClr>
                <a:srgbClr val="000000"/>
              </a:buClr>
              <a:buSzPts val="1500"/>
              <a:buFont typeface="Arial"/>
              <a:buChar char="❑"/>
            </a:pPr>
            <a:r>
              <a:rPr lang="en" sz="1500"/>
              <a:t>Advanced attacks can no longer be prevented with only standard security measures. Using the UNSW-NB15 dataset, this project seeks to enhance network security through machine learning techniques. The project attempts to address the shortcomings of conventional security techniques by utilizing machine learning models such as neural networks including MLP classifiers, CNNs and RCNNs.</a:t>
            </a:r>
            <a:endParaRPr sz="1500"/>
          </a:p>
          <a:p>
            <a:pPr indent="-171450" lvl="0" marL="177800" rtl="0" algn="just">
              <a:lnSpc>
                <a:spcPct val="90000"/>
              </a:lnSpc>
              <a:spcBef>
                <a:spcPts val="800"/>
              </a:spcBef>
              <a:spcAft>
                <a:spcPts val="0"/>
              </a:spcAft>
              <a:buClr>
                <a:srgbClr val="000000"/>
              </a:buClr>
              <a:buSzPts val="1500"/>
              <a:buFont typeface="Arial"/>
              <a:buChar char="❑"/>
            </a:pPr>
            <a:r>
              <a:rPr lang="en" sz="1500"/>
              <a:t> It will also investigate feature selection techniques to improve the performance of these classifiers. The project aims at creating a strong intrusion detection system that can even recognize sophisticated attacks through extensive testing and comparison with traditional classifiers.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l">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Why</a:t>
            </a:r>
            <a:r>
              <a:rPr lang="en"/>
              <a:t> </a:t>
            </a:r>
            <a:r>
              <a:rPr b="0" i="0" lang="en" sz="3300" u="none" cap="none" strike="noStrike">
                <a:solidFill>
                  <a:srgbClr val="000000"/>
                </a:solidFill>
                <a:latin typeface="Play"/>
                <a:ea typeface="Play"/>
                <a:cs typeface="Play"/>
                <a:sym typeface="Play"/>
              </a:rPr>
              <a:t>UNSW-</a:t>
            </a:r>
            <a:r>
              <a:rPr lang="en"/>
              <a:t>NB15 ?</a:t>
            </a:r>
            <a:endParaRPr/>
          </a:p>
        </p:txBody>
      </p:sp>
      <p:sp>
        <p:nvSpPr>
          <p:cNvPr id="113" name="Google Shape;113;p26"/>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p>
            <a:pPr indent="-260350" lvl="0" marL="266700" rtl="0" algn="just">
              <a:lnSpc>
                <a:spcPct val="100000"/>
              </a:lnSpc>
              <a:spcBef>
                <a:spcPts val="0"/>
              </a:spcBef>
              <a:spcAft>
                <a:spcPts val="0"/>
              </a:spcAft>
              <a:buClr>
                <a:srgbClr val="000000"/>
              </a:buClr>
              <a:buSzPts val="1500"/>
              <a:buChar char="●"/>
            </a:pPr>
            <a:r>
              <a:rPr lang="en" sz="1500"/>
              <a:t>UNSW-NB15 dataset is popular and widely used for network intrusion detection research.</a:t>
            </a:r>
            <a:endParaRPr sz="1500"/>
          </a:p>
          <a:p>
            <a:pPr indent="-260350" lvl="0" marL="266700" rtl="0" algn="just">
              <a:lnSpc>
                <a:spcPct val="100000"/>
              </a:lnSpc>
              <a:spcBef>
                <a:spcPts val="0"/>
              </a:spcBef>
              <a:spcAft>
                <a:spcPts val="0"/>
              </a:spcAft>
              <a:buClr>
                <a:srgbClr val="000000"/>
              </a:buClr>
              <a:buSzPts val="1500"/>
              <a:buChar char="●"/>
            </a:pPr>
            <a:r>
              <a:rPr lang="en" sz="1500"/>
              <a:t>Contains large and diverse set of network trafﬁc data (normal and attack trafﬁc) designed to simulate real-world trafﬁc.</a:t>
            </a:r>
            <a:endParaRPr sz="1500"/>
          </a:p>
          <a:p>
            <a:pPr indent="-260350" lvl="0" marL="266700" marR="12700" rtl="0" algn="just">
              <a:lnSpc>
                <a:spcPct val="179400"/>
              </a:lnSpc>
              <a:spcBef>
                <a:spcPts val="800"/>
              </a:spcBef>
              <a:spcAft>
                <a:spcPts val="0"/>
              </a:spcAft>
              <a:buClr>
                <a:srgbClr val="000000"/>
              </a:buClr>
              <a:buSzPts val="1500"/>
              <a:buChar char="●"/>
            </a:pPr>
            <a:r>
              <a:rPr lang="en" sz="1500"/>
              <a:t>Provides detailed features for feature engineering and model building.</a:t>
            </a:r>
            <a:endParaRPr sz="1500"/>
          </a:p>
          <a:p>
            <a:pPr indent="-260350" lvl="0" marL="266700" marR="0" rtl="0" algn="just">
              <a:lnSpc>
                <a:spcPct val="179400"/>
              </a:lnSpc>
              <a:spcBef>
                <a:spcPts val="800"/>
              </a:spcBef>
              <a:spcAft>
                <a:spcPts val="0"/>
              </a:spcAft>
              <a:buClr>
                <a:srgbClr val="000000"/>
              </a:buClr>
              <a:buSzPts val="1500"/>
              <a:buChar char="●"/>
            </a:pPr>
            <a:r>
              <a:rPr lang="en" sz="1500"/>
              <a:t>Ideal for creating and evaluating machine learning-based methods for detecting network intrusions.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7"/>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l">
              <a:lnSpc>
                <a:spcPct val="90000"/>
              </a:lnSpc>
              <a:spcBef>
                <a:spcPts val="0"/>
              </a:spcBef>
              <a:spcAft>
                <a:spcPts val="0"/>
              </a:spcAft>
              <a:buClr>
                <a:srgbClr val="000000"/>
              </a:buClr>
              <a:buSzPts val="2700"/>
              <a:buFont typeface="Play"/>
              <a:buNone/>
            </a:pPr>
            <a:r>
              <a:rPr lang="en" sz="2700"/>
              <a:t>UNSW-NB15 Dataset - Overview</a:t>
            </a:r>
            <a:endParaRPr sz="2700"/>
          </a:p>
        </p:txBody>
      </p:sp>
      <p:sp>
        <p:nvSpPr>
          <p:cNvPr id="119" name="Google Shape;119;p27"/>
          <p:cNvSpPr txBox="1"/>
          <p:nvPr>
            <p:ph idx="1" type="body"/>
          </p:nvPr>
        </p:nvSpPr>
        <p:spPr>
          <a:xfrm>
            <a:off x="628650" y="1369226"/>
            <a:ext cx="7886700" cy="3584100"/>
          </a:xfrm>
          <a:prstGeom prst="rect">
            <a:avLst/>
          </a:prstGeom>
          <a:noFill/>
          <a:ln>
            <a:noFill/>
          </a:ln>
        </p:spPr>
        <p:txBody>
          <a:bodyPr anchorCtr="0" anchor="t" bIns="34275" lIns="34275" spcFirstLastPara="1" rIns="34275" wrap="square" tIns="34275">
            <a:noAutofit/>
          </a:bodyPr>
          <a:lstStyle/>
          <a:p>
            <a:pPr indent="-304800" lvl="0" marL="457200" marR="0" rtl="0" algn="just">
              <a:lnSpc>
                <a:spcPct val="112000"/>
              </a:lnSpc>
              <a:spcBef>
                <a:spcPts val="0"/>
              </a:spcBef>
              <a:spcAft>
                <a:spcPts val="0"/>
              </a:spcAft>
              <a:buSzPts val="1200"/>
              <a:buChar char="•"/>
            </a:pPr>
            <a:r>
              <a:rPr lang="en" sz="1200"/>
              <a:t>The UNSW-NB15 dataset is a network trafﬁc dataset that contains labeled trafﬁc data generated by a network simulator. The data contains a total of 49 features, which include nominal, integer, ﬂoat, timestamp, and binary types.</a:t>
            </a:r>
            <a:endParaRPr sz="1200"/>
          </a:p>
          <a:p>
            <a:pPr indent="-304800" lvl="0" marL="457200" marR="0" rtl="0" algn="just">
              <a:lnSpc>
                <a:spcPct val="112000"/>
              </a:lnSpc>
              <a:spcBef>
                <a:spcPts val="0"/>
              </a:spcBef>
              <a:spcAft>
                <a:spcPts val="0"/>
              </a:spcAft>
              <a:buSzPts val="1200"/>
              <a:buChar char="•"/>
            </a:pPr>
            <a:r>
              <a:rPr lang="en" sz="1200"/>
              <a:t>The dataset used has 45 features out of 49 features extracted from each network connection and includes both benign and malicious trafﬁc.</a:t>
            </a:r>
            <a:endParaRPr sz="1200"/>
          </a:p>
          <a:p>
            <a:pPr indent="-304800" lvl="0" marL="457200" rtl="0" algn="just">
              <a:lnSpc>
                <a:spcPct val="80000"/>
              </a:lnSpc>
              <a:spcBef>
                <a:spcPts val="0"/>
              </a:spcBef>
              <a:spcAft>
                <a:spcPts val="0"/>
              </a:spcAft>
              <a:buSzPts val="1200"/>
              <a:buChar char="•"/>
            </a:pPr>
            <a:r>
              <a:rPr lang="en" sz="1200"/>
              <a:t>A training set and a testing set were created from the UNSW-NB15 dataset.</a:t>
            </a:r>
            <a:endParaRPr sz="1200"/>
          </a:p>
          <a:p>
            <a:pPr indent="-304800" lvl="1" marL="914400" marR="977900" rtl="0" algn="just">
              <a:lnSpc>
                <a:spcPct val="156720"/>
              </a:lnSpc>
              <a:spcBef>
                <a:spcPts val="0"/>
              </a:spcBef>
              <a:spcAft>
                <a:spcPts val="0"/>
              </a:spcAft>
              <a:buSzPts val="1200"/>
              <a:buChar char="•"/>
            </a:pPr>
            <a:r>
              <a:rPr lang="en" sz="1200"/>
              <a:t>A total of 175,341 records are taken from the training set and divided into 70-30 records for the test.</a:t>
            </a:r>
            <a:endParaRPr sz="1200"/>
          </a:p>
          <a:p>
            <a:pPr indent="-304800" lvl="1" marL="914400" marR="977900" rtl="0" algn="just">
              <a:lnSpc>
                <a:spcPct val="156720"/>
              </a:lnSpc>
              <a:spcBef>
                <a:spcPts val="0"/>
              </a:spcBef>
              <a:spcAft>
                <a:spcPts val="0"/>
              </a:spcAft>
              <a:buSzPts val="1200"/>
              <a:buChar char="•"/>
            </a:pPr>
            <a:r>
              <a:rPr lang="en" sz="1200"/>
              <a:t>A total of 82,332 records from the testing set are extracted and divided into 70-30 records for training and testing.</a:t>
            </a:r>
            <a:endParaRPr sz="1200"/>
          </a:p>
          <a:p>
            <a:pPr indent="-304800" lvl="0" marL="457200" marR="165100" rtl="0" algn="just">
              <a:lnSpc>
                <a:spcPct val="156720"/>
              </a:lnSpc>
              <a:spcBef>
                <a:spcPts val="0"/>
              </a:spcBef>
              <a:spcAft>
                <a:spcPts val="0"/>
              </a:spcAft>
              <a:buSzPts val="1200"/>
              <a:buChar char="•"/>
            </a:pPr>
            <a:r>
              <a:rPr lang="en" sz="1200"/>
              <a:t>The dataset is labelled as 0 and 1, where 0 indicates Normal (No Attack) and 1  indicates Attack (Any of the 9 Categories). </a:t>
            </a:r>
            <a:endParaRPr sz="1200"/>
          </a:p>
          <a:p>
            <a:pPr indent="-304800" lvl="0" marL="457200" marR="177800" rtl="0" algn="just">
              <a:lnSpc>
                <a:spcPct val="84000"/>
              </a:lnSpc>
              <a:spcBef>
                <a:spcPts val="0"/>
              </a:spcBef>
              <a:spcAft>
                <a:spcPts val="0"/>
              </a:spcAft>
              <a:buSzPts val="1200"/>
              <a:buChar char="•"/>
            </a:pPr>
            <a:r>
              <a:rPr lang="en" sz="1200"/>
              <a:t>The attack_cat attribute lists the various types of attacks within the nine categories.</a:t>
            </a:r>
            <a:endParaRPr sz="1200"/>
          </a:p>
          <a:p>
            <a:pPr indent="-304800" lvl="0" marL="457200" marR="177800" rtl="0" algn="just">
              <a:lnSpc>
                <a:spcPct val="84000"/>
              </a:lnSpc>
              <a:spcBef>
                <a:spcPts val="0"/>
              </a:spcBef>
              <a:spcAft>
                <a:spcPts val="0"/>
              </a:spcAft>
              <a:buSzPts val="1200"/>
              <a:buChar char="•"/>
            </a:pPr>
            <a:r>
              <a:rPr lang="en" sz="1200"/>
              <a:t>There are nine categories in this data set: e. g. Fuzzers, Analysis, Backdoors, DoS Exploits, Generic, Reconnaissance, Shellcode and Worms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8"/>
          <p:cNvSpPr txBox="1"/>
          <p:nvPr>
            <p:ph type="title"/>
          </p:nvPr>
        </p:nvSpPr>
        <p:spPr>
          <a:xfrm>
            <a:off x="802532" y="273844"/>
            <a:ext cx="7712818" cy="630828"/>
          </a:xfrm>
          <a:prstGeom prst="rect">
            <a:avLst/>
          </a:prstGeom>
          <a:noFill/>
          <a:ln>
            <a:noFill/>
          </a:ln>
        </p:spPr>
        <p:txBody>
          <a:bodyPr anchorCtr="0" anchor="ctr"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2400"/>
              <a:buFont typeface="Play"/>
              <a:buNone/>
            </a:pPr>
            <a:r>
              <a:rPr lang="en" sz="2400"/>
              <a:t>Methodology</a:t>
            </a:r>
            <a:endParaRPr/>
          </a:p>
        </p:txBody>
      </p:sp>
      <p:pic>
        <p:nvPicPr>
          <p:cNvPr descr="Content Placeholder 3" id="125" name="Google Shape;125;p28"/>
          <p:cNvPicPr preferRelativeResize="0"/>
          <p:nvPr/>
        </p:nvPicPr>
        <p:blipFill rotWithShape="1">
          <a:blip r:embed="rId4">
            <a:alphaModFix/>
          </a:blip>
          <a:srcRect b="0" l="0" r="0" t="0"/>
          <a:stretch/>
        </p:blipFill>
        <p:spPr>
          <a:xfrm>
            <a:off x="1451466" y="1112687"/>
            <a:ext cx="6386577" cy="3846269"/>
          </a:xfrm>
          <a:prstGeom prst="rect">
            <a:avLst/>
          </a:prstGeom>
          <a:noFill/>
          <a:ln>
            <a:noFill/>
          </a:ln>
          <a:effectLst>
            <a:outerShdw blurRad="50800" rotWithShape="0" dir="5400000" dist="50800">
              <a:srgbClr val="000000"/>
            </a:outerShdw>
          </a:effectLst>
        </p:spPr>
      </p:pic>
      <p:grpSp>
        <p:nvGrpSpPr>
          <p:cNvPr id="126" name="Google Shape;126;p28"/>
          <p:cNvGrpSpPr/>
          <p:nvPr/>
        </p:nvGrpSpPr>
        <p:grpSpPr>
          <a:xfrm>
            <a:off x="3905250" y="855299"/>
            <a:ext cx="1479011" cy="535988"/>
            <a:chOff x="0" y="0"/>
            <a:chExt cx="1972014" cy="714648"/>
          </a:xfrm>
        </p:grpSpPr>
        <p:sp>
          <p:nvSpPr>
            <p:cNvPr id="127" name="Google Shape;127;p28"/>
            <p:cNvSpPr/>
            <p:nvPr/>
          </p:nvSpPr>
          <p:spPr>
            <a:xfrm>
              <a:off x="0" y="0"/>
              <a:ext cx="1972014" cy="714648"/>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28" name="Google Shape;128;p28"/>
            <p:cNvSpPr txBox="1"/>
            <p:nvPr/>
          </p:nvSpPr>
          <p:spPr>
            <a:xfrm>
              <a:off x="344039" y="19503"/>
              <a:ext cx="1283935" cy="67564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800"/>
                <a:buFont typeface="Arial"/>
                <a:buNone/>
              </a:pPr>
              <a:r>
                <a:rPr b="1" i="0" lang="en" sz="800" u="none" cap="none" strike="noStrike">
                  <a:solidFill>
                    <a:srgbClr val="FFFFFF"/>
                  </a:solidFill>
                  <a:latin typeface="Arial"/>
                  <a:ea typeface="Arial"/>
                  <a:cs typeface="Arial"/>
                  <a:sym typeface="Arial"/>
                </a:rPr>
                <a:t>UNSW-NB15 Dataset</a:t>
              </a:r>
              <a:endParaRPr sz="1100"/>
            </a:p>
            <a:p>
              <a:pPr indent="0" lvl="0" marL="0" marR="0" rtl="0" algn="ctr">
                <a:lnSpc>
                  <a:spcPct val="100000"/>
                </a:lnSpc>
                <a:spcBef>
                  <a:spcPts val="0"/>
                </a:spcBef>
                <a:spcAft>
                  <a:spcPts val="0"/>
                </a:spcAft>
                <a:buClr>
                  <a:srgbClr val="FFFFFF"/>
                </a:buClr>
                <a:buSzPts val="800"/>
                <a:buFont typeface="Arial"/>
                <a:buNone/>
              </a:pPr>
              <a:r>
                <a:rPr b="1" i="0" lang="en" sz="800" u="none" cap="none" strike="noStrike">
                  <a:solidFill>
                    <a:srgbClr val="FFFFFF"/>
                  </a:solidFill>
                  <a:latin typeface="Arial"/>
                  <a:ea typeface="Arial"/>
                  <a:cs typeface="Arial"/>
                  <a:sym typeface="Arial"/>
                </a:rPr>
                <a:t>(Source)</a:t>
              </a:r>
              <a:endParaRPr sz="1100"/>
            </a:p>
          </p:txBody>
        </p:sp>
      </p:grpSp>
      <p:grpSp>
        <p:nvGrpSpPr>
          <p:cNvPr id="129" name="Google Shape;129;p28"/>
          <p:cNvGrpSpPr/>
          <p:nvPr/>
        </p:nvGrpSpPr>
        <p:grpSpPr>
          <a:xfrm>
            <a:off x="3376307" y="1522860"/>
            <a:ext cx="1195694" cy="543788"/>
            <a:chOff x="0" y="0"/>
            <a:chExt cx="1594256" cy="725048"/>
          </a:xfrm>
        </p:grpSpPr>
        <p:sp>
          <p:nvSpPr>
            <p:cNvPr id="130" name="Google Shape;130;p28"/>
            <p:cNvSpPr/>
            <p:nvPr/>
          </p:nvSpPr>
          <p:spPr>
            <a:xfrm>
              <a:off x="0" y="0"/>
              <a:ext cx="1594256" cy="725048"/>
            </a:xfrm>
            <a:prstGeom prst="ellipse">
              <a:avLst/>
            </a:prstGeom>
            <a:solidFill>
              <a:schemeClr val="accent1"/>
            </a:solidFill>
            <a:ln cap="flat" cmpd="sng" w="19050">
              <a:solidFill>
                <a:srgbClr val="000000"/>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1" name="Google Shape;131;p28"/>
            <p:cNvSpPr txBox="1"/>
            <p:nvPr/>
          </p:nvSpPr>
          <p:spPr>
            <a:xfrm>
              <a:off x="288717" y="62804"/>
              <a:ext cx="1016821" cy="59944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800"/>
                <a:buFont typeface="Arial"/>
                <a:buNone/>
              </a:pPr>
              <a:r>
                <a:rPr b="1" i="0" lang="en" sz="800" u="none" cap="none" strike="noStrike">
                  <a:solidFill>
                    <a:srgbClr val="FFFFFF"/>
                  </a:solidFill>
                  <a:latin typeface="Arial"/>
                  <a:ea typeface="Arial"/>
                  <a:cs typeface="Arial"/>
                  <a:sym typeface="Arial"/>
                </a:rPr>
                <a:t>TRAINING SET</a:t>
              </a:r>
              <a:endParaRPr sz="1100"/>
            </a:p>
            <a:p>
              <a:pPr indent="0" lvl="0" marL="0" marR="0" rtl="0" algn="ctr">
                <a:lnSpc>
                  <a:spcPct val="10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source</a:t>
              </a:r>
              <a:endParaRPr sz="1100"/>
            </a:p>
          </p:txBody>
        </p:sp>
      </p:grpSp>
      <p:grpSp>
        <p:nvGrpSpPr>
          <p:cNvPr id="132" name="Google Shape;132;p28"/>
          <p:cNvGrpSpPr/>
          <p:nvPr/>
        </p:nvGrpSpPr>
        <p:grpSpPr>
          <a:xfrm>
            <a:off x="4705754" y="1534852"/>
            <a:ext cx="1195694" cy="545795"/>
            <a:chOff x="0" y="0"/>
            <a:chExt cx="1594256" cy="727724"/>
          </a:xfrm>
        </p:grpSpPr>
        <p:sp>
          <p:nvSpPr>
            <p:cNvPr id="133" name="Google Shape;133;p28"/>
            <p:cNvSpPr/>
            <p:nvPr/>
          </p:nvSpPr>
          <p:spPr>
            <a:xfrm>
              <a:off x="0" y="0"/>
              <a:ext cx="1594256" cy="727724"/>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4" name="Google Shape;134;p28"/>
            <p:cNvSpPr txBox="1"/>
            <p:nvPr/>
          </p:nvSpPr>
          <p:spPr>
            <a:xfrm>
              <a:off x="288717" y="153041"/>
              <a:ext cx="1016821" cy="42164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800"/>
                <a:buFont typeface="Arial"/>
                <a:buNone/>
              </a:pPr>
              <a:r>
                <a:rPr b="1" i="0" lang="en" sz="800" u="none" cap="none" strike="noStrike">
                  <a:solidFill>
                    <a:srgbClr val="FFFFFF"/>
                  </a:solidFill>
                  <a:latin typeface="Arial"/>
                  <a:ea typeface="Arial"/>
                  <a:cs typeface="Arial"/>
                  <a:sym typeface="Arial"/>
                </a:rPr>
                <a:t>TESTING SET</a:t>
              </a:r>
              <a:endParaRPr sz="1100"/>
            </a:p>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source</a:t>
              </a:r>
              <a:endParaRPr sz="1100"/>
            </a:p>
          </p:txBody>
        </p:sp>
      </p:grpSp>
      <p:grpSp>
        <p:nvGrpSpPr>
          <p:cNvPr id="135" name="Google Shape;135;p28"/>
          <p:cNvGrpSpPr/>
          <p:nvPr/>
        </p:nvGrpSpPr>
        <p:grpSpPr>
          <a:xfrm>
            <a:off x="2482790" y="2196796"/>
            <a:ext cx="2157218" cy="1336154"/>
            <a:chOff x="0" y="0"/>
            <a:chExt cx="2876289" cy="1781537"/>
          </a:xfrm>
        </p:grpSpPr>
        <p:sp>
          <p:nvSpPr>
            <p:cNvPr id="136" name="Google Shape;136;p28"/>
            <p:cNvSpPr/>
            <p:nvPr/>
          </p:nvSpPr>
          <p:spPr>
            <a:xfrm>
              <a:off x="0" y="209542"/>
              <a:ext cx="2876289" cy="1362453"/>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37" name="Google Shape;137;p28"/>
            <p:cNvSpPr txBox="1"/>
            <p:nvPr/>
          </p:nvSpPr>
          <p:spPr>
            <a:xfrm>
              <a:off x="481672" y="0"/>
              <a:ext cx="1912944" cy="1781537"/>
            </a:xfrm>
            <a:prstGeom prst="rect">
              <a:avLst/>
            </a:prstGeom>
            <a:no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Arial"/>
                <a:buNone/>
              </a:pPr>
              <a:r>
                <a:t/>
              </a:r>
              <a:endParaRPr b="0" i="0" sz="800" u="none" cap="none" strike="noStrike">
                <a:solidFill>
                  <a:srgbClr val="000000"/>
                </a:solidFill>
                <a:latin typeface="Arial"/>
                <a:ea typeface="Arial"/>
                <a:cs typeface="Arial"/>
                <a:sym typeface="Arial"/>
              </a:endParaRPr>
            </a:p>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Data Preprocessing</a:t>
              </a:r>
              <a:endParaRPr sz="1100"/>
            </a:p>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EDA</a:t>
              </a:r>
              <a:endParaRPr sz="1100"/>
            </a:p>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Feature Selection</a:t>
              </a:r>
              <a:endParaRPr sz="1100"/>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grpSp>
      <p:grpSp>
        <p:nvGrpSpPr>
          <p:cNvPr id="138" name="Google Shape;138;p28"/>
          <p:cNvGrpSpPr/>
          <p:nvPr/>
        </p:nvGrpSpPr>
        <p:grpSpPr>
          <a:xfrm>
            <a:off x="4705753" y="2350257"/>
            <a:ext cx="2157219" cy="1021841"/>
            <a:chOff x="-1" y="0"/>
            <a:chExt cx="2876290" cy="1362453"/>
          </a:xfrm>
        </p:grpSpPr>
        <p:sp>
          <p:nvSpPr>
            <p:cNvPr id="139" name="Google Shape;139;p28"/>
            <p:cNvSpPr/>
            <p:nvPr/>
          </p:nvSpPr>
          <p:spPr>
            <a:xfrm>
              <a:off x="-1" y="0"/>
              <a:ext cx="2876290" cy="1362453"/>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0" name="Google Shape;140;p28"/>
            <p:cNvSpPr txBox="1"/>
            <p:nvPr/>
          </p:nvSpPr>
          <p:spPr>
            <a:xfrm>
              <a:off x="481672" y="82285"/>
              <a:ext cx="1912944" cy="1197882"/>
            </a:xfrm>
            <a:prstGeom prst="rect">
              <a:avLst/>
            </a:prstGeom>
            <a:noFill/>
            <a:ln>
              <a:noFill/>
            </a:ln>
          </p:spPr>
          <p:txBody>
            <a:bodyPr anchorCtr="0" anchor="ctr" bIns="34275" lIns="34275" spcFirstLastPara="1" rIns="34275" wrap="square" tIns="34275">
              <a:noAutofit/>
            </a:bodyPr>
            <a:lstStyle/>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Data Preprocessing</a:t>
              </a:r>
              <a:endParaRPr sz="1100"/>
            </a:p>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EDA</a:t>
              </a:r>
              <a:endParaRPr sz="1100"/>
            </a:p>
            <a:p>
              <a:pPr indent="-133350" lvl="0" marL="127000" marR="0" rtl="0" algn="l">
                <a:lnSpc>
                  <a:spcPct val="100000"/>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Feature Selection</a:t>
              </a:r>
              <a:endParaRPr sz="1100"/>
            </a:p>
          </p:txBody>
        </p:sp>
      </p:grpSp>
      <p:grpSp>
        <p:nvGrpSpPr>
          <p:cNvPr id="141" name="Google Shape;141;p28"/>
          <p:cNvGrpSpPr/>
          <p:nvPr/>
        </p:nvGrpSpPr>
        <p:grpSpPr>
          <a:xfrm>
            <a:off x="1587634" y="3459272"/>
            <a:ext cx="3029801" cy="1219706"/>
            <a:chOff x="0" y="286684"/>
            <a:chExt cx="4039733" cy="1626273"/>
          </a:xfrm>
        </p:grpSpPr>
        <p:sp>
          <p:nvSpPr>
            <p:cNvPr id="142" name="Google Shape;142;p28"/>
            <p:cNvSpPr/>
            <p:nvPr/>
          </p:nvSpPr>
          <p:spPr>
            <a:xfrm>
              <a:off x="0" y="286684"/>
              <a:ext cx="4039733" cy="1626273"/>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43" name="Google Shape;143;p28"/>
            <p:cNvSpPr/>
            <p:nvPr/>
          </p:nvSpPr>
          <p:spPr>
            <a:xfrm>
              <a:off x="646850" y="1099819"/>
              <a:ext cx="2746032"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177800" lvl="0" marL="241300" marR="0" rtl="0" algn="l">
                <a:lnSpc>
                  <a:spcPct val="100000"/>
                </a:lnSpc>
                <a:spcBef>
                  <a:spcPts val="10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FFFFFF"/>
                </a:buClr>
                <a:buSzPts val="800"/>
                <a:buFont typeface="Arial"/>
                <a:buNone/>
              </a:pPr>
              <a:r>
                <a:t/>
              </a:r>
              <a:endParaRPr b="0" i="0" sz="800" u="none" cap="none" strike="noStrike">
                <a:solidFill>
                  <a:srgbClr val="000000"/>
                </a:solidFill>
                <a:latin typeface="Arial"/>
                <a:ea typeface="Arial"/>
                <a:cs typeface="Arial"/>
                <a:sym typeface="Arial"/>
              </a:endParaRPr>
            </a:p>
            <a:p>
              <a:pPr indent="-133350" lvl="0" marL="139700" marR="0" rtl="0" algn="ctr">
                <a:lnSpc>
                  <a:spcPct val="100000"/>
                </a:lnSpc>
                <a:spcBef>
                  <a:spcPts val="0"/>
                </a:spcBef>
                <a:spcAft>
                  <a:spcPts val="0"/>
                </a:spcAft>
                <a:buClr>
                  <a:srgbClr val="FFFFFF"/>
                </a:buClr>
                <a:buSzPts val="900"/>
                <a:buFont typeface="Arial"/>
                <a:buChar char="▪"/>
              </a:pPr>
              <a:r>
                <a:rPr b="0" i="0" lang="en" sz="900" u="none" cap="none" strike="noStrike">
                  <a:solidFill>
                    <a:srgbClr val="FFFFFF"/>
                  </a:solidFill>
                  <a:latin typeface="Arial"/>
                  <a:ea typeface="Arial"/>
                  <a:cs typeface="Arial"/>
                  <a:sym typeface="Arial"/>
                </a:rPr>
                <a:t>Model Selection and Evaluation</a:t>
              </a:r>
              <a:endParaRPr sz="1100"/>
            </a:p>
            <a:p>
              <a:pPr indent="-127000" lvl="0" marL="139700" marR="0" rtl="0" algn="l">
                <a:lnSpc>
                  <a:spcPct val="100000"/>
                </a:lnSpc>
                <a:spcBef>
                  <a:spcPts val="100"/>
                </a:spcBef>
                <a:spcAft>
                  <a:spcPts val="0"/>
                </a:spcAft>
                <a:buClr>
                  <a:srgbClr val="FFFFFF"/>
                </a:buClr>
                <a:buSzPts val="800"/>
                <a:buFont typeface="Courier New"/>
                <a:buChar char="o"/>
              </a:pPr>
              <a:r>
                <a:rPr b="0" i="0" lang="en" sz="800" u="none" cap="none" strike="noStrike">
                  <a:solidFill>
                    <a:srgbClr val="FFFFFF"/>
                  </a:solidFill>
                  <a:latin typeface="Arial"/>
                  <a:ea typeface="Arial"/>
                  <a:cs typeface="Arial"/>
                  <a:sym typeface="Arial"/>
                </a:rPr>
                <a:t>       Traditional Models</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Train &amp; Test</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Evaluation Metrics</a:t>
              </a:r>
              <a:endParaRPr sz="1100"/>
            </a:p>
            <a:p>
              <a:pPr indent="-127000" lvl="0" marL="139700" marR="0" rtl="0" algn="l">
                <a:lnSpc>
                  <a:spcPct val="100000"/>
                </a:lnSpc>
                <a:spcBef>
                  <a:spcPts val="0"/>
                </a:spcBef>
                <a:spcAft>
                  <a:spcPts val="0"/>
                </a:spcAft>
                <a:buClr>
                  <a:srgbClr val="FFFFFF"/>
                </a:buClr>
                <a:buSzPts val="800"/>
                <a:buFont typeface="Courier New"/>
                <a:buChar char="o"/>
              </a:pPr>
              <a:r>
                <a:rPr b="0" i="0" lang="en" sz="800" u="none" cap="none" strike="noStrike">
                  <a:solidFill>
                    <a:srgbClr val="FFFFFF"/>
                  </a:solidFill>
                  <a:latin typeface="Arial"/>
                  <a:ea typeface="Arial"/>
                  <a:cs typeface="Arial"/>
                  <a:sym typeface="Arial"/>
                </a:rPr>
                <a:t>       Neural network Models</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Train &amp; Test</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Evaluation Metrics</a:t>
              </a:r>
              <a:endParaRPr sz="1100"/>
            </a:p>
            <a:p>
              <a:pPr indent="-177800" lvl="0" marL="24130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grpSp>
      <p:grpSp>
        <p:nvGrpSpPr>
          <p:cNvPr id="144" name="Google Shape;144;p28"/>
          <p:cNvGrpSpPr/>
          <p:nvPr/>
        </p:nvGrpSpPr>
        <p:grpSpPr>
          <a:xfrm>
            <a:off x="1936246" y="4728432"/>
            <a:ext cx="5362375" cy="411481"/>
            <a:chOff x="0" y="0"/>
            <a:chExt cx="7149831" cy="548640"/>
          </a:xfrm>
        </p:grpSpPr>
        <p:sp>
          <p:nvSpPr>
            <p:cNvPr id="145" name="Google Shape;145;p28"/>
            <p:cNvSpPr/>
            <p:nvPr/>
          </p:nvSpPr>
          <p:spPr>
            <a:xfrm>
              <a:off x="0" y="108950"/>
              <a:ext cx="7149831" cy="330740"/>
            </a:xfrm>
            <a:prstGeom prst="rect">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46" name="Google Shape;146;p28"/>
            <p:cNvSpPr txBox="1"/>
            <p:nvPr/>
          </p:nvSpPr>
          <p:spPr>
            <a:xfrm>
              <a:off x="55244" y="0"/>
              <a:ext cx="7039342" cy="54864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800"/>
                <a:buFont typeface="Arial"/>
                <a:buNone/>
              </a:pPr>
              <a:r>
                <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800"/>
                <a:buFont typeface="Arial"/>
                <a:buNone/>
              </a:pPr>
              <a:r>
                <a:rPr b="1" i="0" lang="en" sz="800" u="none" cap="none" strike="noStrike">
                  <a:solidFill>
                    <a:srgbClr val="FFFFFF"/>
                  </a:solidFill>
                  <a:latin typeface="Arial"/>
                  <a:ea typeface="Arial"/>
                  <a:cs typeface="Arial"/>
                  <a:sym typeface="Arial"/>
                </a:rPr>
                <a:t>Compare - Conclude</a:t>
              </a:r>
              <a:endParaRPr sz="1100"/>
            </a:p>
          </p:txBody>
        </p:sp>
      </p:grpSp>
      <p:grpSp>
        <p:nvGrpSpPr>
          <p:cNvPr id="147" name="Google Shape;147;p28"/>
          <p:cNvGrpSpPr/>
          <p:nvPr/>
        </p:nvGrpSpPr>
        <p:grpSpPr>
          <a:xfrm>
            <a:off x="3503984" y="2114881"/>
            <a:ext cx="807803" cy="163831"/>
            <a:chOff x="0" y="0"/>
            <a:chExt cx="1077068" cy="218440"/>
          </a:xfrm>
        </p:grpSpPr>
        <p:sp>
          <p:nvSpPr>
            <p:cNvPr id="148" name="Google Shape;148;p28"/>
            <p:cNvSpPr/>
            <p:nvPr/>
          </p:nvSpPr>
          <p:spPr>
            <a:xfrm>
              <a:off x="0" y="24647"/>
              <a:ext cx="1077068" cy="169146"/>
            </a:xfrm>
            <a:prstGeom prst="rect">
              <a:avLst/>
            </a:prstGeom>
            <a:solidFill>
              <a:srgbClr val="A6A6A6"/>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600"/>
                <a:buFont typeface="Verdana"/>
                <a:buNone/>
              </a:pPr>
              <a:r>
                <a:t/>
              </a:r>
              <a:endParaRPr b="0" i="0" sz="600" u="none" cap="none" strike="noStrike">
                <a:solidFill>
                  <a:srgbClr val="000000"/>
                </a:solidFill>
                <a:latin typeface="Verdana"/>
                <a:ea typeface="Verdana"/>
                <a:cs typeface="Verdana"/>
                <a:sym typeface="Verdana"/>
              </a:endParaRPr>
            </a:p>
          </p:txBody>
        </p:sp>
        <p:sp>
          <p:nvSpPr>
            <p:cNvPr id="149" name="Google Shape;149;p28"/>
            <p:cNvSpPr txBox="1"/>
            <p:nvPr/>
          </p:nvSpPr>
          <p:spPr>
            <a:xfrm>
              <a:off x="45719" y="0"/>
              <a:ext cx="985629" cy="218440"/>
            </a:xfrm>
            <a:prstGeom prst="rect">
              <a:avLst/>
            </a:prstGeom>
            <a:noFill/>
            <a:ln>
              <a:noFill/>
            </a:ln>
          </p:spPr>
          <p:txBody>
            <a:bodyPr anchorCtr="0" anchor="ctr" bIns="34275" lIns="34275" spcFirstLastPara="1" rIns="34275" wrap="square" tIns="34275">
              <a:spAutoFit/>
            </a:bodyPr>
            <a:lstStyle/>
            <a:p>
              <a:pPr indent="12700" lvl="0" marL="0" marR="0" rtl="0" algn="l">
                <a:lnSpc>
                  <a:spcPct val="100000"/>
                </a:lnSpc>
                <a:spcBef>
                  <a:spcPts val="0"/>
                </a:spcBef>
                <a:spcAft>
                  <a:spcPts val="0"/>
                </a:spcAft>
                <a:buClr>
                  <a:srgbClr val="000000"/>
                </a:buClr>
                <a:buSzPts val="600"/>
                <a:buFont typeface="Verdana"/>
                <a:buNone/>
              </a:pPr>
              <a:r>
                <a:rPr b="0" i="0" lang="en" sz="600" u="none" cap="none" strike="noStrike">
                  <a:solidFill>
                    <a:srgbClr val="000000"/>
                  </a:solidFill>
                  <a:latin typeface="Verdana"/>
                  <a:ea typeface="Verdana"/>
                  <a:cs typeface="Verdana"/>
                  <a:sym typeface="Verdana"/>
                </a:rPr>
                <a:t>.ipynb notebook</a:t>
              </a:r>
              <a:endParaRPr sz="1100"/>
            </a:p>
          </p:txBody>
        </p:sp>
      </p:grpSp>
      <p:grpSp>
        <p:nvGrpSpPr>
          <p:cNvPr id="150" name="Google Shape;150;p28"/>
          <p:cNvGrpSpPr/>
          <p:nvPr/>
        </p:nvGrpSpPr>
        <p:grpSpPr>
          <a:xfrm>
            <a:off x="5107830" y="2124406"/>
            <a:ext cx="793617" cy="144782"/>
            <a:chOff x="0" y="0"/>
            <a:chExt cx="1058155" cy="193040"/>
          </a:xfrm>
        </p:grpSpPr>
        <p:sp>
          <p:nvSpPr>
            <p:cNvPr id="151" name="Google Shape;151;p28"/>
            <p:cNvSpPr/>
            <p:nvPr/>
          </p:nvSpPr>
          <p:spPr>
            <a:xfrm>
              <a:off x="0" y="8141"/>
              <a:ext cx="1058155" cy="176758"/>
            </a:xfrm>
            <a:prstGeom prst="rect">
              <a:avLst/>
            </a:prstGeom>
            <a:solidFill>
              <a:srgbClr val="A6A6A6"/>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Verdana"/>
                <a:buNone/>
              </a:pPr>
              <a:r>
                <a:t/>
              </a:r>
              <a:endParaRPr b="0" i="0" sz="500" u="none" cap="none" strike="noStrike">
                <a:solidFill>
                  <a:srgbClr val="000000"/>
                </a:solidFill>
                <a:latin typeface="Verdana"/>
                <a:ea typeface="Verdana"/>
                <a:cs typeface="Verdana"/>
                <a:sym typeface="Verdana"/>
              </a:endParaRPr>
            </a:p>
          </p:txBody>
        </p:sp>
        <p:sp>
          <p:nvSpPr>
            <p:cNvPr id="152" name="Google Shape;152;p28"/>
            <p:cNvSpPr txBox="1"/>
            <p:nvPr/>
          </p:nvSpPr>
          <p:spPr>
            <a:xfrm>
              <a:off x="45719" y="0"/>
              <a:ext cx="966716" cy="193040"/>
            </a:xfrm>
            <a:prstGeom prst="rect">
              <a:avLst/>
            </a:prstGeom>
            <a:noFill/>
            <a:ln>
              <a:noFill/>
            </a:ln>
          </p:spPr>
          <p:txBody>
            <a:bodyPr anchorCtr="0" anchor="ctr" bIns="34275" lIns="34275" spcFirstLastPara="1" rIns="34275" wrap="square" tIns="34275">
              <a:spAutoFit/>
            </a:bodyPr>
            <a:lstStyle/>
            <a:p>
              <a:pPr indent="12700" lvl="0" marL="0" marR="0" rtl="0" algn="l">
                <a:lnSpc>
                  <a:spcPct val="100000"/>
                </a:lnSpc>
                <a:spcBef>
                  <a:spcPts val="0"/>
                </a:spcBef>
                <a:spcAft>
                  <a:spcPts val="0"/>
                </a:spcAft>
                <a:buClr>
                  <a:srgbClr val="000000"/>
                </a:buClr>
                <a:buSzPts val="500"/>
                <a:buFont typeface="Verdana"/>
                <a:buNone/>
              </a:pPr>
              <a:r>
                <a:rPr b="0" i="0" lang="en" sz="500" u="none" cap="none" strike="noStrike">
                  <a:solidFill>
                    <a:srgbClr val="000000"/>
                  </a:solidFill>
                  <a:latin typeface="Verdana"/>
                  <a:ea typeface="Verdana"/>
                  <a:cs typeface="Verdana"/>
                  <a:sym typeface="Verdana"/>
                </a:rPr>
                <a:t>.ipynb notebook</a:t>
              </a:r>
              <a:endParaRPr sz="1100"/>
            </a:p>
          </p:txBody>
        </p:sp>
      </p:grpSp>
      <p:grpSp>
        <p:nvGrpSpPr>
          <p:cNvPr id="153" name="Google Shape;153;p28"/>
          <p:cNvGrpSpPr/>
          <p:nvPr/>
        </p:nvGrpSpPr>
        <p:grpSpPr>
          <a:xfrm>
            <a:off x="4644538" y="3459272"/>
            <a:ext cx="3029801" cy="1219706"/>
            <a:chOff x="0" y="286684"/>
            <a:chExt cx="4039733" cy="1626273"/>
          </a:xfrm>
        </p:grpSpPr>
        <p:sp>
          <p:nvSpPr>
            <p:cNvPr id="154" name="Google Shape;154;p28"/>
            <p:cNvSpPr/>
            <p:nvPr/>
          </p:nvSpPr>
          <p:spPr>
            <a:xfrm>
              <a:off x="0" y="286684"/>
              <a:ext cx="4039733" cy="1626273"/>
            </a:xfrm>
            <a:prstGeom prst="ellipse">
              <a:avLst/>
            </a:prstGeom>
            <a:solidFill>
              <a:schemeClr val="accent1"/>
            </a:solidFill>
            <a:ln cap="flat" cmpd="sng" w="19050">
              <a:solidFill>
                <a:srgbClr val="092937"/>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55" name="Google Shape;155;p28"/>
            <p:cNvSpPr/>
            <p:nvPr/>
          </p:nvSpPr>
          <p:spPr>
            <a:xfrm>
              <a:off x="646850" y="1099819"/>
              <a:ext cx="2746032"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177800" lvl="0" marL="241300" marR="0" rtl="0" algn="l">
                <a:lnSpc>
                  <a:spcPct val="100000"/>
                </a:lnSpc>
                <a:spcBef>
                  <a:spcPts val="10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FFFFFF"/>
                </a:buClr>
                <a:buSzPts val="800"/>
                <a:buFont typeface="Arial"/>
                <a:buNone/>
              </a:pPr>
              <a:r>
                <a:t/>
              </a:r>
              <a:endParaRPr b="0" i="0" sz="800" u="none" cap="none" strike="noStrike">
                <a:solidFill>
                  <a:srgbClr val="000000"/>
                </a:solidFill>
                <a:latin typeface="Arial"/>
                <a:ea typeface="Arial"/>
                <a:cs typeface="Arial"/>
                <a:sym typeface="Arial"/>
              </a:endParaRPr>
            </a:p>
            <a:p>
              <a:pPr indent="-133350" lvl="0" marL="139700" marR="0" rtl="0" algn="ctr">
                <a:lnSpc>
                  <a:spcPct val="100000"/>
                </a:lnSpc>
                <a:spcBef>
                  <a:spcPts val="0"/>
                </a:spcBef>
                <a:spcAft>
                  <a:spcPts val="0"/>
                </a:spcAft>
                <a:buClr>
                  <a:srgbClr val="FFFFFF"/>
                </a:buClr>
                <a:buSzPts val="900"/>
                <a:buFont typeface="Arial"/>
                <a:buChar char="▪"/>
              </a:pPr>
              <a:r>
                <a:rPr b="0" i="0" lang="en" sz="900" u="none" cap="none" strike="noStrike">
                  <a:solidFill>
                    <a:srgbClr val="FFFFFF"/>
                  </a:solidFill>
                  <a:latin typeface="Arial"/>
                  <a:ea typeface="Arial"/>
                  <a:cs typeface="Arial"/>
                  <a:sym typeface="Arial"/>
                </a:rPr>
                <a:t>Model Selection and Evaluation</a:t>
              </a:r>
              <a:endParaRPr sz="1100"/>
            </a:p>
            <a:p>
              <a:pPr indent="-127000" lvl="0" marL="139700" marR="0" rtl="0" algn="l">
                <a:lnSpc>
                  <a:spcPct val="100000"/>
                </a:lnSpc>
                <a:spcBef>
                  <a:spcPts val="100"/>
                </a:spcBef>
                <a:spcAft>
                  <a:spcPts val="0"/>
                </a:spcAft>
                <a:buClr>
                  <a:srgbClr val="FFFFFF"/>
                </a:buClr>
                <a:buSzPts val="800"/>
                <a:buFont typeface="Courier New"/>
                <a:buChar char="o"/>
              </a:pPr>
              <a:r>
                <a:rPr b="0" i="0" lang="en" sz="800" u="none" cap="none" strike="noStrike">
                  <a:solidFill>
                    <a:srgbClr val="FFFFFF"/>
                  </a:solidFill>
                  <a:latin typeface="Arial"/>
                  <a:ea typeface="Arial"/>
                  <a:cs typeface="Arial"/>
                  <a:sym typeface="Arial"/>
                </a:rPr>
                <a:t>       Traditional Models</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Train &amp; Test</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Evaluation Metrics</a:t>
              </a:r>
              <a:endParaRPr sz="1100"/>
            </a:p>
            <a:p>
              <a:pPr indent="-127000" lvl="0" marL="139700" marR="0" rtl="0" algn="l">
                <a:lnSpc>
                  <a:spcPct val="100000"/>
                </a:lnSpc>
                <a:spcBef>
                  <a:spcPts val="0"/>
                </a:spcBef>
                <a:spcAft>
                  <a:spcPts val="0"/>
                </a:spcAft>
                <a:buClr>
                  <a:srgbClr val="FFFFFF"/>
                </a:buClr>
                <a:buSzPts val="800"/>
                <a:buFont typeface="Courier New"/>
                <a:buChar char="o"/>
              </a:pPr>
              <a:r>
                <a:rPr b="0" i="0" lang="en" sz="800" u="none" cap="none" strike="noStrike">
                  <a:solidFill>
                    <a:srgbClr val="FFFFFF"/>
                  </a:solidFill>
                  <a:latin typeface="Arial"/>
                  <a:ea typeface="Arial"/>
                  <a:cs typeface="Arial"/>
                  <a:sym typeface="Arial"/>
                </a:rPr>
                <a:t>       Neural network Models</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Train &amp; Test</a:t>
              </a:r>
              <a:endParaRPr sz="1100"/>
            </a:p>
            <a:p>
              <a:pPr indent="-228600" lvl="1" marL="584200" marR="0" rtl="0" algn="l">
                <a:lnSpc>
                  <a:spcPct val="100000"/>
                </a:lnSpc>
                <a:spcBef>
                  <a:spcPts val="0"/>
                </a:spcBef>
                <a:spcAft>
                  <a:spcPts val="0"/>
                </a:spcAft>
                <a:buClr>
                  <a:srgbClr val="FFFFFF"/>
                </a:buClr>
                <a:buSzPts val="800"/>
                <a:buFont typeface="Arial"/>
                <a:buChar char="■"/>
              </a:pPr>
              <a:r>
                <a:rPr b="0" i="0" lang="en" sz="800" u="none" cap="none" strike="noStrike">
                  <a:solidFill>
                    <a:srgbClr val="FFFFFF"/>
                  </a:solidFill>
                  <a:latin typeface="Arial"/>
                  <a:ea typeface="Arial"/>
                  <a:cs typeface="Arial"/>
                  <a:sym typeface="Arial"/>
                </a:rPr>
                <a:t>Evaluation Metrics</a:t>
              </a:r>
              <a:endParaRPr sz="1100"/>
            </a:p>
            <a:p>
              <a:pPr indent="-177800" lvl="0" marL="24130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9"/>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l">
              <a:lnSpc>
                <a:spcPct val="90000"/>
              </a:lnSpc>
              <a:spcBef>
                <a:spcPts val="0"/>
              </a:spcBef>
              <a:spcAft>
                <a:spcPts val="0"/>
              </a:spcAft>
              <a:buClr>
                <a:srgbClr val="000000"/>
              </a:buClr>
              <a:buSzPts val="2700"/>
              <a:buFont typeface="Play"/>
              <a:buNone/>
            </a:pPr>
            <a:r>
              <a:rPr lang="en"/>
              <a:t>Data Preprocessing</a:t>
            </a:r>
            <a:endParaRPr/>
          </a:p>
        </p:txBody>
      </p:sp>
      <p:grpSp>
        <p:nvGrpSpPr>
          <p:cNvPr id="161" name="Google Shape;161;p29"/>
          <p:cNvGrpSpPr/>
          <p:nvPr/>
        </p:nvGrpSpPr>
        <p:grpSpPr>
          <a:xfrm>
            <a:off x="273200" y="1370750"/>
            <a:ext cx="8870772" cy="3260418"/>
            <a:chOff x="-2" y="-1"/>
            <a:chExt cx="11008652" cy="4347224"/>
          </a:xfrm>
        </p:grpSpPr>
        <p:grpSp>
          <p:nvGrpSpPr>
            <p:cNvPr id="162" name="Google Shape;162;p29"/>
            <p:cNvGrpSpPr/>
            <p:nvPr/>
          </p:nvGrpSpPr>
          <p:grpSpPr>
            <a:xfrm>
              <a:off x="-2" y="-1"/>
              <a:ext cx="1105047" cy="1578635"/>
              <a:chOff x="-1" y="0"/>
              <a:chExt cx="1105045" cy="1578634"/>
            </a:xfrm>
          </p:grpSpPr>
          <p:sp>
            <p:nvSpPr>
              <p:cNvPr id="163" name="Google Shape;163;p29"/>
              <p:cNvSpPr/>
              <p:nvPr/>
            </p:nvSpPr>
            <p:spPr>
              <a:xfrm rot="5400000">
                <a:off x="-236795" y="236794"/>
                <a:ext cx="1578634" cy="1105045"/>
              </a:xfrm>
              <a:prstGeom prst="chevron">
                <a:avLst>
                  <a:gd fmla="val 50000" name="adj"/>
                </a:avLst>
              </a:prstGeom>
              <a:solidFill>
                <a:schemeClr val="accent1"/>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64" name="Google Shape;164;p29"/>
              <p:cNvSpPr txBox="1"/>
              <p:nvPr/>
            </p:nvSpPr>
            <p:spPr>
              <a:xfrm>
                <a:off x="0" y="692796"/>
                <a:ext cx="1104900" cy="181500"/>
              </a:xfrm>
              <a:prstGeom prst="rect">
                <a:avLst/>
              </a:prstGeom>
              <a:noFill/>
              <a:ln>
                <a:noFill/>
              </a:ln>
            </p:spPr>
            <p:txBody>
              <a:bodyPr anchorCtr="0" anchor="ctr" bIns="5700" lIns="5700" spcFirstLastPara="1" rIns="5700" wrap="square" tIns="5700">
                <a:spAutoFit/>
              </a:bodyPr>
              <a:lstStyle/>
              <a:p>
                <a:pPr indent="0" lvl="0" marL="0" marR="0" rtl="0" algn="ctr">
                  <a:lnSpc>
                    <a:spcPct val="9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Data Cleaning</a:t>
                </a:r>
                <a:endParaRPr sz="1100"/>
              </a:p>
            </p:txBody>
          </p:sp>
        </p:grpSp>
        <p:grpSp>
          <p:nvGrpSpPr>
            <p:cNvPr id="165" name="Google Shape;165;p29"/>
            <p:cNvGrpSpPr/>
            <p:nvPr/>
          </p:nvGrpSpPr>
          <p:grpSpPr>
            <a:xfrm>
              <a:off x="1105042" y="0"/>
              <a:ext cx="9410557" cy="1026114"/>
              <a:chOff x="-1" y="-1"/>
              <a:chExt cx="9410556" cy="1026113"/>
            </a:xfrm>
          </p:grpSpPr>
          <p:sp>
            <p:nvSpPr>
              <p:cNvPr id="166" name="Google Shape;166;p29"/>
              <p:cNvSpPr/>
              <p:nvPr/>
            </p:nvSpPr>
            <p:spPr>
              <a:xfrm rot="5400000">
                <a:off x="4192221" y="-4192222"/>
                <a:ext cx="1026113" cy="9410556"/>
              </a:xfrm>
              <a:custGeom>
                <a:rect b="b" l="l" r="r" t="t"/>
                <a:pathLst>
                  <a:path extrusionOk="0" h="21600" w="21600">
                    <a:moveTo>
                      <a:pt x="3600" y="0"/>
                    </a:moveTo>
                    <a:lnTo>
                      <a:pt x="18000" y="0"/>
                    </a:lnTo>
                    <a:cubicBezTo>
                      <a:pt x="19988" y="0"/>
                      <a:pt x="21600" y="176"/>
                      <a:pt x="21600" y="393"/>
                    </a:cubicBezTo>
                    <a:lnTo>
                      <a:pt x="21600" y="21600"/>
                    </a:lnTo>
                    <a:lnTo>
                      <a:pt x="0" y="21600"/>
                    </a:lnTo>
                    <a:lnTo>
                      <a:pt x="0" y="393"/>
                    </a:lnTo>
                    <a:cubicBezTo>
                      <a:pt x="0" y="176"/>
                      <a:pt x="1612" y="0"/>
                      <a:pt x="3600" y="0"/>
                    </a:cubicBezTo>
                    <a:close/>
                  </a:path>
                </a:pathLst>
              </a:custGeom>
              <a:solidFill>
                <a:srgbClr val="FFFFFF">
                  <a:alpha val="89803"/>
                </a:srgbClr>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7" name="Google Shape;167;p29"/>
              <p:cNvSpPr txBox="1"/>
              <p:nvPr/>
            </p:nvSpPr>
            <p:spPr>
              <a:xfrm>
                <a:off x="90678" y="72746"/>
                <a:ext cx="9269700" cy="830700"/>
              </a:xfrm>
              <a:prstGeom prst="rect">
                <a:avLst/>
              </a:prstGeom>
              <a:noFill/>
              <a:ln>
                <a:noFill/>
              </a:ln>
            </p:spPr>
            <p:txBody>
              <a:bodyPr anchorCtr="0" anchor="ctr" bIns="6650" lIns="6650" spcFirstLastPara="1" rIns="6650" wrap="square" tIns="6650">
                <a:spAutoFit/>
              </a:bodyPr>
              <a:lstStyle/>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Dropping Unwanted Columns such as: 'id', 'proto', 'service', 'state'.</a:t>
                </a:r>
                <a:endParaRPr sz="1100"/>
              </a:p>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As they are not useful for the analysis and classiﬁcation task.</a:t>
                </a:r>
                <a:endParaRPr sz="1100"/>
              </a:p>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Dropping such columns reduces the dimensionality of the dataset  and improve the efﬁciency and effectiveness of the analysis.</a:t>
                </a:r>
                <a:endParaRPr sz="1100"/>
              </a:p>
            </p:txBody>
          </p:sp>
        </p:grpSp>
        <p:grpSp>
          <p:nvGrpSpPr>
            <p:cNvPr id="168" name="Google Shape;168;p29"/>
            <p:cNvGrpSpPr/>
            <p:nvPr/>
          </p:nvGrpSpPr>
          <p:grpSpPr>
            <a:xfrm>
              <a:off x="-2" y="1384292"/>
              <a:ext cx="1105047" cy="1578636"/>
              <a:chOff x="-1" y="0"/>
              <a:chExt cx="1105045" cy="1578634"/>
            </a:xfrm>
          </p:grpSpPr>
          <p:sp>
            <p:nvSpPr>
              <p:cNvPr id="169" name="Google Shape;169;p29"/>
              <p:cNvSpPr/>
              <p:nvPr/>
            </p:nvSpPr>
            <p:spPr>
              <a:xfrm rot="5400000">
                <a:off x="-236795" y="236794"/>
                <a:ext cx="1578634" cy="1105045"/>
              </a:xfrm>
              <a:prstGeom prst="chevron">
                <a:avLst>
                  <a:gd fmla="val 50000" name="adj"/>
                </a:avLst>
              </a:prstGeom>
              <a:solidFill>
                <a:schemeClr val="accent1"/>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70" name="Google Shape;170;p29"/>
              <p:cNvSpPr txBox="1"/>
              <p:nvPr/>
            </p:nvSpPr>
            <p:spPr>
              <a:xfrm>
                <a:off x="0" y="692796"/>
                <a:ext cx="1104900" cy="181500"/>
              </a:xfrm>
              <a:prstGeom prst="rect">
                <a:avLst/>
              </a:prstGeom>
              <a:noFill/>
              <a:ln>
                <a:noFill/>
              </a:ln>
            </p:spPr>
            <p:txBody>
              <a:bodyPr anchorCtr="0" anchor="ctr" bIns="5700" lIns="5700" spcFirstLastPara="1" rIns="5700" wrap="square" tIns="5700">
                <a:spAutoFit/>
              </a:bodyPr>
              <a:lstStyle/>
              <a:p>
                <a:pPr indent="0" lvl="0" marL="0" marR="0" rtl="0" algn="ctr">
                  <a:lnSpc>
                    <a:spcPct val="9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Data Encoding</a:t>
                </a:r>
                <a:endParaRPr sz="1100"/>
              </a:p>
            </p:txBody>
          </p:sp>
        </p:grpSp>
        <p:grpSp>
          <p:nvGrpSpPr>
            <p:cNvPr id="171" name="Google Shape;171;p29"/>
            <p:cNvGrpSpPr/>
            <p:nvPr/>
          </p:nvGrpSpPr>
          <p:grpSpPr>
            <a:xfrm>
              <a:off x="1105042" y="1384295"/>
              <a:ext cx="9903609" cy="1026115"/>
              <a:chOff x="-1" y="24408"/>
              <a:chExt cx="9903608" cy="1026113"/>
            </a:xfrm>
          </p:grpSpPr>
          <p:sp>
            <p:nvSpPr>
              <p:cNvPr id="172" name="Google Shape;172;p29"/>
              <p:cNvSpPr/>
              <p:nvPr/>
            </p:nvSpPr>
            <p:spPr>
              <a:xfrm rot="5400000">
                <a:off x="4192221" y="-4167814"/>
                <a:ext cx="1026113" cy="9410557"/>
              </a:xfrm>
              <a:custGeom>
                <a:rect b="b" l="l" r="r" t="t"/>
                <a:pathLst>
                  <a:path extrusionOk="0" h="21600" w="21600">
                    <a:moveTo>
                      <a:pt x="3600" y="0"/>
                    </a:moveTo>
                    <a:lnTo>
                      <a:pt x="18000" y="0"/>
                    </a:lnTo>
                    <a:cubicBezTo>
                      <a:pt x="19988" y="0"/>
                      <a:pt x="21600" y="176"/>
                      <a:pt x="21600" y="393"/>
                    </a:cubicBezTo>
                    <a:lnTo>
                      <a:pt x="21600" y="21600"/>
                    </a:lnTo>
                    <a:lnTo>
                      <a:pt x="0" y="21600"/>
                    </a:lnTo>
                    <a:lnTo>
                      <a:pt x="0" y="393"/>
                    </a:lnTo>
                    <a:cubicBezTo>
                      <a:pt x="0" y="176"/>
                      <a:pt x="1612" y="0"/>
                      <a:pt x="3600" y="0"/>
                    </a:cubicBezTo>
                    <a:close/>
                  </a:path>
                </a:pathLst>
              </a:custGeom>
              <a:solidFill>
                <a:srgbClr val="FFFFFF">
                  <a:alpha val="89803"/>
                </a:srgbClr>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9"/>
              <p:cNvSpPr txBox="1"/>
              <p:nvPr/>
            </p:nvSpPr>
            <p:spPr>
              <a:xfrm>
                <a:off x="7" y="178329"/>
                <a:ext cx="9903600" cy="830700"/>
              </a:xfrm>
              <a:prstGeom prst="rect">
                <a:avLst/>
              </a:prstGeom>
              <a:noFill/>
              <a:ln>
                <a:noFill/>
              </a:ln>
            </p:spPr>
            <p:txBody>
              <a:bodyPr anchorCtr="0" anchor="ctr" bIns="6650" lIns="6650" spcFirstLastPara="1" rIns="6650" wrap="square" tIns="6650">
                <a:spAutoFit/>
              </a:bodyPr>
              <a:lstStyle/>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LabelEncoder ﬁts the encoder on unique values of a column and transforms them into numerical representation.</a:t>
                </a:r>
                <a:endParaRPr sz="1100"/>
              </a:p>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Encoding categorical variables allows the data to be used in machine learning models that require numeric inputs.</a:t>
                </a:r>
                <a:endParaRPr sz="1100"/>
              </a:p>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The resulting encoded values are integers ranging from 0 to n-1 in our case 0 to 9 range (1 normal no attack, 9 are attacks), where n (n=10) is the number of unique categories in the column.</a:t>
                </a:r>
                <a:endParaRPr sz="1100"/>
              </a:p>
            </p:txBody>
          </p:sp>
        </p:grpSp>
        <p:grpSp>
          <p:nvGrpSpPr>
            <p:cNvPr id="174" name="Google Shape;174;p29"/>
            <p:cNvGrpSpPr/>
            <p:nvPr/>
          </p:nvGrpSpPr>
          <p:grpSpPr>
            <a:xfrm>
              <a:off x="-2" y="2768587"/>
              <a:ext cx="1105047" cy="1578636"/>
              <a:chOff x="-1" y="0"/>
              <a:chExt cx="1105045" cy="1578634"/>
            </a:xfrm>
          </p:grpSpPr>
          <p:sp>
            <p:nvSpPr>
              <p:cNvPr id="175" name="Google Shape;175;p29"/>
              <p:cNvSpPr/>
              <p:nvPr/>
            </p:nvSpPr>
            <p:spPr>
              <a:xfrm rot="5400000">
                <a:off x="-236795" y="236794"/>
                <a:ext cx="1578634" cy="1105045"/>
              </a:xfrm>
              <a:prstGeom prst="chevron">
                <a:avLst>
                  <a:gd fmla="val 50000" name="adj"/>
                </a:avLst>
              </a:prstGeom>
              <a:solidFill>
                <a:schemeClr val="accent1"/>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76" name="Google Shape;176;p29"/>
              <p:cNvSpPr txBox="1"/>
              <p:nvPr/>
            </p:nvSpPr>
            <p:spPr>
              <a:xfrm>
                <a:off x="0" y="612786"/>
                <a:ext cx="1104900" cy="347700"/>
              </a:xfrm>
              <a:prstGeom prst="rect">
                <a:avLst/>
              </a:prstGeom>
              <a:noFill/>
              <a:ln>
                <a:noFill/>
              </a:ln>
            </p:spPr>
            <p:txBody>
              <a:bodyPr anchorCtr="0" anchor="ctr" bIns="5700" lIns="5700" spcFirstLastPara="1" rIns="5700" wrap="square" tIns="5700">
                <a:spAutoFit/>
              </a:bodyPr>
              <a:lstStyle/>
              <a:p>
                <a:pPr indent="0" lvl="0" marL="0" marR="0" rtl="0" algn="ctr">
                  <a:lnSpc>
                    <a:spcPct val="9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Data Standardization</a:t>
                </a:r>
                <a:endParaRPr sz="1100"/>
              </a:p>
            </p:txBody>
          </p:sp>
        </p:grpSp>
        <p:grpSp>
          <p:nvGrpSpPr>
            <p:cNvPr id="177" name="Google Shape;177;p29"/>
            <p:cNvGrpSpPr/>
            <p:nvPr/>
          </p:nvGrpSpPr>
          <p:grpSpPr>
            <a:xfrm>
              <a:off x="1105042" y="2768587"/>
              <a:ext cx="9410557" cy="1026114"/>
              <a:chOff x="-1" y="-1"/>
              <a:chExt cx="9410556" cy="1026113"/>
            </a:xfrm>
          </p:grpSpPr>
          <p:sp>
            <p:nvSpPr>
              <p:cNvPr id="178" name="Google Shape;178;p29"/>
              <p:cNvSpPr/>
              <p:nvPr/>
            </p:nvSpPr>
            <p:spPr>
              <a:xfrm rot="5400000">
                <a:off x="4192221" y="-4192222"/>
                <a:ext cx="1026113" cy="9410556"/>
              </a:xfrm>
              <a:custGeom>
                <a:rect b="b" l="l" r="r" t="t"/>
                <a:pathLst>
                  <a:path extrusionOk="0" h="21600" w="21600">
                    <a:moveTo>
                      <a:pt x="3600" y="0"/>
                    </a:moveTo>
                    <a:lnTo>
                      <a:pt x="18000" y="0"/>
                    </a:lnTo>
                    <a:cubicBezTo>
                      <a:pt x="19988" y="0"/>
                      <a:pt x="21600" y="176"/>
                      <a:pt x="21600" y="393"/>
                    </a:cubicBezTo>
                    <a:lnTo>
                      <a:pt x="21600" y="21600"/>
                    </a:lnTo>
                    <a:lnTo>
                      <a:pt x="0" y="21600"/>
                    </a:lnTo>
                    <a:lnTo>
                      <a:pt x="0" y="393"/>
                    </a:lnTo>
                    <a:cubicBezTo>
                      <a:pt x="0" y="176"/>
                      <a:pt x="1612" y="0"/>
                      <a:pt x="3600" y="0"/>
                    </a:cubicBezTo>
                    <a:close/>
                  </a:path>
                </a:pathLst>
              </a:custGeom>
              <a:solidFill>
                <a:srgbClr val="FFFFFF">
                  <a:alpha val="89803"/>
                </a:srgbClr>
              </a:solidFill>
              <a:ln cap="flat" cmpd="sng" w="1905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9"/>
              <p:cNvSpPr txBox="1"/>
              <p:nvPr/>
            </p:nvSpPr>
            <p:spPr>
              <a:xfrm>
                <a:off x="90678" y="185903"/>
                <a:ext cx="9269700" cy="627300"/>
              </a:xfrm>
              <a:prstGeom prst="rect">
                <a:avLst/>
              </a:prstGeom>
              <a:noFill/>
              <a:ln>
                <a:noFill/>
              </a:ln>
            </p:spPr>
            <p:txBody>
              <a:bodyPr anchorCtr="0" anchor="ctr" bIns="6650" lIns="6650" spcFirstLastPara="1" rIns="6650" wrap="square" tIns="6650">
                <a:spAutoFit/>
              </a:bodyPr>
              <a:lstStyle/>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Standardizes the Numerical Columns.</a:t>
                </a:r>
                <a:endParaRPr sz="1100"/>
              </a:p>
              <a:p>
                <a:pPr indent="-298450" lvl="0" marL="457200" marR="0" rtl="0" algn="l">
                  <a:lnSpc>
                    <a:spcPct val="9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This transformation is useful because many machine learning models assume that the data is standardized, and it can improve the performance of these models.</a:t>
                </a:r>
                <a:endParaRPr sz="1100"/>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628650" y="273843"/>
            <a:ext cx="6254750" cy="492211"/>
          </a:xfrm>
          <a:prstGeom prst="rect">
            <a:avLst/>
          </a:prstGeom>
          <a:noFill/>
          <a:ln>
            <a:noFill/>
          </a:ln>
        </p:spPr>
        <p:txBody>
          <a:bodyPr anchorCtr="0" anchor="ctr" bIns="34275" lIns="34275" spcFirstLastPara="1" rIns="34275" wrap="square" tIns="34275">
            <a:normAutofit/>
          </a:bodyPr>
          <a:lstStyle/>
          <a:p>
            <a:pPr indent="0" lvl="0" marL="0" rtl="0" algn="l">
              <a:lnSpc>
                <a:spcPct val="90000"/>
              </a:lnSpc>
              <a:spcBef>
                <a:spcPts val="0"/>
              </a:spcBef>
              <a:spcAft>
                <a:spcPts val="0"/>
              </a:spcAft>
              <a:buClr>
                <a:srgbClr val="000000"/>
              </a:buClr>
              <a:buSzPts val="2700"/>
              <a:buFont typeface="Play"/>
              <a:buNone/>
            </a:pPr>
            <a:r>
              <a:rPr lang="en" sz="2700"/>
              <a:t>EDA</a:t>
            </a:r>
            <a:r>
              <a:rPr lang="en"/>
              <a:t> - Exploratory Data Analysis</a:t>
            </a:r>
            <a:endParaRPr/>
          </a:p>
        </p:txBody>
      </p:sp>
      <p:sp>
        <p:nvSpPr>
          <p:cNvPr id="185" name="Google Shape;185;p30"/>
          <p:cNvSpPr txBox="1"/>
          <p:nvPr>
            <p:ph idx="1" type="body"/>
          </p:nvPr>
        </p:nvSpPr>
        <p:spPr>
          <a:xfrm>
            <a:off x="628650" y="933854"/>
            <a:ext cx="7886700" cy="3698868"/>
          </a:xfrm>
          <a:prstGeom prst="rect">
            <a:avLst/>
          </a:prstGeom>
          <a:noFill/>
          <a:ln>
            <a:noFill/>
          </a:ln>
        </p:spPr>
        <p:txBody>
          <a:bodyPr anchorCtr="0" anchor="t" bIns="34275" lIns="34275" spcFirstLastPara="1" rIns="34275" wrap="square" tIns="34275">
            <a:normAutofit/>
          </a:bodyPr>
          <a:lstStyle/>
          <a:p>
            <a:pPr indent="12700" lvl="0" marL="0" marR="12700" rtl="0" algn="just">
              <a:lnSpc>
                <a:spcPct val="85714"/>
              </a:lnSpc>
              <a:spcBef>
                <a:spcPts val="0"/>
              </a:spcBef>
              <a:spcAft>
                <a:spcPts val="0"/>
              </a:spcAft>
              <a:buClr>
                <a:srgbClr val="000000"/>
              </a:buClr>
              <a:buSzPts val="1100"/>
              <a:buNone/>
            </a:pPr>
            <a:r>
              <a:rPr lang="en" sz="1100"/>
              <a:t>EDA is essential to understand the distribution of the features, correlation among the features, and to identify any outliers in the data.</a:t>
            </a:r>
            <a:endParaRPr sz="1100"/>
          </a:p>
          <a:p>
            <a:pPr indent="12700" lvl="0" marL="0" rtl="0" algn="l">
              <a:lnSpc>
                <a:spcPct val="100000"/>
              </a:lnSpc>
              <a:spcBef>
                <a:spcPts val="800"/>
              </a:spcBef>
              <a:spcAft>
                <a:spcPts val="0"/>
              </a:spcAft>
              <a:buClr>
                <a:srgbClr val="000000"/>
              </a:buClr>
              <a:buSzPts val="1100"/>
              <a:buNone/>
            </a:pPr>
            <a:r>
              <a:rPr lang="en" sz="1100"/>
              <a:t>In accordance to our plan we have performed EDA using visualizations such as histograms, heatmaps, and boxplots.</a:t>
            </a:r>
            <a:endParaRPr sz="1100"/>
          </a:p>
          <a:p>
            <a:pPr indent="-234950" lvl="0" marL="355600" rtl="0" algn="l">
              <a:lnSpc>
                <a:spcPct val="100000"/>
              </a:lnSpc>
              <a:spcBef>
                <a:spcPts val="800"/>
              </a:spcBef>
              <a:spcAft>
                <a:spcPts val="0"/>
              </a:spcAft>
              <a:buClr>
                <a:srgbClr val="000000"/>
              </a:buClr>
              <a:buSzPts val="1100"/>
              <a:buChar char="•"/>
            </a:pPr>
            <a:r>
              <a:rPr lang="en" sz="1100"/>
              <a:t>Histograms  of  numerical  variables:  Shows  the  distribution  of  values  for  each  numerical  variable  in  the  dataset.</a:t>
            </a:r>
            <a:endParaRPr sz="1100"/>
          </a:p>
          <a:p>
            <a:pPr indent="-234950" lvl="0" marL="355600" marR="12700" rtl="0" algn="l">
              <a:lnSpc>
                <a:spcPct val="100000"/>
              </a:lnSpc>
              <a:spcBef>
                <a:spcPts val="900"/>
              </a:spcBef>
              <a:spcAft>
                <a:spcPts val="0"/>
              </a:spcAft>
              <a:buClr>
                <a:srgbClr val="000000"/>
              </a:buClr>
              <a:buSzPts val="1100"/>
              <a:buChar char="•"/>
            </a:pPr>
            <a:r>
              <a:rPr lang="en" sz="1100"/>
              <a:t>Heatmap of correlation matrix: Visualizes the degree of correlation between different variables in the dataset using a heatmap.</a:t>
            </a:r>
            <a:endParaRPr sz="1100"/>
          </a:p>
          <a:p>
            <a:pPr indent="355600" lvl="0" marL="0" marR="0" rtl="0" algn="l">
              <a:lnSpc>
                <a:spcPct val="100000"/>
              </a:lnSpc>
              <a:spcBef>
                <a:spcPts val="900"/>
              </a:spcBef>
              <a:spcAft>
                <a:spcPts val="0"/>
              </a:spcAft>
              <a:buClr>
                <a:srgbClr val="000000"/>
              </a:buClr>
              <a:buSzPts val="1100"/>
              <a:buNone/>
            </a:pPr>
            <a:r>
              <a:rPr lang="en" sz="1100"/>
              <a:t>For Ex: The high correlation (0.98) between the features </a:t>
            </a:r>
            <a:r>
              <a:rPr i="1" lang="en" sz="1100"/>
              <a:t>ct_srv_src </a:t>
            </a:r>
            <a:r>
              <a:rPr lang="en" sz="1100"/>
              <a:t>and </a:t>
            </a:r>
            <a:r>
              <a:rPr i="1" lang="en" sz="1100"/>
              <a:t>ct_srv_dst </a:t>
            </a:r>
            <a:r>
              <a:rPr lang="en" sz="1100"/>
              <a:t>in the UNSW-NB15 dataset is due to their similar behavior - the number of connections with the same source is related to the number of connections with the same destination, resulting in a strong linear relationship</a:t>
            </a:r>
            <a:endParaRPr sz="1100"/>
          </a:p>
          <a:p>
            <a:pPr indent="355600" lvl="0" marL="0" marR="0" rtl="0" algn="l">
              <a:lnSpc>
                <a:spcPct val="100000"/>
              </a:lnSpc>
              <a:spcBef>
                <a:spcPts val="900"/>
              </a:spcBef>
              <a:spcAft>
                <a:spcPts val="0"/>
              </a:spcAft>
              <a:buClr>
                <a:srgbClr val="000000"/>
              </a:buClr>
              <a:buSzPts val="1100"/>
              <a:buNone/>
            </a:pPr>
            <a:r>
              <a:rPr lang="en" sz="1100"/>
              <a:t>Box plots of numerical variables: Creates box plots for each numerical variable in the dataset, grouped by the different attack categories, to identify differences in the distributions across categories.</a:t>
            </a:r>
            <a:endParaRPr sz="1100"/>
          </a:p>
        </p:txBody>
      </p:sp>
      <p:pic>
        <p:nvPicPr>
          <p:cNvPr descr="object 6" id="186" name="Google Shape;186;p30"/>
          <p:cNvPicPr preferRelativeResize="0"/>
          <p:nvPr/>
        </p:nvPicPr>
        <p:blipFill rotWithShape="1">
          <a:blip r:embed="rId4">
            <a:alphaModFix/>
          </a:blip>
          <a:srcRect b="0" l="0" r="0" t="0"/>
          <a:stretch/>
        </p:blipFill>
        <p:spPr>
          <a:xfrm>
            <a:off x="1624114" y="3304933"/>
            <a:ext cx="5492750" cy="14153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1"/>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p>
            <a:pPr indent="0" lvl="0" marL="0" rtl="0" algn="ctr">
              <a:lnSpc>
                <a:spcPct val="90000"/>
              </a:lnSpc>
              <a:spcBef>
                <a:spcPts val="0"/>
              </a:spcBef>
              <a:spcAft>
                <a:spcPts val="0"/>
              </a:spcAft>
              <a:buClr>
                <a:srgbClr val="000000"/>
              </a:buClr>
              <a:buSzPts val="3300"/>
              <a:buFont typeface="Play"/>
              <a:buNone/>
            </a:pPr>
            <a:r>
              <a:rPr b="0" i="0" lang="en" sz="3300" u="none" cap="none" strike="noStrike">
                <a:solidFill>
                  <a:srgbClr val="000000"/>
                </a:solidFill>
                <a:latin typeface="Play"/>
                <a:ea typeface="Play"/>
                <a:cs typeface="Play"/>
                <a:sym typeface="Play"/>
              </a:rPr>
              <a:t>Feature</a:t>
            </a:r>
            <a:r>
              <a:rPr lang="en"/>
              <a:t> Selection</a:t>
            </a:r>
            <a:endParaRPr/>
          </a:p>
        </p:txBody>
      </p:sp>
      <p:sp>
        <p:nvSpPr>
          <p:cNvPr id="192" name="Google Shape;192;p31"/>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p>
            <a:pPr indent="-298450" lvl="0" marL="457200" rtl="0" algn="just">
              <a:lnSpc>
                <a:spcPct val="100000"/>
              </a:lnSpc>
              <a:spcBef>
                <a:spcPts val="0"/>
              </a:spcBef>
              <a:spcAft>
                <a:spcPts val="0"/>
              </a:spcAft>
              <a:buSzPts val="1100"/>
              <a:buChar char="•"/>
            </a:pPr>
            <a:r>
              <a:rPr lang="en" sz="1100"/>
              <a:t>We perform the feature selection on the dataset using the SelectKBest and mutual information score.</a:t>
            </a:r>
            <a:endParaRPr sz="1100"/>
          </a:p>
          <a:p>
            <a:pPr indent="-298450" lvl="0" marL="457200" marR="25400" rtl="0" algn="just">
              <a:lnSpc>
                <a:spcPct val="115900"/>
              </a:lnSpc>
              <a:spcBef>
                <a:spcPts val="0"/>
              </a:spcBef>
              <a:spcAft>
                <a:spcPts val="0"/>
              </a:spcAft>
              <a:buSzPts val="1100"/>
              <a:buChar char="•"/>
            </a:pPr>
            <a:r>
              <a:rPr lang="en" sz="1100"/>
              <a:t>During ﬁtting, mutual information scores are calculated for each feature with respect to the target variable.</a:t>
            </a:r>
            <a:endParaRPr sz="1100"/>
          </a:p>
          <a:p>
            <a:pPr indent="-298450" lvl="0" marL="457200" rtl="0" algn="just">
              <a:lnSpc>
                <a:spcPct val="100000"/>
              </a:lnSpc>
              <a:spcBef>
                <a:spcPts val="0"/>
              </a:spcBef>
              <a:spcAft>
                <a:spcPts val="0"/>
              </a:spcAft>
              <a:buSzPts val="1100"/>
              <a:buChar char="•"/>
            </a:pPr>
            <a:r>
              <a:rPr lang="en" sz="1100"/>
              <a:t>The SelectKBest object selects the k features (k = 10) with the highest mutual information scores.</a:t>
            </a:r>
            <a:endParaRPr sz="1100"/>
          </a:p>
          <a:p>
            <a:pPr indent="-298450" lvl="0" marL="457200" marR="12700" rtl="0" algn="just">
              <a:lnSpc>
                <a:spcPct val="115900"/>
              </a:lnSpc>
              <a:spcBef>
                <a:spcPts val="0"/>
              </a:spcBef>
              <a:spcAft>
                <a:spcPts val="0"/>
              </a:spcAft>
              <a:buSzPts val="1100"/>
              <a:buChar char="•"/>
            </a:pPr>
            <a:r>
              <a:rPr lang="en" sz="1100"/>
              <a:t>The mutual information criterion measures the amount of information shared between the feature and target variables.</a:t>
            </a:r>
            <a:endParaRPr sz="1100"/>
          </a:p>
          <a:p>
            <a:pPr indent="-298450" lvl="0" marL="457200" marR="12700" rtl="0" algn="just">
              <a:lnSpc>
                <a:spcPct val="115900"/>
              </a:lnSpc>
              <a:spcBef>
                <a:spcPts val="0"/>
              </a:spcBef>
              <a:spcAft>
                <a:spcPts val="0"/>
              </a:spcAft>
              <a:buSzPts val="1100"/>
              <a:buChar char="•"/>
            </a:pPr>
            <a:r>
              <a:rPr lang="en" sz="1100"/>
              <a:t>This method is useful for feature selection when there is a non-linear relationship between the features and target variable or when there are complex interactions among the features.</a:t>
            </a:r>
            <a:endParaRPr sz="1100"/>
          </a:p>
          <a:p>
            <a:pPr indent="-298450" lvl="0" marL="457200" marR="0" rtl="0" algn="just">
              <a:lnSpc>
                <a:spcPct val="115900"/>
              </a:lnSpc>
              <a:spcBef>
                <a:spcPts val="0"/>
              </a:spcBef>
              <a:spcAft>
                <a:spcPts val="0"/>
              </a:spcAft>
              <a:buSzPts val="1100"/>
              <a:buChar char="•"/>
            </a:pPr>
            <a:r>
              <a:rPr lang="en" sz="1100"/>
              <a:t>The selected features are assigned to the names of the selected features using the get_support() method of the selector object.</a:t>
            </a:r>
            <a:endParaRPr sz="1100"/>
          </a:p>
        </p:txBody>
      </p:sp>
      <p:pic>
        <p:nvPicPr>
          <p:cNvPr descr="object 4" id="193" name="Google Shape;193;p31"/>
          <p:cNvPicPr preferRelativeResize="0"/>
          <p:nvPr/>
        </p:nvPicPr>
        <p:blipFill rotWithShape="1">
          <a:blip r:embed="rId4">
            <a:alphaModFix/>
          </a:blip>
          <a:srcRect b="0" l="0" r="0" t="0"/>
          <a:stretch/>
        </p:blipFill>
        <p:spPr>
          <a:xfrm>
            <a:off x="2502616" y="2929375"/>
            <a:ext cx="3509144" cy="156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AEAEAE"/>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