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83" r:id="rId2"/>
    <p:sldId id="257" r:id="rId3"/>
    <p:sldId id="284" r:id="rId4"/>
    <p:sldId id="285" r:id="rId5"/>
    <p:sldId id="286" r:id="rId6"/>
    <p:sldId id="289" r:id="rId7"/>
    <p:sldId id="292" r:id="rId8"/>
    <p:sldId id="291" r:id="rId9"/>
    <p:sldId id="293" r:id="rId10"/>
    <p:sldId id="298" r:id="rId11"/>
    <p:sldId id="299" r:id="rId12"/>
    <p:sldId id="300" r:id="rId13"/>
    <p:sldId id="301" r:id="rId14"/>
    <p:sldId id="302" r:id="rId15"/>
    <p:sldId id="296" r:id="rId16"/>
    <p:sldId id="307" r:id="rId17"/>
    <p:sldId id="304" r:id="rId18"/>
    <p:sldId id="306" r:id="rId19"/>
    <p:sldId id="288" r:id="rId20"/>
    <p:sldId id="270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006699"/>
  </p:clrMru>
</p:presentationPr>
</file>

<file path=ppt/tableStyles.xml><?xml version="1.0" encoding="utf-8"?>
<a:tblStyleLst xmlns:a="http://schemas.openxmlformats.org/drawingml/2006/main" def="{A1F45384-14BC-40B8-9DC6-C53844BD082A}">
  <a:tblStyle styleId="{A1F45384-14BC-40B8-9DC6-C53844BD082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pink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eal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9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8"/>
          <p:cNvSpPr txBox="1">
            <a:spLocks/>
          </p:cNvSpPr>
          <p:nvPr/>
        </p:nvSpPr>
        <p:spPr>
          <a:xfrm>
            <a:off x="539552" y="1124744"/>
            <a:ext cx="7704856" cy="2664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tabLst/>
              <a:defRPr/>
            </a:pPr>
            <a:r>
              <a:rPr lang="en" sz="4400" b="1" dirty="0" smtClean="0">
                <a:solidFill>
                  <a:schemeClr val="tx1"/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AGRICULTURAL LOAN MONITORING TOOL</a:t>
            </a:r>
            <a:endParaRPr kumimoji="0" lang="en" sz="4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Source Sans Pro"/>
              <a:cs typeface="Times New Roman" pitchFamily="18" charset="0"/>
              <a:sym typeface="Source Sans Pr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ct val="100000"/>
              <a:buFont typeface="Source Sans Pro"/>
              <a:buNone/>
              <a:tabLst/>
              <a:defRPr/>
            </a:pPr>
            <a:endParaRPr kumimoji="0" lang="en" sz="44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itchFamily="18" charset="0"/>
              <a:ea typeface="Source Sans Pro"/>
              <a:cs typeface="Times New Roman" pitchFamily="18" charset="0"/>
              <a:sym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4365104"/>
            <a:ext cx="3225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IN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S.Pujitha</a:t>
            </a:r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(14251A0548)</a:t>
            </a:r>
          </a:p>
          <a:p>
            <a:r>
              <a:rPr lang="en-IN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V.Harshitha</a:t>
            </a:r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(14251A0558)</a:t>
            </a:r>
          </a:p>
          <a:p>
            <a:r>
              <a:rPr lang="en-IN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P.Sanjitha</a:t>
            </a:r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(14251A0598)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437112"/>
            <a:ext cx="29523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INTERNAL GUIDE:</a:t>
            </a:r>
          </a:p>
          <a:p>
            <a:pPr>
              <a:lnSpc>
                <a:spcPct val="150000"/>
              </a:lnSpc>
            </a:pPr>
            <a:r>
              <a:rPr lang="en-IN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Dr.K</a:t>
            </a:r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Venugopal</a:t>
            </a:r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Rao</a:t>
            </a:r>
            <a:endParaRPr lang="en-IN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Professor</a:t>
            </a:r>
            <a:endParaRPr lang="en-IN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anjitha\Pictures\Screenshots\Screenshot (9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454" y="1556793"/>
            <a:ext cx="8709218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anjitha\Pictures\Screenshots\Screenshot (9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77" y="1556792"/>
            <a:ext cx="8837294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sanjitha\Pictures\Screenshots\Screenshot (9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412776"/>
            <a:ext cx="8836411" cy="49680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sanjitha\Pictures\Screenshots\Screenshot (10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484784"/>
            <a:ext cx="8709217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sanjitha\Pictures\Screenshots\Screenshot (10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255158"/>
            <a:ext cx="8733410" cy="4910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pic>
        <p:nvPicPr>
          <p:cNvPr id="6146" name="Picture 2" descr="C:\Users\sanjitha\Pictures\Screenshots\Screenshot (10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412776"/>
            <a:ext cx="8042496" cy="4521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851920" y="1412776"/>
            <a:ext cx="1008112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6" name="Flowchart: Decision 5"/>
          <p:cNvSpPr/>
          <p:nvPr/>
        </p:nvSpPr>
        <p:spPr>
          <a:xfrm>
            <a:off x="3635896" y="2348880"/>
            <a:ext cx="1512168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Loan History</a:t>
            </a:r>
            <a:endParaRPr lang="en-IN" dirty="0"/>
          </a:p>
        </p:txBody>
      </p:sp>
      <p:sp>
        <p:nvSpPr>
          <p:cNvPr id="7" name="Flowchart: Decision 6"/>
          <p:cNvSpPr/>
          <p:nvPr/>
        </p:nvSpPr>
        <p:spPr>
          <a:xfrm>
            <a:off x="899592" y="3861048"/>
            <a:ext cx="1728192" cy="13681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Crop Analysis</a:t>
            </a:r>
            <a:endParaRPr lang="en-IN" dirty="0"/>
          </a:p>
        </p:txBody>
      </p:sp>
      <p:sp>
        <p:nvSpPr>
          <p:cNvPr id="8" name="Flowchart: Decision 7"/>
          <p:cNvSpPr/>
          <p:nvPr/>
        </p:nvSpPr>
        <p:spPr>
          <a:xfrm>
            <a:off x="6444208" y="3861048"/>
            <a:ext cx="1728192" cy="13681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Crop</a:t>
            </a:r>
          </a:p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251520" y="5949280"/>
            <a:ext cx="100811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Approve</a:t>
            </a:r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2051720" y="5949280"/>
            <a:ext cx="136815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Approve in instalments</a:t>
            </a:r>
            <a:endParaRPr lang="en-IN" dirty="0"/>
          </a:p>
        </p:txBody>
      </p:sp>
      <p:sp>
        <p:nvSpPr>
          <p:cNvPr id="12" name="Flowchart: Process 11"/>
          <p:cNvSpPr/>
          <p:nvPr/>
        </p:nvSpPr>
        <p:spPr>
          <a:xfrm>
            <a:off x="3923928" y="5877272"/>
            <a:ext cx="100811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Approve</a:t>
            </a:r>
          </a:p>
          <a:p>
            <a:pPr algn="ctr"/>
            <a:r>
              <a:rPr lang="en-IN" dirty="0" smtClean="0"/>
              <a:t>New Loan</a:t>
            </a:r>
            <a:endParaRPr lang="en-IN" dirty="0"/>
          </a:p>
        </p:txBody>
      </p:sp>
      <p:sp>
        <p:nvSpPr>
          <p:cNvPr id="13" name="Flowchart: Process 12"/>
          <p:cNvSpPr/>
          <p:nvPr/>
        </p:nvSpPr>
        <p:spPr>
          <a:xfrm>
            <a:off x="5940152" y="5877272"/>
            <a:ext cx="115212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Approve in instalments</a:t>
            </a:r>
            <a:endParaRPr lang="en-IN" dirty="0"/>
          </a:p>
        </p:txBody>
      </p:sp>
      <p:sp>
        <p:nvSpPr>
          <p:cNvPr id="14" name="Flowchart: Process 13"/>
          <p:cNvSpPr/>
          <p:nvPr/>
        </p:nvSpPr>
        <p:spPr>
          <a:xfrm>
            <a:off x="7668344" y="5877272"/>
            <a:ext cx="1008112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Reject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4355976" y="1916832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2" idx="0"/>
          </p:cNvCxnSpPr>
          <p:nvPr/>
        </p:nvCxnSpPr>
        <p:spPr>
          <a:xfrm>
            <a:off x="4391980" y="3573016"/>
            <a:ext cx="36004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7" idx="0"/>
          </p:cNvCxnSpPr>
          <p:nvPr/>
        </p:nvCxnSpPr>
        <p:spPr>
          <a:xfrm>
            <a:off x="1691680" y="2996952"/>
            <a:ext cx="720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0"/>
          </p:cNvCxnSpPr>
          <p:nvPr/>
        </p:nvCxnSpPr>
        <p:spPr>
          <a:xfrm>
            <a:off x="7236296" y="2996952"/>
            <a:ext cx="720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6" idx="1"/>
          </p:cNvCxnSpPr>
          <p:nvPr/>
        </p:nvCxnSpPr>
        <p:spPr>
          <a:xfrm flipV="1">
            <a:off x="1691680" y="2960948"/>
            <a:ext cx="1944216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3"/>
          </p:cNvCxnSpPr>
          <p:nvPr/>
        </p:nvCxnSpPr>
        <p:spPr>
          <a:xfrm>
            <a:off x="5148064" y="2960948"/>
            <a:ext cx="208823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11560" y="458112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11560" y="458112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1" idx="0"/>
          </p:cNvCxnSpPr>
          <p:nvPr/>
        </p:nvCxnSpPr>
        <p:spPr>
          <a:xfrm flipH="1">
            <a:off x="2735796" y="4509120"/>
            <a:ext cx="3600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" idx="3"/>
          </p:cNvCxnSpPr>
          <p:nvPr/>
        </p:nvCxnSpPr>
        <p:spPr>
          <a:xfrm flipV="1">
            <a:off x="2627784" y="4509120"/>
            <a:ext cx="144016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156176" y="458112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388424" y="458112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8" idx="1"/>
          </p:cNvCxnSpPr>
          <p:nvPr/>
        </p:nvCxnSpPr>
        <p:spPr>
          <a:xfrm flipV="1">
            <a:off x="6156176" y="4545124"/>
            <a:ext cx="28803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" idx="3"/>
          </p:cNvCxnSpPr>
          <p:nvPr/>
        </p:nvCxnSpPr>
        <p:spPr>
          <a:xfrm>
            <a:off x="8172400" y="4545124"/>
            <a:ext cx="21602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55776" y="270892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Good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24128" y="270892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Bad</a:t>
            </a:r>
            <a:endParaRPr lang="en-IN" dirty="0"/>
          </a:p>
        </p:txBody>
      </p:sp>
      <p:sp>
        <p:nvSpPr>
          <p:cNvPr id="120" name="TextBox 119"/>
          <p:cNvSpPr txBox="1"/>
          <p:nvPr/>
        </p:nvSpPr>
        <p:spPr>
          <a:xfrm>
            <a:off x="179512" y="422108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Good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796136" y="414908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Good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627784" y="41490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Bad</a:t>
            </a:r>
            <a:endParaRPr lang="en-IN" dirty="0"/>
          </a:p>
        </p:txBody>
      </p:sp>
      <p:sp>
        <p:nvSpPr>
          <p:cNvPr id="124" name="TextBox 123"/>
          <p:cNvSpPr txBox="1"/>
          <p:nvPr/>
        </p:nvSpPr>
        <p:spPr>
          <a:xfrm>
            <a:off x="8100392" y="407707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Bad</a:t>
            </a:r>
            <a:endParaRPr lang="en-IN" dirty="0"/>
          </a:p>
        </p:txBody>
      </p:sp>
      <p:sp>
        <p:nvSpPr>
          <p:cNvPr id="128" name="TextBox 127"/>
          <p:cNvSpPr txBox="1"/>
          <p:nvPr/>
        </p:nvSpPr>
        <p:spPr>
          <a:xfrm>
            <a:off x="4427984" y="537321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 history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Interface</a:t>
            </a:r>
            <a:endParaRPr lang="en-IN" dirty="0"/>
          </a:p>
        </p:txBody>
      </p:sp>
      <p:pic>
        <p:nvPicPr>
          <p:cNvPr id="7170" name="Picture 2" descr="C:\Users\sanjitha\Pictures\Screenshots\Screenshot (10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441694"/>
            <a:ext cx="8814925" cy="495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851920" y="1412776"/>
            <a:ext cx="1008112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6" name="Flowchart: Decision 5"/>
          <p:cNvSpPr/>
          <p:nvPr/>
        </p:nvSpPr>
        <p:spPr>
          <a:xfrm>
            <a:off x="3635896" y="2348880"/>
            <a:ext cx="1512168" cy="12241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Loan History</a:t>
            </a:r>
            <a:endParaRPr lang="en-IN" dirty="0"/>
          </a:p>
        </p:txBody>
      </p:sp>
      <p:sp>
        <p:nvSpPr>
          <p:cNvPr id="7" name="Flowchart: Decision 6"/>
          <p:cNvSpPr/>
          <p:nvPr/>
        </p:nvSpPr>
        <p:spPr>
          <a:xfrm>
            <a:off x="1259632" y="3861048"/>
            <a:ext cx="1728192" cy="13681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Crop Analysis</a:t>
            </a:r>
            <a:endParaRPr lang="en-IN" dirty="0"/>
          </a:p>
        </p:txBody>
      </p:sp>
      <p:sp>
        <p:nvSpPr>
          <p:cNvPr id="8" name="Flowchart: Decision 7"/>
          <p:cNvSpPr/>
          <p:nvPr/>
        </p:nvSpPr>
        <p:spPr>
          <a:xfrm>
            <a:off x="6012160" y="3789040"/>
            <a:ext cx="1728192" cy="13681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Crop</a:t>
            </a:r>
          </a:p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683568" y="5949280"/>
            <a:ext cx="1080120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Revenue can be generated</a:t>
            </a:r>
            <a:endParaRPr lang="en-IN" dirty="0"/>
          </a:p>
        </p:txBody>
      </p:sp>
      <p:sp>
        <p:nvSpPr>
          <p:cNvPr id="11" name="Flowchart: Process 10"/>
          <p:cNvSpPr/>
          <p:nvPr/>
        </p:nvSpPr>
        <p:spPr>
          <a:xfrm>
            <a:off x="2555776" y="5949280"/>
            <a:ext cx="136815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Revenue cannot be generated</a:t>
            </a:r>
            <a:endParaRPr lang="en-IN" dirty="0"/>
          </a:p>
        </p:txBody>
      </p:sp>
      <p:sp>
        <p:nvSpPr>
          <p:cNvPr id="13" name="Flowchart: Process 12"/>
          <p:cNvSpPr/>
          <p:nvPr/>
        </p:nvSpPr>
        <p:spPr>
          <a:xfrm>
            <a:off x="5148064" y="5877272"/>
            <a:ext cx="1224136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Revenue can be generated</a:t>
            </a:r>
            <a:endParaRPr lang="en-IN" dirty="0"/>
          </a:p>
        </p:txBody>
      </p:sp>
      <p:sp>
        <p:nvSpPr>
          <p:cNvPr id="14" name="Flowchart: Process 13"/>
          <p:cNvSpPr/>
          <p:nvPr/>
        </p:nvSpPr>
        <p:spPr>
          <a:xfrm>
            <a:off x="7308304" y="5877272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Revenue cannot be generated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4355976" y="1916832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7" idx="0"/>
          </p:cNvCxnSpPr>
          <p:nvPr/>
        </p:nvCxnSpPr>
        <p:spPr>
          <a:xfrm>
            <a:off x="2123728" y="299695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0"/>
          </p:cNvCxnSpPr>
          <p:nvPr/>
        </p:nvCxnSpPr>
        <p:spPr>
          <a:xfrm>
            <a:off x="6876256" y="299695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123728" y="2924944"/>
            <a:ext cx="1944216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3"/>
          </p:cNvCxnSpPr>
          <p:nvPr/>
        </p:nvCxnSpPr>
        <p:spPr>
          <a:xfrm>
            <a:off x="5148064" y="2960948"/>
            <a:ext cx="172819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</p:cNvCxnSpPr>
          <p:nvPr/>
        </p:nvCxnSpPr>
        <p:spPr>
          <a:xfrm flipH="1">
            <a:off x="971600" y="4545124"/>
            <a:ext cx="28803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71600" y="4581128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1" idx="0"/>
          </p:cNvCxnSpPr>
          <p:nvPr/>
        </p:nvCxnSpPr>
        <p:spPr>
          <a:xfrm flipH="1">
            <a:off x="3239852" y="4509120"/>
            <a:ext cx="3600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" idx="3"/>
          </p:cNvCxnSpPr>
          <p:nvPr/>
        </p:nvCxnSpPr>
        <p:spPr>
          <a:xfrm>
            <a:off x="2987824" y="4545124"/>
            <a:ext cx="28803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724128" y="4437112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956376" y="4509120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8" idx="1"/>
          </p:cNvCxnSpPr>
          <p:nvPr/>
        </p:nvCxnSpPr>
        <p:spPr>
          <a:xfrm flipV="1">
            <a:off x="5724128" y="4473116"/>
            <a:ext cx="28803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" idx="3"/>
          </p:cNvCxnSpPr>
          <p:nvPr/>
        </p:nvCxnSpPr>
        <p:spPr>
          <a:xfrm>
            <a:off x="7740352" y="4473116"/>
            <a:ext cx="21602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55776" y="270892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Good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24128" y="270892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Bad</a:t>
            </a:r>
            <a:endParaRPr lang="en-IN" dirty="0"/>
          </a:p>
        </p:txBody>
      </p:sp>
      <p:sp>
        <p:nvSpPr>
          <p:cNvPr id="120" name="TextBox 119"/>
          <p:cNvSpPr txBox="1"/>
          <p:nvPr/>
        </p:nvSpPr>
        <p:spPr>
          <a:xfrm>
            <a:off x="539552" y="4221088"/>
            <a:ext cx="622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Good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508104" y="414908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Good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87824" y="41490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Bad</a:t>
            </a:r>
            <a:endParaRPr lang="en-IN" dirty="0"/>
          </a:p>
        </p:txBody>
      </p:sp>
      <p:sp>
        <p:nvSpPr>
          <p:cNvPr id="124" name="TextBox 123"/>
          <p:cNvSpPr txBox="1"/>
          <p:nvPr/>
        </p:nvSpPr>
        <p:spPr>
          <a:xfrm>
            <a:off x="7884368" y="4149080"/>
            <a:ext cx="50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852936"/>
            <a:ext cx="6264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Many loaning organizations and farmers can use this tool for better judgement and improve the crop outcome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276872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Agricultural lenders are facing many challenges when evaluating the   credit worthiness of loan borrowers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Financial institutions has to monitor its loan system to mitigate risks</a:t>
            </a:r>
          </a:p>
          <a:p>
            <a:pPr algn="just"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This tool provides the information needed to oversee loan portfolio at any time, identifying potential problems</a:t>
            </a:r>
          </a:p>
          <a:p>
            <a:pPr algn="just">
              <a:buFont typeface="Wingdings" pitchFamily="2" charset="2"/>
              <a:buChar char="§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 idx="4294967295"/>
          </p:nvPr>
        </p:nvSpPr>
        <p:spPr>
          <a:xfrm>
            <a:off x="1187624" y="2420888"/>
            <a:ext cx="67317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" sz="60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564904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Monitor climatic conditions for agricultural land (Using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Sending the sensor data to cloud(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Thingspeak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Analyze the sensor data ( Using Algorithms)</a:t>
            </a:r>
          </a:p>
          <a:p>
            <a:pPr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Suggest lenders  to grant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or waive the loans</a:t>
            </a:r>
          </a:p>
          <a:p>
            <a:pPr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board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ESP8266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module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DHT 11 sensor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Soil Moisture sensor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9" name="Picture 8" descr="download (4).jpg"/>
          <p:cNvPicPr>
            <a:picLocks noChangeAspect="1"/>
          </p:cNvPicPr>
          <p:nvPr/>
        </p:nvPicPr>
        <p:blipFill>
          <a:blip r:embed="rId3"/>
          <a:srcRect l="9068" t="14286" r="7054" b="14286"/>
          <a:stretch>
            <a:fillRect/>
          </a:stretch>
        </p:blipFill>
        <p:spPr>
          <a:xfrm>
            <a:off x="4211960" y="1484784"/>
            <a:ext cx="3330370" cy="1800200"/>
          </a:xfrm>
          <a:prstGeom prst="rect">
            <a:avLst/>
          </a:prstGeom>
        </p:spPr>
      </p:pic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3356992"/>
            <a:ext cx="1512168" cy="15121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552" y="4077072"/>
            <a:ext cx="34563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development tool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Thingspeak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Bootstrap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Xampp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/>
          </a:p>
        </p:txBody>
      </p:sp>
      <p:pic>
        <p:nvPicPr>
          <p:cNvPr id="1026" name="Picture 2" descr="C:\Users\mypc\Desktop\soi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2386" y="3327217"/>
            <a:ext cx="1872208" cy="1594844"/>
          </a:xfrm>
          <a:prstGeom prst="rect">
            <a:avLst/>
          </a:prstGeom>
          <a:noFill/>
        </p:spPr>
      </p:pic>
      <p:pic>
        <p:nvPicPr>
          <p:cNvPr id="1027" name="Picture 3" descr="C:\Users\mypc\Desktop\esp826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8064" y="4941168"/>
            <a:ext cx="2232248" cy="1650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MECHANISM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204864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Various sensor nodes are deployed at different locations in the farm</a:t>
            </a:r>
          </a:p>
          <a:p>
            <a:pPr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Real time Sensor data is collected and sent to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thingspeak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Analyze the data and suggest loan lenders based on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CIRCUIT DIAGRAM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anjitha\Desktop\circuit -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556792"/>
            <a:ext cx="7848872" cy="4946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IDE Output – Sending data to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thingspeak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mypc\Desktop\serial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340768"/>
            <a:ext cx="8640960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ThingSpeak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mypc\Desktop\thingspeak_esp8266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56792"/>
            <a:ext cx="8322247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9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88316"/>
            <a:ext cx="8653147" cy="4865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283</Words>
  <Application>Microsoft Office PowerPoint</Application>
  <PresentationFormat>On-screen Show (4:3)</PresentationFormat>
  <Paragraphs>90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Benedick template</vt:lpstr>
      <vt:lpstr>Slide 1</vt:lpstr>
      <vt:lpstr>INTRODUCTION</vt:lpstr>
      <vt:lpstr>MODULES</vt:lpstr>
      <vt:lpstr>REQUIREMENTS</vt:lpstr>
      <vt:lpstr>MECHANISM</vt:lpstr>
      <vt:lpstr>CIRCUIT DIAGRAM</vt:lpstr>
      <vt:lpstr>Arduino IDE Output – Sending data to thingspeak</vt:lpstr>
      <vt:lpstr>ThingSpeak Output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Algorithm</vt:lpstr>
      <vt:lpstr>User Interface</vt:lpstr>
      <vt:lpstr>Algorithm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WITH IOT</dc:title>
  <dc:creator>sanjitha pathuri</dc:creator>
  <cp:lastModifiedBy>sanjitha pathuri</cp:lastModifiedBy>
  <cp:revision>55</cp:revision>
  <dcterms:modified xsi:type="dcterms:W3CDTF">2018-03-24T04:30:45Z</dcterms:modified>
</cp:coreProperties>
</file>