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7939e02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7939e02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79ac88d1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79ac88d1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79ac88d1e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79ac88d1e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79ac88d1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79ac88d1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79ac88d1e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79ac88d1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79ac88d1e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79ac88d1e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79ac88d1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79ac88d1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79630310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379630310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7963031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37963031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79630310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7963031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13b65cc5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13b65cc5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13b65cc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13b65cc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13b65cc5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13b65cc5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13b65cc5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13b65cc5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13b65cc5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13b65cc5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79ac88d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79ac88d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78736d42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78736d42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78736d42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78736d42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22i218@psgtech.ac.in" TargetMode="External"/><Relationship Id="rId4" Type="http://schemas.openxmlformats.org/officeDocument/2006/relationships/hyperlink" Target="mailto:22z336@psgtech.ac.i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/sugxm00/laptop-dataset" TargetMode="External"/><Relationship Id="rId4" Type="http://schemas.openxmlformats.org/officeDocument/2006/relationships/hyperlink" Target="https://asmedigitalcollection.asme.org/testingevaluation/article-abstract/42/4/989/1190142/Defect-Prediction-for-New-Products-During-the?redirectedFrom=fulltext" TargetMode="External"/><Relationship Id="rId5" Type="http://schemas.openxmlformats.org/officeDocument/2006/relationships/hyperlink" Target="https://www.niclab.ac.cn/assets/pdf/2023-Defect%20Detection%20of%20Laptop%20Appearance%20Based%20on%20Improved%20Multi-Scale%20Normalizing%20Flows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ieeexplore.ieee.org/abstract/document/10724411" TargetMode="External"/><Relationship Id="rId4" Type="http://schemas.openxmlformats.org/officeDocument/2006/relationships/hyperlink" Target="https://dl.acm.org/doi/abs/10.1145/3700906.3700924" TargetMode="External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IN FINANCIAL SERVICES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21141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DEFECT DETECTION FOR LAPTOPS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4367025" y="3340400"/>
            <a:ext cx="4776900" cy="17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Gayathri R                                   </a:t>
            </a: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22i218</a:t>
            </a:r>
            <a:endParaRPr sz="1450">
              <a:solidFill>
                <a:schemeClr val="dk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Vinithaa P                                      22z2</a:t>
            </a: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73</a:t>
            </a: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450">
              <a:solidFill>
                <a:schemeClr val="dk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Kiruthika Sermadurai                   </a:t>
            </a: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22z33</a:t>
            </a: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6</a:t>
            </a:r>
            <a:endParaRPr sz="1450">
              <a:solidFill>
                <a:schemeClr val="dk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Sanjitha R                                       22z259</a:t>
            </a:r>
            <a:endParaRPr sz="1450">
              <a:solidFill>
                <a:schemeClr val="dk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Durga G                                           22z321</a:t>
            </a:r>
            <a:endParaRPr sz="1450">
              <a:solidFill>
                <a:schemeClr val="dk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33175" y="3469850"/>
            <a:ext cx="6598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Academic Mentor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Dr.Suriya S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CSE Department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PSG College of Technology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33175" y="2758425"/>
            <a:ext cx="659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Industry Mentor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Manu Sharma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Hewlett Packard Enterprise(HPE)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EfficientNet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09050" y="3511525"/>
            <a:ext cx="79074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principle behind the compound scaling approach is to scale with a constant ratio in order to balance the width, depth, and resolution parameters.</a:t>
            </a:r>
            <a:endParaRPr sz="3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2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Handles High-Resolution Images</a:t>
            </a:r>
            <a:endParaRPr b="1" sz="3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2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 Feature Extraction with SE Blocks</a:t>
            </a:r>
            <a:endParaRPr b="1" sz="3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2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Scalability for Industrial Use</a:t>
            </a:r>
            <a:endParaRPr b="1" sz="3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EfficientNets are generally faster to train than other large CNN models. But, when large image resolution was used to train the models (B6 or B7 models), the training was slow.</a:t>
            </a:r>
            <a:endParaRPr sz="3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82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975" y="803150"/>
            <a:ext cx="5943600" cy="27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244975"/>
            <a:ext cx="72168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60"/>
              <a:t>EfficientNet Performance on Key Defect Types</a:t>
            </a:r>
            <a:endParaRPr sz="1960"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75" y="1633038"/>
            <a:ext cx="84234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image resolution and format are typically used in defect detection?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Faster RCNN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472800" y="1853850"/>
            <a:ext cx="3826200" cy="31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It is a two stage detector:</a:t>
            </a:r>
            <a:endParaRPr>
              <a:solidFill>
                <a:schemeClr val="dk2"/>
              </a:solidFill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arenR"/>
            </a:pPr>
            <a:r>
              <a:rPr lang="en">
                <a:solidFill>
                  <a:schemeClr val="dk2"/>
                </a:solidFill>
              </a:rPr>
              <a:t>RPN - Propose the potential regions in the image that might contain defects.</a:t>
            </a:r>
            <a:endParaRPr>
              <a:solidFill>
                <a:schemeClr val="dk2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arenR"/>
            </a:pPr>
            <a:r>
              <a:rPr lang="en">
                <a:solidFill>
                  <a:schemeClr val="dk2"/>
                </a:solidFill>
              </a:rPr>
              <a:t>Uses the proposed region to predict the class.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Why?</a:t>
            </a:r>
            <a:endParaRPr>
              <a:solidFill>
                <a:schemeClr val="dk2"/>
              </a:solidFill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Precise Localization</a:t>
            </a:r>
            <a:endParaRPr>
              <a:solidFill>
                <a:schemeClr val="dk2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High Accuracy</a:t>
            </a:r>
            <a:endParaRPr>
              <a:solidFill>
                <a:schemeClr val="dk2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Confidence Score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Factors Influencing:</a:t>
            </a:r>
            <a:endParaRPr>
              <a:solidFill>
                <a:schemeClr val="dk2"/>
              </a:solidFill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Hardware Requirements</a:t>
            </a:r>
            <a:endParaRPr>
              <a:solidFill>
                <a:schemeClr val="dk2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Training Data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850" y="1662575"/>
            <a:ext cx="4994649" cy="21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575" y="1312251"/>
            <a:ext cx="7384700" cy="298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/>
        </p:nvSpPr>
        <p:spPr>
          <a:xfrm>
            <a:off x="163500" y="4405150"/>
            <a:ext cx="8557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Defect Detection Method Based on Faster RCNN for Power Equipment, Yang Cheng , Lingzhi Xia , Bo Yan , Jiang Chen , Dongsheng Hu , Lvfu Zhu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How can GenAI models be used in our Project?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(Residual Network) 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729450" y="2078875"/>
            <a:ext cx="336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Used in deep learning for image classification, object detection, and recognition.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Feature: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Skip connections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(shortcut paths) to avoid vanishing gradient issues.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Enables training of very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networks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(e.g., ResNet-50, ResNet-101).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700" y="2006250"/>
            <a:ext cx="4540350" cy="1841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7650" y="542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 Libraries for CNN in Jupyter Lab</a:t>
            </a:r>
            <a:endParaRPr/>
          </a:p>
        </p:txBody>
      </p:sp>
      <p:sp>
        <p:nvSpPr>
          <p:cNvPr id="188" name="Google Shape;188;p29"/>
          <p:cNvSpPr txBox="1"/>
          <p:nvPr/>
        </p:nvSpPr>
        <p:spPr>
          <a:xfrm>
            <a:off x="727650" y="1481675"/>
            <a:ext cx="7448700" cy="30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NumPy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– Handles image data as numerical arrays, making it easier for CNN models to process.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TensorFlow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– The main deep learning framework used to build and train CNN models.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Keras (Sequential, Layers)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– Provides an easy way to create CNN architectures using layers like convolution, pooling, and dense layers.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Pandas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– Helps load and manage datasets, especially when working with CSV files containing image labels.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Matplotlib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– Helps visualize images, training loss, and accuracy.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for Different CNN Models</a:t>
            </a:r>
            <a:endParaRPr/>
          </a:p>
        </p:txBody>
      </p:sp>
      <p:sp>
        <p:nvSpPr>
          <p:cNvPr id="194" name="Google Shape;194;p30"/>
          <p:cNvSpPr txBox="1"/>
          <p:nvPr/>
        </p:nvSpPr>
        <p:spPr>
          <a:xfrm>
            <a:off x="0" y="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776125" y="2003775"/>
            <a:ext cx="82047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" sz="1200"/>
              <a:t>YOLO &amp; Faster R-CNN</a:t>
            </a:r>
            <a:r>
              <a:rPr lang="en" sz="1200"/>
              <a:t> → Require </a:t>
            </a:r>
            <a:r>
              <a:rPr b="1" lang="en" sz="1200"/>
              <a:t>OpenCV</a:t>
            </a:r>
            <a:r>
              <a:rPr lang="en" sz="1200"/>
              <a:t> for real-time image processing.</a:t>
            </a:r>
            <a:endParaRPr sz="1200"/>
          </a:p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" sz="1200"/>
              <a:t>ResNet &amp; EfficientNet</a:t>
            </a:r>
            <a:r>
              <a:rPr lang="en" sz="1200"/>
              <a:t> → Use </a:t>
            </a:r>
            <a:r>
              <a:rPr b="1" lang="en" sz="1200"/>
              <a:t>TensorFlow/Keras</a:t>
            </a:r>
            <a:r>
              <a:rPr lang="en" sz="1200"/>
              <a:t> for training deep classification models.</a:t>
            </a:r>
            <a:endParaRPr sz="1200"/>
          </a:p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" sz="1200"/>
              <a:t>All models</a:t>
            </a:r>
            <a:r>
              <a:rPr lang="en" sz="1200"/>
              <a:t> need </a:t>
            </a:r>
            <a:r>
              <a:rPr b="1" lang="en" sz="1200"/>
              <a:t>NumPy</a:t>
            </a:r>
            <a:r>
              <a:rPr lang="en" sz="1200"/>
              <a:t> (for numerical data handling) and </a:t>
            </a:r>
            <a:r>
              <a:rPr b="1" lang="en" sz="1200"/>
              <a:t>Matplotlib</a:t>
            </a:r>
            <a:r>
              <a:rPr lang="en" sz="1200"/>
              <a:t> (for visualization).</a:t>
            </a:r>
            <a:endParaRPr sz="1200"/>
          </a:p>
          <a:p>
            <a:pPr indent="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6" name="Google Shape;196;p30"/>
          <p:cNvSpPr txBox="1"/>
          <p:nvPr>
            <p:ph type="title"/>
          </p:nvPr>
        </p:nvSpPr>
        <p:spPr>
          <a:xfrm>
            <a:off x="729450" y="3675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197" name="Google Shape;197;p30"/>
          <p:cNvSpPr txBox="1"/>
          <p:nvPr/>
        </p:nvSpPr>
        <p:spPr>
          <a:xfrm>
            <a:off x="776125" y="4332125"/>
            <a:ext cx="69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Based on our project requirements, which CNN model would you recommend?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0" y="0"/>
            <a:ext cx="90414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2"/>
                </a:solidFill>
              </a:rPr>
              <a:t>DATASET LINK:</a:t>
            </a:r>
            <a:endParaRPr b="1" sz="3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">
                <a:solidFill>
                  <a:schemeClr val="dk2"/>
                </a:solidFill>
              </a:rPr>
              <a:t>https://universe.roboflow.com/team-ks/broken-laptop-parts/images/</a:t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25" y="1948975"/>
            <a:ext cx="2294695" cy="21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200" y="1948986"/>
            <a:ext cx="2676875" cy="21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0949" y="2013274"/>
            <a:ext cx="2994775" cy="20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124200" y="164100"/>
            <a:ext cx="8895600" cy="48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1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AND AUGMENTATION STEPS:</a:t>
            </a:r>
            <a:endParaRPr b="1" sz="234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14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Gather images of laptops, servers, and storage devices (both defective &amp; non-defective).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a balanced dataset covering different brands, angles, and lighting conditions.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duplicate or irrelevant images.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images to a uniform format (e.g., </a:t>
            </a:r>
            <a:r>
              <a:rPr lang="en" sz="16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.jpg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6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.png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120125" y="484825"/>
            <a:ext cx="8727300" cy="45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3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AND AUGMENTATION STEPS:</a:t>
            </a:r>
            <a:endParaRPr b="1" sz="248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1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Resizing &amp; Normalization</a:t>
            </a:r>
            <a:endParaRPr b="1" sz="5194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06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1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Resize all images to a fixed dimension (e.g., </a:t>
            </a:r>
            <a:r>
              <a:rPr lang="en" sz="5194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224x224</a:t>
            </a:r>
            <a:r>
              <a:rPr lang="en" sz="51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5194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06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1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Normalize pixel values (</a:t>
            </a:r>
            <a:r>
              <a:rPr lang="en" sz="5194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0-1</a:t>
            </a:r>
            <a:r>
              <a:rPr lang="en" sz="51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dividing by 255).</a:t>
            </a:r>
            <a:endParaRPr sz="5194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1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Geometric Transformations (For Robustness)</a:t>
            </a:r>
            <a:endParaRPr b="1" sz="5194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06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1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 (</a:t>
            </a:r>
            <a:r>
              <a:rPr b="1" lang="en" sz="51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±15° to ±30°</a:t>
            </a:r>
            <a:r>
              <a:rPr lang="en" sz="51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– Helps recognize defects from different angles.</a:t>
            </a:r>
            <a:endParaRPr sz="5194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06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1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Translation (</a:t>
            </a:r>
            <a:r>
              <a:rPr b="1" lang="en" sz="51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±10% Width/Height Shift</a:t>
            </a:r>
            <a:r>
              <a:rPr lang="en" sz="51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– Simulates object misalignment.</a:t>
            </a:r>
            <a:endParaRPr sz="5194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06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1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Zoom-in (</a:t>
            </a:r>
            <a:r>
              <a:rPr b="1" lang="en" sz="51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5-15%</a:t>
            </a:r>
            <a:r>
              <a:rPr lang="en" sz="51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&amp; Zoom-out (</a:t>
            </a:r>
            <a:r>
              <a:rPr b="1" lang="en" sz="51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5-10%</a:t>
            </a:r>
            <a:r>
              <a:rPr lang="en" sz="51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– Covers varying distances.</a:t>
            </a:r>
            <a:endParaRPr sz="5194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1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Lighting &amp; Color Adjustments (For Environment Variations)</a:t>
            </a:r>
            <a:endParaRPr b="1" sz="5194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06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1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Brightness Adjustment (</a:t>
            </a:r>
            <a:r>
              <a:rPr b="1" lang="en" sz="51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±20%</a:t>
            </a:r>
            <a:r>
              <a:rPr lang="en" sz="51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– Adapts to different lighting conditions.</a:t>
            </a:r>
            <a:endParaRPr sz="5194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606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Char char="●"/>
            </a:pPr>
            <a:r>
              <a:rPr lang="en" sz="51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Contrast Variation (</a:t>
            </a:r>
            <a:r>
              <a:rPr b="1" lang="en" sz="51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±15%</a:t>
            </a:r>
            <a:r>
              <a:rPr lang="en" sz="51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– Helps detect defects under varying contrast.</a:t>
            </a:r>
            <a:br>
              <a:rPr b="1" lang="en" sz="28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28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20125" y="484825"/>
            <a:ext cx="8727300" cy="45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QUERIES:</a:t>
            </a:r>
            <a:br>
              <a:rPr lang="en" sz="28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images are available? Do we have a balanced number of defective and non-defective samples?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we have metadata for each image ?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preprocessing and augmentation steps expected?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  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1853850"/>
            <a:ext cx="76887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Dataset from kaggle that has images of laptops: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https://www.kaggle.com/datasets/sugxm00/laptop-dataset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Defect Prediction for New Products During the Development Phase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https://asmedigitalcollection.asme.org/testingevaluation/article-abstract/42/4/989/1190142/Defect-Prediction-for-New-Products-During-the?redirectedFrom=fulltext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Defect detection of laptop appearance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https://www.niclab.ac.cn/assets/pdf/2023-Defect%20Detection%20of%20Laptop%20Appearance%20Based%20on%20Improved%20Multi-Scale%20Normalizing%20Flows.pdf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100" y="1512250"/>
            <a:ext cx="6763676" cy="29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45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YOLOv8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YOLOv8 (You Only Look Once version 8) is an advanced real-time object detection model developed by Ultralytics.</a:t>
            </a:r>
            <a:endParaRPr b="0" sz="1900"/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directly predicts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bounding boxes</a:t>
            </a:r>
            <a:r>
              <a:rPr b="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labels</a:t>
            </a:r>
            <a:r>
              <a:rPr b="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a single pass through the neural network.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Reasons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use YOLOv8: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accuracy for small defects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Supports custom training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and real-time detection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defect detection in a single pass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detection using YOLOv8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https://ieeexplore.ieee.org/abstract/document/10724411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Research on Aircraft Image Segmentation Algorithm Based on Improved YOLOv8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https://dl.acm.org/doi/abs/10.1145/3700906.3700924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5300" y="2371074"/>
            <a:ext cx="3538600" cy="19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677450" y="2027175"/>
            <a:ext cx="7863900" cy="23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Are there any other specifics about the dataset that should be considered while choosing the CNN model?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What will be the impact of this project?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Based on what metrics will we find the severity of the defects?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