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embeddedFontLst>
    <p:embeddedFont>
      <p:font typeface="Lato" panose="020F0502020204030203" pitchFamily="34" charset="0"/>
      <p:regular r:id="rId33"/>
      <p:bold r:id="rId34"/>
      <p:italic r:id="rId35"/>
      <p:boldItalic r:id="rId36"/>
    </p:embeddedFont>
    <p:embeddedFont>
      <p:font typeface="Raleway" pitchFamily="2" charset="0"/>
      <p:regular r:id="rId37"/>
      <p:bold r:id="rId38"/>
      <p:italic r:id="rId39"/>
      <p:boldItalic r:id="rId40"/>
    </p:embeddedFont>
    <p:embeddedFont>
      <p:font typeface="Roboto" panose="020000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7.fntdata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43" Type="http://schemas.openxmlformats.org/officeDocument/2006/relationships/font" Target="fonts/font11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3cd97fcb1d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3cd97fcb1d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f516dd588_7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4f516dd588_7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f516dd588_7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f516dd588_7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f2ab55f2f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4f2ab55f2f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f516dd588_7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4f516dd588_7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4f516dd588_7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4f516dd588_7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4f516dd588_7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4f516dd588_7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4f516dd588_7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4f516dd588_7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4f2ab55f2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4f2ab55f2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4f1cf9f7af_1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4f1cf9f7af_1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f1cf9f7af_1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4f1cf9f7af_1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f1cf9f7a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f1cf9f7af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f1cf9f7af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4f1cf9f7af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4f1cf9f7af_1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4f1cf9f7af_1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4f1cf9f7af_1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4f1cf9f7af_1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4f1cf9f7af_1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4f1cf9f7af_1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4f1cf9f7af_1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4f1cf9f7af_1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4f1cf9f7af_1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4f1cf9f7af_1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f1cf9f7af_1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4f1cf9f7af_1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f235dc646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4f235dc646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f235dc64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4f235dc64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4f235dc646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4f235dc646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4f1cf9f7af_3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4f1cf9f7af_3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4f2ab55f2f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4f2ab55f2f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f1cf9f7af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f1cf9f7af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f1cf9f7af_2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f1cf9f7af_2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4f1cf9f7af_2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4f1cf9f7af_2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4f516dd588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4f516dd588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4f516dd588_3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4f516dd588_3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f1cf9f7af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4f1cf9f7af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22i218@psgtech.ac.in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22z336@psgtech.ac.i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sugxm00/laptop-data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AI IN FINANCIAL SERVICES</a:t>
            </a:r>
            <a:endParaRPr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729452" y="211415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3716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DEFECT DETECTION FOR LAPTOPS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4367025" y="3340400"/>
            <a:ext cx="4776900" cy="17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Gayathri R                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22i218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Vinithaa P                                      22z273 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Kiruthika Sermadurai                   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22z33</a:t>
            </a: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6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Sanjitha R                                       22z259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450">
                <a:solidFill>
                  <a:schemeClr val="dk2"/>
                </a:solidFill>
                <a:highlight>
                  <a:schemeClr val="lt2"/>
                </a:highlight>
                <a:latin typeface="Roboto"/>
                <a:ea typeface="Roboto"/>
                <a:cs typeface="Roboto"/>
                <a:sym typeface="Roboto"/>
              </a:rPr>
              <a:t>Durga G                                           22z321</a:t>
            </a:r>
            <a:endParaRPr sz="1450">
              <a:solidFill>
                <a:schemeClr val="dk2"/>
              </a:solidFill>
              <a:highlight>
                <a:schemeClr val="lt2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633175" y="3469850"/>
            <a:ext cx="6598200" cy="98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Academic Mentor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Dr.Suriya S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CSE Department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PSG College of Technology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0" name="Google Shape;90;p13"/>
          <p:cNvSpPr txBox="1"/>
          <p:nvPr/>
        </p:nvSpPr>
        <p:spPr>
          <a:xfrm>
            <a:off x="633175" y="2758425"/>
            <a:ext cx="6598200" cy="78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Industry Mentor</a:t>
            </a:r>
            <a:endParaRPr sz="13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Manu Sharma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Hewlett Packard Enterprise(HPE)</a:t>
            </a:r>
            <a:endParaRPr sz="1300" b="1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2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Models Used</a:t>
            </a:r>
            <a:endParaRPr sz="2750"/>
          </a:p>
        </p:txBody>
      </p:sp>
      <p:sp>
        <p:nvSpPr>
          <p:cNvPr id="150" name="Google Shape;150;p22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MobileNetV2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lightweight model optimized for speed and efficiency, ideal for real-time defect screening on mobile and embedded devices.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ResNet-50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deep learning model with 50 layers that helps accurately detect defects by learning from complex patterns in images.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Yolov8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A fast and reliable object detection model that uses bounding boxes to clearly show defect areas, providing quick, trustworthy results in real-time.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MobileNetV2</a:t>
            </a:r>
            <a:endParaRPr sz="2750"/>
          </a:p>
        </p:txBody>
      </p:sp>
      <p:sp>
        <p:nvSpPr>
          <p:cNvPr id="156" name="Google Shape;156;p23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MobileNetV2 is a small and fast model that helps in image classification. It’s designed to work well on phones and other small devices, where speed and saving battery are important.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MobileNetV2?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Quick checks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Low power needs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Compact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accuracy in defect detection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MobileNetV2</a:t>
            </a:r>
            <a:endParaRPr sz="2750"/>
          </a:p>
        </p:txBody>
      </p:sp>
      <p:sp>
        <p:nvSpPr>
          <p:cNvPr id="162" name="Google Shape;162;p24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Used It: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pre-trained MobileNetV2.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Adjusted it for defect detection with custom images.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Modified the model to output "defect" or "no defect."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Added dropout layers to prevent overfitting.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Designed for fast and efficient defect detection.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Benefit: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can be used in real-time during production, helping catch issues early.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5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ResNet-50</a:t>
            </a:r>
            <a:endParaRPr sz="2750"/>
          </a:p>
        </p:txBody>
      </p:sp>
      <p:sp>
        <p:nvSpPr>
          <p:cNvPr id="168" name="Google Shape;168;p25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deep learning model with 50 layers that helps accurately detect defects by learning from complex patterns in images.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ResNet-50?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Captures intricate details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Learns better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Trusted in the industry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 accuracy in defect detection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6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ResNet-50</a:t>
            </a:r>
            <a:endParaRPr sz="2750"/>
          </a:p>
        </p:txBody>
      </p:sp>
      <p:sp>
        <p:nvSpPr>
          <p:cNvPr id="174" name="Google Shape;174;p26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Used It: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Pre-trained ResNet-50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 Ending for Application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Augmentation (flipping, rotating)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Improved Flexibility and Accuracy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Benefit: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Great for final quality checks where accuracy really matters.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Yolov8</a:t>
            </a:r>
            <a:endParaRPr sz="2750"/>
          </a:p>
        </p:txBody>
      </p:sp>
      <p:sp>
        <p:nvSpPr>
          <p:cNvPr id="180" name="Google Shape;180;p27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fast and reliable object detection model that uses bounding boxes to clearly show defect areas, providing quick, trustworthy results in real-time.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SzPts val="688"/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Why Yolov8?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Lightweight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Fast and accurate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Bounding box for trust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Yolov8</a:t>
            </a:r>
            <a:endParaRPr sz="275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95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 We Used It: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Labeled Images with Bounding Boxes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Defect Presence = Bounding Box Detected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Defect = No Bounding Box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Highlights Defective Areas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Enhances User Trust and Interpretability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 Benefit:</a:t>
            </a:r>
            <a:b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builds trust, users can </a:t>
            </a:r>
            <a:r>
              <a:rPr lang="en"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see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where the defect lies.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/>
        </p:nvSpPr>
        <p:spPr>
          <a:xfrm>
            <a:off x="212950" y="569175"/>
            <a:ext cx="5865900" cy="5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WorkFlow</a:t>
            </a:r>
            <a:endParaRPr sz="2000" b="1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2" name="Google Shape;1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950" y="1470325"/>
            <a:ext cx="8839200" cy="200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0"/>
          <p:cNvSpPr txBox="1">
            <a:spLocks noGrp="1"/>
          </p:cNvSpPr>
          <p:nvPr>
            <p:ph type="title" idx="4294967295"/>
          </p:nvPr>
        </p:nvSpPr>
        <p:spPr>
          <a:xfrm>
            <a:off x="448913" y="308400"/>
            <a:ext cx="87579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Interface for Laptop Defect Detection</a:t>
            </a:r>
            <a:endParaRPr/>
          </a:p>
        </p:txBody>
      </p:sp>
      <p:pic>
        <p:nvPicPr>
          <p:cNvPr id="198" name="Google Shape;19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98000" y="1177525"/>
            <a:ext cx="5659725" cy="36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1"/>
          <p:cNvSpPr txBox="1">
            <a:spLocks noGrp="1"/>
          </p:cNvSpPr>
          <p:nvPr>
            <p:ph type="title" idx="4294967295"/>
          </p:nvPr>
        </p:nvSpPr>
        <p:spPr>
          <a:xfrm>
            <a:off x="193050" y="559250"/>
            <a:ext cx="87579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Selection</a:t>
            </a:r>
            <a:endParaRPr/>
          </a:p>
        </p:txBody>
      </p:sp>
      <p:pic>
        <p:nvPicPr>
          <p:cNvPr id="204" name="Google Shape;2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75" y="1321775"/>
            <a:ext cx="7953375" cy="234315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1"/>
          <p:cNvSpPr txBox="1"/>
          <p:nvPr/>
        </p:nvSpPr>
        <p:spPr>
          <a:xfrm>
            <a:off x="554075" y="4071950"/>
            <a:ext cx="6664500" cy="50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It offers options to choose between three different models.</a:t>
            </a:r>
            <a:endParaRPr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title"/>
          </p:nvPr>
        </p:nvSpPr>
        <p:spPr>
          <a:xfrm>
            <a:off x="672175" y="57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body" idx="1"/>
          </p:nvPr>
        </p:nvSpPr>
        <p:spPr>
          <a:xfrm>
            <a:off x="727650" y="1529025"/>
            <a:ext cx="7924500" cy="28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988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Char char="●"/>
            </a:pPr>
            <a:r>
              <a:rPr lang="en" sz="1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 a vision-based system that can automatically detect defects in laptop devices.</a:t>
            </a: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8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Char char="●"/>
            </a:pPr>
            <a:r>
              <a:rPr lang="en" sz="1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Reduce the manual inspection efforts and minimize the human error.</a:t>
            </a: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8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Char char="●"/>
            </a:pPr>
            <a:r>
              <a:rPr lang="en" sz="1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Ensures the quality assurance of the laptops.</a:t>
            </a: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SzPts val="1018"/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82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Char char="●"/>
            </a:pPr>
            <a:r>
              <a:rPr lang="en" sz="1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Streamline the inspection process to ensure only high-quality laptops are approved for use.</a:t>
            </a: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>
            <a:spLocks noGrp="1"/>
          </p:cNvSpPr>
          <p:nvPr>
            <p:ph type="title" idx="4294967295"/>
          </p:nvPr>
        </p:nvSpPr>
        <p:spPr>
          <a:xfrm>
            <a:off x="193050" y="559250"/>
            <a:ext cx="8757900" cy="99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Image and Folder Uploading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738" y="1457350"/>
            <a:ext cx="8010525" cy="192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>
            <a:spLocks noGrp="1"/>
          </p:cNvSpPr>
          <p:nvPr>
            <p:ph type="title" idx="4294967295"/>
          </p:nvPr>
        </p:nvSpPr>
        <p:spPr>
          <a:xfrm>
            <a:off x="643650" y="166750"/>
            <a:ext cx="7856700" cy="409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Uploading a Single Image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MobileNetV2 Model</a:t>
            </a:r>
            <a:endParaRPr sz="2100"/>
          </a:p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33"/>
          <p:cNvPicPr preferRelativeResize="0"/>
          <p:nvPr/>
        </p:nvPicPr>
        <p:blipFill rotWithShape="1">
          <a:blip r:embed="rId3">
            <a:alphaModFix/>
          </a:blip>
          <a:srcRect t="4092" r="1390" b="77313"/>
          <a:stretch/>
        </p:blipFill>
        <p:spPr>
          <a:xfrm>
            <a:off x="1910200" y="1207425"/>
            <a:ext cx="5554975" cy="9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33"/>
          <p:cNvPicPr preferRelativeResize="0"/>
          <p:nvPr/>
        </p:nvPicPr>
        <p:blipFill rotWithShape="1">
          <a:blip r:embed="rId3">
            <a:alphaModFix/>
          </a:blip>
          <a:srcRect t="48617" r="1390" b="5146"/>
          <a:stretch/>
        </p:blipFill>
        <p:spPr>
          <a:xfrm>
            <a:off x="1910200" y="2132650"/>
            <a:ext cx="5554975" cy="2300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>
            <a:spLocks noGrp="1"/>
          </p:cNvSpPr>
          <p:nvPr>
            <p:ph type="title" idx="4294967295"/>
          </p:nvPr>
        </p:nvSpPr>
        <p:spPr>
          <a:xfrm>
            <a:off x="643650" y="496575"/>
            <a:ext cx="78567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8288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ResNet-50 Model</a:t>
            </a:r>
            <a:endParaRPr/>
          </a:p>
        </p:txBody>
      </p:sp>
      <p:pic>
        <p:nvPicPr>
          <p:cNvPr id="224" name="Google Shape;224;p34"/>
          <p:cNvPicPr preferRelativeResize="0"/>
          <p:nvPr/>
        </p:nvPicPr>
        <p:blipFill rotWithShape="1">
          <a:blip r:embed="rId3">
            <a:alphaModFix/>
          </a:blip>
          <a:srcRect t="48678"/>
          <a:stretch/>
        </p:blipFill>
        <p:spPr>
          <a:xfrm>
            <a:off x="1920400" y="2221525"/>
            <a:ext cx="5608000" cy="263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4"/>
          <p:cNvPicPr preferRelativeResize="0"/>
          <p:nvPr/>
        </p:nvPicPr>
        <p:blipFill rotWithShape="1">
          <a:blip r:embed="rId3">
            <a:alphaModFix/>
          </a:blip>
          <a:srcRect t="3034" b="78977"/>
          <a:stretch/>
        </p:blipFill>
        <p:spPr>
          <a:xfrm>
            <a:off x="1920400" y="1296300"/>
            <a:ext cx="5608000" cy="9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>
            <a:spLocks noGrp="1"/>
          </p:cNvSpPr>
          <p:nvPr>
            <p:ph type="title" idx="4294967295"/>
          </p:nvPr>
        </p:nvSpPr>
        <p:spPr>
          <a:xfrm>
            <a:off x="643650" y="496575"/>
            <a:ext cx="78567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(You Only Look Once) Model</a:t>
            </a:r>
            <a:endParaRPr/>
          </a:p>
        </p:txBody>
      </p:sp>
      <p:pic>
        <p:nvPicPr>
          <p:cNvPr id="231" name="Google Shape;231;p35"/>
          <p:cNvPicPr preferRelativeResize="0"/>
          <p:nvPr/>
        </p:nvPicPr>
        <p:blipFill rotWithShape="1">
          <a:blip r:embed="rId3">
            <a:alphaModFix/>
          </a:blip>
          <a:srcRect t="4167" b="77844"/>
          <a:stretch/>
        </p:blipFill>
        <p:spPr>
          <a:xfrm>
            <a:off x="1781475" y="1202250"/>
            <a:ext cx="5581049" cy="9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35"/>
          <p:cNvPicPr preferRelativeResize="0"/>
          <p:nvPr/>
        </p:nvPicPr>
        <p:blipFill rotWithShape="1">
          <a:blip r:embed="rId3">
            <a:alphaModFix/>
          </a:blip>
          <a:srcRect t="49374"/>
          <a:stretch/>
        </p:blipFill>
        <p:spPr>
          <a:xfrm>
            <a:off x="1781475" y="2127475"/>
            <a:ext cx="5581049" cy="260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>
            <a:spLocks noGrp="1"/>
          </p:cNvSpPr>
          <p:nvPr>
            <p:ph type="title" idx="4294967295"/>
          </p:nvPr>
        </p:nvSpPr>
        <p:spPr>
          <a:xfrm>
            <a:off x="643650" y="137000"/>
            <a:ext cx="78567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Uploading a Folder</a:t>
            </a:r>
            <a:endParaRPr/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                MobileNetV2 Model</a:t>
            </a:r>
            <a:endParaRPr sz="2100"/>
          </a:p>
          <a:p>
            <a:pPr marL="457200" lvl="0" indent="45720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8" name="Google Shape;238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90925" y="1908600"/>
            <a:ext cx="5227625" cy="310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6"/>
          <p:cNvPicPr preferRelativeResize="0"/>
          <p:nvPr/>
        </p:nvPicPr>
        <p:blipFill rotWithShape="1">
          <a:blip r:embed="rId4">
            <a:alphaModFix/>
          </a:blip>
          <a:srcRect t="4092" r="1390" b="77313"/>
          <a:stretch/>
        </p:blipFill>
        <p:spPr>
          <a:xfrm>
            <a:off x="1890925" y="1051100"/>
            <a:ext cx="5227626" cy="9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>
            <a:spLocks noGrp="1"/>
          </p:cNvSpPr>
          <p:nvPr>
            <p:ph type="title" idx="4294967295"/>
          </p:nvPr>
        </p:nvSpPr>
        <p:spPr>
          <a:xfrm>
            <a:off x="643650" y="496575"/>
            <a:ext cx="78567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Resnet-50  Model</a:t>
            </a:r>
            <a:endParaRPr/>
          </a:p>
        </p:txBody>
      </p:sp>
      <p:pic>
        <p:nvPicPr>
          <p:cNvPr id="245" name="Google Shape;24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81475" y="2127475"/>
            <a:ext cx="5581051" cy="287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7"/>
          <p:cNvPicPr preferRelativeResize="0"/>
          <p:nvPr/>
        </p:nvPicPr>
        <p:blipFill rotWithShape="1">
          <a:blip r:embed="rId4">
            <a:alphaModFix/>
          </a:blip>
          <a:srcRect t="3034" b="78977"/>
          <a:stretch/>
        </p:blipFill>
        <p:spPr>
          <a:xfrm>
            <a:off x="1781475" y="1296300"/>
            <a:ext cx="5608000" cy="92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8"/>
          <p:cNvSpPr txBox="1">
            <a:spLocks noGrp="1"/>
          </p:cNvSpPr>
          <p:nvPr>
            <p:ph type="title" idx="4294967295"/>
          </p:nvPr>
        </p:nvSpPr>
        <p:spPr>
          <a:xfrm>
            <a:off x="643650" y="496575"/>
            <a:ext cx="7856700" cy="3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YOLO (You Only Look Once) Model</a:t>
            </a:r>
            <a:endParaRPr/>
          </a:p>
        </p:txBody>
      </p:sp>
      <p:pic>
        <p:nvPicPr>
          <p:cNvPr id="252" name="Google Shape;252;p38"/>
          <p:cNvPicPr preferRelativeResize="0"/>
          <p:nvPr/>
        </p:nvPicPr>
        <p:blipFill rotWithShape="1">
          <a:blip r:embed="rId3">
            <a:alphaModFix/>
          </a:blip>
          <a:srcRect t="4167" b="77844"/>
          <a:stretch/>
        </p:blipFill>
        <p:spPr>
          <a:xfrm>
            <a:off x="1781475" y="1202250"/>
            <a:ext cx="5581049" cy="92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81475" y="2127475"/>
            <a:ext cx="5581049" cy="28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9"/>
          <p:cNvSpPr txBox="1">
            <a:spLocks noGrp="1"/>
          </p:cNvSpPr>
          <p:nvPr>
            <p:ph type="title"/>
          </p:nvPr>
        </p:nvSpPr>
        <p:spPr>
          <a:xfrm>
            <a:off x="672175" y="57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FACED</a:t>
            </a:r>
            <a:endParaRPr/>
          </a:p>
        </p:txBody>
      </p:sp>
      <p:sp>
        <p:nvSpPr>
          <p:cNvPr id="259" name="Google Shape;259;p39"/>
          <p:cNvSpPr txBox="1">
            <a:spLocks noGrp="1"/>
          </p:cNvSpPr>
          <p:nvPr>
            <p:ph type="body" idx="1"/>
          </p:nvPr>
        </p:nvSpPr>
        <p:spPr>
          <a:xfrm>
            <a:off x="727650" y="1339025"/>
            <a:ext cx="7924500" cy="42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 Collection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Collecting a large, diverse dataset was time-consuming, and varying image resolutions affected model performance.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We experienced overfitting and low accuracy with ResNet18 and EfficientNet.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Model Integration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Integrating models was challenging due to differing image preprocessing requirements, ensuring smooth user interaction.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9882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95"/>
              <a:buFont typeface="Arial"/>
              <a:buChar char="●"/>
            </a:pPr>
            <a:r>
              <a:rPr lang="en" sz="1595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deployment: </a:t>
            </a:r>
            <a:r>
              <a:rPr lang="en" sz="159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Faced port errors and frequent downtime on Render.com; stable performance required a premium plan.</a:t>
            </a: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40"/>
          <p:cNvSpPr txBox="1">
            <a:spLocks noGrp="1"/>
          </p:cNvSpPr>
          <p:nvPr>
            <p:ph type="title"/>
          </p:nvPr>
        </p:nvSpPr>
        <p:spPr>
          <a:xfrm>
            <a:off x="672175" y="57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DEPLOYMENT PLAN</a:t>
            </a:r>
            <a:endParaRPr/>
          </a:p>
        </p:txBody>
      </p:sp>
      <p:sp>
        <p:nvSpPr>
          <p:cNvPr id="265" name="Google Shape;265;p40"/>
          <p:cNvSpPr txBox="1">
            <a:spLocks noGrp="1"/>
          </p:cNvSpPr>
          <p:nvPr>
            <p:ph type="body" idx="1"/>
          </p:nvPr>
        </p:nvSpPr>
        <p:spPr>
          <a:xfrm>
            <a:off x="727650" y="1529025"/>
            <a:ext cx="7924500" cy="3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Render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Free full-stack deployment (Flask + React) with GitHub auto-deploy and HTTPS support.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Railway (Free Tier)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Full-stack hosting for Flask and React with GitHub CI/CD, environment support, and HTTPS.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>
            <a:spLocks noGrp="1"/>
          </p:cNvSpPr>
          <p:nvPr>
            <p:ph type="title"/>
          </p:nvPr>
        </p:nvSpPr>
        <p:spPr>
          <a:xfrm>
            <a:off x="672175" y="57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PLANNED IMPROVEMENTS</a:t>
            </a:r>
            <a:endParaRPr/>
          </a:p>
        </p:txBody>
      </p:sp>
      <p:sp>
        <p:nvSpPr>
          <p:cNvPr id="271" name="Google Shape;271;p41"/>
          <p:cNvSpPr txBox="1">
            <a:spLocks noGrp="1"/>
          </p:cNvSpPr>
          <p:nvPr>
            <p:ph type="body" idx="1"/>
          </p:nvPr>
        </p:nvSpPr>
        <p:spPr>
          <a:xfrm>
            <a:off x="727650" y="1529025"/>
            <a:ext cx="7924500" cy="33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Device Generalization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– Extend the system to support smartphones and tablets by fine-tuning models for different devices and defects.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2702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●"/>
            </a:pPr>
            <a:r>
              <a:rPr lang="en" sz="15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Annotation Feedback Loop</a:t>
            </a:r>
            <a:r>
              <a:rPr lang="en" sz="15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Enable users to correct inaccurate predictions, using the updated data to retrain and improve model performance.</a:t>
            </a:r>
            <a:endParaRPr sz="15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8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159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72175" y="5740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CASE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body" idx="1"/>
          </p:nvPr>
        </p:nvSpPr>
        <p:spPr>
          <a:xfrm>
            <a:off x="727650" y="1529025"/>
            <a:ext cx="7855500" cy="335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Defect Detection Before Leasing: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Laptops are visually inspected before being leased. Ensures only quality-approved devices are circulated.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Leasing Condition Check: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Laptops are re-inspected when returned after leasing. Helps to detect any new changes caused during lease.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Pre-shipment Inspection for Online Orders: 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Used to detect any visible defects before packing and shipping laptops ordered online.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6000" b="1"/>
              <a:t>THANK YOU</a:t>
            </a:r>
            <a:endParaRPr sz="6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0414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2"/>
                </a:solidFill>
              </a:rPr>
              <a:t>DATASET :</a:t>
            </a:r>
            <a:endParaRPr sz="3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dk2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 sz="1800" b="1">
                <a:solidFill>
                  <a:schemeClr val="dk2"/>
                </a:solidFill>
              </a:rPr>
              <a:t>https://universe.roboflow.com/team-ks/broken-laptop-parts/images/</a:t>
            </a:r>
            <a:endParaRPr sz="18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</a:pPr>
            <a:r>
              <a:rPr lang="en" sz="2500" b="1">
                <a:solidFill>
                  <a:schemeClr val="dk2"/>
                </a:solidFill>
              </a:rPr>
              <a:t>Also collected images from  Amazon, Flipkart</a:t>
            </a:r>
            <a:endParaRPr sz="800" b="1">
              <a:solidFill>
                <a:schemeClr val="dk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25" y="1948975"/>
            <a:ext cx="2294695" cy="2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5200" y="1948986"/>
            <a:ext cx="2676875" cy="21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70949" y="2013274"/>
            <a:ext cx="2994775" cy="2003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0414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2"/>
                </a:solidFill>
              </a:rPr>
              <a:t>DATASET :</a:t>
            </a:r>
            <a:endParaRPr sz="3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dk2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</a:pPr>
            <a:r>
              <a:rPr lang="en" sz="2100" b="1">
                <a:solidFill>
                  <a:schemeClr val="dk2"/>
                </a:solidFill>
              </a:rPr>
              <a:t>Dataset from kaggle that has images of laptops:</a:t>
            </a:r>
            <a:endParaRPr sz="21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https://www.kaggle.com/datasets/sugxm00/laptop-dataset</a:t>
            </a:r>
            <a:endParaRPr sz="21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  <p:pic>
        <p:nvPicPr>
          <p:cNvPr id="116" name="Google Shape;11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99350" y="2710750"/>
            <a:ext cx="2309324" cy="2016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63325" y="2710750"/>
            <a:ext cx="2309324" cy="201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4000" y="2760850"/>
            <a:ext cx="2000700" cy="2016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>
            <a:spLocks noGrp="1"/>
          </p:cNvSpPr>
          <p:nvPr>
            <p:ph type="subTitle" idx="1"/>
          </p:nvPr>
        </p:nvSpPr>
        <p:spPr>
          <a:xfrm>
            <a:off x="0" y="0"/>
            <a:ext cx="9041400" cy="51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00" b="1">
                <a:solidFill>
                  <a:schemeClr val="dk2"/>
                </a:solidFill>
              </a:rPr>
              <a:t>DATASET :</a:t>
            </a:r>
            <a:endParaRPr sz="31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300" b="1">
              <a:solidFill>
                <a:schemeClr val="dk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dk2"/>
                </a:solidFill>
              </a:rPr>
              <a:t> </a:t>
            </a:r>
            <a:endParaRPr sz="33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</a:rPr>
              <a:t>Defectless samples :  532</a:t>
            </a:r>
            <a:endParaRPr sz="21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</a:rPr>
              <a:t>Defective samples :  298</a:t>
            </a:r>
            <a:endParaRPr sz="21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100" b="1">
              <a:solidFill>
                <a:schemeClr val="dk2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chemeClr val="dk2"/>
                </a:solidFill>
              </a:rPr>
              <a:t>Dataset splitting</a:t>
            </a:r>
            <a:endParaRPr sz="2300" b="1">
              <a:solidFill>
                <a:schemeClr val="dk2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100" b="1">
                <a:solidFill>
                  <a:schemeClr val="dk2"/>
                </a:solidFill>
              </a:rPr>
              <a:t>Data split (Train: 70%, Validation: 20%, Test: 10%)</a:t>
            </a:r>
            <a:endParaRPr sz="2100"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Importance of Data Quality in Model’s performance</a:t>
            </a:r>
            <a:endParaRPr sz="271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9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1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Accurate Labels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Ensures the model learns from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 associations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avoids errors.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Clear Images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High-quality images help the model capture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features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reducing ambiguity.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Consistent Data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Standardized backgrounds, angles, and lighting ensure the model focuses on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relevant features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(defects, not noise).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Balanced Dataset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Prevents bias, ensuring the model doesn’t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overfit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the majority class.</a:t>
            </a:r>
            <a:b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0" name="Google Shape;13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200"/>
            <a:ext cx="1724325" cy="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71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Importance of Data Standardization </a:t>
            </a:r>
            <a:endParaRPr sz="271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1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Image Resizing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Ensures 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uniform input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for the model, preventing shape mismatches.</a:t>
            </a:r>
            <a:b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Pixel Scaling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Normalizing pixel values speeds up learning and prevents the model from being influenced by 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variable intensity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Color Adjustments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Standardized lighting conditions allow the model to focus on 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important features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, not environmental variations.</a:t>
            </a:r>
            <a:b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Char char="●"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Data Augmentation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: Expands the training set, helping the model </a:t>
            </a: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generalize better</a:t>
            </a: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and avoid overfitting.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4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1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200"/>
            <a:ext cx="1724325" cy="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7650" y="534200"/>
            <a:ext cx="7688700" cy="56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Preprocessing Techniques Used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729450" y="1188075"/>
            <a:ext cx="7688700" cy="315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8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Resizing</a:t>
            </a:r>
            <a:endParaRPr sz="18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4445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images resized to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224×224 pixels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uniform input size.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8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Horizontal Flip</a:t>
            </a:r>
            <a:endParaRPr sz="18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4445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50% chance to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flip image horizontally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increase variation.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8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Brightness &amp; Contrast Adjustment</a:t>
            </a:r>
            <a:endParaRPr sz="18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Applied using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ColorJitter</a:t>
            </a: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with controlled variation: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Brightness: 85% – 115%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69900" lvl="0" indent="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35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Contrast: 85% – 115%</a:t>
            </a:r>
            <a:endParaRPr sz="135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SzPts val="688"/>
              <a:buNone/>
            </a:pPr>
            <a:r>
              <a:rPr lang="en" sz="185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Random Rotation</a:t>
            </a:r>
            <a:endParaRPr sz="185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lvl="0" indent="444500" algn="l" rtl="0">
              <a:lnSpc>
                <a:spcPct val="70000"/>
              </a:lnSpc>
              <a:spcBef>
                <a:spcPts val="500"/>
              </a:spcBef>
              <a:spcAft>
                <a:spcPts val="0"/>
              </a:spcAft>
              <a:buSzPts val="688"/>
              <a:buNone/>
            </a:pPr>
            <a:r>
              <a:rPr lang="en"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Image rotated randomly by </a:t>
            </a:r>
            <a:r>
              <a:rPr lang="en" sz="16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0°, 90°, 180°, or 270°</a:t>
            </a:r>
            <a:endParaRPr sz="16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688"/>
              <a:buNone/>
            </a:pPr>
            <a:endParaRPr sz="912"/>
          </a:p>
        </p:txBody>
      </p:sp>
      <p:pic>
        <p:nvPicPr>
          <p:cNvPr id="144" name="Google Shape;14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01200"/>
            <a:ext cx="1724325" cy="18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1040</Words>
  <Application>Microsoft Office PowerPoint</Application>
  <PresentationFormat>On-screen Show (16:9)</PresentationFormat>
  <Paragraphs>173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Lato</vt:lpstr>
      <vt:lpstr>Roboto</vt:lpstr>
      <vt:lpstr>Arial</vt:lpstr>
      <vt:lpstr>Raleway</vt:lpstr>
      <vt:lpstr>Streamline</vt:lpstr>
      <vt:lpstr>AI IN FINANCIAL SERVICES</vt:lpstr>
      <vt:lpstr>OBJECTIVE</vt:lpstr>
      <vt:lpstr>USE CASE</vt:lpstr>
      <vt:lpstr>PowerPoint Presentation</vt:lpstr>
      <vt:lpstr>PowerPoint Presentation</vt:lpstr>
      <vt:lpstr>PowerPoint Presentation</vt:lpstr>
      <vt:lpstr>Importance of Data Quality in Model’s performance </vt:lpstr>
      <vt:lpstr>Importance of Data Standardization  </vt:lpstr>
      <vt:lpstr>Preprocessing Techniques Used</vt:lpstr>
      <vt:lpstr>Models Used</vt:lpstr>
      <vt:lpstr>MobileNetV2</vt:lpstr>
      <vt:lpstr>MobileNetV2</vt:lpstr>
      <vt:lpstr>ResNet-50</vt:lpstr>
      <vt:lpstr>ResNet-50</vt:lpstr>
      <vt:lpstr>Yolov8</vt:lpstr>
      <vt:lpstr>Yolov8 </vt:lpstr>
      <vt:lpstr>PowerPoint Presentation</vt:lpstr>
      <vt:lpstr>User Interface for Laptop Defect Detection</vt:lpstr>
      <vt:lpstr>Model Selection</vt:lpstr>
      <vt:lpstr>Single Image and Folder Uploading</vt:lpstr>
      <vt:lpstr>Uploading a Single Image                 MobileNetV2 Model </vt:lpstr>
      <vt:lpstr>ResNet-50 Model</vt:lpstr>
      <vt:lpstr>YOLO (You Only Look Once) Model</vt:lpstr>
      <vt:lpstr>             Uploading a Folder                 MobileNetV2 Model </vt:lpstr>
      <vt:lpstr>               Resnet-50  Model</vt:lpstr>
      <vt:lpstr>YOLO (You Only Look Once) Model</vt:lpstr>
      <vt:lpstr>CHALLENGES FACED</vt:lpstr>
      <vt:lpstr>DEPLOYMENT PLAN</vt:lpstr>
      <vt:lpstr>PLANNED IMPROVEMENTS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kiruthika kiruthika</cp:lastModifiedBy>
  <cp:revision>1</cp:revision>
  <dcterms:modified xsi:type="dcterms:W3CDTF">2025-06-29T09:44:41Z</dcterms:modified>
</cp:coreProperties>
</file>