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embeddedFontLst>
    <p:embeddedFont>
      <p:font typeface="Raleway"/>
      <p:regular r:id="rId19"/>
      <p:bold r:id="rId20"/>
      <p:italic r:id="rId21"/>
      <p:boldItalic r:id="rId22"/>
    </p:embeddedFont>
    <p:embeddedFont>
      <p:font typeface="Roboto"/>
      <p:regular r:id="rId23"/>
      <p:bold r:id="rId24"/>
      <p:italic r:id="rId25"/>
      <p:boldItalic r:id="rId26"/>
    </p:embeddedFont>
    <p:embeddedFont>
      <p:font typeface="Lat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.fntdata"/><Relationship Id="rId22" Type="http://schemas.openxmlformats.org/officeDocument/2006/relationships/font" Target="fonts/Raleway-boldItalic.fntdata"/><Relationship Id="rId21" Type="http://schemas.openxmlformats.org/officeDocument/2006/relationships/font" Target="fonts/Raleway-italic.fntdata"/><Relationship Id="rId24" Type="http://schemas.openxmlformats.org/officeDocument/2006/relationships/font" Target="fonts/Roboto-bold.fntdata"/><Relationship Id="rId23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Roboto-boldItalic.fntdata"/><Relationship Id="rId25" Type="http://schemas.openxmlformats.org/officeDocument/2006/relationships/font" Target="fonts/Roboto-italic.fntdata"/><Relationship Id="rId28" Type="http://schemas.openxmlformats.org/officeDocument/2006/relationships/font" Target="fonts/Lato-bold.fntdata"/><Relationship Id="rId27" Type="http://schemas.openxmlformats.org/officeDocument/2006/relationships/font" Target="fonts/Lato-regular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Lato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0" Type="http://schemas.openxmlformats.org/officeDocument/2006/relationships/font" Target="fonts/Lato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Raleway-regular.fntdata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67a72d3601_0_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67a72d3601_0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367a72d3601_0_4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367a72d3601_0_4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367a72d3601_0_4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367a72d3601_0_4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67a72d3601_0_4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367a72d3601_0_4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67caa25da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67caa25da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65d6f565a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65d6f565a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67a72d3601_0_4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67a72d3601_0_4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67a72d3601_0_4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367a72d3601_0_4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67a72d3601_0_4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67a72d3601_0_4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367a72d3601_0_4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367a72d3601_0_4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367a72d3601_0_4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367a72d3601_0_4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67a72d3601_0_4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367a72d3601_0_4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6" name="Google Shape;56;p1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7" name="Google Shape;57;p1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1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14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0" name="Google Shape;60;p14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1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1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1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15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0" name="Google Shape;70;p1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71" name="Google Shape;71;p1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3" name="Google Shape;73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5" name="Google Shape;75;p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8" name="Google Shape;78;p1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79" name="Google Shape;79;p1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1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1" name="Google Shape;81;p17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83" name="Google Shape;83;p17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84" name="Google Shape;84;p1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7" name="Google Shape;87;p1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88" name="Google Shape;88;p1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0" name="Google Shape;90;p18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91" name="Google Shape;91;p1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4" name="Google Shape;94;p1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95" name="Google Shape;95;p1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1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7" name="Google Shape;97;p19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9" name="Google Shape;99;p1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oogle Shape;101;p20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102" name="Google Shape;102;p2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2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4" name="Google Shape;104;p20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5" name="Google Shape;105;p2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8" name="Google Shape;108;p2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09" name="Google Shape;109;p2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2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1" name="Google Shape;111;p21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112" name="Google Shape;112;p21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13" name="Google Shape;113;p21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4" name="Google Shape;114;p2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17" name="Google Shape;117;p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Google Shape;119;p23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120" name="Google Shape;120;p2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2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2" name="Google Shape;122;p23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3" name="Google Shape;123;p23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4" name="Google Shape;124;p2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22i218@psgtech.ac.in" TargetMode="External"/><Relationship Id="rId4" Type="http://schemas.openxmlformats.org/officeDocument/2006/relationships/hyperlink" Target="mailto:22z336@psgtech.ac.in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jpg"/><Relationship Id="rId4" Type="http://schemas.openxmlformats.org/officeDocument/2006/relationships/image" Target="../media/image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jpg"/><Relationship Id="rId4" Type="http://schemas.openxmlformats.org/officeDocument/2006/relationships/image" Target="../media/image12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jpg"/><Relationship Id="rId4" Type="http://schemas.openxmlformats.org/officeDocument/2006/relationships/image" Target="../media/image17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Relationship Id="rId4" Type="http://schemas.openxmlformats.org/officeDocument/2006/relationships/image" Target="../media/image9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jpg"/><Relationship Id="rId4" Type="http://schemas.openxmlformats.org/officeDocument/2006/relationships/image" Target="../media/image18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jpg"/><Relationship Id="rId4" Type="http://schemas.openxmlformats.org/officeDocument/2006/relationships/image" Target="../media/image2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jpg"/><Relationship Id="rId4" Type="http://schemas.openxmlformats.org/officeDocument/2006/relationships/image" Target="../media/image4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jpg"/><Relationship Id="rId4" Type="http://schemas.openxmlformats.org/officeDocument/2006/relationships/image" Target="../media/image3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jpg"/><Relationship Id="rId4" Type="http://schemas.openxmlformats.org/officeDocument/2006/relationships/image" Target="../media/image19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 txBox="1"/>
          <p:nvPr>
            <p:ph type="ctrTitle"/>
          </p:nvPr>
        </p:nvSpPr>
        <p:spPr>
          <a:xfrm>
            <a:off x="729450" y="1322450"/>
            <a:ext cx="7688100" cy="79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 IN FINANCIAL SERVICES</a:t>
            </a:r>
            <a:endParaRPr/>
          </a:p>
        </p:txBody>
      </p:sp>
      <p:sp>
        <p:nvSpPr>
          <p:cNvPr id="132" name="Google Shape;132;p25"/>
          <p:cNvSpPr txBox="1"/>
          <p:nvPr>
            <p:ph idx="1" type="subTitle"/>
          </p:nvPr>
        </p:nvSpPr>
        <p:spPr>
          <a:xfrm>
            <a:off x="729452" y="211415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DEFECT DETECTION FOR LAPTOPS</a:t>
            </a:r>
            <a:endParaRPr/>
          </a:p>
        </p:txBody>
      </p:sp>
      <p:sp>
        <p:nvSpPr>
          <p:cNvPr id="133" name="Google Shape;133;p25"/>
          <p:cNvSpPr txBox="1"/>
          <p:nvPr/>
        </p:nvSpPr>
        <p:spPr>
          <a:xfrm>
            <a:off x="4367025" y="3340400"/>
            <a:ext cx="4776900" cy="17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Gayathri R                                   </a:t>
            </a:r>
            <a:r>
              <a:rPr lang="en" sz="1450">
                <a:solidFill>
                  <a:schemeClr val="dk2"/>
                </a:solidFill>
                <a:highlight>
                  <a:schemeClr val="lt2"/>
                </a:highlight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22i218</a:t>
            </a:r>
            <a:endParaRPr sz="1450">
              <a:solidFill>
                <a:schemeClr val="dk2"/>
              </a:solidFill>
              <a:highlight>
                <a:schemeClr val="lt2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solidFill>
                  <a:schemeClr val="dk2"/>
                </a:solidFill>
                <a:highlight>
                  <a:schemeClr val="lt2"/>
                </a:highlight>
                <a:latin typeface="Roboto"/>
                <a:ea typeface="Roboto"/>
                <a:cs typeface="Roboto"/>
                <a:sym typeface="Roboto"/>
              </a:rPr>
              <a:t>Vinithaa P                                      22z273 </a:t>
            </a:r>
            <a:endParaRPr sz="1450">
              <a:solidFill>
                <a:schemeClr val="dk2"/>
              </a:solidFill>
              <a:highlight>
                <a:schemeClr val="lt2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solidFill>
                  <a:schemeClr val="dk2"/>
                </a:solidFill>
                <a:highlight>
                  <a:schemeClr val="lt2"/>
                </a:highlight>
                <a:latin typeface="Roboto"/>
                <a:ea typeface="Roboto"/>
                <a:cs typeface="Roboto"/>
                <a:sym typeface="Roboto"/>
              </a:rPr>
              <a:t>Kiruthika Sermadurai                   </a:t>
            </a:r>
            <a:r>
              <a:rPr lang="en" sz="1450">
                <a:solidFill>
                  <a:schemeClr val="dk2"/>
                </a:solidFill>
                <a:highlight>
                  <a:schemeClr val="lt2"/>
                </a:highlight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22z33</a:t>
            </a:r>
            <a:r>
              <a:rPr lang="en" sz="1450">
                <a:solidFill>
                  <a:schemeClr val="dk2"/>
                </a:solidFill>
                <a:highlight>
                  <a:schemeClr val="lt2"/>
                </a:highlight>
                <a:latin typeface="Roboto"/>
                <a:ea typeface="Roboto"/>
                <a:cs typeface="Roboto"/>
                <a:sym typeface="Roboto"/>
              </a:rPr>
              <a:t>6</a:t>
            </a:r>
            <a:endParaRPr sz="1450">
              <a:solidFill>
                <a:schemeClr val="dk2"/>
              </a:solidFill>
              <a:highlight>
                <a:schemeClr val="lt2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solidFill>
                  <a:schemeClr val="dk2"/>
                </a:solidFill>
                <a:highlight>
                  <a:schemeClr val="lt2"/>
                </a:highlight>
                <a:latin typeface="Roboto"/>
                <a:ea typeface="Roboto"/>
                <a:cs typeface="Roboto"/>
                <a:sym typeface="Roboto"/>
              </a:rPr>
              <a:t>Sanjitha R                                       22z259</a:t>
            </a:r>
            <a:endParaRPr sz="1450">
              <a:solidFill>
                <a:schemeClr val="dk2"/>
              </a:solidFill>
              <a:highlight>
                <a:schemeClr val="lt2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solidFill>
                  <a:schemeClr val="dk2"/>
                </a:solidFill>
                <a:highlight>
                  <a:schemeClr val="lt2"/>
                </a:highlight>
                <a:latin typeface="Roboto"/>
                <a:ea typeface="Roboto"/>
                <a:cs typeface="Roboto"/>
                <a:sym typeface="Roboto"/>
              </a:rPr>
              <a:t>Durga G                                           22z321</a:t>
            </a:r>
            <a:endParaRPr sz="1450">
              <a:solidFill>
                <a:schemeClr val="dk2"/>
              </a:solidFill>
              <a:highlight>
                <a:schemeClr val="lt2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4" name="Google Shape;134;p25"/>
          <p:cNvSpPr txBox="1"/>
          <p:nvPr/>
        </p:nvSpPr>
        <p:spPr>
          <a:xfrm>
            <a:off x="633175" y="3469850"/>
            <a:ext cx="65982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Academic Mentor</a:t>
            </a:r>
            <a:endParaRPr b="1"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Dr.Suriya S</a:t>
            </a:r>
            <a:endParaRPr b="1" sz="1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CSE Department</a:t>
            </a:r>
            <a:endParaRPr b="1" sz="1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PSG College of Technology</a:t>
            </a:r>
            <a:endParaRPr b="1" sz="1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5" name="Google Shape;135;p25"/>
          <p:cNvSpPr txBox="1"/>
          <p:nvPr/>
        </p:nvSpPr>
        <p:spPr>
          <a:xfrm>
            <a:off x="633175" y="2758425"/>
            <a:ext cx="65982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Industry Mentor</a:t>
            </a:r>
            <a:endParaRPr b="1"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Manu Sharma</a:t>
            </a:r>
            <a:endParaRPr b="1" sz="1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Hewlett Packard Enterprise(HPE)</a:t>
            </a:r>
            <a:endParaRPr b="1" sz="1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4"/>
          <p:cNvSpPr txBox="1"/>
          <p:nvPr>
            <p:ph type="title"/>
          </p:nvPr>
        </p:nvSpPr>
        <p:spPr>
          <a:xfrm>
            <a:off x="525350" y="5974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Yolov8- Defective laptops</a:t>
            </a:r>
            <a:endParaRPr/>
          </a:p>
        </p:txBody>
      </p:sp>
      <p:sp>
        <p:nvSpPr>
          <p:cNvPr id="203" name="Google Shape;203;p3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4" name="Google Shape;20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2500" y="1419125"/>
            <a:ext cx="3125075" cy="3125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53750" y="1419125"/>
            <a:ext cx="3125075" cy="312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5"/>
          <p:cNvSpPr txBox="1"/>
          <p:nvPr>
            <p:ph type="title"/>
          </p:nvPr>
        </p:nvSpPr>
        <p:spPr>
          <a:xfrm>
            <a:off x="525350" y="5974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Yolov8- Defective laptops</a:t>
            </a:r>
            <a:endParaRPr/>
          </a:p>
        </p:txBody>
      </p:sp>
      <p:sp>
        <p:nvSpPr>
          <p:cNvPr id="211" name="Google Shape;211;p3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12" name="Google Shape;21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2600" y="1776375"/>
            <a:ext cx="3864700" cy="270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57225" y="1911525"/>
            <a:ext cx="3708275" cy="259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6"/>
          <p:cNvSpPr txBox="1"/>
          <p:nvPr>
            <p:ph type="title"/>
          </p:nvPr>
        </p:nvSpPr>
        <p:spPr>
          <a:xfrm>
            <a:off x="525350" y="5974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Yolov8- Defective laptops</a:t>
            </a:r>
            <a:endParaRPr/>
          </a:p>
        </p:txBody>
      </p:sp>
      <p:sp>
        <p:nvSpPr>
          <p:cNvPr id="219" name="Google Shape;219;p3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20" name="Google Shape;22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5025" y="1572897"/>
            <a:ext cx="3022650" cy="292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91400" y="1572878"/>
            <a:ext cx="3022650" cy="29244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6"/>
          <p:cNvSpPr txBox="1"/>
          <p:nvPr>
            <p:ph type="title"/>
          </p:nvPr>
        </p:nvSpPr>
        <p:spPr>
          <a:xfrm>
            <a:off x="525350" y="5974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Yolov8</a:t>
            </a:r>
            <a:endParaRPr/>
          </a:p>
        </p:txBody>
      </p:sp>
      <p:sp>
        <p:nvSpPr>
          <p:cNvPr id="141" name="Google Shape;141;p26"/>
          <p:cNvSpPr txBox="1"/>
          <p:nvPr>
            <p:ph idx="1" type="body"/>
          </p:nvPr>
        </p:nvSpPr>
        <p:spPr>
          <a:xfrm>
            <a:off x="321900" y="1428750"/>
            <a:ext cx="8188800" cy="29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 u="sng">
                <a:solidFill>
                  <a:schemeClr val="dk2"/>
                </a:solidFill>
              </a:rPr>
              <a:t>Classes  and their respective segmentation mask colour:</a:t>
            </a:r>
            <a:endParaRPr b="1" sz="1700" u="sng">
              <a:solidFill>
                <a:schemeClr val="dk2"/>
              </a:solidFill>
            </a:endParaRPr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700"/>
              <a:buChar char="●"/>
            </a:pPr>
            <a:r>
              <a:rPr b="1" lang="en" sz="1700">
                <a:solidFill>
                  <a:schemeClr val="dk2"/>
                </a:solidFill>
              </a:rPr>
              <a:t>Crack  (Red)</a:t>
            </a:r>
            <a:endParaRPr b="1" sz="1700">
              <a:solidFill>
                <a:schemeClr val="dk2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Char char="●"/>
            </a:pPr>
            <a:r>
              <a:rPr b="1" lang="en" sz="1700">
                <a:solidFill>
                  <a:schemeClr val="dk2"/>
                </a:solidFill>
              </a:rPr>
              <a:t>Lines (Yellow)</a:t>
            </a:r>
            <a:endParaRPr b="1" sz="1700">
              <a:solidFill>
                <a:schemeClr val="dk2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Char char="●"/>
            </a:pPr>
            <a:r>
              <a:rPr b="1" lang="en" sz="1700">
                <a:solidFill>
                  <a:schemeClr val="dk2"/>
                </a:solidFill>
              </a:rPr>
              <a:t>Others (Fades, Missing Keys, Broken hinges) (Blue)</a:t>
            </a:r>
            <a:endParaRPr b="1" sz="1700">
              <a:solidFill>
                <a:schemeClr val="dk2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Char char="●"/>
            </a:pPr>
            <a:r>
              <a:rPr b="1" lang="en" sz="1700">
                <a:solidFill>
                  <a:schemeClr val="dk2"/>
                </a:solidFill>
              </a:rPr>
              <a:t>Defectless (No mask)</a:t>
            </a:r>
            <a:endParaRPr b="1" sz="17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5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7"/>
          <p:cNvSpPr txBox="1"/>
          <p:nvPr>
            <p:ph type="title"/>
          </p:nvPr>
        </p:nvSpPr>
        <p:spPr>
          <a:xfrm>
            <a:off x="525350" y="5974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Yolov8- Defective laptops</a:t>
            </a:r>
            <a:endParaRPr/>
          </a:p>
        </p:txBody>
      </p:sp>
      <p:sp>
        <p:nvSpPr>
          <p:cNvPr id="147" name="Google Shape;147;p2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8" name="Google Shape;14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512525"/>
            <a:ext cx="3615351" cy="2703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2575" y="1512525"/>
            <a:ext cx="3615344" cy="2703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8"/>
          <p:cNvSpPr txBox="1"/>
          <p:nvPr>
            <p:ph type="title"/>
          </p:nvPr>
        </p:nvSpPr>
        <p:spPr>
          <a:xfrm>
            <a:off x="525350" y="5974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Yolov8- Defective laptops</a:t>
            </a:r>
            <a:endParaRPr/>
          </a:p>
        </p:txBody>
      </p:sp>
      <p:sp>
        <p:nvSpPr>
          <p:cNvPr id="155" name="Google Shape;155;p2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6" name="Google Shape;15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8725" y="1654825"/>
            <a:ext cx="3559450" cy="19932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654825"/>
            <a:ext cx="3559450" cy="19932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9"/>
          <p:cNvSpPr txBox="1"/>
          <p:nvPr>
            <p:ph type="title"/>
          </p:nvPr>
        </p:nvSpPr>
        <p:spPr>
          <a:xfrm>
            <a:off x="525350" y="5974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Yolov8- Defective laptops</a:t>
            </a:r>
            <a:endParaRPr/>
          </a:p>
        </p:txBody>
      </p:sp>
      <p:sp>
        <p:nvSpPr>
          <p:cNvPr id="163" name="Google Shape;163;p2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4" name="Google Shape;16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51075" y="1375588"/>
            <a:ext cx="2114675" cy="2819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54625" y="1375600"/>
            <a:ext cx="2114675" cy="28196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0"/>
          <p:cNvSpPr txBox="1"/>
          <p:nvPr>
            <p:ph type="title"/>
          </p:nvPr>
        </p:nvSpPr>
        <p:spPr>
          <a:xfrm>
            <a:off x="525350" y="5974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Yolov8- Defective laptops</a:t>
            </a:r>
            <a:endParaRPr/>
          </a:p>
        </p:txBody>
      </p:sp>
      <p:sp>
        <p:nvSpPr>
          <p:cNvPr id="171" name="Google Shape;171;p3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2" name="Google Shape;17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7725" y="1695500"/>
            <a:ext cx="2792425" cy="2792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50400" y="1780200"/>
            <a:ext cx="2645182" cy="270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1"/>
          <p:cNvSpPr txBox="1"/>
          <p:nvPr>
            <p:ph type="title"/>
          </p:nvPr>
        </p:nvSpPr>
        <p:spPr>
          <a:xfrm>
            <a:off x="525350" y="5974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Yolov8- Defective laptops</a:t>
            </a:r>
            <a:endParaRPr/>
          </a:p>
        </p:txBody>
      </p:sp>
      <p:sp>
        <p:nvSpPr>
          <p:cNvPr id="179" name="Google Shape;179;p3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0" name="Google Shape;18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8400" y="1354625"/>
            <a:ext cx="3066475" cy="3066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36150" y="1354625"/>
            <a:ext cx="3066475" cy="306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2"/>
          <p:cNvSpPr txBox="1"/>
          <p:nvPr>
            <p:ph type="title"/>
          </p:nvPr>
        </p:nvSpPr>
        <p:spPr>
          <a:xfrm>
            <a:off x="525350" y="5974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Yolov8- Defective laptops</a:t>
            </a:r>
            <a:endParaRPr/>
          </a:p>
        </p:txBody>
      </p:sp>
      <p:sp>
        <p:nvSpPr>
          <p:cNvPr id="187" name="Google Shape;187;p3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8" name="Google Shape;18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0875" y="1324325"/>
            <a:ext cx="3140725" cy="314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06200" y="1324325"/>
            <a:ext cx="3140725" cy="314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3"/>
          <p:cNvSpPr txBox="1"/>
          <p:nvPr>
            <p:ph type="title"/>
          </p:nvPr>
        </p:nvSpPr>
        <p:spPr>
          <a:xfrm>
            <a:off x="525350" y="5974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Yolov8- Defective laptops</a:t>
            </a:r>
            <a:endParaRPr/>
          </a:p>
        </p:txBody>
      </p:sp>
      <p:sp>
        <p:nvSpPr>
          <p:cNvPr id="195" name="Google Shape;195;p3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6" name="Google Shape;19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1350" y="1372250"/>
            <a:ext cx="3250150" cy="325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06824" y="1495376"/>
            <a:ext cx="3127051" cy="312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