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4" r:id="rId5"/>
    <p:sldId id="413" r:id="rId6"/>
    <p:sldId id="440" r:id="rId7"/>
    <p:sldId id="467" r:id="rId8"/>
    <p:sldId id="441" r:id="rId9"/>
    <p:sldId id="476" r:id="rId10"/>
    <p:sldId id="475" r:id="rId11"/>
    <p:sldId id="448" r:id="rId12"/>
    <p:sldId id="462" r:id="rId13"/>
    <p:sldId id="477" r:id="rId14"/>
    <p:sldId id="479" r:id="rId15"/>
    <p:sldId id="481" r:id="rId16"/>
    <p:sldId id="482" r:id="rId17"/>
    <p:sldId id="483" r:id="rId18"/>
    <p:sldId id="480" r:id="rId19"/>
    <p:sldId id="478" r:id="rId20"/>
    <p:sldId id="464" r:id="rId21"/>
    <p:sldId id="434" r:id="rId22"/>
  </p:sldIdLst>
  <p:sldSz cx="1079976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D26"/>
    <a:srgbClr val="FF6600"/>
    <a:srgbClr val="FEF9F2"/>
    <a:srgbClr val="FEFBF6"/>
    <a:srgbClr val="FF9900"/>
    <a:srgbClr val="FEF9F3"/>
    <a:srgbClr val="F2F6FF"/>
    <a:srgbClr val="FFFFFF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4884C-80BC-42EE-A9BF-BF5CE1C3F10B}" v="67" dt="2024-11-11T16:38:21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95726" autoAdjust="0"/>
  </p:normalViewPr>
  <p:slideViewPr>
    <p:cSldViewPr>
      <p:cViewPr>
        <p:scale>
          <a:sx n="85" d="100"/>
          <a:sy n="85" d="100"/>
        </p:scale>
        <p:origin x="970" y="206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28"/>
    </p:cViewPr>
  </p:sorterViewPr>
  <p:notesViewPr>
    <p:cSldViewPr>
      <p:cViewPr varScale="1">
        <p:scale>
          <a:sx n="62" d="100"/>
          <a:sy n="62" d="100"/>
        </p:scale>
        <p:origin x="315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324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9E7B17-C078-4C50-9935-3DE50FC9D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6F576F-4A2F-4D3A-ACFC-46F4EBDF3C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063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685800"/>
            <a:ext cx="5397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page 1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E4430F-96D5-4F5E-AF15-BF5EB88FA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23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0250" y="685800"/>
            <a:ext cx="5397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0775-466F-4075-8FB7-F689991A9E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89941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91507-A987-A95D-F006-A0A450016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473FD-CF17-6FE5-4E9D-37A91E61C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72866E-3A6A-8FB5-45A9-45EFF162D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2C4C-83E7-AAAE-6D42-F696C8F40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F984-7421-51E0-2E2D-3EAC7E31F4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01211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2B85A-BC60-D870-20B8-57E4F44F5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C88722-5713-E9F8-6F79-F311205E5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B42652-C0F0-5C0A-6F7F-9E2195ED7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6861-7594-D365-2A9E-641055C736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7BDE-A6E6-50A6-5E19-0B8AA9903C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776715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8579F-7B94-7805-DE23-51EA18CD0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1075D-5F71-00E4-0C11-A4DB05294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F5D8D-7958-F2EA-E42D-41F85CDFE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6CF95-0340-1DDE-EA49-82D4A9BE46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893D-7815-8C4D-89EC-40FF335F44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40997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BD4D2-7FF9-8A84-CDB7-192C595FA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A9A2B-997E-696E-DC33-0A6A311BD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AE0C04-F0AF-3173-71E5-0EA85E113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6EB02-E43E-A5AA-0A18-ACB574CCE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E0B04-0461-DC59-E233-7F83784122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364677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41E6F-956B-466A-A689-E620993AE6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9235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0FC-F80D-4C33-B17C-B668FD92D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96925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6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65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8C7D-5D10-433D-B80A-3AD9241ED4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16954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9AA2-3740-487E-A659-A38E21EEC9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67258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9170-3FCF-24F5-7251-D245B8C5D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21987-C746-8DEC-9680-7C0A7D02A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AC462-9AFC-2C37-0F4A-7571D37EA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EC323-5230-DD75-E7DC-AD2409BC5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01DC-860A-2ABD-F28C-5CA61A7FC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677386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06BA-511D-EFD0-EEEA-BF9DCF6E4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153D14-561D-2161-26EF-A87A3A859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01FD5-DCCB-18DD-95F2-F21272B0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4B794-1FD0-AF76-C448-B3304EAB2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BD25-FCE3-F2FA-C592-351CFC09F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19171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BC217-1D5F-9CFD-1D3E-662C0F595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494AC-821E-A26D-D5AB-E277765AC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57421-E167-DC17-D034-EA6117F39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9F656-FE46-FB0E-F105-ED9FB6B0E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2B14-CA68-4FD4-EBCF-5C1450E9E4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50610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11-11-2024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3D44CB01-1FE1-4FBB-9269-80BD25456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74639"/>
            <a:ext cx="242994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74639"/>
            <a:ext cx="7109844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11-11-2024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03228479-1D6A-4559-AB1D-0A9FDB4EE8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-719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 - MANIPAL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29-09-2024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000281" y="6550222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Page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7" name="Picture 6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99AC11E8-FD3B-40F3-B55A-C0B10FA72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11-11-2024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1" name="Picture 10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EA04BEC8-6F6B-40C9-A38F-02E85B06B9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543635"/>
            <a:ext cx="10799763" cy="314365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11-11-2024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2" name="Picture 11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10F9D83D-ED4F-4F68-91DF-27D7E1A5F0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8000">
              <a:srgbClr val="FEF8F0"/>
            </a:gs>
            <a:gs pos="74000">
              <a:srgbClr val="EFF4FF"/>
            </a:gs>
            <a:gs pos="35000">
              <a:schemeClr val="bg1"/>
            </a:gs>
            <a:gs pos="100000">
              <a:srgbClr val="FDF1D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11-11-2024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9" name="Picture 8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3550F69F-9161-4E22-9322-2C0D25799A0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/>
          <p:cNvSpPr txBox="1">
            <a:spLocks noChangeArrowheads="1"/>
          </p:cNvSpPr>
          <p:nvPr/>
        </p:nvSpPr>
        <p:spPr bwMode="auto">
          <a:xfrm>
            <a:off x="2485553" y="176213"/>
            <a:ext cx="7315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73862"/>
              </p:ext>
            </p:extLst>
          </p:nvPr>
        </p:nvGraphicFramePr>
        <p:xfrm>
          <a:off x="1074337" y="1124744"/>
          <a:ext cx="8651088" cy="4968553"/>
        </p:xfrm>
        <a:graphic>
          <a:graphicData uri="http://schemas.openxmlformats.org/drawingml/2006/table">
            <a:tbl>
              <a:tblPr/>
              <a:tblGrid>
                <a:gridCol w="2573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788">
                  <a:extLst>
                    <a:ext uri="{9D8B030D-6E8A-4147-A177-3AD203B41FA5}">
                      <a16:colId xmlns:a16="http://schemas.microsoft.com/office/drawing/2014/main" val="2788499379"/>
                    </a:ext>
                  </a:extLst>
                </a:gridCol>
                <a:gridCol w="2025788">
                  <a:extLst>
                    <a:ext uri="{9D8B030D-6E8A-4147-A177-3AD203B41FA5}">
                      <a16:colId xmlns:a16="http://schemas.microsoft.com/office/drawing/2014/main" val="2004038616"/>
                    </a:ext>
                  </a:extLst>
                </a:gridCol>
              </a:tblGrid>
              <a:tr h="15511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3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Meghana D Duttargi</a:t>
                      </a: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Sanjith R</a:t>
                      </a: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Prajwal K 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Numbers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241059042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241059044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241059047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 in Cyber Security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81560"/>
                  </a:ext>
                </a:extLst>
              </a:tr>
              <a:tr h="11648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US" sz="2000" b="1" i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Secure Code Chatbot  For 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44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</a:t>
                      </a:r>
                      <a:endParaRPr lang="en-US" sz="20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Mrs. Keerthana B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3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Mr.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Satyanarayan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Shenoy</a:t>
                      </a:r>
                    </a:p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5CF19-5F15-ACFC-61D7-E995A0901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C40F96-BF4B-CFC1-EF12-18833B5B6863}"/>
              </a:ext>
            </a:extLst>
          </p:cNvPr>
          <p:cNvSpPr txBox="1"/>
          <p:nvPr/>
        </p:nvSpPr>
        <p:spPr>
          <a:xfrm>
            <a:off x="6912049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A630B-4F04-67CA-7BEB-F29DB33E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7" y="1556792"/>
            <a:ext cx="1044116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GUI:</a:t>
            </a:r>
            <a:r>
              <a:rPr lang="en-US" dirty="0"/>
              <a:t> Built a Tkinter interface for chatbot interaction and C code analysis.</a:t>
            </a: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File Upload:</a:t>
            </a:r>
            <a:r>
              <a:rPr lang="en-US" dirty="0"/>
              <a:t> Added file selection and validation for C files.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Vulnerability Detection:</a:t>
            </a:r>
            <a:r>
              <a:rPr lang="en-US" dirty="0"/>
              <a:t> Used regex to identify common security flaws (e.g., unsafe functions, buffer overflows).</a:t>
            </a:r>
            <a:endParaRPr lang="en-US" b="1" dirty="0"/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Code Display:</a:t>
            </a:r>
            <a:r>
              <a:rPr lang="en-US" dirty="0"/>
              <a:t> Highlighted vulnerabilities in uploaded code with detailed analysis.</a:t>
            </a:r>
            <a:endParaRPr lang="en-US" b="1" dirty="0"/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Chatbot Interaction:</a:t>
            </a:r>
            <a:r>
              <a:rPr lang="en-US" dirty="0"/>
              <a:t> Guided users through file upload and analysis with timed messages.</a:t>
            </a:r>
            <a:endParaRPr lang="en-US" b="1" dirty="0"/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User Flow:</a:t>
            </a:r>
            <a:r>
              <a:rPr lang="en-US" dirty="0"/>
              <a:t> Enabled starting new conversations and re-analyzing code.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0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25A0E-D3C5-85E0-E3D8-884555E57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D698A5-B07A-C894-3B49-927863106F4D}"/>
              </a:ext>
            </a:extLst>
          </p:cNvPr>
          <p:cNvSpPr txBox="1"/>
          <p:nvPr/>
        </p:nvSpPr>
        <p:spPr>
          <a:xfrm>
            <a:off x="6912049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A91BAE-3989-E4FB-B1B5-4FCFBB574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7" y="3011036"/>
            <a:ext cx="104411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1A38A-8E1A-9218-4D51-E5490063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520" y="1052736"/>
            <a:ext cx="6624735" cy="4192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E0E1F-CE77-E9EC-EE99-1A222CBF4863}"/>
              </a:ext>
            </a:extLst>
          </p:cNvPr>
          <p:cNvSpPr txBox="1"/>
          <p:nvPr/>
        </p:nvSpPr>
        <p:spPr>
          <a:xfrm>
            <a:off x="2173319" y="5648072"/>
            <a:ext cx="66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7.1 - </a:t>
            </a:r>
          </a:p>
        </p:txBody>
      </p:sp>
    </p:spTree>
    <p:extLst>
      <p:ext uri="{BB962C8B-B14F-4D97-AF65-F5344CB8AC3E}">
        <p14:creationId xmlns:p14="http://schemas.microsoft.com/office/powerpoint/2010/main" val="85638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E6840-5B0E-E580-F270-067562C1E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CDA9B7-FC46-5672-DDAE-A72FC7E2286A}"/>
              </a:ext>
            </a:extLst>
          </p:cNvPr>
          <p:cNvSpPr txBox="1"/>
          <p:nvPr/>
        </p:nvSpPr>
        <p:spPr>
          <a:xfrm>
            <a:off x="6912049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2EE991-7514-F684-B39D-2B1F4C42E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7" y="3011036"/>
            <a:ext cx="104411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A7C4A-0DB1-FFFB-ECFC-FCBCD606C8DC}"/>
              </a:ext>
            </a:extLst>
          </p:cNvPr>
          <p:cNvSpPr txBox="1"/>
          <p:nvPr/>
        </p:nvSpPr>
        <p:spPr>
          <a:xfrm>
            <a:off x="2181636" y="5578113"/>
            <a:ext cx="609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7.2 -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DDDAB-8A88-052A-1BD9-4C480D9B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636" y="1052736"/>
            <a:ext cx="6602619" cy="41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210CD-4669-BC36-E2FD-0151E3504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F75DED-87E2-2C5E-D467-AD163E48E5CC}"/>
              </a:ext>
            </a:extLst>
          </p:cNvPr>
          <p:cNvSpPr txBox="1"/>
          <p:nvPr/>
        </p:nvSpPr>
        <p:spPr>
          <a:xfrm>
            <a:off x="6912049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0A4E79-7746-FED0-E8D8-EFC9D0F13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7" y="3011036"/>
            <a:ext cx="104411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7FE6E-855B-EDFA-6AFC-D6BA2C3C386F}"/>
              </a:ext>
            </a:extLst>
          </p:cNvPr>
          <p:cNvSpPr txBox="1"/>
          <p:nvPr/>
        </p:nvSpPr>
        <p:spPr>
          <a:xfrm>
            <a:off x="2199566" y="5523145"/>
            <a:ext cx="573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7.3 -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A6C348F-3666-93F8-3EC7-6459665D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18" y="1124744"/>
            <a:ext cx="6610936" cy="40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3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C3689-10AD-D618-92BE-C56430000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FCBFB7-901E-AB39-C56C-E8E52BC19796}"/>
              </a:ext>
            </a:extLst>
          </p:cNvPr>
          <p:cNvSpPr txBox="1"/>
          <p:nvPr/>
        </p:nvSpPr>
        <p:spPr>
          <a:xfrm>
            <a:off x="6912049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564E1A-5035-64CE-F3EE-C1B32AD8F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7" y="3011036"/>
            <a:ext cx="104411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687C1-BF39-FE41-C0CD-3DD484D1324A}"/>
              </a:ext>
            </a:extLst>
          </p:cNvPr>
          <p:cNvSpPr txBox="1"/>
          <p:nvPr/>
        </p:nvSpPr>
        <p:spPr>
          <a:xfrm>
            <a:off x="2161095" y="5489314"/>
            <a:ext cx="573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7.4 -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1061CDD-9F84-275A-1F5C-65731B850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19" y="1078644"/>
            <a:ext cx="6610936" cy="41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5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0F6FF-80E2-FD24-FB0B-5D581E9A7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7B1DE-4A3C-C2E7-AAF4-6AA4F37F0A0A}"/>
              </a:ext>
            </a:extLst>
          </p:cNvPr>
          <p:cNvSpPr txBox="1"/>
          <p:nvPr/>
        </p:nvSpPr>
        <p:spPr>
          <a:xfrm>
            <a:off x="6912049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AF4138-4909-C1C5-C989-18B2FFADB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7" y="1556792"/>
            <a:ext cx="1044116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GUI:</a:t>
            </a:r>
            <a:r>
              <a:rPr lang="en-US" dirty="0"/>
              <a:t> Built a Tkinter interface for chatbot interaction and C code analysis.</a:t>
            </a: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File Upload:</a:t>
            </a:r>
            <a:r>
              <a:rPr lang="en-US" dirty="0"/>
              <a:t> Added file selection and validation for C files.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Vulnerability Detection:</a:t>
            </a:r>
            <a:r>
              <a:rPr lang="en-US" dirty="0"/>
              <a:t> Used regex to identify common security flaws (e.g., unsafe functions, buffer overflows).</a:t>
            </a:r>
            <a:endParaRPr lang="en-US" b="1" dirty="0"/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Code Display:</a:t>
            </a:r>
            <a:r>
              <a:rPr lang="en-US" dirty="0"/>
              <a:t> Highlighted vulnerabilities in uploaded code with detailed analysis.</a:t>
            </a:r>
            <a:endParaRPr lang="en-US" b="1" dirty="0"/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Chatbot Interaction:</a:t>
            </a:r>
            <a:r>
              <a:rPr lang="en-US" dirty="0"/>
              <a:t> Guided users through file upload and analysis with timed messages.</a:t>
            </a:r>
            <a:endParaRPr lang="en-US" b="1" dirty="0"/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User Flow:</a:t>
            </a:r>
            <a:r>
              <a:rPr lang="en-US" dirty="0"/>
              <a:t> Enabled starting new conversations and re-analyzing code.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0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D44C0-5CD1-708F-AFC7-DC8549076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67CC2A-4C06-A87F-5F4F-33168DCF9143}"/>
              </a:ext>
            </a:extLst>
          </p:cNvPr>
          <p:cNvSpPr txBox="1"/>
          <p:nvPr/>
        </p:nvSpPr>
        <p:spPr>
          <a:xfrm>
            <a:off x="6912049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36A7FE-F35C-BE03-5E89-B68259B2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7" y="1556792"/>
            <a:ext cx="1044116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GUI:</a:t>
            </a:r>
            <a:r>
              <a:rPr lang="en-US" dirty="0"/>
              <a:t> Built a Tkinter interface for chatbot interaction and C code analysis.</a:t>
            </a: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File Upload:</a:t>
            </a:r>
            <a:r>
              <a:rPr lang="en-US" dirty="0"/>
              <a:t> Added file selection and validation for C files.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Vulnerability Detection:</a:t>
            </a:r>
            <a:r>
              <a:rPr lang="en-US" dirty="0"/>
              <a:t> Used regex to identify common security flaws (e.g., unsafe functions, buffer overflows).</a:t>
            </a:r>
            <a:endParaRPr lang="en-US" b="1" dirty="0"/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Code Display:</a:t>
            </a:r>
            <a:r>
              <a:rPr lang="en-US" dirty="0"/>
              <a:t> Highlighted vulnerabilities in uploaded code with detailed analysis.</a:t>
            </a:r>
            <a:endParaRPr lang="en-US" b="1" dirty="0"/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Chatbot Interaction:</a:t>
            </a:r>
            <a:r>
              <a:rPr lang="en-US" dirty="0"/>
              <a:t> Guided users through file upload and analysis with timed messages.</a:t>
            </a:r>
            <a:endParaRPr lang="en-US" b="1" dirty="0"/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User Flow:</a:t>
            </a:r>
            <a:r>
              <a:rPr lang="en-US" dirty="0"/>
              <a:t> Enabled starting new conversations and re-analyzing code.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2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7344097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503337" y="980728"/>
            <a:ext cx="9433048" cy="5114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Static Analysis Tools for Vulnerability Detection in C/C++ Code (Andrei Arusoaie et al.)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Empirical Evaluation of GitHub Copilot’s Code Suggestion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Nguyen &amp; Sarah Nadi ,2022)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Comparative Study of Static Code Analysis tools for Vulnerability Detection in C/C++ and JAVA Source Code ( Arvinder Kaura &amp; Ruchikaa Nayyar)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BegBunch – Benchmarking for C Bug Detection Tools (Cristina Cifuentes, Christian Hoermann et al.)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Study of Static Analysis Tools for Vulnerability Detection in C Code" by S. K. Goyal et al. (2019)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Dependence Learning (Aashish Yadavally and Tien N. Nguyen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5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539" y="2204864"/>
            <a:ext cx="7148684" cy="166199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064177" y="188640"/>
            <a:ext cx="24186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353" y="1772816"/>
            <a:ext cx="8839200" cy="4653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Objective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b="1" dirty="0">
                <a:latin typeface="Times New Roman"/>
                <a:cs typeface="Times New Roman"/>
              </a:rPr>
              <a:t>Literature Review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Implementation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7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121" y="18864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0E039F3-4EB6-48C2-8ED1-450438536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2" y="2025506"/>
            <a:ext cx="10160024" cy="2806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offers speed and versatility, but without careful coding, it opens doors to vulnerabilities like buffer overflows and memory mismanagement.</a:t>
            </a:r>
          </a:p>
          <a:p>
            <a:pPr marL="742950" lvl="1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overflows and pointer errors can lead to major security breaches, making secure coding essential in C development.</a:t>
            </a:r>
          </a:p>
          <a:p>
            <a:pPr marL="742950" lvl="1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tool that helps developers detect vulnerabilities and apply best practices, ensuring safer, more secure C code with real-time feedback.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CA3876D-21F8-4573-92F3-D5DAA694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77" y="188640"/>
            <a:ext cx="24186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9C87A9-0361-4A46-9EFA-D4831833A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7" y="1628800"/>
            <a:ext cx="10051503" cy="3083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static analysis techniques (data flow, control flow) for vulnerability detection.</a:t>
            </a:r>
          </a:p>
          <a:p>
            <a:pPr marL="742950" lvl="1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tools such as GCC, Clang, Flawfinder, Splint.</a:t>
            </a:r>
          </a:p>
          <a:p>
            <a:pPr marL="742950" lvl="1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challenges like false positives and scalability.</a:t>
            </a:r>
          </a:p>
          <a:p>
            <a:pPr marL="742950" lvl="1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interactive chatbot to help developers detect security vulnerabilities in C code.</a:t>
            </a:r>
          </a:p>
          <a:p>
            <a:pPr marL="742950" lvl="1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secure coding best practices and explore machine learning-based enhancements </a:t>
            </a:r>
          </a:p>
        </p:txBody>
      </p:sp>
    </p:spTree>
    <p:extLst>
      <p:ext uri="{BB962C8B-B14F-4D97-AF65-F5344CB8AC3E}">
        <p14:creationId xmlns:p14="http://schemas.microsoft.com/office/powerpoint/2010/main" val="10939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54133" y="188640"/>
            <a:ext cx="452418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4F019-708A-454D-8724-F3011E518121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F501E0-4422-1149-6807-FC2D79F47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15902"/>
              </p:ext>
            </p:extLst>
          </p:nvPr>
        </p:nvGraphicFramePr>
        <p:xfrm>
          <a:off x="71289" y="893203"/>
          <a:ext cx="10585176" cy="5665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33">
                  <a:extLst>
                    <a:ext uri="{9D8B030D-6E8A-4147-A177-3AD203B41FA5}">
                      <a16:colId xmlns:a16="http://schemas.microsoft.com/office/drawing/2014/main" val="1119935169"/>
                    </a:ext>
                  </a:extLst>
                </a:gridCol>
                <a:gridCol w="3544981">
                  <a:extLst>
                    <a:ext uri="{9D8B030D-6E8A-4147-A177-3AD203B41FA5}">
                      <a16:colId xmlns:a16="http://schemas.microsoft.com/office/drawing/2014/main" val="2729794053"/>
                    </a:ext>
                  </a:extLst>
                </a:gridCol>
                <a:gridCol w="2215454">
                  <a:extLst>
                    <a:ext uri="{9D8B030D-6E8A-4147-A177-3AD203B41FA5}">
                      <a16:colId xmlns:a16="http://schemas.microsoft.com/office/drawing/2014/main" val="1066940588"/>
                    </a:ext>
                  </a:extLst>
                </a:gridCol>
                <a:gridCol w="2105483">
                  <a:extLst>
                    <a:ext uri="{9D8B030D-6E8A-4147-A177-3AD203B41FA5}">
                      <a16:colId xmlns:a16="http://schemas.microsoft.com/office/drawing/2014/main" val="1266934489"/>
                    </a:ext>
                  </a:extLst>
                </a:gridCol>
                <a:gridCol w="2105625">
                  <a:extLst>
                    <a:ext uri="{9D8B030D-6E8A-4147-A177-3AD203B41FA5}">
                      <a16:colId xmlns:a16="http://schemas.microsoft.com/office/drawing/2014/main" val="2607906559"/>
                    </a:ext>
                  </a:extLst>
                </a:gridCol>
              </a:tblGrid>
              <a:tr h="503576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Tools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03661"/>
                  </a:ext>
                </a:extLst>
              </a:tr>
              <a:tr h="239226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Comparative Study of Static Code Analysis tools for Vulnerability Detection in C/C++ and JAVA Source Cod</a:t>
                      </a:r>
                      <a:endParaRPr lang="en-IN" sz="1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Flawfinder , RATS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CPPCheck , CPPCheck , PMD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Code Analysis , Juliet Test Suite , APACHE Tomcat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Categories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(CWE Categories) 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(Detection Ratio)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(False Positives)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94798"/>
                  </a:ext>
                </a:extLst>
              </a:tr>
              <a:tr h="276967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Comparison of Static Analysis Tools for Vulnerability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in C/C++ Code</a:t>
                      </a:r>
                      <a:endParaRPr lang="en-IN" sz="1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Code Analysis - Juliet Test Suite Apache Tomcat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Code Analysis , Juliet Test Suite , Juliet Test 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Categories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CWE vulnerability types.</a:t>
                      </a:r>
                    </a:p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Vulnerability detection rate.</a:t>
                      </a:r>
                    </a:p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Measures false positives.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5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6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1075-EAF0-6D46-0F57-85F649C13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8A38D-F1B7-A0F1-3660-0ABCF5FB5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F98876-8CD6-B6C5-5FA2-B11901AC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3906"/>
              </p:ext>
            </p:extLst>
          </p:nvPr>
        </p:nvGraphicFramePr>
        <p:xfrm>
          <a:off x="71289" y="792140"/>
          <a:ext cx="10585177" cy="5616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893">
                  <a:extLst>
                    <a:ext uri="{9D8B030D-6E8A-4147-A177-3AD203B41FA5}">
                      <a16:colId xmlns:a16="http://schemas.microsoft.com/office/drawing/2014/main" val="3952099002"/>
                    </a:ext>
                  </a:extLst>
                </a:gridCol>
                <a:gridCol w="3117523">
                  <a:extLst>
                    <a:ext uri="{9D8B030D-6E8A-4147-A177-3AD203B41FA5}">
                      <a16:colId xmlns:a16="http://schemas.microsoft.com/office/drawing/2014/main" val="222109037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00861125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779898944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1351454264"/>
                    </a:ext>
                  </a:extLst>
                </a:gridCol>
              </a:tblGrid>
              <a:tr h="656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 of the paper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Tools Used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Parameters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96010"/>
                  </a:ext>
                </a:extLst>
              </a:tr>
              <a:tr h="223997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 Bunch – Benchmarking for C Bug Detection Tools</a:t>
                      </a:r>
                      <a:endParaRPr lang="en-IN" sz="1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BegBunch Parfait, Splint, Clang Static Analyzer, UNO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Suite,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True positives</a:t>
                      </a:r>
                    </a:p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True positives </a:t>
                      </a:r>
                    </a:p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:-measure balancing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Build and analysis time across codebases.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87582"/>
                  </a:ext>
                </a:extLst>
              </a:tr>
              <a:tr h="271997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Empirical Evaluation of GitHub Copilot’s Code Suggestions</a:t>
                      </a:r>
                      <a:endParaRPr lang="en-IN" sz="1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Copilot, LeetCode ,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SonarQube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Correctness Testing,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Understandability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Correctness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Test case pass rate on LeetCode.</a:t>
                      </a:r>
                    </a:p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Understandability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Measured by cognitive and cyclomatic complexity (via SonarQube).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4o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0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6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437">
              <a:srgbClr val="FFF9F1"/>
            </a:gs>
            <a:gs pos="16875">
              <a:srgbClr val="FFF9F1"/>
            </a:gs>
            <a:gs pos="15750">
              <a:srgbClr val="FFF9F2"/>
            </a:gs>
            <a:gs pos="13500">
              <a:srgbClr val="FFFAF4"/>
            </a:gs>
            <a:gs pos="9000">
              <a:srgbClr val="FFFCF8"/>
            </a:gs>
            <a:gs pos="0">
              <a:srgbClr val="FFFFFF"/>
            </a:gs>
            <a:gs pos="18000">
              <a:srgbClr val="FEF8F0"/>
            </a:gs>
            <a:gs pos="74000">
              <a:srgbClr val="EFF4FF"/>
            </a:gs>
            <a:gs pos="35000">
              <a:schemeClr val="bg1"/>
            </a:gs>
            <a:gs pos="100000">
              <a:srgbClr val="FDF1D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C4DFAE-D97A-4030-8B0E-24F59D52BDFD}"/>
              </a:ext>
            </a:extLst>
          </p:cNvPr>
          <p:cNvSpPr/>
          <p:nvPr/>
        </p:nvSpPr>
        <p:spPr>
          <a:xfrm>
            <a:off x="6624017" y="260648"/>
            <a:ext cx="4335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99881" y="908721"/>
            <a:ext cx="4680520" cy="5429474"/>
            <a:chOff x="6058465" y="1053282"/>
            <a:chExt cx="3744416" cy="4873806"/>
          </a:xfrm>
        </p:grpSpPr>
        <p:sp>
          <p:nvSpPr>
            <p:cNvPr id="7" name="Flowchart: Terminator 6"/>
            <p:cNvSpPr/>
            <p:nvPr/>
          </p:nvSpPr>
          <p:spPr>
            <a:xfrm>
              <a:off x="6733859" y="1053282"/>
              <a:ext cx="2446270" cy="367543"/>
            </a:xfrm>
            <a:prstGeom prst="flowChartTerminator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ata 13"/>
            <p:cNvSpPr/>
            <p:nvPr/>
          </p:nvSpPr>
          <p:spPr>
            <a:xfrm>
              <a:off x="6058465" y="4795478"/>
              <a:ext cx="3744416" cy="415058"/>
            </a:xfrm>
            <a:prstGeom prst="flowChartInputOutput">
              <a:avLst/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181656" y="1394759"/>
              <a:ext cx="3498034" cy="4532329"/>
              <a:chOff x="6117624" y="1238366"/>
              <a:chExt cx="3498034" cy="4532329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6117624" y="1605897"/>
                <a:ext cx="3498034" cy="352549"/>
              </a:xfrm>
              <a:prstGeom prst="flowChartInputOutpu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6284444" y="2331232"/>
                <a:ext cx="3096344" cy="421197"/>
              </a:xfrm>
              <a:prstGeom prst="flowChartProcess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Process 12"/>
              <p:cNvSpPr/>
              <p:nvPr/>
            </p:nvSpPr>
            <p:spPr>
              <a:xfrm>
                <a:off x="6295052" y="3093906"/>
                <a:ext cx="3096344" cy="417519"/>
              </a:xfrm>
              <a:prstGeom prst="flowChartProcess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lowchart: Terminator 17"/>
              <p:cNvSpPr/>
              <p:nvPr/>
            </p:nvSpPr>
            <p:spPr>
              <a:xfrm>
                <a:off x="6691951" y="5394951"/>
                <a:ext cx="2446270" cy="375744"/>
              </a:xfrm>
              <a:prstGeom prst="flowChartTerminator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7843224" y="1238366"/>
                <a:ext cx="0" cy="360040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7840320" y="4270421"/>
                <a:ext cx="0" cy="360040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832616" y="2752429"/>
                <a:ext cx="0" cy="360040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7832616" y="1958446"/>
                <a:ext cx="0" cy="360040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840320" y="5035051"/>
                <a:ext cx="0" cy="360040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Flowchart: Process 27"/>
              <p:cNvSpPr/>
              <p:nvPr/>
            </p:nvSpPr>
            <p:spPr>
              <a:xfrm>
                <a:off x="6307181" y="3881028"/>
                <a:ext cx="3096344" cy="389393"/>
              </a:xfrm>
              <a:prstGeom prst="flowChartProcess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840320" y="3511425"/>
                <a:ext cx="0" cy="360040"/>
              </a:xfrm>
              <a:prstGeom prst="straightConnector1">
                <a:avLst/>
              </a:prstGeom>
              <a:ln>
                <a:solidFill>
                  <a:srgbClr val="FF66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ectangle 30"/>
          <p:cNvSpPr/>
          <p:nvPr/>
        </p:nvSpPr>
        <p:spPr>
          <a:xfrm>
            <a:off x="1511449" y="3226705"/>
            <a:ext cx="3600400" cy="353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66850">
              <a:lnSpc>
                <a:spcPct val="90000"/>
              </a:lnSpc>
              <a:spcAft>
                <a:spcPct val="35000"/>
              </a:spcAft>
            </a:pPr>
            <a:r>
              <a:rPr lang="en-IN" dirty="0"/>
              <a:t>Secure Chat Bot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72B6E-FE06-4478-8A05-0CA8C0EDD735}"/>
              </a:ext>
            </a:extLst>
          </p:cNvPr>
          <p:cNvSpPr txBox="1"/>
          <p:nvPr/>
        </p:nvSpPr>
        <p:spPr>
          <a:xfrm>
            <a:off x="6790144" y="9511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A66FA-089A-4B4C-83C9-8C151136CAA0}"/>
              </a:ext>
            </a:extLst>
          </p:cNvPr>
          <p:cNvSpPr txBox="1"/>
          <p:nvPr/>
        </p:nvSpPr>
        <p:spPr>
          <a:xfrm>
            <a:off x="6690152" y="175978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0EBFF-1108-4C0F-BF8A-03CB2B62491A}"/>
              </a:ext>
            </a:extLst>
          </p:cNvPr>
          <p:cNvSpPr txBox="1"/>
          <p:nvPr/>
        </p:nvSpPr>
        <p:spPr>
          <a:xfrm>
            <a:off x="6198455" y="2610864"/>
            <a:ext cx="292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C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F4BE9-7514-4A5E-88FC-F0BE6463D293}"/>
              </a:ext>
            </a:extLst>
          </p:cNvPr>
          <p:cNvSpPr txBox="1"/>
          <p:nvPr/>
        </p:nvSpPr>
        <p:spPr>
          <a:xfrm>
            <a:off x="5800303" y="343655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Code(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Cppcheck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E9B31-FB20-447E-B25C-020F8C80D71C}"/>
              </a:ext>
            </a:extLst>
          </p:cNvPr>
          <p:cNvSpPr txBox="1"/>
          <p:nvPr/>
        </p:nvSpPr>
        <p:spPr>
          <a:xfrm>
            <a:off x="5988797" y="4262401"/>
            <a:ext cx="366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Vulnerabilities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09228-94E3-44E8-B25C-C1A5A092F848}"/>
              </a:ext>
            </a:extLst>
          </p:cNvPr>
          <p:cNvSpPr txBox="1"/>
          <p:nvPr/>
        </p:nvSpPr>
        <p:spPr>
          <a:xfrm>
            <a:off x="6046493" y="5150117"/>
            <a:ext cx="366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Feedback and suggestion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110C2-BEA1-41DF-99F2-60E326EC7045}"/>
              </a:ext>
            </a:extLst>
          </p:cNvPr>
          <p:cNvSpPr txBox="1"/>
          <p:nvPr/>
        </p:nvSpPr>
        <p:spPr>
          <a:xfrm>
            <a:off x="6665912" y="5968862"/>
            <a:ext cx="20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4681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5428798" y="188640"/>
            <a:ext cx="481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359321" y="1052736"/>
            <a:ext cx="9757084" cy="438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Python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Windows 7 and above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2000" dirty="0"/>
              <a:t>PyCharm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/>
              <a:t>Libraries and Frameworks</a:t>
            </a:r>
            <a:r>
              <a:rPr lang="en-IN" sz="2000" dirty="0"/>
              <a:t>: </a:t>
            </a:r>
            <a:r>
              <a:rPr lang="en-IN" sz="2000" dirty="0" err="1"/>
              <a:t>tkinter</a:t>
            </a:r>
            <a:r>
              <a:rPr lang="en-IN" sz="2000" dirty="0"/>
              <a:t> (for GUI),,</a:t>
            </a:r>
            <a:r>
              <a:rPr lang="en-IN" sz="2000" dirty="0" err="1"/>
              <a:t>Cppcheck</a:t>
            </a:r>
            <a:endParaRPr lang="en-IN" sz="2000" dirty="0"/>
          </a:p>
          <a:p>
            <a:pPr lvl="1" algn="just">
              <a:lnSpc>
                <a:spcPct val="150000"/>
              </a:lnSpc>
            </a:pPr>
            <a:endParaRPr lang="en-IN" sz="8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endParaRPr lang="en-US" sz="20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Core i3 and later versions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4GB and above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 Disk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500GB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6912049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D4A532-4220-4E33-A8A2-D3BC0FB3D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45" y="1374592"/>
            <a:ext cx="828092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Front-End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Tkinter GUI</a:t>
            </a:r>
            <a:r>
              <a:rPr lang="en-US" dirty="0"/>
              <a:t>: Allows easy C code upload.</a:t>
            </a: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Interactive Console</a:t>
            </a:r>
            <a:r>
              <a:rPr lang="en-US" dirty="0"/>
              <a:t>: Greets users and performs code analysis.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Error Highlighting</a:t>
            </a:r>
            <a:r>
              <a:rPr lang="en-US" dirty="0"/>
              <a:t>: Displays results and highlights errors in the code.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Back-End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Cppcheck Integration</a:t>
            </a:r>
            <a:r>
              <a:rPr lang="en-US" dirty="0"/>
              <a:t>: Analyzes the code for issues.</a:t>
            </a:r>
          </a:p>
          <a:p>
            <a:pPr marL="742950" lvl="1" indent="-285750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Vulnerability Detection</a:t>
            </a:r>
            <a:r>
              <a:rPr lang="en-US" dirty="0"/>
              <a:t>: Identifies buffer overflows and other vulnerabilities.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2F92EFD500384AB56EB5E0F8001265" ma:contentTypeVersion="9" ma:contentTypeDescription="Create a new document." ma:contentTypeScope="" ma:versionID="a51052a2929a3eff26eccaf00fc1bc0e">
  <xsd:schema xmlns:xsd="http://www.w3.org/2001/XMLSchema" xmlns:xs="http://www.w3.org/2001/XMLSchema" xmlns:p="http://schemas.microsoft.com/office/2006/metadata/properties" xmlns:ns3="fd3fa446-5203-48d5-95a2-7c0c8e2b0ba6" targetNamespace="http://schemas.microsoft.com/office/2006/metadata/properties" ma:root="true" ma:fieldsID="b3ba98ca1f6fe666173a57ec3424b454" ns3:_="">
    <xsd:import namespace="fd3fa446-5203-48d5-95a2-7c0c8e2b0ba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fa446-5203-48d5-95a2-7c0c8e2b0ba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3fa446-5203-48d5-95a2-7c0c8e2b0ba6" xsi:nil="true"/>
  </documentManagement>
</p:properties>
</file>

<file path=customXml/itemProps1.xml><?xml version="1.0" encoding="utf-8"?>
<ds:datastoreItem xmlns:ds="http://schemas.openxmlformats.org/officeDocument/2006/customXml" ds:itemID="{4EBBD037-1932-4A5B-B1B1-814F731E9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fa446-5203-48d5-95a2-7c0c8e2b0b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F52621-634A-46BB-A3CB-F810C2D4F9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C1C783-2B9E-4CFB-A8F8-E910E044F3C2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fd3fa446-5203-48d5-95a2-7c0c8e2b0ba6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22223</TotalTime>
  <Words>974</Words>
  <Application>Microsoft Office PowerPoint</Application>
  <PresentationFormat>Custom</PresentationFormat>
  <Paragraphs>192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Sabon LT Std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</dc:creator>
  <cp:lastModifiedBy>Sanjith R - 241059044 - MSISMPL</cp:lastModifiedBy>
  <cp:revision>924</cp:revision>
  <dcterms:created xsi:type="dcterms:W3CDTF">2007-08-14T09:37:21Z</dcterms:created>
  <dcterms:modified xsi:type="dcterms:W3CDTF">2024-11-11T16:39:23Z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0x010100B22F92EFD500384AB56EB5E0F8001265</vt:lpwstr>
  </property>
</Properties>
</file>