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0"/>
  </p:notesMasterIdLst>
  <p:handoutMasterIdLst>
    <p:handoutMasterId r:id="rId11"/>
  </p:handoutMasterIdLst>
  <p:sldIdLst>
    <p:sldId id="424" r:id="rId2"/>
    <p:sldId id="423" r:id="rId3"/>
    <p:sldId id="425" r:id="rId4"/>
    <p:sldId id="426" r:id="rId5"/>
    <p:sldId id="427" r:id="rId6"/>
    <p:sldId id="428" r:id="rId7"/>
    <p:sldId id="430" r:id="rId8"/>
    <p:sldId id="364" r:id="rId9"/>
  </p:sldIdLst>
  <p:sldSz cx="9144000" cy="6858000" type="screen4x3"/>
  <p:notesSz cx="6797675" cy="99266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B017"/>
    <a:srgbClr val="FF9F3F"/>
    <a:srgbClr val="3F7AFF"/>
    <a:srgbClr val="538CFF"/>
    <a:srgbClr val="3366FF"/>
    <a:srgbClr val="3399FF"/>
    <a:srgbClr val="0066FF"/>
    <a:srgbClr val="6699FF"/>
    <a:srgbClr val="0000FF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09" autoAdjust="0"/>
    <p:restoredTop sz="94660"/>
  </p:normalViewPr>
  <p:slideViewPr>
    <p:cSldViewPr snapToGrid="0">
      <p:cViewPr varScale="1">
        <p:scale>
          <a:sx n="72" d="100"/>
          <a:sy n="72" d="100"/>
        </p:scale>
        <p:origin x="1452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6189" cy="496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899" y="0"/>
            <a:ext cx="2946189" cy="496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21D3DED0-A15D-44F2-83F1-03D42E80098E}" type="datetimeFigureOut">
              <a:rPr lang="en-US"/>
              <a:pPr>
                <a:defRPr/>
              </a:pPr>
              <a:t>10/10/2018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428402"/>
            <a:ext cx="2946189" cy="496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899" y="9428402"/>
            <a:ext cx="2946189" cy="496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FBCC55BB-78C5-4FEF-A99A-5855B45874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3676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6189" cy="496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899" y="0"/>
            <a:ext cx="2946189" cy="496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641C1E79-4F7F-47C6-AC90-712A5AEE3994}" type="datetimeFigureOut">
              <a:rPr lang="en-US"/>
              <a:pPr>
                <a:defRPr/>
              </a:pPr>
              <a:t>10/10/2018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788"/>
            <a:ext cx="5438140" cy="44666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428402"/>
            <a:ext cx="2946189" cy="496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899" y="9428402"/>
            <a:ext cx="2946189" cy="496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0C151775-4F71-4DB2-909D-B6087468BA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3827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title 32pt bullet sub 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112839" y="440375"/>
            <a:ext cx="6142037" cy="6416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i="0" baseline="0">
                <a:solidFill>
                  <a:srgbClr val="000000"/>
                </a:solidFill>
                <a:latin typeface="Arial" pitchFamily="34" charset="0"/>
              </a:defRPr>
            </a:lvl1pPr>
            <a:lvl2pPr marL="0" indent="0">
              <a:buNone/>
              <a:defRPr sz="3200" b="1" i="0" baseline="0">
                <a:latin typeface="Arial" pitchFamily="34" charset="0"/>
              </a:defRPr>
            </a:lvl2pPr>
            <a:lvl3pPr marL="0" indent="0">
              <a:buNone/>
              <a:defRPr sz="3200" b="1" i="0" baseline="0">
                <a:latin typeface="Arial" pitchFamily="34" charset="0"/>
              </a:defRPr>
            </a:lvl3pPr>
            <a:lvl4pPr marL="0" indent="0">
              <a:buNone/>
              <a:defRPr sz="3200" b="1" i="0" baseline="0">
                <a:latin typeface="Arial" pitchFamily="34" charset="0"/>
              </a:defRPr>
            </a:lvl4pPr>
            <a:lvl5pPr marL="0" indent="0">
              <a:buNone/>
              <a:defRPr sz="3200" b="1" i="0" baseline="0">
                <a:latin typeface="Arial" pitchFamily="34" charset="0"/>
              </a:defRPr>
            </a:lvl5pPr>
          </a:lstStyle>
          <a:p>
            <a:pPr lvl="0"/>
            <a:r>
              <a:rPr lang="en-US" dirty="0" err="1"/>
              <a:t>Clik</a:t>
            </a:r>
            <a:r>
              <a:rPr lang="en-US" dirty="0"/>
              <a:t> to edit Master text styles</a:t>
            </a:r>
          </a:p>
        </p:txBody>
      </p:sp>
      <p:sp>
        <p:nvSpPr>
          <p:cNvPr id="4" name="Content Placeholder 8"/>
          <p:cNvSpPr>
            <a:spLocks noGrp="1"/>
          </p:cNvSpPr>
          <p:nvPr>
            <p:ph sz="quarter" idx="16"/>
          </p:nvPr>
        </p:nvSpPr>
        <p:spPr>
          <a:xfrm>
            <a:off x="504825" y="1913146"/>
            <a:ext cx="8243888" cy="3824605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1pPr>
            <a:lvl2pPr>
              <a:spcAft>
                <a:spcPts val="600"/>
              </a:spcAft>
              <a:defRPr sz="2000"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504826" y="1409701"/>
            <a:ext cx="7512050" cy="4953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0" indent="0">
              <a:buNone/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0" indent="0">
              <a:buNone/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0" indent="0">
              <a:buNone/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0" indent="0">
              <a:buNone/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10"/>
          <p:cNvSpPr>
            <a:spLocks noGrp="1"/>
          </p:cNvSpPr>
          <p:nvPr>
            <p:ph type="sldNum" sz="quarter" idx="21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968400-2730-4F42-802C-2B17C2D9F24E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575" y="1236663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62"/>
            <a:ext cx="2133600" cy="365125"/>
          </a:xfrm>
          <a:prstGeom prst="rect">
            <a:avLst/>
          </a:prstGeom>
        </p:spPr>
        <p:txBody>
          <a:bodyPr/>
          <a:lstStyle/>
          <a:p>
            <a:fld id="{40C3EA63-6BB5-4553-AB6F-4F49694E35A7}" type="datetime1">
              <a:rPr lang="en-NZ" smtClean="0"/>
              <a:pPr/>
              <a:t>10/10/2018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6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62"/>
            <a:ext cx="2133600" cy="365125"/>
          </a:xfrm>
          <a:prstGeom prst="rect">
            <a:avLst/>
          </a:prstGeom>
        </p:spPr>
        <p:txBody>
          <a:bodyPr/>
          <a:lstStyle/>
          <a:p>
            <a:fld id="{2C9162F4-F08F-4CA8-B435-DB82921972E3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C126F0FA-CACA-42EA-9ECD-95DE7EB78C54}" type="slidenum">
              <a:rPr lang="en-GB" altLang="ja-JP" smtClean="0"/>
              <a:pPr/>
              <a:t>‹#›</a:t>
            </a:fld>
            <a:endParaRPr lang="en-GB" altLang="ja-JP"/>
          </a:p>
        </p:txBody>
      </p:sp>
    </p:spTree>
    <p:extLst>
      <p:ext uri="{BB962C8B-B14F-4D97-AF65-F5344CB8AC3E}">
        <p14:creationId xmlns:p14="http://schemas.microsoft.com/office/powerpoint/2010/main" val="2125502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C6E44B-C6CE-4ECB-B460-4598E772072D}" type="slidenum">
              <a:rPr lang="en-GB" altLang="ja-JP"/>
              <a:pPr>
                <a:defRPr/>
              </a:pPr>
              <a:t>‹#›</a:t>
            </a:fld>
            <a:endParaRPr lang="en-GB" altLang="ja-JP"/>
          </a:p>
        </p:txBody>
      </p:sp>
      <p:sp>
        <p:nvSpPr>
          <p:cNvPr id="4" name="Text Placeholder 6"/>
          <p:cNvSpPr txBox="1">
            <a:spLocks/>
          </p:cNvSpPr>
          <p:nvPr userDrawn="1"/>
        </p:nvSpPr>
        <p:spPr>
          <a:xfrm>
            <a:off x="1104212" y="310551"/>
            <a:ext cx="6142037" cy="54720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i="0" baseline="0">
                <a:solidFill>
                  <a:srgbClr val="000000"/>
                </a:solidFill>
                <a:latin typeface="Arial" pitchFamily="34" charset="0"/>
              </a:defRPr>
            </a:lvl1pPr>
            <a:lvl2pPr marL="0" indent="0">
              <a:buNone/>
              <a:defRPr sz="3200" b="1" i="0" baseline="0">
                <a:latin typeface="Arial" pitchFamily="34" charset="0"/>
              </a:defRPr>
            </a:lvl2pPr>
            <a:lvl3pPr marL="0" indent="0">
              <a:buNone/>
              <a:defRPr sz="3200" b="1" i="0" baseline="0">
                <a:latin typeface="Arial" pitchFamily="34" charset="0"/>
              </a:defRPr>
            </a:lvl3pPr>
            <a:lvl4pPr marL="0" indent="0">
              <a:buNone/>
              <a:defRPr sz="3200" b="1" i="0" baseline="0">
                <a:latin typeface="Arial" pitchFamily="34" charset="0"/>
              </a:defRPr>
            </a:lvl4pPr>
            <a:lvl5pPr marL="0" indent="0">
              <a:buNone/>
              <a:defRPr sz="3200" b="1" i="0" baseline="0">
                <a:latin typeface="Arial" pitchFamily="34" charset="0"/>
              </a:defRPr>
            </a:lvl5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+mn-ea"/>
                <a:cs typeface="+mn-cs"/>
              </a:rPr>
              <a:t>Introducing Ricoh New Zealand</a:t>
            </a:r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86377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2" descr="T:\Current\Ricoh\Logos\ricoh_lock_up_rgb_positive-0315.gif"/>
          <p:cNvPicPr>
            <a:picLocks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367764" y="406569"/>
            <a:ext cx="1422000" cy="550800"/>
          </a:xfrm>
          <a:prstGeom prst="rect">
            <a:avLst/>
          </a:prstGeom>
          <a:noFill/>
        </p:spPr>
      </p:pic>
      <p:sp>
        <p:nvSpPr>
          <p:cNvPr id="41" name="Plaque 10"/>
          <p:cNvSpPr/>
          <p:nvPr/>
        </p:nvSpPr>
        <p:spPr>
          <a:xfrm>
            <a:off x="504827" y="487363"/>
            <a:ext cx="442006" cy="442278"/>
          </a:xfrm>
          <a:custGeom>
            <a:avLst/>
            <a:gdLst/>
            <a:ahLst/>
            <a:cxnLst/>
            <a:rect l="l" t="t" r="r" b="b"/>
            <a:pathLst>
              <a:path w="5164139" h="5167312">
                <a:moveTo>
                  <a:pt x="160633" y="0"/>
                </a:moveTo>
                <a:lnTo>
                  <a:pt x="4471692" y="0"/>
                </a:lnTo>
                <a:cubicBezTo>
                  <a:pt x="4560407" y="0"/>
                  <a:pt x="4632325" y="71918"/>
                  <a:pt x="4632325" y="160633"/>
                </a:cubicBezTo>
                <a:lnTo>
                  <a:pt x="4632325" y="4389438"/>
                </a:lnTo>
                <a:lnTo>
                  <a:pt x="4637047" y="4389438"/>
                </a:lnTo>
                <a:cubicBezTo>
                  <a:pt x="4637047" y="4430668"/>
                  <a:pt x="4670471" y="4464092"/>
                  <a:pt x="4711701" y="4464092"/>
                </a:cubicBezTo>
                <a:lnTo>
                  <a:pt x="4711701" y="4464579"/>
                </a:lnTo>
                <a:lnTo>
                  <a:pt x="5091727" y="4464579"/>
                </a:lnTo>
                <a:cubicBezTo>
                  <a:pt x="5131719" y="4464579"/>
                  <a:pt x="5164139" y="4496999"/>
                  <a:pt x="5164139" y="4536991"/>
                </a:cubicBezTo>
                <a:lnTo>
                  <a:pt x="5164139" y="5094900"/>
                </a:lnTo>
                <a:cubicBezTo>
                  <a:pt x="5164139" y="5134892"/>
                  <a:pt x="5131719" y="5167312"/>
                  <a:pt x="5091727" y="5167312"/>
                </a:cubicBezTo>
                <a:lnTo>
                  <a:pt x="4546518" y="5167312"/>
                </a:lnTo>
                <a:cubicBezTo>
                  <a:pt x="4506526" y="5167312"/>
                  <a:pt x="4474106" y="5134892"/>
                  <a:pt x="4474106" y="5094900"/>
                </a:cubicBezTo>
                <a:lnTo>
                  <a:pt x="4474106" y="4694237"/>
                </a:lnTo>
                <a:lnTo>
                  <a:pt x="4472030" y="4694237"/>
                </a:lnTo>
                <a:cubicBezTo>
                  <a:pt x="4472030" y="4663315"/>
                  <a:pt x="4453229" y="4636783"/>
                  <a:pt x="4426435" y="4625450"/>
                </a:cubicBezTo>
                <a:lnTo>
                  <a:pt x="4405445" y="4621212"/>
                </a:lnTo>
                <a:lnTo>
                  <a:pt x="160633" y="4621212"/>
                </a:lnTo>
                <a:cubicBezTo>
                  <a:pt x="71918" y="4621212"/>
                  <a:pt x="0" y="4549294"/>
                  <a:pt x="0" y="4460579"/>
                </a:cubicBezTo>
                <a:lnTo>
                  <a:pt x="0" y="160633"/>
                </a:lnTo>
                <a:cubicBezTo>
                  <a:pt x="0" y="71918"/>
                  <a:pt x="71918" y="0"/>
                  <a:pt x="160633" y="0"/>
                </a:cubicBezTo>
                <a:close/>
              </a:path>
            </a:pathLst>
          </a:custGeom>
          <a:solidFill>
            <a:srgbClr val="CF142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直線コネクタ 4"/>
          <p:cNvCxnSpPr/>
          <p:nvPr/>
        </p:nvCxnSpPr>
        <p:spPr>
          <a:xfrm>
            <a:off x="504826" y="1212215"/>
            <a:ext cx="8247063" cy="0"/>
          </a:xfrm>
          <a:prstGeom prst="line">
            <a:avLst/>
          </a:prstGeom>
          <a:ln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 userDrawn="1"/>
        </p:nvSpPr>
        <p:spPr>
          <a:xfrm>
            <a:off x="1" y="735013"/>
            <a:ext cx="715963" cy="7159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Ricoh-backgroun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66950" y="0"/>
            <a:ext cx="6877050" cy="6877050"/>
          </a:xfrm>
          <a:prstGeom prst="rect">
            <a:avLst/>
          </a:prstGeom>
        </p:spPr>
      </p:pic>
      <p:pic>
        <p:nvPicPr>
          <p:cNvPr id="7" name="Picture 2" descr="T:\Current\Ricoh\Logos\ricoh_lock_up_rgb_positive-0315.gif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03529" y="392501"/>
            <a:ext cx="1868400" cy="720000"/>
          </a:xfrm>
          <a:prstGeom prst="rect">
            <a:avLst/>
          </a:prstGeom>
          <a:noFill/>
        </p:spPr>
      </p:pic>
      <p:sp>
        <p:nvSpPr>
          <p:cNvPr id="8" name="Plaque 10"/>
          <p:cNvSpPr/>
          <p:nvPr/>
        </p:nvSpPr>
        <p:spPr>
          <a:xfrm>
            <a:off x="496888" y="476672"/>
            <a:ext cx="3384376" cy="3386456"/>
          </a:xfrm>
          <a:custGeom>
            <a:avLst/>
            <a:gdLst/>
            <a:ahLst/>
            <a:cxnLst/>
            <a:rect l="l" t="t" r="r" b="b"/>
            <a:pathLst>
              <a:path w="5164139" h="5167312">
                <a:moveTo>
                  <a:pt x="160633" y="0"/>
                </a:moveTo>
                <a:lnTo>
                  <a:pt x="4471692" y="0"/>
                </a:lnTo>
                <a:cubicBezTo>
                  <a:pt x="4560407" y="0"/>
                  <a:pt x="4632325" y="71918"/>
                  <a:pt x="4632325" y="160633"/>
                </a:cubicBezTo>
                <a:lnTo>
                  <a:pt x="4632325" y="4389438"/>
                </a:lnTo>
                <a:lnTo>
                  <a:pt x="4637047" y="4389438"/>
                </a:lnTo>
                <a:cubicBezTo>
                  <a:pt x="4637047" y="4430668"/>
                  <a:pt x="4670471" y="4464092"/>
                  <a:pt x="4711701" y="4464092"/>
                </a:cubicBezTo>
                <a:lnTo>
                  <a:pt x="4711701" y="4464579"/>
                </a:lnTo>
                <a:lnTo>
                  <a:pt x="5091727" y="4464579"/>
                </a:lnTo>
                <a:cubicBezTo>
                  <a:pt x="5131719" y="4464579"/>
                  <a:pt x="5164139" y="4496999"/>
                  <a:pt x="5164139" y="4536991"/>
                </a:cubicBezTo>
                <a:lnTo>
                  <a:pt x="5164139" y="5094900"/>
                </a:lnTo>
                <a:cubicBezTo>
                  <a:pt x="5164139" y="5134892"/>
                  <a:pt x="5131719" y="5167312"/>
                  <a:pt x="5091727" y="5167312"/>
                </a:cubicBezTo>
                <a:lnTo>
                  <a:pt x="4546518" y="5167312"/>
                </a:lnTo>
                <a:cubicBezTo>
                  <a:pt x="4506526" y="5167312"/>
                  <a:pt x="4474106" y="5134892"/>
                  <a:pt x="4474106" y="5094900"/>
                </a:cubicBezTo>
                <a:lnTo>
                  <a:pt x="4474106" y="4694237"/>
                </a:lnTo>
                <a:lnTo>
                  <a:pt x="4472030" y="4694237"/>
                </a:lnTo>
                <a:cubicBezTo>
                  <a:pt x="4472030" y="4663315"/>
                  <a:pt x="4453229" y="4636783"/>
                  <a:pt x="4426435" y="4625450"/>
                </a:cubicBezTo>
                <a:lnTo>
                  <a:pt x="4405445" y="4621212"/>
                </a:lnTo>
                <a:lnTo>
                  <a:pt x="160633" y="4621212"/>
                </a:lnTo>
                <a:cubicBezTo>
                  <a:pt x="71918" y="4621212"/>
                  <a:pt x="0" y="4549294"/>
                  <a:pt x="0" y="4460579"/>
                </a:cubicBezTo>
                <a:lnTo>
                  <a:pt x="0" y="160633"/>
                </a:lnTo>
                <a:cubicBezTo>
                  <a:pt x="0" y="71918"/>
                  <a:pt x="71918" y="0"/>
                  <a:pt x="160633" y="0"/>
                </a:cubicBezTo>
                <a:close/>
              </a:path>
            </a:pathLst>
          </a:custGeom>
          <a:solidFill>
            <a:srgbClr val="CE0C0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11"/>
          <p:cNvSpPr txBox="1">
            <a:spLocks/>
          </p:cNvSpPr>
          <p:nvPr/>
        </p:nvSpPr>
        <p:spPr>
          <a:xfrm>
            <a:off x="611188" y="617539"/>
            <a:ext cx="2932112" cy="2921309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1" lang="ja-JP" altLang="en-US" sz="36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 altLang="ja-JP" dirty="0">
                <a:latin typeface="+mn-lt"/>
                <a:ea typeface="+mj-ea"/>
              </a:rPr>
              <a:t>Machines EM/PM failure predictions</a:t>
            </a:r>
            <a:endParaRPr lang="en-US" altLang="ja-JP" sz="2800" dirty="0">
              <a:ea typeface="+mj-ea"/>
            </a:endParaRPr>
          </a:p>
          <a:p>
            <a:pPr>
              <a:defRPr/>
            </a:pPr>
            <a:endParaRPr lang="en-US" altLang="ja-JP" sz="2800" dirty="0">
              <a:ea typeface="+mj-ea"/>
            </a:endParaRPr>
          </a:p>
          <a:p>
            <a:pPr>
              <a:defRPr/>
            </a:pPr>
            <a:endParaRPr lang="en-US" altLang="ja-JP" sz="2800" dirty="0">
              <a:ea typeface="+mj-ea"/>
            </a:endParaRPr>
          </a:p>
          <a:p>
            <a:pPr>
              <a:defRPr/>
            </a:pPr>
            <a:endParaRPr lang="en-US" altLang="ja-JP" sz="2800" dirty="0">
              <a:ea typeface="+mj-ea"/>
            </a:endParaRPr>
          </a:p>
          <a:p>
            <a:pPr>
              <a:defRPr/>
            </a:pPr>
            <a:endParaRPr lang="en-US" altLang="ja-JP" sz="2800" dirty="0">
              <a:ea typeface="+mj-ea"/>
            </a:endParaRPr>
          </a:p>
        </p:txBody>
      </p:sp>
      <p:sp>
        <p:nvSpPr>
          <p:cNvPr id="11" name="Text Placeholder 6"/>
          <p:cNvSpPr txBox="1">
            <a:spLocks/>
          </p:cNvSpPr>
          <p:nvPr/>
        </p:nvSpPr>
        <p:spPr>
          <a:xfrm>
            <a:off x="504827" y="5201174"/>
            <a:ext cx="3419475" cy="136155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600" baseline="0">
                <a:solidFill>
                  <a:srgbClr val="000000"/>
                </a:solidFill>
                <a:latin typeface="Arial" pitchFamily="34" charset="0"/>
              </a:defRPr>
            </a:lvl1pPr>
            <a:lvl2pPr>
              <a:defRPr sz="1600" baseline="0">
                <a:latin typeface="Arial" pitchFamily="34" charset="0"/>
              </a:defRPr>
            </a:lvl2pPr>
            <a:lvl3pPr>
              <a:defRPr sz="1600" baseline="0">
                <a:latin typeface="Arial" pitchFamily="34" charset="0"/>
              </a:defRPr>
            </a:lvl3pPr>
            <a:lvl4pPr>
              <a:defRPr sz="1600" baseline="0">
                <a:latin typeface="Arial" pitchFamily="34" charset="0"/>
              </a:defRPr>
            </a:lvl4pPr>
            <a:lvl5pPr>
              <a:defRPr sz="1600" baseline="0">
                <a:latin typeface="Arial" pitchFamily="34" charset="0"/>
              </a:defRPr>
            </a:lvl5pPr>
          </a:lstStyle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2400" b="1" dirty="0">
                <a:latin typeface="+mn-lt"/>
              </a:rPr>
              <a:t>Solomon Matthews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2400" b="1" dirty="0">
                <a:latin typeface="+mn-lt"/>
              </a:rPr>
              <a:t>Rotem Edwy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GB" sz="2400" dirty="0">
                <a:latin typeface="+mn-lt"/>
              </a:rPr>
              <a:t>October 2018</a:t>
            </a:r>
            <a:endParaRPr lang="en-US" sz="2400" dirty="0">
              <a:latin typeface="+mn-lt"/>
            </a:endParaRPr>
          </a:p>
        </p:txBody>
      </p:sp>
      <p:sp>
        <p:nvSpPr>
          <p:cNvPr id="14" name="Plaque 10"/>
          <p:cNvSpPr/>
          <p:nvPr/>
        </p:nvSpPr>
        <p:spPr>
          <a:xfrm flipH="1">
            <a:off x="7324723" y="1995763"/>
            <a:ext cx="1003995" cy="1004613"/>
          </a:xfrm>
          <a:custGeom>
            <a:avLst/>
            <a:gdLst/>
            <a:ahLst/>
            <a:cxnLst/>
            <a:rect l="l" t="t" r="r" b="b"/>
            <a:pathLst>
              <a:path w="5164139" h="5167312">
                <a:moveTo>
                  <a:pt x="160633" y="0"/>
                </a:moveTo>
                <a:lnTo>
                  <a:pt x="4471692" y="0"/>
                </a:lnTo>
                <a:cubicBezTo>
                  <a:pt x="4560407" y="0"/>
                  <a:pt x="4632325" y="71918"/>
                  <a:pt x="4632325" y="160633"/>
                </a:cubicBezTo>
                <a:lnTo>
                  <a:pt x="4632325" y="4389438"/>
                </a:lnTo>
                <a:lnTo>
                  <a:pt x="4637047" y="4389438"/>
                </a:lnTo>
                <a:cubicBezTo>
                  <a:pt x="4637047" y="4430668"/>
                  <a:pt x="4670471" y="4464092"/>
                  <a:pt x="4711701" y="4464092"/>
                </a:cubicBezTo>
                <a:lnTo>
                  <a:pt x="4711701" y="4464579"/>
                </a:lnTo>
                <a:lnTo>
                  <a:pt x="5091727" y="4464579"/>
                </a:lnTo>
                <a:cubicBezTo>
                  <a:pt x="5131719" y="4464579"/>
                  <a:pt x="5164139" y="4496999"/>
                  <a:pt x="5164139" y="4536991"/>
                </a:cubicBezTo>
                <a:lnTo>
                  <a:pt x="5164139" y="5094900"/>
                </a:lnTo>
                <a:cubicBezTo>
                  <a:pt x="5164139" y="5134892"/>
                  <a:pt x="5131719" y="5167312"/>
                  <a:pt x="5091727" y="5167312"/>
                </a:cubicBezTo>
                <a:lnTo>
                  <a:pt x="4546518" y="5167312"/>
                </a:lnTo>
                <a:cubicBezTo>
                  <a:pt x="4506526" y="5167312"/>
                  <a:pt x="4474106" y="5134892"/>
                  <a:pt x="4474106" y="5094900"/>
                </a:cubicBezTo>
                <a:lnTo>
                  <a:pt x="4474106" y="4694237"/>
                </a:lnTo>
                <a:lnTo>
                  <a:pt x="4472030" y="4694237"/>
                </a:lnTo>
                <a:cubicBezTo>
                  <a:pt x="4472030" y="4663315"/>
                  <a:pt x="4453229" y="4636783"/>
                  <a:pt x="4426435" y="4625450"/>
                </a:cubicBezTo>
                <a:lnTo>
                  <a:pt x="4405445" y="4621212"/>
                </a:lnTo>
                <a:lnTo>
                  <a:pt x="160633" y="4621212"/>
                </a:lnTo>
                <a:cubicBezTo>
                  <a:pt x="71918" y="4621212"/>
                  <a:pt x="0" y="4549294"/>
                  <a:pt x="0" y="4460579"/>
                </a:cubicBezTo>
                <a:lnTo>
                  <a:pt x="0" y="160633"/>
                </a:lnTo>
                <a:cubicBezTo>
                  <a:pt x="0" y="71918"/>
                  <a:pt x="71918" y="0"/>
                  <a:pt x="160633" y="0"/>
                </a:cubicBezTo>
                <a:close/>
              </a:path>
            </a:pathLst>
          </a:custGeom>
          <a:solidFill>
            <a:srgbClr val="F0919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laque 10"/>
          <p:cNvSpPr/>
          <p:nvPr/>
        </p:nvSpPr>
        <p:spPr>
          <a:xfrm>
            <a:off x="4391027" y="1418988"/>
            <a:ext cx="1285323" cy="1286114"/>
          </a:xfrm>
          <a:custGeom>
            <a:avLst/>
            <a:gdLst/>
            <a:ahLst/>
            <a:cxnLst/>
            <a:rect l="l" t="t" r="r" b="b"/>
            <a:pathLst>
              <a:path w="5164139" h="5167312">
                <a:moveTo>
                  <a:pt x="160633" y="0"/>
                </a:moveTo>
                <a:lnTo>
                  <a:pt x="4471692" y="0"/>
                </a:lnTo>
                <a:cubicBezTo>
                  <a:pt x="4560407" y="0"/>
                  <a:pt x="4632325" y="71918"/>
                  <a:pt x="4632325" y="160633"/>
                </a:cubicBezTo>
                <a:lnTo>
                  <a:pt x="4632325" y="4389438"/>
                </a:lnTo>
                <a:lnTo>
                  <a:pt x="4637047" y="4389438"/>
                </a:lnTo>
                <a:cubicBezTo>
                  <a:pt x="4637047" y="4430668"/>
                  <a:pt x="4670471" y="4464092"/>
                  <a:pt x="4711701" y="4464092"/>
                </a:cubicBezTo>
                <a:lnTo>
                  <a:pt x="4711701" y="4464579"/>
                </a:lnTo>
                <a:lnTo>
                  <a:pt x="5091727" y="4464579"/>
                </a:lnTo>
                <a:cubicBezTo>
                  <a:pt x="5131719" y="4464579"/>
                  <a:pt x="5164139" y="4496999"/>
                  <a:pt x="5164139" y="4536991"/>
                </a:cubicBezTo>
                <a:lnTo>
                  <a:pt x="5164139" y="5094900"/>
                </a:lnTo>
                <a:cubicBezTo>
                  <a:pt x="5164139" y="5134892"/>
                  <a:pt x="5131719" y="5167312"/>
                  <a:pt x="5091727" y="5167312"/>
                </a:cubicBezTo>
                <a:lnTo>
                  <a:pt x="4546518" y="5167312"/>
                </a:lnTo>
                <a:cubicBezTo>
                  <a:pt x="4506526" y="5167312"/>
                  <a:pt x="4474106" y="5134892"/>
                  <a:pt x="4474106" y="5094900"/>
                </a:cubicBezTo>
                <a:lnTo>
                  <a:pt x="4474106" y="4694237"/>
                </a:lnTo>
                <a:lnTo>
                  <a:pt x="4472030" y="4694237"/>
                </a:lnTo>
                <a:cubicBezTo>
                  <a:pt x="4472030" y="4663315"/>
                  <a:pt x="4453229" y="4636783"/>
                  <a:pt x="4426435" y="4625450"/>
                </a:cubicBezTo>
                <a:lnTo>
                  <a:pt x="4405445" y="4621212"/>
                </a:lnTo>
                <a:lnTo>
                  <a:pt x="160633" y="4621212"/>
                </a:lnTo>
                <a:cubicBezTo>
                  <a:pt x="71918" y="4621212"/>
                  <a:pt x="0" y="4549294"/>
                  <a:pt x="0" y="4460579"/>
                </a:cubicBezTo>
                <a:lnTo>
                  <a:pt x="0" y="160633"/>
                </a:lnTo>
                <a:cubicBezTo>
                  <a:pt x="0" y="71918"/>
                  <a:pt x="71918" y="0"/>
                  <a:pt x="160633" y="0"/>
                </a:cubicBezTo>
                <a:close/>
              </a:path>
            </a:pathLst>
          </a:custGeom>
          <a:solidFill>
            <a:srgbClr val="F9C14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laque 10"/>
          <p:cNvSpPr/>
          <p:nvPr/>
        </p:nvSpPr>
        <p:spPr>
          <a:xfrm flipH="1">
            <a:off x="6500854" y="4905136"/>
            <a:ext cx="1456669" cy="1457564"/>
          </a:xfrm>
          <a:custGeom>
            <a:avLst/>
            <a:gdLst/>
            <a:ahLst/>
            <a:cxnLst/>
            <a:rect l="l" t="t" r="r" b="b"/>
            <a:pathLst>
              <a:path w="5164139" h="5167312">
                <a:moveTo>
                  <a:pt x="160633" y="0"/>
                </a:moveTo>
                <a:lnTo>
                  <a:pt x="4471692" y="0"/>
                </a:lnTo>
                <a:cubicBezTo>
                  <a:pt x="4560407" y="0"/>
                  <a:pt x="4632325" y="71918"/>
                  <a:pt x="4632325" y="160633"/>
                </a:cubicBezTo>
                <a:lnTo>
                  <a:pt x="4632325" y="4389438"/>
                </a:lnTo>
                <a:lnTo>
                  <a:pt x="4637047" y="4389438"/>
                </a:lnTo>
                <a:cubicBezTo>
                  <a:pt x="4637047" y="4430668"/>
                  <a:pt x="4670471" y="4464092"/>
                  <a:pt x="4711701" y="4464092"/>
                </a:cubicBezTo>
                <a:lnTo>
                  <a:pt x="4711701" y="4464579"/>
                </a:lnTo>
                <a:lnTo>
                  <a:pt x="5091727" y="4464579"/>
                </a:lnTo>
                <a:cubicBezTo>
                  <a:pt x="5131719" y="4464579"/>
                  <a:pt x="5164139" y="4496999"/>
                  <a:pt x="5164139" y="4536991"/>
                </a:cubicBezTo>
                <a:lnTo>
                  <a:pt x="5164139" y="5094900"/>
                </a:lnTo>
                <a:cubicBezTo>
                  <a:pt x="5164139" y="5134892"/>
                  <a:pt x="5131719" y="5167312"/>
                  <a:pt x="5091727" y="5167312"/>
                </a:cubicBezTo>
                <a:lnTo>
                  <a:pt x="4546518" y="5167312"/>
                </a:lnTo>
                <a:cubicBezTo>
                  <a:pt x="4506526" y="5167312"/>
                  <a:pt x="4474106" y="5134892"/>
                  <a:pt x="4474106" y="5094900"/>
                </a:cubicBezTo>
                <a:lnTo>
                  <a:pt x="4474106" y="4694237"/>
                </a:lnTo>
                <a:lnTo>
                  <a:pt x="4472030" y="4694237"/>
                </a:lnTo>
                <a:cubicBezTo>
                  <a:pt x="4472030" y="4663315"/>
                  <a:pt x="4453229" y="4636783"/>
                  <a:pt x="4426435" y="4625450"/>
                </a:cubicBezTo>
                <a:lnTo>
                  <a:pt x="4405445" y="4621212"/>
                </a:lnTo>
                <a:lnTo>
                  <a:pt x="160633" y="4621212"/>
                </a:lnTo>
                <a:cubicBezTo>
                  <a:pt x="71918" y="4621212"/>
                  <a:pt x="0" y="4549294"/>
                  <a:pt x="0" y="4460579"/>
                </a:cubicBezTo>
                <a:lnTo>
                  <a:pt x="0" y="160633"/>
                </a:lnTo>
                <a:cubicBezTo>
                  <a:pt x="0" y="71918"/>
                  <a:pt x="71918" y="0"/>
                  <a:pt x="160633" y="0"/>
                </a:cubicBezTo>
                <a:close/>
              </a:path>
            </a:pathLst>
          </a:custGeom>
          <a:solidFill>
            <a:srgbClr val="B6D34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laque 10"/>
          <p:cNvSpPr/>
          <p:nvPr/>
        </p:nvSpPr>
        <p:spPr>
          <a:xfrm flipH="1">
            <a:off x="6276975" y="3505200"/>
            <a:ext cx="576647" cy="577002"/>
          </a:xfrm>
          <a:custGeom>
            <a:avLst/>
            <a:gdLst/>
            <a:ahLst/>
            <a:cxnLst/>
            <a:rect l="l" t="t" r="r" b="b"/>
            <a:pathLst>
              <a:path w="5164139" h="5167312">
                <a:moveTo>
                  <a:pt x="160633" y="0"/>
                </a:moveTo>
                <a:lnTo>
                  <a:pt x="4471692" y="0"/>
                </a:lnTo>
                <a:cubicBezTo>
                  <a:pt x="4560407" y="0"/>
                  <a:pt x="4632325" y="71918"/>
                  <a:pt x="4632325" y="160633"/>
                </a:cubicBezTo>
                <a:lnTo>
                  <a:pt x="4632325" y="4389438"/>
                </a:lnTo>
                <a:lnTo>
                  <a:pt x="4637047" y="4389438"/>
                </a:lnTo>
                <a:cubicBezTo>
                  <a:pt x="4637047" y="4430668"/>
                  <a:pt x="4670471" y="4464092"/>
                  <a:pt x="4711701" y="4464092"/>
                </a:cubicBezTo>
                <a:lnTo>
                  <a:pt x="4711701" y="4464579"/>
                </a:lnTo>
                <a:lnTo>
                  <a:pt x="5091727" y="4464579"/>
                </a:lnTo>
                <a:cubicBezTo>
                  <a:pt x="5131719" y="4464579"/>
                  <a:pt x="5164139" y="4496999"/>
                  <a:pt x="5164139" y="4536991"/>
                </a:cubicBezTo>
                <a:lnTo>
                  <a:pt x="5164139" y="5094900"/>
                </a:lnTo>
                <a:cubicBezTo>
                  <a:pt x="5164139" y="5134892"/>
                  <a:pt x="5131719" y="5167312"/>
                  <a:pt x="5091727" y="5167312"/>
                </a:cubicBezTo>
                <a:lnTo>
                  <a:pt x="4546518" y="5167312"/>
                </a:lnTo>
                <a:cubicBezTo>
                  <a:pt x="4506526" y="5167312"/>
                  <a:pt x="4474106" y="5134892"/>
                  <a:pt x="4474106" y="5094900"/>
                </a:cubicBezTo>
                <a:lnTo>
                  <a:pt x="4474106" y="4694237"/>
                </a:lnTo>
                <a:lnTo>
                  <a:pt x="4472030" y="4694237"/>
                </a:lnTo>
                <a:cubicBezTo>
                  <a:pt x="4472030" y="4663315"/>
                  <a:pt x="4453229" y="4636783"/>
                  <a:pt x="4426435" y="4625450"/>
                </a:cubicBezTo>
                <a:lnTo>
                  <a:pt x="4405445" y="4621212"/>
                </a:lnTo>
                <a:lnTo>
                  <a:pt x="160633" y="4621212"/>
                </a:lnTo>
                <a:cubicBezTo>
                  <a:pt x="71918" y="4621212"/>
                  <a:pt x="0" y="4549294"/>
                  <a:pt x="0" y="4460579"/>
                </a:cubicBezTo>
                <a:lnTo>
                  <a:pt x="0" y="160633"/>
                </a:lnTo>
                <a:cubicBezTo>
                  <a:pt x="0" y="71918"/>
                  <a:pt x="71918" y="0"/>
                  <a:pt x="160633" y="0"/>
                </a:cubicBezTo>
                <a:close/>
              </a:path>
            </a:pathLst>
          </a:custGeom>
          <a:solidFill>
            <a:srgbClr val="45BDC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laque 10"/>
          <p:cNvSpPr/>
          <p:nvPr/>
        </p:nvSpPr>
        <p:spPr>
          <a:xfrm>
            <a:off x="4162427" y="4209578"/>
            <a:ext cx="904875" cy="905431"/>
          </a:xfrm>
          <a:custGeom>
            <a:avLst/>
            <a:gdLst/>
            <a:ahLst/>
            <a:cxnLst/>
            <a:rect l="l" t="t" r="r" b="b"/>
            <a:pathLst>
              <a:path w="5164139" h="5167312">
                <a:moveTo>
                  <a:pt x="160633" y="0"/>
                </a:moveTo>
                <a:lnTo>
                  <a:pt x="4471692" y="0"/>
                </a:lnTo>
                <a:cubicBezTo>
                  <a:pt x="4560407" y="0"/>
                  <a:pt x="4632325" y="71918"/>
                  <a:pt x="4632325" y="160633"/>
                </a:cubicBezTo>
                <a:lnTo>
                  <a:pt x="4632325" y="4389438"/>
                </a:lnTo>
                <a:lnTo>
                  <a:pt x="4637047" y="4389438"/>
                </a:lnTo>
                <a:cubicBezTo>
                  <a:pt x="4637047" y="4430668"/>
                  <a:pt x="4670471" y="4464092"/>
                  <a:pt x="4711701" y="4464092"/>
                </a:cubicBezTo>
                <a:lnTo>
                  <a:pt x="4711701" y="4464579"/>
                </a:lnTo>
                <a:lnTo>
                  <a:pt x="5091727" y="4464579"/>
                </a:lnTo>
                <a:cubicBezTo>
                  <a:pt x="5131719" y="4464579"/>
                  <a:pt x="5164139" y="4496999"/>
                  <a:pt x="5164139" y="4536991"/>
                </a:cubicBezTo>
                <a:lnTo>
                  <a:pt x="5164139" y="5094900"/>
                </a:lnTo>
                <a:cubicBezTo>
                  <a:pt x="5164139" y="5134892"/>
                  <a:pt x="5131719" y="5167312"/>
                  <a:pt x="5091727" y="5167312"/>
                </a:cubicBezTo>
                <a:lnTo>
                  <a:pt x="4546518" y="5167312"/>
                </a:lnTo>
                <a:cubicBezTo>
                  <a:pt x="4506526" y="5167312"/>
                  <a:pt x="4474106" y="5134892"/>
                  <a:pt x="4474106" y="5094900"/>
                </a:cubicBezTo>
                <a:lnTo>
                  <a:pt x="4474106" y="4694237"/>
                </a:lnTo>
                <a:lnTo>
                  <a:pt x="4472030" y="4694237"/>
                </a:lnTo>
                <a:cubicBezTo>
                  <a:pt x="4472030" y="4663315"/>
                  <a:pt x="4453229" y="4636783"/>
                  <a:pt x="4426435" y="4625450"/>
                </a:cubicBezTo>
                <a:lnTo>
                  <a:pt x="4405445" y="4621212"/>
                </a:lnTo>
                <a:lnTo>
                  <a:pt x="160633" y="4621212"/>
                </a:lnTo>
                <a:cubicBezTo>
                  <a:pt x="71918" y="4621212"/>
                  <a:pt x="0" y="4549294"/>
                  <a:pt x="0" y="4460579"/>
                </a:cubicBezTo>
                <a:lnTo>
                  <a:pt x="0" y="160633"/>
                </a:lnTo>
                <a:cubicBezTo>
                  <a:pt x="0" y="71918"/>
                  <a:pt x="71918" y="0"/>
                  <a:pt x="160633" y="0"/>
                </a:cubicBezTo>
                <a:close/>
              </a:path>
            </a:pathLst>
          </a:custGeom>
          <a:solidFill>
            <a:srgbClr val="71BCE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8906ADA-F53F-48EC-8EF4-5DB1264F5DD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872050" y="5662199"/>
            <a:ext cx="1457103" cy="843327"/>
            <a:chOff x="0" y="0"/>
            <a:chExt cx="2277" cy="1304"/>
          </a:xfrm>
        </p:grpSpPr>
        <p:sp>
          <p:nvSpPr>
            <p:cNvPr id="20" name="AutoShape 11">
              <a:extLst>
                <a:ext uri="{FF2B5EF4-FFF2-40B4-BE49-F238E27FC236}">
                  <a16:creationId xmlns:a16="http://schemas.microsoft.com/office/drawing/2014/main" id="{A7E4A4BB-DDC6-4FF4-B24C-DFD534457EAE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0" y="0"/>
              <a:ext cx="2277" cy="13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NZ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F91D9D9-85C4-42B7-92DA-68C7DDB9E9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" y="5"/>
              <a:ext cx="45" cy="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t" upright="1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l" rtl="0">
                <a:defRPr sz="1000"/>
              </a:pPr>
              <a:r>
                <a:rPr lang="en-NZ" sz="1000">
                  <a:solidFill>
                    <a:srgbClr val="000000"/>
                  </a:solidFill>
                  <a:latin typeface="Calibri"/>
                </a:rPr>
                <a:t> </a:t>
              </a:r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F5DCA873-5151-4A8E-9D7B-03885DF53C9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2267" cy="1086"/>
            </a:xfrm>
            <a:custGeom>
              <a:avLst/>
              <a:gdLst>
                <a:gd name="T0" fmla="*/ 450 w 7550"/>
                <a:gd name="T1" fmla="*/ 0 h 3600"/>
                <a:gd name="T2" fmla="*/ 0 w 7550"/>
                <a:gd name="T3" fmla="*/ 450 h 3600"/>
                <a:gd name="T4" fmla="*/ 0 w 7550"/>
                <a:gd name="T5" fmla="*/ 3150 h 3600"/>
                <a:gd name="T6" fmla="*/ 450 w 7550"/>
                <a:gd name="T7" fmla="*/ 3600 h 3600"/>
                <a:gd name="T8" fmla="*/ 7100 w 7550"/>
                <a:gd name="T9" fmla="*/ 3600 h 3600"/>
                <a:gd name="T10" fmla="*/ 7550 w 7550"/>
                <a:gd name="T11" fmla="*/ 3150 h 3600"/>
                <a:gd name="T12" fmla="*/ 7550 w 7550"/>
                <a:gd name="T13" fmla="*/ 450 h 3600"/>
                <a:gd name="T14" fmla="*/ 7100 w 7550"/>
                <a:gd name="T15" fmla="*/ 0 h 3600"/>
                <a:gd name="T16" fmla="*/ 450 w 7550"/>
                <a:gd name="T17" fmla="*/ 0 h 3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550" h="3600">
                  <a:moveTo>
                    <a:pt x="450" y="0"/>
                  </a:moveTo>
                  <a:cubicBezTo>
                    <a:pt x="202" y="0"/>
                    <a:pt x="0" y="201"/>
                    <a:pt x="0" y="450"/>
                  </a:cubicBezTo>
                  <a:lnTo>
                    <a:pt x="0" y="3150"/>
                  </a:lnTo>
                  <a:cubicBezTo>
                    <a:pt x="0" y="3398"/>
                    <a:pt x="202" y="3600"/>
                    <a:pt x="450" y="3600"/>
                  </a:cubicBezTo>
                  <a:lnTo>
                    <a:pt x="7100" y="3600"/>
                  </a:lnTo>
                  <a:cubicBezTo>
                    <a:pt x="7349" y="3600"/>
                    <a:pt x="7550" y="3398"/>
                    <a:pt x="7550" y="3150"/>
                  </a:cubicBezTo>
                  <a:lnTo>
                    <a:pt x="7550" y="450"/>
                  </a:lnTo>
                  <a:cubicBezTo>
                    <a:pt x="7550" y="201"/>
                    <a:pt x="7349" y="0"/>
                    <a:pt x="7100" y="0"/>
                  </a:cubicBezTo>
                  <a:lnTo>
                    <a:pt x="45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NZ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674C7A4-7076-4190-845C-847294925C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" y="15"/>
              <a:ext cx="1396" cy="3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t" upright="1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l" rtl="0">
                <a:defRPr sz="1000"/>
              </a:pPr>
              <a:r>
                <a:rPr lang="en-NZ" sz="1400" b="1" dirty="0">
                  <a:solidFill>
                    <a:srgbClr val="FF0000"/>
                  </a:solidFill>
                  <a:latin typeface="Calibri"/>
                </a:rPr>
                <a:t>RESTRICTED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2029C72-77EB-4DA6-A6F5-AF3B8E8761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0" y="72"/>
              <a:ext cx="64" cy="3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t" upright="1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l" rtl="0">
                <a:defRPr sz="1000"/>
              </a:pPr>
              <a:r>
                <a:rPr lang="en-NZ" sz="1400" b="1">
                  <a:solidFill>
                    <a:srgbClr val="FF0000"/>
                  </a:solidFill>
                  <a:latin typeface="Calibri"/>
                </a:rPr>
                <a:t> 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8DB3F04-B0FA-4D86-8461-3E64133050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" y="375"/>
              <a:ext cx="1378" cy="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t" upright="1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l" rtl="0">
                <a:defRPr sz="1000"/>
              </a:pPr>
              <a:r>
                <a:rPr lang="en-NZ" sz="700" b="1">
                  <a:solidFill>
                    <a:srgbClr val="FF0000"/>
                  </a:solidFill>
                  <a:latin typeface="Calibri"/>
                </a:rPr>
                <a:t>Do not access if you are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AD527D8-A168-4B22-8227-0BCBEBF537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0" y="525"/>
              <a:ext cx="1616" cy="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t" upright="1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l" rtl="0">
                <a:defRPr sz="1000"/>
              </a:pPr>
              <a:r>
                <a:rPr lang="en-NZ" sz="700" b="1">
                  <a:solidFill>
                    <a:srgbClr val="FF0000"/>
                  </a:solidFill>
                  <a:latin typeface="Calibri"/>
                </a:rPr>
                <a:t>unsure of your access rights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A18D8DD-4C79-4260-B940-9B26EDD4B0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4" y="589"/>
              <a:ext cx="33" cy="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t" upright="1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l" rtl="0">
                <a:defRPr sz="1000"/>
              </a:pPr>
              <a:r>
                <a:rPr lang="en-NZ" sz="700" b="1">
                  <a:solidFill>
                    <a:srgbClr val="000000"/>
                  </a:solidFill>
                  <a:latin typeface="Calibri"/>
                </a:rPr>
                <a:t> 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1BE393FB-BFD1-4282-B55A-9B58555348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6" y="787"/>
              <a:ext cx="46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t" upright="1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l" rtl="0">
                <a:defRPr sz="1000"/>
              </a:pPr>
              <a:r>
                <a:rPr lang="en-NZ" sz="1000" b="1">
                  <a:solidFill>
                    <a:srgbClr val="FF0000"/>
                  </a:solidFill>
                  <a:latin typeface="Calibri"/>
                </a:rPr>
                <a:t> </a:t>
              </a:r>
            </a:p>
          </p:txBody>
        </p:sp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75059397-5FFF-4BCC-B59A-88ED6DE255F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3" y="850"/>
              <a:ext cx="692" cy="1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944690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490818" y="1321397"/>
            <a:ext cx="8264764" cy="4862870"/>
          </a:xfrm>
          <a:prstGeom prst="rect">
            <a:avLst/>
          </a:prstGeom>
          <a:noFill/>
          <a:ln w="6350">
            <a:noFill/>
            <a:miter lim="800000"/>
            <a:headEnd type="none" w="sm" len="sm"/>
            <a:tailEnd type="none" w="sm" len="sm"/>
          </a:ln>
        </p:spPr>
        <p:txBody>
          <a:bodyPr wrap="square" lIns="0" tIns="0" rIns="0" bIns="0">
            <a:spAutoFit/>
          </a:bodyPr>
          <a:lstStyle/>
          <a:p>
            <a:pPr marL="266700" indent="-266700" defTabSz="762000">
              <a:spcBef>
                <a:spcPct val="50000"/>
              </a:spcBef>
            </a:pPr>
            <a:r>
              <a:rPr kumimoji="1" lang="en-NZ" altLang="ja-JP" sz="2800" b="1" dirty="0">
                <a:solidFill>
                  <a:srgbClr val="FF0000"/>
                </a:solidFill>
                <a:latin typeface="+mn-lt"/>
                <a:ea typeface="HG丸ｺﾞｼｯｸM-PRO"/>
                <a:cs typeface="Arial" pitchFamily="34" charset="0"/>
              </a:rPr>
              <a:t>Aiming to predict certain failures before they occur</a:t>
            </a:r>
            <a:endParaRPr kumimoji="1" lang="en-US" altLang="ja-JP" sz="2800" b="1" dirty="0">
              <a:solidFill>
                <a:srgbClr val="FF0000"/>
              </a:solidFill>
              <a:latin typeface="+mn-lt"/>
              <a:ea typeface="HG丸ｺﾞｼｯｸM-PRO"/>
              <a:cs typeface="Arial" pitchFamily="34" charset="0"/>
            </a:endParaRPr>
          </a:p>
          <a:p>
            <a:pPr marL="285750" indent="-285750" defTabSz="762000">
              <a:spcBef>
                <a:spcPct val="50000"/>
              </a:spcBef>
              <a:buClr>
                <a:srgbClr val="FF0000"/>
              </a:buClr>
              <a:buFont typeface="Calibri" panose="020F0502020204030204" pitchFamily="34" charset="0"/>
              <a:buChar char="●"/>
            </a:pPr>
            <a:r>
              <a:rPr kumimoji="1" lang="en-NZ" altLang="ja-JP" b="1" dirty="0">
                <a:latin typeface="+mn-lt"/>
                <a:ea typeface="HG丸ｺﾞｼｯｸM-PRO"/>
                <a:cs typeface="Arial" pitchFamily="34" charset="0"/>
              </a:rPr>
              <a:t>Currently experimenting with predicting the following:</a:t>
            </a:r>
          </a:p>
          <a:p>
            <a:pPr marL="742950" lvl="1" indent="-285750" defTabSz="762000"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kumimoji="1" lang="en-NZ" altLang="ja-JP" dirty="0">
                <a:ea typeface="HG丸ｺﾞｼｯｸM-PRO"/>
                <a:cs typeface="Arial" pitchFamily="34" charset="0"/>
              </a:rPr>
              <a:t>All Service Codes classified as C01 (Machine not working at all)</a:t>
            </a:r>
          </a:p>
          <a:p>
            <a:pPr marL="742950" lvl="1" indent="-285750" defTabSz="762000"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kumimoji="1" lang="en-NZ" altLang="ja-JP" dirty="0">
                <a:ea typeface="HG丸ｺﾞｼｯｸM-PRO"/>
                <a:cs typeface="Arial" pitchFamily="34" charset="0"/>
              </a:rPr>
              <a:t>Jam signals in frequently occurring locations (secondary importance)</a:t>
            </a:r>
          </a:p>
          <a:p>
            <a:pPr marL="742950" lvl="1" indent="-285750" defTabSz="762000"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Char char="Ø"/>
            </a:pPr>
            <a:endParaRPr kumimoji="1" lang="en-NZ" altLang="ja-JP" dirty="0">
              <a:ea typeface="HG丸ｺﾞｼｯｸM-PRO"/>
              <a:cs typeface="Arial" pitchFamily="34" charset="0"/>
            </a:endParaRPr>
          </a:p>
          <a:p>
            <a:pPr marL="285750" indent="-285750" defTabSz="762000">
              <a:spcBef>
                <a:spcPct val="50000"/>
              </a:spcBef>
              <a:buClr>
                <a:srgbClr val="FF0000"/>
              </a:buClr>
              <a:buFont typeface="Calibri" panose="020F0502020204030204" pitchFamily="34" charset="0"/>
              <a:buChar char="●"/>
            </a:pPr>
            <a:r>
              <a:rPr kumimoji="1" lang="en-NZ" altLang="ja-JP" b="1" dirty="0">
                <a:ea typeface="HG丸ｺﾞｼｯｸM-PRO"/>
                <a:cs typeface="Arial" pitchFamily="34" charset="0"/>
              </a:rPr>
              <a:t>To date, experimentation was done on MPC3503 machines data</a:t>
            </a:r>
          </a:p>
          <a:p>
            <a:pPr marL="285750" indent="-285750" defTabSz="762000">
              <a:spcBef>
                <a:spcPct val="50000"/>
              </a:spcBef>
              <a:buClr>
                <a:srgbClr val="FF0000"/>
              </a:buClr>
              <a:buFont typeface="Calibri" panose="020F0502020204030204" pitchFamily="34" charset="0"/>
              <a:buChar char="●"/>
            </a:pPr>
            <a:endParaRPr kumimoji="1" lang="en-NZ" altLang="ja-JP" b="1" dirty="0">
              <a:ea typeface="HG丸ｺﾞｼｯｸM-PRO"/>
              <a:cs typeface="Arial" pitchFamily="34" charset="0"/>
            </a:endParaRPr>
          </a:p>
          <a:p>
            <a:pPr marL="285750" indent="-285750" defTabSz="762000">
              <a:spcBef>
                <a:spcPct val="50000"/>
              </a:spcBef>
              <a:buClr>
                <a:srgbClr val="FF0000"/>
              </a:buClr>
              <a:buFont typeface="Calibri" panose="020F0502020204030204" pitchFamily="34" charset="0"/>
              <a:buChar char="●"/>
            </a:pPr>
            <a:r>
              <a:rPr kumimoji="1" lang="en-NZ" altLang="ja-JP" b="1" dirty="0">
                <a:ea typeface="HG丸ｺﾞｼｯｸM-PRO"/>
                <a:cs typeface="Arial" pitchFamily="34" charset="0"/>
              </a:rPr>
              <a:t>Current algorithm is ‘Random Forest’</a:t>
            </a:r>
          </a:p>
          <a:p>
            <a:pPr marL="742950" lvl="1" indent="-285750" defTabSz="762000"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kumimoji="1" lang="en-NZ" altLang="ja-JP" dirty="0">
                <a:ea typeface="HG丸ｺﾞｼｯｸM-PRO"/>
                <a:cs typeface="Arial" pitchFamily="34" charset="0"/>
              </a:rPr>
              <a:t>Very well equipped for handling large sets of readings</a:t>
            </a:r>
          </a:p>
          <a:p>
            <a:pPr marL="742950" lvl="1" indent="-285750" defTabSz="762000"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kumimoji="1" lang="en-NZ" altLang="ja-JP" dirty="0">
                <a:ea typeface="HG丸ｺﾞｼｯｸM-PRO"/>
                <a:cs typeface="Arial" pitchFamily="34" charset="0"/>
              </a:rPr>
              <a:t>Currently used to classify outcomes as 0 (error signal was not sent) or 1 (error signal was sent)</a:t>
            </a:r>
          </a:p>
          <a:p>
            <a:pPr marL="742950" lvl="1" indent="-285750" defTabSz="762000"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kumimoji="1" lang="en-NZ" altLang="ja-JP" dirty="0">
                <a:latin typeface="+mn-lt"/>
                <a:ea typeface="HG丸ｺﾞｼｯｸM-PRO"/>
                <a:cs typeface="Arial" pitchFamily="34" charset="0"/>
              </a:rPr>
              <a:t>Combination of both lifetime and daily readings</a:t>
            </a:r>
          </a:p>
        </p:txBody>
      </p:sp>
      <p:sp>
        <p:nvSpPr>
          <p:cNvPr id="3" name="TextBox 14"/>
          <p:cNvSpPr txBox="1">
            <a:spLocks noChangeArrowheads="1"/>
          </p:cNvSpPr>
          <p:nvPr/>
        </p:nvSpPr>
        <p:spPr bwMode="auto">
          <a:xfrm>
            <a:off x="1152527" y="406402"/>
            <a:ext cx="564356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NZ" sz="2800" b="1" dirty="0">
                <a:latin typeface="+mn-lt"/>
              </a:rPr>
              <a:t>Predictive Analytics</a:t>
            </a:r>
          </a:p>
        </p:txBody>
      </p:sp>
    </p:spTree>
    <p:extLst>
      <p:ext uri="{BB962C8B-B14F-4D97-AF65-F5344CB8AC3E}">
        <p14:creationId xmlns:p14="http://schemas.microsoft.com/office/powerpoint/2010/main" val="301429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14">
            <a:extLst>
              <a:ext uri="{FF2B5EF4-FFF2-40B4-BE49-F238E27FC236}">
                <a16:creationId xmlns:a16="http://schemas.microsoft.com/office/drawing/2014/main" id="{D49783AB-F81D-4606-AD81-F1EF976C3E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2527" y="406402"/>
            <a:ext cx="564356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NZ" sz="2800" b="1" dirty="0">
                <a:latin typeface="+mn-lt"/>
              </a:rPr>
              <a:t>Proposed workflow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5BEC6B2-C756-4C5B-A482-D9578118DF76}"/>
              </a:ext>
            </a:extLst>
          </p:cNvPr>
          <p:cNvSpPr txBox="1"/>
          <p:nvPr/>
        </p:nvSpPr>
        <p:spPr>
          <a:xfrm>
            <a:off x="3615655" y="1442906"/>
            <a:ext cx="1392573" cy="696287"/>
          </a:xfrm>
          <a:prstGeom prst="roundRect">
            <a:avLst/>
          </a:prstGeom>
          <a:noFill/>
          <a:ln w="19050" cap="rnd">
            <a:solidFill>
              <a:schemeClr val="tx1"/>
            </a:solidFill>
          </a:ln>
          <a:effectLst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NZ" dirty="0"/>
              <a:t>Prediction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1EA1057-7787-4228-9B53-645EBE2D5DE0}"/>
              </a:ext>
            </a:extLst>
          </p:cNvPr>
          <p:cNvSpPr txBox="1"/>
          <p:nvPr/>
        </p:nvSpPr>
        <p:spPr>
          <a:xfrm>
            <a:off x="3510792" y="2857851"/>
            <a:ext cx="1602297" cy="696287"/>
          </a:xfrm>
          <a:prstGeom prst="roundRect">
            <a:avLst/>
          </a:prstGeom>
          <a:noFill/>
          <a:ln w="19050" cap="rnd">
            <a:solidFill>
              <a:schemeClr val="tx1"/>
            </a:solidFill>
          </a:ln>
          <a:effectLst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NZ" dirty="0"/>
              <a:t>Maintenance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B9B9E27-B8C4-4C62-8661-CAC8709033CF}"/>
              </a:ext>
            </a:extLst>
          </p:cNvPr>
          <p:cNvCxnSpPr>
            <a:cxnSpLocks/>
            <a:stCxn id="50" idx="2"/>
            <a:endCxn id="52" idx="0"/>
          </p:cNvCxnSpPr>
          <p:nvPr/>
        </p:nvCxnSpPr>
        <p:spPr>
          <a:xfrm flipH="1">
            <a:off x="4311941" y="2139193"/>
            <a:ext cx="1" cy="7186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81665D6C-F873-4882-9828-C74524BE1DE3}"/>
              </a:ext>
            </a:extLst>
          </p:cNvPr>
          <p:cNvSpPr txBox="1"/>
          <p:nvPr/>
        </p:nvSpPr>
        <p:spPr>
          <a:xfrm>
            <a:off x="1035081" y="4145560"/>
            <a:ext cx="1602297" cy="696287"/>
          </a:xfrm>
          <a:prstGeom prst="roundRect">
            <a:avLst/>
          </a:prstGeom>
          <a:noFill/>
          <a:ln w="19050" cap="rnd">
            <a:solidFill>
              <a:schemeClr val="tx1"/>
            </a:solidFill>
          </a:ln>
          <a:effectLst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NZ" dirty="0"/>
              <a:t>Process as per usual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C293887D-5DA7-44AD-A222-5940C2F28349}"/>
              </a:ext>
            </a:extLst>
          </p:cNvPr>
          <p:cNvCxnSpPr>
            <a:cxnSpLocks/>
            <a:stCxn id="52" idx="2"/>
            <a:endCxn id="54" idx="0"/>
          </p:cNvCxnSpPr>
          <p:nvPr/>
        </p:nvCxnSpPr>
        <p:spPr>
          <a:xfrm flipH="1">
            <a:off x="1836230" y="3554138"/>
            <a:ext cx="2475711" cy="5914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25B56472-FD6C-4D2C-BD58-39CADC19BACA}"/>
              </a:ext>
            </a:extLst>
          </p:cNvPr>
          <p:cNvSpPr txBox="1"/>
          <p:nvPr/>
        </p:nvSpPr>
        <p:spPr>
          <a:xfrm rot="20788008">
            <a:off x="2147582" y="3373109"/>
            <a:ext cx="11828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dirty="0"/>
              <a:t>Machine Failure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4754147-3422-4198-B4E2-DE6BCDD579A6}"/>
              </a:ext>
            </a:extLst>
          </p:cNvPr>
          <p:cNvSpPr txBox="1"/>
          <p:nvPr/>
        </p:nvSpPr>
        <p:spPr>
          <a:xfrm>
            <a:off x="6319872" y="4607001"/>
            <a:ext cx="1602297" cy="696287"/>
          </a:xfrm>
          <a:prstGeom prst="roundRect">
            <a:avLst/>
          </a:prstGeom>
          <a:noFill/>
          <a:ln w="19050" cap="rnd">
            <a:solidFill>
              <a:schemeClr val="tx1"/>
            </a:solidFill>
          </a:ln>
          <a:effectLst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NZ" sz="1600" dirty="0"/>
              <a:t>Set / Prescribe Action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680AA2A4-B4F2-42C3-ABDE-2EF77F5B6595}"/>
              </a:ext>
            </a:extLst>
          </p:cNvPr>
          <p:cNvCxnSpPr>
            <a:cxnSpLocks/>
            <a:stCxn id="52" idx="2"/>
          </p:cNvCxnSpPr>
          <p:nvPr/>
        </p:nvCxnSpPr>
        <p:spPr>
          <a:xfrm>
            <a:off x="4311941" y="3554138"/>
            <a:ext cx="1929468" cy="56686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419237A3-89F3-4795-A2FF-CD5D97DC58AE}"/>
              </a:ext>
            </a:extLst>
          </p:cNvPr>
          <p:cNvCxnSpPr>
            <a:cxnSpLocks/>
            <a:endCxn id="57" idx="0"/>
          </p:cNvCxnSpPr>
          <p:nvPr/>
        </p:nvCxnSpPr>
        <p:spPr>
          <a:xfrm>
            <a:off x="6002117" y="4126986"/>
            <a:ext cx="1118904" cy="480015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BA3D678C-5B41-4508-AEC0-A1BC7E50CD19}"/>
              </a:ext>
            </a:extLst>
          </p:cNvPr>
          <p:cNvSpPr txBox="1"/>
          <p:nvPr/>
        </p:nvSpPr>
        <p:spPr>
          <a:xfrm>
            <a:off x="4553858" y="4607001"/>
            <a:ext cx="1602297" cy="696287"/>
          </a:xfrm>
          <a:prstGeom prst="roundRect">
            <a:avLst/>
          </a:prstGeom>
          <a:noFill/>
          <a:ln w="19050" cap="rnd">
            <a:solidFill>
              <a:schemeClr val="tx1"/>
            </a:solidFill>
          </a:ln>
          <a:effectLst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NZ" dirty="0"/>
              <a:t>Inspect</a:t>
            </a:r>
          </a:p>
        </p:txBody>
      </p: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0759FD98-7954-47D4-A949-726C026C283B}"/>
              </a:ext>
            </a:extLst>
          </p:cNvPr>
          <p:cNvCxnSpPr>
            <a:cxnSpLocks/>
            <a:endCxn id="61" idx="0"/>
          </p:cNvCxnSpPr>
          <p:nvPr/>
        </p:nvCxnSpPr>
        <p:spPr>
          <a:xfrm rot="10800000" flipV="1">
            <a:off x="5355007" y="4128401"/>
            <a:ext cx="647110" cy="478600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4B660837-969F-45B5-8261-76EE31D10DC6}"/>
              </a:ext>
            </a:extLst>
          </p:cNvPr>
          <p:cNvSpPr txBox="1"/>
          <p:nvPr/>
        </p:nvSpPr>
        <p:spPr>
          <a:xfrm>
            <a:off x="3413106" y="6003901"/>
            <a:ext cx="1602297" cy="696287"/>
          </a:xfrm>
          <a:prstGeom prst="roundRect">
            <a:avLst/>
          </a:prstGeom>
          <a:noFill/>
          <a:ln w="19050" cap="rnd">
            <a:solidFill>
              <a:schemeClr val="tx1"/>
            </a:solidFill>
          </a:ln>
          <a:effectLst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NZ" dirty="0"/>
              <a:t>Unproductive Visit</a:t>
            </a:r>
          </a:p>
        </p:txBody>
      </p: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A7882679-3FCC-43B9-B69D-3AD0CD0EB757}"/>
              </a:ext>
            </a:extLst>
          </p:cNvPr>
          <p:cNvCxnSpPr>
            <a:cxnSpLocks/>
            <a:stCxn id="61" idx="2"/>
            <a:endCxn id="63" idx="0"/>
          </p:cNvCxnSpPr>
          <p:nvPr/>
        </p:nvCxnSpPr>
        <p:spPr>
          <a:xfrm rot="5400000">
            <a:off x="4434325" y="5083218"/>
            <a:ext cx="700613" cy="1140752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2C15DA2F-19A4-4859-A53E-DB27C03FE20A}"/>
              </a:ext>
            </a:extLst>
          </p:cNvPr>
          <p:cNvSpPr txBox="1"/>
          <p:nvPr/>
        </p:nvSpPr>
        <p:spPr>
          <a:xfrm>
            <a:off x="5665398" y="6003900"/>
            <a:ext cx="1602297" cy="696287"/>
          </a:xfrm>
          <a:prstGeom prst="roundRect">
            <a:avLst/>
          </a:prstGeom>
          <a:noFill/>
          <a:ln w="19050" cap="rnd">
            <a:solidFill>
              <a:schemeClr val="tx1"/>
            </a:solidFill>
          </a:ln>
          <a:effectLst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NZ" sz="1600" dirty="0"/>
              <a:t>Perform Preventative Maintenance</a:t>
            </a:r>
          </a:p>
        </p:txBody>
      </p: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5DFEB2AA-6FCB-443D-BE18-9D51CC349AC2}"/>
              </a:ext>
            </a:extLst>
          </p:cNvPr>
          <p:cNvCxnSpPr>
            <a:cxnSpLocks/>
            <a:stCxn id="61" idx="2"/>
            <a:endCxn id="65" idx="0"/>
          </p:cNvCxnSpPr>
          <p:nvPr/>
        </p:nvCxnSpPr>
        <p:spPr>
          <a:xfrm rot="16200000" flipH="1">
            <a:off x="5560471" y="5097824"/>
            <a:ext cx="700612" cy="111154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960E0896-AEC0-411D-96A5-D8355EAB9290}"/>
              </a:ext>
            </a:extLst>
          </p:cNvPr>
          <p:cNvSpPr txBox="1"/>
          <p:nvPr/>
        </p:nvSpPr>
        <p:spPr>
          <a:xfrm>
            <a:off x="5200650" y="1524000"/>
            <a:ext cx="19131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dirty="0"/>
              <a:t>Machine is expected to have an actionable SC Code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368F0D3-FE2F-4B05-8877-EEA04126C5D3}"/>
              </a:ext>
            </a:extLst>
          </p:cNvPr>
          <p:cNvSpPr txBox="1"/>
          <p:nvPr/>
        </p:nvSpPr>
        <p:spPr>
          <a:xfrm>
            <a:off x="3612705" y="5380360"/>
            <a:ext cx="9483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No issue found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A4544AB-2377-4345-9AF8-F834996C0FE3}"/>
              </a:ext>
            </a:extLst>
          </p:cNvPr>
          <p:cNvSpPr txBox="1"/>
          <p:nvPr/>
        </p:nvSpPr>
        <p:spPr>
          <a:xfrm>
            <a:off x="6466546" y="5380360"/>
            <a:ext cx="9483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Issue found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E1CBC05-DE39-4BD6-B200-F40E2085E294}"/>
              </a:ext>
            </a:extLst>
          </p:cNvPr>
          <p:cNvSpPr txBox="1"/>
          <p:nvPr/>
        </p:nvSpPr>
        <p:spPr>
          <a:xfrm rot="888649">
            <a:off x="5285463" y="3418009"/>
            <a:ext cx="11828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dirty="0"/>
              <a:t>No Machine Failure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410FD85-EE2E-4BCE-8CD5-0E89A39AECFB}"/>
              </a:ext>
            </a:extLst>
          </p:cNvPr>
          <p:cNvSpPr txBox="1"/>
          <p:nvPr/>
        </p:nvSpPr>
        <p:spPr>
          <a:xfrm>
            <a:off x="6156155" y="2572255"/>
            <a:ext cx="1602297" cy="696287"/>
          </a:xfrm>
          <a:prstGeom prst="roundRect">
            <a:avLst/>
          </a:prstGeom>
          <a:noFill/>
          <a:ln w="19050" cap="rnd">
            <a:solidFill>
              <a:schemeClr val="tx1"/>
            </a:solidFill>
          </a:ln>
          <a:effectLst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NZ" dirty="0"/>
              <a:t>Remote Intervention?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D85EFE6A-3380-417C-8E3A-459013C48511}"/>
              </a:ext>
            </a:extLst>
          </p:cNvPr>
          <p:cNvCxnSpPr>
            <a:cxnSpLocks/>
            <a:endCxn id="71" idx="1"/>
          </p:cNvCxnSpPr>
          <p:nvPr/>
        </p:nvCxnSpPr>
        <p:spPr>
          <a:xfrm>
            <a:off x="4311942" y="2139193"/>
            <a:ext cx="1844213" cy="7812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114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4"/>
          <p:cNvSpPr txBox="1">
            <a:spLocks noChangeArrowheads="1"/>
          </p:cNvSpPr>
          <p:nvPr/>
        </p:nvSpPr>
        <p:spPr bwMode="auto">
          <a:xfrm>
            <a:off x="1152527" y="406402"/>
            <a:ext cx="564356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NZ" sz="2800" b="1" dirty="0">
                <a:latin typeface="+mn-lt"/>
              </a:rPr>
              <a:t>Proposed workflow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DE53E5-4096-4499-B0D8-1A8CB0392E2F}"/>
              </a:ext>
            </a:extLst>
          </p:cNvPr>
          <p:cNvSpPr txBox="1"/>
          <p:nvPr/>
        </p:nvSpPr>
        <p:spPr>
          <a:xfrm>
            <a:off x="3615655" y="1442906"/>
            <a:ext cx="1392573" cy="696287"/>
          </a:xfrm>
          <a:prstGeom prst="roundRect">
            <a:avLst/>
          </a:prstGeom>
          <a:noFill/>
          <a:ln w="19050" cap="rnd">
            <a:solidFill>
              <a:schemeClr val="tx1"/>
            </a:solidFill>
          </a:ln>
          <a:effectLst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NZ" dirty="0"/>
              <a:t>Prediction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714E8E-EC53-488E-94EB-0A55A8B037FD}"/>
              </a:ext>
            </a:extLst>
          </p:cNvPr>
          <p:cNvSpPr txBox="1"/>
          <p:nvPr/>
        </p:nvSpPr>
        <p:spPr>
          <a:xfrm>
            <a:off x="3510792" y="2857851"/>
            <a:ext cx="1602297" cy="696287"/>
          </a:xfrm>
          <a:prstGeom prst="roundRect">
            <a:avLst/>
          </a:prstGeom>
          <a:noFill/>
          <a:ln w="19050" cap="rnd">
            <a:solidFill>
              <a:schemeClr val="tx1"/>
            </a:solidFill>
          </a:ln>
          <a:effectLst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NZ" dirty="0"/>
              <a:t>Maintenance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790FD8A-938D-4CA2-B290-4E4AC9F5FC05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4311941" y="2139193"/>
            <a:ext cx="1" cy="7186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258B050-EFD0-4986-B95E-1E46A6C09A01}"/>
              </a:ext>
            </a:extLst>
          </p:cNvPr>
          <p:cNvSpPr txBox="1"/>
          <p:nvPr/>
        </p:nvSpPr>
        <p:spPr>
          <a:xfrm>
            <a:off x="1035081" y="4145560"/>
            <a:ext cx="1602297" cy="696287"/>
          </a:xfrm>
          <a:prstGeom prst="roundRect">
            <a:avLst/>
          </a:prstGeom>
          <a:noFill/>
          <a:ln w="19050" cap="rnd">
            <a:solidFill>
              <a:schemeClr val="tx1"/>
            </a:solidFill>
          </a:ln>
          <a:effectLst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NZ" dirty="0"/>
              <a:t>Process as per usual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41C6111-8D7F-4026-B186-B3FE9D9FF8D3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 flipH="1">
            <a:off x="1836230" y="3554138"/>
            <a:ext cx="2475711" cy="5914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218634D-8AAD-4742-BDC0-198AE3BA451D}"/>
              </a:ext>
            </a:extLst>
          </p:cNvPr>
          <p:cNvSpPr txBox="1"/>
          <p:nvPr/>
        </p:nvSpPr>
        <p:spPr>
          <a:xfrm rot="20788008">
            <a:off x="2147582" y="3373109"/>
            <a:ext cx="11828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dirty="0"/>
              <a:t>Machine Failure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5A9509E-3290-4693-84BD-8AF2DD4E2705}"/>
              </a:ext>
            </a:extLst>
          </p:cNvPr>
          <p:cNvSpPr txBox="1"/>
          <p:nvPr/>
        </p:nvSpPr>
        <p:spPr>
          <a:xfrm>
            <a:off x="6319872" y="4607001"/>
            <a:ext cx="1602297" cy="696287"/>
          </a:xfrm>
          <a:prstGeom prst="roundRect">
            <a:avLst/>
          </a:prstGeom>
          <a:noFill/>
          <a:ln w="19050" cap="rnd">
            <a:solidFill>
              <a:srgbClr val="00B050"/>
            </a:solidFill>
          </a:ln>
          <a:effectLst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NZ" sz="1600" dirty="0">
                <a:solidFill>
                  <a:srgbClr val="00B050"/>
                </a:solidFill>
              </a:rPr>
              <a:t>Set / Prescribe Action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CCDA3BB-E73C-481C-A875-D3EB6D62F166}"/>
              </a:ext>
            </a:extLst>
          </p:cNvPr>
          <p:cNvSpPr txBox="1"/>
          <p:nvPr/>
        </p:nvSpPr>
        <p:spPr>
          <a:xfrm rot="888649">
            <a:off x="5285463" y="3418009"/>
            <a:ext cx="11828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dirty="0"/>
              <a:t>No Machine Failure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DC1E162-8E0D-4ADD-B0D1-F32517238191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4311941" y="3554138"/>
            <a:ext cx="1929468" cy="56686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0100ACF6-8FF8-4212-937C-E99046DDFF47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6002117" y="4126986"/>
            <a:ext cx="1118904" cy="480015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1D82D994-F1D0-4233-83E7-B7B84C3AEBDE}"/>
              </a:ext>
            </a:extLst>
          </p:cNvPr>
          <p:cNvSpPr txBox="1"/>
          <p:nvPr/>
        </p:nvSpPr>
        <p:spPr>
          <a:xfrm>
            <a:off x="4553858" y="4607001"/>
            <a:ext cx="1602297" cy="696287"/>
          </a:xfrm>
          <a:prstGeom prst="roundRect">
            <a:avLst/>
          </a:prstGeom>
          <a:noFill/>
          <a:ln w="19050" cap="rnd">
            <a:solidFill>
              <a:schemeClr val="tx1"/>
            </a:solidFill>
          </a:ln>
          <a:effectLst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NZ" dirty="0"/>
              <a:t>Inspect</a:t>
            </a:r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047F0C87-60E4-4B4E-8CA2-41D8530B54EF}"/>
              </a:ext>
            </a:extLst>
          </p:cNvPr>
          <p:cNvCxnSpPr>
            <a:cxnSpLocks/>
            <a:endCxn id="32" idx="0"/>
          </p:cNvCxnSpPr>
          <p:nvPr/>
        </p:nvCxnSpPr>
        <p:spPr>
          <a:xfrm rot="10800000" flipV="1">
            <a:off x="5355007" y="4128401"/>
            <a:ext cx="647110" cy="478600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F561513-1A72-432B-AF5D-F319EBA8C20F}"/>
              </a:ext>
            </a:extLst>
          </p:cNvPr>
          <p:cNvSpPr txBox="1"/>
          <p:nvPr/>
        </p:nvSpPr>
        <p:spPr>
          <a:xfrm>
            <a:off x="3413106" y="6003901"/>
            <a:ext cx="1602297" cy="696287"/>
          </a:xfrm>
          <a:prstGeom prst="roundRect">
            <a:avLst/>
          </a:prstGeom>
          <a:noFill/>
          <a:ln w="19050" cap="rnd">
            <a:solidFill>
              <a:srgbClr val="FF0000"/>
            </a:solidFill>
          </a:ln>
          <a:effectLst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NZ" dirty="0">
                <a:solidFill>
                  <a:srgbClr val="FF0000"/>
                </a:solidFill>
              </a:rPr>
              <a:t>Unproductive Visit</a:t>
            </a:r>
          </a:p>
        </p:txBody>
      </p: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A90358B6-14AA-4ED3-BDA5-B605E3785AE4}"/>
              </a:ext>
            </a:extLst>
          </p:cNvPr>
          <p:cNvCxnSpPr>
            <a:cxnSpLocks/>
            <a:stCxn id="32" idx="2"/>
            <a:endCxn id="39" idx="0"/>
          </p:cNvCxnSpPr>
          <p:nvPr/>
        </p:nvCxnSpPr>
        <p:spPr>
          <a:xfrm rot="5400000">
            <a:off x="4434325" y="5083218"/>
            <a:ext cx="700613" cy="1140752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89444412-3C9F-48D9-A7B1-72A0FBF1D1D6}"/>
              </a:ext>
            </a:extLst>
          </p:cNvPr>
          <p:cNvSpPr txBox="1"/>
          <p:nvPr/>
        </p:nvSpPr>
        <p:spPr>
          <a:xfrm>
            <a:off x="5665398" y="6003900"/>
            <a:ext cx="1602297" cy="696287"/>
          </a:xfrm>
          <a:prstGeom prst="roundRect">
            <a:avLst/>
          </a:prstGeom>
          <a:noFill/>
          <a:ln w="19050" cap="rnd">
            <a:solidFill>
              <a:schemeClr val="tx1"/>
            </a:solidFill>
          </a:ln>
          <a:effectLst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NZ" sz="1600" dirty="0"/>
              <a:t>Perform Preventative Maintenance</a:t>
            </a:r>
          </a:p>
        </p:txBody>
      </p: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E063D46C-27DD-4F2C-A551-D05F90E61C1B}"/>
              </a:ext>
            </a:extLst>
          </p:cNvPr>
          <p:cNvCxnSpPr>
            <a:cxnSpLocks/>
            <a:stCxn id="32" idx="2"/>
            <a:endCxn id="45" idx="0"/>
          </p:cNvCxnSpPr>
          <p:nvPr/>
        </p:nvCxnSpPr>
        <p:spPr>
          <a:xfrm rot="16200000" flipH="1">
            <a:off x="5560471" y="5097824"/>
            <a:ext cx="700612" cy="111154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17678C0-FA0C-4D2B-BF4C-F70151714E30}"/>
              </a:ext>
            </a:extLst>
          </p:cNvPr>
          <p:cNvSpPr txBox="1"/>
          <p:nvPr/>
        </p:nvSpPr>
        <p:spPr>
          <a:xfrm>
            <a:off x="5200650" y="1524000"/>
            <a:ext cx="19131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dirty="0"/>
              <a:t>Machine is expected to have an actionable SC Code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BAA3EEE-1D5C-44E1-8F89-B8A434A8058C}"/>
              </a:ext>
            </a:extLst>
          </p:cNvPr>
          <p:cNvSpPr txBox="1"/>
          <p:nvPr/>
        </p:nvSpPr>
        <p:spPr>
          <a:xfrm>
            <a:off x="3612705" y="5380360"/>
            <a:ext cx="9483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No issue found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2158ACE-F63A-46A8-ADCA-CB49EE898683}"/>
              </a:ext>
            </a:extLst>
          </p:cNvPr>
          <p:cNvSpPr txBox="1"/>
          <p:nvPr/>
        </p:nvSpPr>
        <p:spPr>
          <a:xfrm>
            <a:off x="6466546" y="5380360"/>
            <a:ext cx="9483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Issue found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8DD1B8D-5F39-4D29-B7E9-554A71899830}"/>
              </a:ext>
            </a:extLst>
          </p:cNvPr>
          <p:cNvSpPr txBox="1"/>
          <p:nvPr/>
        </p:nvSpPr>
        <p:spPr>
          <a:xfrm>
            <a:off x="6156155" y="2572255"/>
            <a:ext cx="1602297" cy="696287"/>
          </a:xfrm>
          <a:prstGeom prst="roundRect">
            <a:avLst/>
          </a:prstGeom>
          <a:noFill/>
          <a:ln w="19050" cap="rnd">
            <a:solidFill>
              <a:schemeClr val="tx1"/>
            </a:solidFill>
          </a:ln>
          <a:effectLst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NZ" dirty="0"/>
              <a:t>Remote Intervention?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A231B19-5144-44A9-9B0C-7FF99F42C08A}"/>
              </a:ext>
            </a:extLst>
          </p:cNvPr>
          <p:cNvCxnSpPr>
            <a:cxnSpLocks/>
            <a:stCxn id="4" idx="2"/>
            <a:endCxn id="35" idx="1"/>
          </p:cNvCxnSpPr>
          <p:nvPr/>
        </p:nvCxnSpPr>
        <p:spPr>
          <a:xfrm>
            <a:off x="4311942" y="2139193"/>
            <a:ext cx="1844213" cy="7812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0433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4"/>
          <p:cNvSpPr txBox="1">
            <a:spLocks noChangeArrowheads="1"/>
          </p:cNvSpPr>
          <p:nvPr/>
        </p:nvSpPr>
        <p:spPr bwMode="auto">
          <a:xfrm>
            <a:off x="1152527" y="406402"/>
            <a:ext cx="564356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NZ" sz="2800" b="1" dirty="0">
                <a:latin typeface="+mn-lt"/>
              </a:rPr>
              <a:t>Goal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F55B35E-6435-4913-8E01-9AD6E7039E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4125" y="2005503"/>
            <a:ext cx="4931965" cy="417795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D439425-7C62-46F1-ACF6-62AF98322CE0}"/>
              </a:ext>
            </a:extLst>
          </p:cNvPr>
          <p:cNvSpPr txBox="1"/>
          <p:nvPr/>
        </p:nvSpPr>
        <p:spPr>
          <a:xfrm>
            <a:off x="5679347" y="6215155"/>
            <a:ext cx="15351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00" dirty="0"/>
              <a:t>Diagram not to scale</a:t>
            </a:r>
            <a:endParaRPr lang="en-NZ" sz="1100" dirty="0"/>
          </a:p>
        </p:txBody>
      </p:sp>
    </p:spTree>
    <p:extLst>
      <p:ext uri="{BB962C8B-B14F-4D97-AF65-F5344CB8AC3E}">
        <p14:creationId xmlns:p14="http://schemas.microsoft.com/office/powerpoint/2010/main" val="2561016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4"/>
          <p:cNvSpPr txBox="1">
            <a:spLocks noChangeArrowheads="1"/>
          </p:cNvSpPr>
          <p:nvPr/>
        </p:nvSpPr>
        <p:spPr bwMode="auto">
          <a:xfrm>
            <a:off x="1152527" y="406402"/>
            <a:ext cx="564356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NZ" sz="2800" b="1" dirty="0">
                <a:latin typeface="+mn-lt"/>
              </a:rPr>
              <a:t>Output example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45DE242-5B0A-4ED3-9BCB-25B1C0A486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8134773"/>
              </p:ext>
            </p:extLst>
          </p:nvPr>
        </p:nvGraphicFramePr>
        <p:xfrm>
          <a:off x="1834612" y="2386784"/>
          <a:ext cx="5474776" cy="329244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68694">
                  <a:extLst>
                    <a:ext uri="{9D8B030D-6E8A-4147-A177-3AD203B41FA5}">
                      <a16:colId xmlns:a16="http://schemas.microsoft.com/office/drawing/2014/main" val="2284794762"/>
                    </a:ext>
                  </a:extLst>
                </a:gridCol>
                <a:gridCol w="1368694">
                  <a:extLst>
                    <a:ext uri="{9D8B030D-6E8A-4147-A177-3AD203B41FA5}">
                      <a16:colId xmlns:a16="http://schemas.microsoft.com/office/drawing/2014/main" val="884247392"/>
                    </a:ext>
                  </a:extLst>
                </a:gridCol>
                <a:gridCol w="1368694">
                  <a:extLst>
                    <a:ext uri="{9D8B030D-6E8A-4147-A177-3AD203B41FA5}">
                      <a16:colId xmlns:a16="http://schemas.microsoft.com/office/drawing/2014/main" val="2489088492"/>
                    </a:ext>
                  </a:extLst>
                </a:gridCol>
                <a:gridCol w="1368694">
                  <a:extLst>
                    <a:ext uri="{9D8B030D-6E8A-4147-A177-3AD203B41FA5}">
                      <a16:colId xmlns:a16="http://schemas.microsoft.com/office/drawing/2014/main" val="1584339232"/>
                    </a:ext>
                  </a:extLst>
                </a:gridCol>
              </a:tblGrid>
              <a:tr h="919841">
                <a:tc>
                  <a:txBody>
                    <a:bodyPr/>
                    <a:lstStyle/>
                    <a:p>
                      <a:endParaRPr lang="en-NZ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b="1" dirty="0"/>
                        <a:t>Real non-errors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b="1" dirty="0"/>
                        <a:t>Real errors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b="1" dirty="0"/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1265037"/>
                  </a:ext>
                </a:extLst>
              </a:tr>
              <a:tr h="919841">
                <a:tc>
                  <a:txBody>
                    <a:bodyPr/>
                    <a:lstStyle/>
                    <a:p>
                      <a:r>
                        <a:rPr lang="en-NZ" b="1" dirty="0"/>
                        <a:t>Predicted non-errors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u="sng" dirty="0"/>
                        <a:t>904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/>
                        <a:t>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/>
                        <a:t>927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0507711"/>
                  </a:ext>
                </a:extLst>
              </a:tr>
              <a:tr h="919841">
                <a:tc>
                  <a:txBody>
                    <a:bodyPr/>
                    <a:lstStyle/>
                    <a:p>
                      <a:r>
                        <a:rPr lang="en-NZ" b="1" dirty="0"/>
                        <a:t>Predicted errors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u="sng" dirty="0"/>
                        <a:t>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/>
                        <a:t>19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79273748"/>
                  </a:ext>
                </a:extLst>
              </a:tr>
              <a:tr h="532924">
                <a:tc>
                  <a:txBody>
                    <a:bodyPr/>
                    <a:lstStyle/>
                    <a:p>
                      <a:r>
                        <a:rPr lang="en-NZ" b="1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/>
                        <a:t>909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/>
                        <a:t>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/>
                        <a:t>946</a:t>
                      </a:r>
                      <a:endParaRPr lang="en-NZ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45035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760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4"/>
          <p:cNvSpPr txBox="1">
            <a:spLocks noChangeArrowheads="1"/>
          </p:cNvSpPr>
          <p:nvPr/>
        </p:nvSpPr>
        <p:spPr bwMode="auto">
          <a:xfrm>
            <a:off x="1152527" y="406402"/>
            <a:ext cx="564356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NZ" sz="2800" b="1" dirty="0">
                <a:latin typeface="+mn-lt"/>
              </a:rPr>
              <a:t>Discussion</a:t>
            </a:r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CBA69871-761E-40F5-8090-4DDFDB2732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818" y="1321397"/>
            <a:ext cx="8264764" cy="4431983"/>
          </a:xfrm>
          <a:prstGeom prst="rect">
            <a:avLst/>
          </a:prstGeom>
          <a:noFill/>
          <a:ln w="6350">
            <a:noFill/>
            <a:miter lim="800000"/>
            <a:headEnd type="none" w="sm" len="sm"/>
            <a:tailEnd type="none" w="sm" len="sm"/>
          </a:ln>
        </p:spPr>
        <p:txBody>
          <a:bodyPr wrap="square" lIns="0" tIns="0" rIns="0" bIns="0">
            <a:spAutoFit/>
          </a:bodyPr>
          <a:lstStyle/>
          <a:p>
            <a:pPr marL="285750" indent="-285750" defTabSz="762000">
              <a:spcBef>
                <a:spcPct val="50000"/>
              </a:spcBef>
              <a:buClr>
                <a:srgbClr val="FF0000"/>
              </a:buClr>
              <a:buFont typeface="Calibri" panose="020F0502020204030204" pitchFamily="34" charset="0"/>
              <a:buChar char="●"/>
            </a:pPr>
            <a:r>
              <a:rPr kumimoji="1" lang="en-NZ" altLang="ja-JP" b="1" dirty="0">
                <a:latin typeface="+mn-lt"/>
                <a:ea typeface="HG丸ｺﾞｼｯｸM-PRO"/>
                <a:cs typeface="Arial" pitchFamily="34" charset="0"/>
              </a:rPr>
              <a:t>What is the economic break-even point for prediction accuracy?</a:t>
            </a:r>
          </a:p>
          <a:p>
            <a:pPr marL="742950" lvl="1" indent="-285750" defTabSz="762000">
              <a:spcBef>
                <a:spcPct val="50000"/>
              </a:spcBef>
              <a:buClr>
                <a:srgbClr val="FF0000"/>
              </a:buClr>
              <a:buFont typeface="Calibri" panose="020F0502020204030204" pitchFamily="34" charset="0"/>
              <a:buChar char="●"/>
            </a:pPr>
            <a:r>
              <a:rPr kumimoji="1" lang="en-AU" altLang="ja-JP" dirty="0">
                <a:latin typeface="+mn-lt"/>
                <a:ea typeface="HG丸ｺﾞｼｯｸM-PRO"/>
                <a:cs typeface="Arial" pitchFamily="34" charset="0"/>
              </a:rPr>
              <a:t>Will vary by type of maintenance, product class etc.</a:t>
            </a:r>
          </a:p>
          <a:p>
            <a:pPr marL="742950" lvl="1" indent="-285750" defTabSz="762000">
              <a:spcBef>
                <a:spcPct val="50000"/>
              </a:spcBef>
              <a:buClr>
                <a:srgbClr val="FF0000"/>
              </a:buClr>
              <a:buFont typeface="Calibri" panose="020F0502020204030204" pitchFamily="34" charset="0"/>
              <a:buChar char="●"/>
            </a:pPr>
            <a:r>
              <a:rPr kumimoji="1" lang="en-AU" altLang="ja-JP" dirty="0">
                <a:latin typeface="+mn-lt"/>
                <a:ea typeface="HG丸ｺﾞｼｯｸM-PRO"/>
                <a:cs typeface="Arial" pitchFamily="34" charset="0"/>
              </a:rPr>
              <a:t>Need to find acceptable confidence bounds for actions taken</a:t>
            </a:r>
          </a:p>
          <a:p>
            <a:pPr marL="742950" lvl="1" indent="-285750" defTabSz="762000">
              <a:spcBef>
                <a:spcPct val="50000"/>
              </a:spcBef>
              <a:buClr>
                <a:srgbClr val="FF0000"/>
              </a:buClr>
              <a:buFont typeface="Calibri" panose="020F0502020204030204" pitchFamily="34" charset="0"/>
              <a:buChar char="●"/>
            </a:pPr>
            <a:endParaRPr kumimoji="1" lang="en-AU" altLang="ja-JP" dirty="0">
              <a:latin typeface="+mn-lt"/>
              <a:ea typeface="HG丸ｺﾞｼｯｸM-PRO"/>
              <a:cs typeface="Arial" pitchFamily="34" charset="0"/>
            </a:endParaRPr>
          </a:p>
          <a:p>
            <a:pPr marL="285750" indent="-285750" defTabSz="762000">
              <a:spcBef>
                <a:spcPct val="50000"/>
              </a:spcBef>
              <a:buClr>
                <a:srgbClr val="FF0000"/>
              </a:buClr>
              <a:buFont typeface="Calibri" panose="020F0502020204030204" pitchFamily="34" charset="0"/>
              <a:buChar char="●"/>
            </a:pPr>
            <a:r>
              <a:rPr kumimoji="1" lang="en-AU" altLang="ja-JP" b="1" dirty="0">
                <a:latin typeface="+mn-lt"/>
                <a:ea typeface="HG丸ｺﾞｼｯｸM-PRO"/>
                <a:cs typeface="Arial" pitchFamily="34" charset="0"/>
              </a:rPr>
              <a:t>How specific the predictions need to be in order to generate benefit?</a:t>
            </a:r>
          </a:p>
          <a:p>
            <a:pPr marL="742950" lvl="1" indent="-285750" defTabSz="762000">
              <a:spcBef>
                <a:spcPct val="50000"/>
              </a:spcBef>
              <a:buClr>
                <a:srgbClr val="FF0000"/>
              </a:buClr>
              <a:buFont typeface="Calibri" panose="020F0502020204030204" pitchFamily="34" charset="0"/>
              <a:buChar char="●"/>
            </a:pPr>
            <a:r>
              <a:rPr kumimoji="1" lang="en-AU" altLang="ja-JP" dirty="0">
                <a:latin typeface="+mn-lt"/>
                <a:ea typeface="HG丸ｺﾞｼｯｸM-PRO"/>
                <a:cs typeface="Arial" pitchFamily="34" charset="0"/>
              </a:rPr>
              <a:t>Trade-off between accuracy and applicability</a:t>
            </a:r>
          </a:p>
          <a:p>
            <a:pPr marL="285750" indent="-285750" defTabSz="762000">
              <a:spcBef>
                <a:spcPct val="50000"/>
              </a:spcBef>
              <a:buClr>
                <a:srgbClr val="FF0000"/>
              </a:buClr>
              <a:buFont typeface="Calibri" panose="020F0502020204030204" pitchFamily="34" charset="0"/>
              <a:buChar char="●"/>
            </a:pPr>
            <a:r>
              <a:rPr kumimoji="1" lang="en-AU" altLang="ja-JP" dirty="0">
                <a:latin typeface="+mn-lt"/>
                <a:ea typeface="HG丸ｺﾞｼｯｸM-PRO"/>
                <a:cs typeface="Arial" pitchFamily="34" charset="0"/>
              </a:rPr>
              <a:t>For example:</a:t>
            </a:r>
          </a:p>
          <a:p>
            <a:pPr marL="742950" lvl="1" indent="-285750" defTabSz="762000">
              <a:spcBef>
                <a:spcPct val="50000"/>
              </a:spcBef>
              <a:buClr>
                <a:srgbClr val="FF0000"/>
              </a:buClr>
              <a:buFont typeface="Calibri" panose="020F0502020204030204" pitchFamily="34" charset="0"/>
              <a:buChar char="●"/>
            </a:pPr>
            <a:r>
              <a:rPr kumimoji="1" lang="en-AU" altLang="ja-JP" dirty="0">
                <a:latin typeface="+mn-lt"/>
                <a:ea typeface="HG丸ｺﾞｼｯｸM-PRO"/>
                <a:cs typeface="Arial" pitchFamily="34" charset="0"/>
              </a:rPr>
              <a:t>Specific error codes VS error code groups</a:t>
            </a:r>
          </a:p>
          <a:p>
            <a:pPr marL="742950" lvl="1" indent="-285750" defTabSz="762000">
              <a:spcBef>
                <a:spcPct val="50000"/>
              </a:spcBef>
              <a:buClr>
                <a:srgbClr val="FF0000"/>
              </a:buClr>
              <a:buFont typeface="Calibri" panose="020F0502020204030204" pitchFamily="34" charset="0"/>
              <a:buChar char="●"/>
            </a:pPr>
            <a:r>
              <a:rPr kumimoji="1" lang="en-AU" altLang="ja-JP" dirty="0">
                <a:latin typeface="+mn-lt"/>
                <a:ea typeface="HG丸ｺﾞｼｯｸM-PRO"/>
                <a:cs typeface="Arial" pitchFamily="34" charset="0"/>
              </a:rPr>
              <a:t>Days VS weeks</a:t>
            </a:r>
          </a:p>
          <a:p>
            <a:pPr marL="742950" lvl="1" indent="-285750" defTabSz="762000">
              <a:spcBef>
                <a:spcPct val="50000"/>
              </a:spcBef>
              <a:buClr>
                <a:srgbClr val="FF0000"/>
              </a:buClr>
              <a:buFont typeface="Calibri" panose="020F0502020204030204" pitchFamily="34" charset="0"/>
              <a:buChar char="●"/>
            </a:pPr>
            <a:r>
              <a:rPr kumimoji="1" lang="en-AU" altLang="ja-JP" dirty="0">
                <a:latin typeface="+mn-lt"/>
                <a:ea typeface="HG丸ｺﾞｼｯｸM-PRO"/>
                <a:cs typeface="Arial" pitchFamily="34" charset="0"/>
              </a:rPr>
              <a:t>Grouping of product classes</a:t>
            </a:r>
          </a:p>
          <a:p>
            <a:pPr marL="742950" lvl="1" indent="-285750" defTabSz="762000">
              <a:spcBef>
                <a:spcPct val="50000"/>
              </a:spcBef>
              <a:buClr>
                <a:srgbClr val="FF0000"/>
              </a:buClr>
              <a:buFont typeface="Calibri" panose="020F0502020204030204" pitchFamily="34" charset="0"/>
              <a:buChar char="●"/>
            </a:pPr>
            <a:r>
              <a:rPr kumimoji="1" lang="en-AU" altLang="ja-JP" dirty="0">
                <a:latin typeface="+mn-lt"/>
                <a:ea typeface="HG丸ｺﾞｼｯｸM-PRO"/>
                <a:cs typeface="Arial" pitchFamily="34" charset="0"/>
              </a:rPr>
              <a:t>Usefulness of manual features engineered</a:t>
            </a:r>
          </a:p>
        </p:txBody>
      </p:sp>
    </p:spTree>
    <p:extLst>
      <p:ext uri="{BB962C8B-B14F-4D97-AF65-F5344CB8AC3E}">
        <p14:creationId xmlns:p14="http://schemas.microsoft.com/office/powerpoint/2010/main" val="3201601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スライド番号プレースホルダー 26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1752550-40C3-40C5-84CE-67F4B2B4A7ED}" type="slidenum">
              <a:rPr lang="en-US" altLang="ja-JP" smtClean="0"/>
              <a:pPr/>
              <a:t>8</a:t>
            </a:fld>
            <a:r>
              <a:rPr lang="ja-JP" altLang="en-US"/>
              <a:t>　　</a:t>
            </a:r>
          </a:p>
        </p:txBody>
      </p:sp>
      <p:sp>
        <p:nvSpPr>
          <p:cNvPr id="39939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39940" name="Picture 3" descr="RICOH_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55925" y="2768600"/>
            <a:ext cx="3317875" cy="11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15843786"/>
      </p:ext>
    </p:extLst>
  </p:cSld>
  <p:clrMapOvr>
    <a:masterClrMapping/>
  </p:clrMapOvr>
</p:sld>
</file>

<file path=ppt/theme/theme1.xml><?xml version="1.0" encoding="utf-8"?>
<a:theme xmlns:a="http://schemas.openxmlformats.org/drawingml/2006/main" name="Ricoh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Ricoh Theme</Template>
  <TotalTime>8508</TotalTime>
  <Words>301</Words>
  <Application>Microsoft Office PowerPoint</Application>
  <PresentationFormat>On-screen Show (4:3)</PresentationFormat>
  <Paragraphs>84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HG丸ｺﾞｼｯｸM-PRO</vt:lpstr>
      <vt:lpstr>ＭＳ Ｐゴシック</vt:lpstr>
      <vt:lpstr>Arial</vt:lpstr>
      <vt:lpstr>Calibri</vt:lpstr>
      <vt:lpstr>Wingdings</vt:lpstr>
      <vt:lpstr>Ricoh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Arkansas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mclark</dc:creator>
  <cp:lastModifiedBy>Rotem Edwy</cp:lastModifiedBy>
  <cp:revision>543</cp:revision>
  <dcterms:created xsi:type="dcterms:W3CDTF">2008-08-14T21:16:42Z</dcterms:created>
  <dcterms:modified xsi:type="dcterms:W3CDTF">2018-10-09T20:53:41Z</dcterms:modified>
</cp:coreProperties>
</file>