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8" r:id="rId3"/>
    <p:sldId id="269" r:id="rId4"/>
    <p:sldId id="257" r:id="rId5"/>
    <p:sldId id="268" r:id="rId6"/>
    <p:sldId id="272" r:id="rId7"/>
    <p:sldId id="273" r:id="rId8"/>
    <p:sldId id="286" r:id="rId9"/>
    <p:sldId id="287" r:id="rId10"/>
    <p:sldId id="282" r:id="rId11"/>
    <p:sldId id="264" r:id="rId12"/>
    <p:sldId id="274" r:id="rId13"/>
    <p:sldId id="263" r:id="rId14"/>
    <p:sldId id="276" r:id="rId15"/>
    <p:sldId id="261" r:id="rId16"/>
    <p:sldId id="262" r:id="rId17"/>
    <p:sldId id="277" r:id="rId18"/>
    <p:sldId id="285" r:id="rId19"/>
    <p:sldId id="284" r:id="rId20"/>
    <p:sldId id="278" r:id="rId21"/>
    <p:sldId id="279" r:id="rId22"/>
    <p:sldId id="260" r:id="rId23"/>
    <p:sldId id="27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7-43F5-AB17-5510EFA256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67-43F5-AB17-5510EFA25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67-43F5-AB17-5510EFA256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67-43F5-AB17-5510EFA256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67-43F5-AB17-5510EFA256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67-43F5-AB17-5510EFA2569A}"/>
              </c:ext>
            </c:extLst>
          </c:dPt>
          <c:cat>
            <c:strRef>
              <c:f>Sheet1!$A$2:$A$7</c:f>
              <c:strCache>
                <c:ptCount val="6"/>
                <c:pt idx="0">
                  <c:v>Fan Sentiements</c:v>
                </c:pt>
                <c:pt idx="1">
                  <c:v>Player/Team Sentiment</c:v>
                </c:pt>
                <c:pt idx="2">
                  <c:v>Event Sentiment</c:v>
                </c:pt>
                <c:pt idx="3">
                  <c:v>Brand sentiment</c:v>
                </c:pt>
                <c:pt idx="4">
                  <c:v>Match prediction</c:v>
                </c:pt>
                <c:pt idx="5">
                  <c:v>Social Impact sentiment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B-4CB5-A36F-E3741FAD5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AB5F-D921-4F65-B320-EA0DA82147B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86B6-1688-4E57-8F5A-4AC543E2C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2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used – list for scraped comments and </a:t>
            </a:r>
            <a:r>
              <a:rPr lang="en-US" dirty="0" err="1"/>
              <a:t>filkteringg</a:t>
            </a:r>
            <a:endParaRPr lang="en-US" dirty="0"/>
          </a:p>
          <a:p>
            <a:r>
              <a:rPr lang="en-US" dirty="0"/>
              <a:t>Dictionary for sentiment analysis results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for storing and manipulating data</a:t>
            </a:r>
          </a:p>
          <a:p>
            <a:r>
              <a:rPr lang="en-US" dirty="0"/>
              <a:t>Plot objects in seaborn and matplotlib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2B274-54ED-2593-BFFF-D6E2E120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80B3F-4ED6-44E5-420C-F9BC76577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F15FD-DBAE-87B2-33E1-1AB68AAC2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3AA6-28B0-3932-732B-E315A67A2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9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4B9E-A3A0-A947-76BA-3EEA520F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66A02-CB55-AA1B-CCAA-E5B8612B2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90AEE-6C71-6695-DB5B-B77FFE71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F634-4BB0-99AC-0D28-F98C74E86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Lacxk</a:t>
            </a:r>
            <a:r>
              <a:rPr lang="en-US" dirty="0"/>
              <a:t> of granularity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0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99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1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1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FB6C-4D33-DE8C-5822-D6B1A7F9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60446"/>
            <a:ext cx="8574622" cy="26161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21614-530D-D319-3831-8A6DCE1D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334" y="3845954"/>
            <a:ext cx="7732688" cy="13885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of user comments in F1 races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46594-9C20-D4AB-F6CD-142C8ECE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57" y="50915"/>
            <a:ext cx="1386800" cy="1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514A0-DAEA-378E-645D-B3122DAA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7CA6-88E3-865C-BF2B-2FC341D8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Multilabeling</a:t>
            </a:r>
            <a:r>
              <a:rPr lang="en-US" sz="2400" dirty="0"/>
              <a:t> Sentiment Issue</a:t>
            </a:r>
            <a:endParaRPr lang="en-US" sz="6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24052D-2311-7667-29D8-8F73A3E5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/>
              <a:t>Problem: A single comment can contain multiple drivers with different sentiments associated with each.</a:t>
            </a:r>
          </a:p>
          <a:p>
            <a:r>
              <a:rPr lang="en-US" sz="1800" dirty="0"/>
              <a:t>Applied driver-specific sentiment analysis by identifying each driver mentioned in the comment and associating individual emotions with them..</a:t>
            </a:r>
          </a:p>
          <a:p>
            <a:r>
              <a:rPr lang="en-US" sz="1800" dirty="0"/>
              <a:t>Used a fine-tuned sentiment model to detect emotions like joy, anger, and disappointment.</a:t>
            </a:r>
          </a:p>
          <a:p>
            <a:r>
              <a:rPr lang="en-US" sz="1800" dirty="0"/>
              <a:t>Applied a custom method to check each driver in the comment, match with name variations, and assign the correct sentiment/emotion based on the comment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4692-083A-B19B-888E-84F76C07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2581156"/>
            <a:ext cx="56830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079-568B-7A74-1C68-0A63B102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34" y="-285369"/>
            <a:ext cx="9870533" cy="15125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4C8F1-8370-7155-D49A-587210DA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76" y="934348"/>
            <a:ext cx="7947764" cy="53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F3301-1277-C05E-AB15-1663823CC89F}"/>
              </a:ext>
            </a:extLst>
          </p:cNvPr>
          <p:cNvSpPr txBox="1"/>
          <p:nvPr/>
        </p:nvSpPr>
        <p:spPr>
          <a:xfrm>
            <a:off x="3914384" y="6236797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plot for the sentiment distribution for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9CE116-FA62-E56B-D37E-375D7897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09" y="861425"/>
            <a:ext cx="8320432" cy="51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4D4AE-01F9-ADDF-238C-F167410F2453}"/>
              </a:ext>
            </a:extLst>
          </p:cNvPr>
          <p:cNvSpPr txBox="1"/>
          <p:nvPr/>
        </p:nvSpPr>
        <p:spPr>
          <a:xfrm>
            <a:off x="3400817" y="5996575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Stacked Bar plot for the sentiment distribution among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6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528A47-D023-4D94-B4A1-B32B30A0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72" y="1886350"/>
            <a:ext cx="4634631" cy="3647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84EB0-4602-A443-3BC5-3C75BEC9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04" y="1886350"/>
            <a:ext cx="4634630" cy="3647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2D3FB-BE0E-661F-88C5-551DC8A97DD6}"/>
              </a:ext>
            </a:extLst>
          </p:cNvPr>
          <p:cNvSpPr txBox="1"/>
          <p:nvPr/>
        </p:nvSpPr>
        <p:spPr>
          <a:xfrm>
            <a:off x="2768253" y="69402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Racers by positive and negative sentiments on the F1 Grid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F53E7-CE64-EED3-0C89-D342606A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48016-71C6-BA06-2BBE-3905619C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27" y="589720"/>
            <a:ext cx="4840982" cy="4921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0433B-49C2-B185-BB80-724665BC944B}"/>
              </a:ext>
            </a:extLst>
          </p:cNvPr>
          <p:cNvSpPr txBox="1"/>
          <p:nvPr/>
        </p:nvSpPr>
        <p:spPr>
          <a:xfrm>
            <a:off x="3946027" y="5585443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showing sentiment distribution for a racer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8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E923E-F20A-F68C-14DE-5A17D674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33" y="267174"/>
            <a:ext cx="7599342" cy="4936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11506-9269-C3D9-7EAC-605306E389C3}"/>
              </a:ext>
            </a:extLst>
          </p:cNvPr>
          <p:cNvSpPr txBox="1"/>
          <p:nvPr/>
        </p:nvSpPr>
        <p:spPr>
          <a:xfrm>
            <a:off x="3970751" y="530690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 for sentiment scores for top 5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27ABC-034C-D429-231E-093DEC2A34BE}"/>
              </a:ext>
            </a:extLst>
          </p:cNvPr>
          <p:cNvSpPr txBox="1"/>
          <p:nvPr/>
        </p:nvSpPr>
        <p:spPr>
          <a:xfrm>
            <a:off x="3970750" y="5948698"/>
            <a:ext cx="7838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Warm color – better reception by fans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Cool color – negative perception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2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4D0CF-C75F-42BC-C9EF-B4FA686A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2" y="143232"/>
            <a:ext cx="5369205" cy="291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B967-4F3E-2E10-4A9F-98617509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91" y="3270196"/>
            <a:ext cx="5905737" cy="3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ECF-E7E4-5668-B790-489B9FD8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6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FB1B-CB09-972F-134B-F0E86D57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839" y="2351912"/>
            <a:ext cx="10018713" cy="379016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were strongly correlated with top-performing teams and popular racers – Verstappen, Red Bull, Norris, McLaren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strongly correlated with race incidents and poorly performing teams or racers –  Sainz, Ferrari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with high emotional intensity (Surprise) received significantly more likes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Races with unexpected outcomes and dramatic incidents saw higher volume of comments and likes emphasizing event driven nature for fan incidents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2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8462-E9FF-A710-9C06-ADCC82A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40917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findings helpful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4CE3-97A0-ED30-3407-5EC2B7DE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129" y="1371600"/>
            <a:ext cx="9494754" cy="45093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Sponsorship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&amp; Brand Management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Targeted Marketing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Strategize for future races (assign primary and secondary racers)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025A-B1B2-FF21-BDA1-0DBC2C46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24738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078-D80C-EEFB-3A47-B8C09E3F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38" y="1505210"/>
            <a:ext cx="10018713" cy="49911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Scope (YouTube)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Bias (not considerate of external factors)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Misclassification of Sarcastic, Multilingual comment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Bias (F1 season 2024)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4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5D18F-E9EB-3A73-91EE-B3A861268C24}"/>
              </a:ext>
            </a:extLst>
          </p:cNvPr>
          <p:cNvSpPr txBox="1">
            <a:spLocks/>
          </p:cNvSpPr>
          <p:nvPr/>
        </p:nvSpPr>
        <p:spPr>
          <a:xfrm>
            <a:off x="6161498" y="3429000"/>
            <a:ext cx="1007594" cy="597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8A90D-6AEA-9A9B-6C46-F7727EF92288}"/>
              </a:ext>
            </a:extLst>
          </p:cNvPr>
          <p:cNvSpPr txBox="1"/>
          <p:nvPr/>
        </p:nvSpPr>
        <p:spPr>
          <a:xfrm>
            <a:off x="2219224" y="4193041"/>
            <a:ext cx="418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Sanjiv Motilal Choudhari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2025)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motilalchoudhari.s@northeastern.edu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852B3-2D2F-6168-CB10-C108B6BC2134}"/>
              </a:ext>
            </a:extLst>
          </p:cNvPr>
          <p:cNvSpPr txBox="1"/>
          <p:nvPr/>
        </p:nvSpPr>
        <p:spPr>
          <a:xfrm>
            <a:off x="7169092" y="4193041"/>
            <a:ext cx="383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Shivram Nekkanti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2026)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nekkanti.sh@northeastern.edu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C48D8-E370-8634-B75F-F97240566874}"/>
              </a:ext>
            </a:extLst>
          </p:cNvPr>
          <p:cNvSpPr txBox="1">
            <a:spLocks/>
          </p:cNvSpPr>
          <p:nvPr/>
        </p:nvSpPr>
        <p:spPr>
          <a:xfrm>
            <a:off x="2377984" y="1276425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Fatema Nafa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f.nafa@northeastern.edu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FA095-06CC-161F-6741-F47FC9245E55}"/>
              </a:ext>
            </a:extLst>
          </p:cNvPr>
          <p:cNvSpPr txBox="1">
            <a:spLocks/>
          </p:cNvSpPr>
          <p:nvPr/>
        </p:nvSpPr>
        <p:spPr>
          <a:xfrm>
            <a:off x="2377984" y="-678616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6EF5D8-75DE-1E9B-943B-3574F483301D}"/>
              </a:ext>
            </a:extLst>
          </p:cNvPr>
          <p:cNvSpPr txBox="1">
            <a:spLocks/>
          </p:cNvSpPr>
          <p:nvPr/>
        </p:nvSpPr>
        <p:spPr>
          <a:xfrm>
            <a:off x="3452645" y="929901"/>
            <a:ext cx="7732688" cy="138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DS5110 – Introduction to Data Management and Processing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4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275-FB67-2BFA-D9E6-CA6748CE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53" y="-72025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1CAD-D37D-FDB4-0C59-A69B2DA4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719" y="1866899"/>
            <a:ext cx="10018713" cy="45056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Multilingual data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more social media platforms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analysis (BERT, GPT)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trends (beyond a season)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data (sentiments before, during and after the races)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3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B289-6923-8304-512F-79CCD2C3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61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93C1-834D-79E2-7224-8DF37C2A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781" y="1790701"/>
            <a:ext cx="10018713" cy="41528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analyzed Formula 1 fan sentiments, revealing emotional trends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tied to racer performances and team dynamics.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and sponsors can leverage sentiment insights to enhance fan engagement, tailor strategies, and address audience concerns effectively.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highlights the importance of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sentiment tracking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offers a foundation for expanding to multilingual, multi-platform data for broader audience insights.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3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523-2628-8D37-6256-6BAE106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949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A6BF-8CB2-107A-7AFF-855F92EB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234851"/>
            <a:ext cx="10018713" cy="312420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Mahboob, Khalid &amp; Ali, Fayyaz &amp;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Nizami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Hafsa. (2019).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of RSS Feeds on Sports News – A Case Study.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Information Technology and Computer Science. 11. 19-29. 10.5815/ijitcs.2019.12.02.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Patel, R., &amp; Passi, K. (2020).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on Twitter Data of World Cup Soccer Tournament Using Machine Learning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IoT, 1(2), 218-239. https://doi.org/10.3390/iot1020014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Wunderlich, F., &amp;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Memmert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(2020).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Innovative Approaches in Sports Science—Lexicon-Based Sentiment Analysis as a Tool to Analyze Sports-Related Twitter Communication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Sciences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431. https://doi.org/10.3390/app10020431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1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211DA-F529-E65B-50C0-1FB2CE43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E6AA-B30E-643F-C107-CE4CE8A2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55" y="8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7BDE-B578-F3B4-41E6-142FB431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00" y="1972851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Chung, J., &amp; Zeng, Y. (2021)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and audience engagement in esports: A comparative study using social media data.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Sports Analytics, 7(3), 183-198.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DOI: 10.3233/JSA-200433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Wang, S., &amp; Liu, J. (2019)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Emotion-based Sentiment Analysis Using NRC Lexicon: Applications in Analyzing Fan Reactions in Major Sports Events.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Transactions on Affective Computing, 10(2), 205-215. DOI: 10.1109/TAFFC.2019.2954231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4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E268-B5A9-5E74-2A43-DA837BC1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81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A97C-410B-1795-553B-9AC6EDFB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301" y="1458238"/>
            <a:ext cx="10018713" cy="4259894"/>
          </a:xfrm>
        </p:spPr>
        <p:txBody>
          <a:bodyPr>
            <a:normAutofit/>
          </a:bodyPr>
          <a:lstStyle/>
          <a:p>
            <a:r>
              <a:rPr lang="en-US" sz="2000" dirty="0"/>
              <a:t>Objective - Analyze fan sentiments, Gauge Perceptions and Classify fan emotions.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Goal - Provide insights on popularity, trends and fan engagement.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Scope – Data Collection, Preprocessing, Sentiment Analysis and Visualization 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9253B-9547-6D5F-67DF-E5C4C88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41" y="53236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CDB6-A7BB-DB45-5A34-7DBAF64D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244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Projects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[1][3][5]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EA095-52F4-3E4B-081F-D40E7B80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24895"/>
              </p:ext>
            </p:extLst>
          </p:nvPr>
        </p:nvGraphicFramePr>
        <p:xfrm>
          <a:off x="1317275" y="2025040"/>
          <a:ext cx="10352783" cy="368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923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37D4-19DD-D5A0-C0B4-EF8CBC8A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5882-2BE9-7F2B-FDF9-CE082140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Sentiment Analysis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Previous studies have applied NLP to analyze fan sentiments from social media, showing that fan emotions are strongly tied to event outcomes and racer performance.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[4]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 in Sports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NRC Lexicon and similar tools are widely used to classify fan sentiments, emphasizing the importance of real-time emotional shifts during races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[5]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1035-E1CE-AAF9-5949-0C346897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8858-B193-3752-902D-2A9BC232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C733-9C11-6074-85F4-CCD55324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of  our Project to Previous Work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existing methodologies by focusing on F1 races, a relatively underexplored domain in fan sentiment analysis.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emotion tracking by integrating visualizations to show trends over time for drivers and teams.</a:t>
            </a:r>
          </a:p>
        </p:txBody>
      </p:sp>
    </p:spTree>
    <p:extLst>
      <p:ext uri="{BB962C8B-B14F-4D97-AF65-F5344CB8AC3E}">
        <p14:creationId xmlns:p14="http://schemas.microsoft.com/office/powerpoint/2010/main" val="269947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C4A-0D18-4DD4-BB06-3F6C2EB8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70D2-8FD9-A8AA-9C9B-9362653A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6576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85CE-38F2-B35B-B16E-807E4807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07" y="1436236"/>
            <a:ext cx="10018713" cy="27355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– 20 races, 5k comment each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– Cleaning, filtering and labeling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– NRC Lexicon and VADER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– Matplotlib and seaborn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AE597-F979-2A8A-1C26-A38F3A31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07" y="4171829"/>
            <a:ext cx="7010400" cy="22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724" y="295275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 fontScale="92500" lnSpcReduction="10000"/>
          </a:bodyPr>
          <a:lstStyle/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extract comments for this project, we used the YouTube Data API, which allows us to access and retrieve user comments from videos related to Formula 1 races.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Key Setup: We first obtained an API key from YouTube to authenticate our requests and access the platform's data.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 Videos: We identified relevant videos based on race highlights, post-race discussions, and driver-related content, using video IDs to target specific Formula 1 topics.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Retrieval: Using the API’s comment threads endpoint, we retrieved comments, ensuring to handle pagination when dealing with large datasets, as YouTube only returns a limited number of comments per request.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 Once comments were extracted, we cleaned the data by removing spam, irrelevant information, and any unnecessary formatting, preparing it for sentiment and emotion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D247D-F191-51E8-5AE7-9CAEBFA1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274163"/>
            <a:ext cx="5856621" cy="63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3978-A99B-7CCC-89B7-2B5080A7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9DAE-4A05-1EFD-D220-6B4C24EB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Driver Name Variations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335B08-1E54-FE0F-9C3F-CEC45574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Comments may mention only the first name, last name, or a nickname of a driver, making it difficult to attribute sentiments to the correct driver.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mapping of driver names with variations (first name, last name, and possible nicknames).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code to check if any of the variations (e.g., "Max", "Verstappen") appeared in the comments.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 flexibility for both first or last names to match comments accurately.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A66B3-EF04-A410-D82B-87D449D1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8" y="1842866"/>
            <a:ext cx="51346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775</TotalTime>
  <Words>1168</Words>
  <Application>Microsoft Office PowerPoint</Application>
  <PresentationFormat>Widescreen</PresentationFormat>
  <Paragraphs>134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Parallax</vt:lpstr>
      <vt:lpstr>Social Media Analytics </vt:lpstr>
      <vt:lpstr>PowerPoint Presentation</vt:lpstr>
      <vt:lpstr>Introduction </vt:lpstr>
      <vt:lpstr>Sentiment Analysis Projects [1][3][5]</vt:lpstr>
      <vt:lpstr>Literature Review </vt:lpstr>
      <vt:lpstr>Literature Review </vt:lpstr>
      <vt:lpstr>Methodology</vt:lpstr>
      <vt:lpstr>Methodology</vt:lpstr>
      <vt:lpstr>Handling Driver Name Variations</vt:lpstr>
      <vt:lpstr>Multilabeling Sentiment Issue</vt:lpstr>
      <vt:lpstr>Analysis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How are these findings helpful</vt:lpstr>
      <vt:lpstr>Limitations </vt:lpstr>
      <vt:lpstr>Future work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Motilal Choudhari</dc:creator>
  <cp:lastModifiedBy>Sanjiv Motilal Choudhari</cp:lastModifiedBy>
  <cp:revision>22</cp:revision>
  <dcterms:created xsi:type="dcterms:W3CDTF">2024-12-09T18:10:55Z</dcterms:created>
  <dcterms:modified xsi:type="dcterms:W3CDTF">2024-12-10T18:49:26Z</dcterms:modified>
</cp:coreProperties>
</file>