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64" r:id="rId5"/>
    <p:sldId id="265" r:id="rId6"/>
    <p:sldId id="266" r:id="rId7"/>
    <p:sldId id="267"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11/24/2024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11/24/2024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11/24/2024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11/24/2024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11/24/2024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6800" dirty="0"/>
              <a:t>Social Media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679649"/>
          </a:xfrm>
        </p:spPr>
        <p:txBody>
          <a:bodyPr>
            <a:normAutofit fontScale="92500" lnSpcReduction="20000"/>
          </a:bodyPr>
          <a:lstStyle/>
          <a:p>
            <a:pPr>
              <a:spcAft>
                <a:spcPts val="600"/>
              </a:spcAft>
            </a:pPr>
            <a:r>
              <a:rPr lang="en-US" sz="1800" dirty="0"/>
              <a:t>Sanjiv Motilal </a:t>
            </a:r>
            <a:r>
              <a:rPr lang="en-US" sz="1800" dirty="0" err="1"/>
              <a:t>Choudhari</a:t>
            </a:r>
            <a:r>
              <a:rPr lang="en-US" sz="1800" dirty="0"/>
              <a:t> </a:t>
            </a:r>
          </a:p>
          <a:p>
            <a:pPr>
              <a:spcAft>
                <a:spcPts val="600"/>
              </a:spcAft>
            </a:pPr>
            <a:r>
              <a:rPr lang="en-US" sz="1800" dirty="0"/>
              <a:t>Shivram Nekkanti</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A9760F-5592-5CDF-D2D9-ADBB44C3561F}"/>
              </a:ext>
            </a:extLst>
          </p:cNvPr>
          <p:cNvSpPr txBox="1"/>
          <p:nvPr/>
        </p:nvSpPr>
        <p:spPr>
          <a:xfrm>
            <a:off x="561975" y="476250"/>
            <a:ext cx="3924300" cy="369332"/>
          </a:xfrm>
          <a:prstGeom prst="rect">
            <a:avLst/>
          </a:prstGeom>
          <a:noFill/>
        </p:spPr>
        <p:txBody>
          <a:bodyPr wrap="square" rtlCol="0">
            <a:spAutoFit/>
          </a:bodyPr>
          <a:lstStyle/>
          <a:p>
            <a:r>
              <a:rPr lang="en-US" dirty="0"/>
              <a:t>INTRODUCTION</a:t>
            </a:r>
          </a:p>
        </p:txBody>
      </p:sp>
      <p:sp>
        <p:nvSpPr>
          <p:cNvPr id="3" name="TextBox 2">
            <a:extLst>
              <a:ext uri="{FF2B5EF4-FFF2-40B4-BE49-F238E27FC236}">
                <a16:creationId xmlns:a16="http://schemas.microsoft.com/office/drawing/2014/main" id="{A77B69D7-6866-9A78-8410-9BC2DB00EA59}"/>
              </a:ext>
            </a:extLst>
          </p:cNvPr>
          <p:cNvSpPr txBox="1"/>
          <p:nvPr/>
        </p:nvSpPr>
        <p:spPr>
          <a:xfrm>
            <a:off x="528637" y="942976"/>
            <a:ext cx="11134725" cy="2585323"/>
          </a:xfrm>
          <a:prstGeom prst="rect">
            <a:avLst/>
          </a:prstGeom>
          <a:noFill/>
        </p:spPr>
        <p:txBody>
          <a:bodyPr wrap="square" rtlCol="0">
            <a:spAutoFit/>
          </a:bodyPr>
          <a:lstStyle/>
          <a:p>
            <a:r>
              <a:rPr lang="en-US" sz="1600" b="0" i="0" dirty="0">
                <a:effectLst/>
                <a:latin typeface="__fkGroteskNeue_598ab8"/>
              </a:rPr>
              <a:t>This project aims to analyze sentiment and emotions in YouTube comments using natural language processing techniques. </a:t>
            </a:r>
          </a:p>
          <a:p>
            <a:endParaRPr lang="en-US" sz="1600" dirty="0">
              <a:latin typeface="__fkGroteskNeue_598ab8"/>
            </a:endParaRPr>
          </a:p>
          <a:p>
            <a:pPr algn="l"/>
            <a:r>
              <a:rPr lang="en-US" sz="1600" b="0" i="0" dirty="0">
                <a:effectLst/>
                <a:latin typeface="__fkGroteskNeue_598ab8"/>
              </a:rPr>
              <a:t>The project consists of two main components: </a:t>
            </a:r>
          </a:p>
          <a:p>
            <a:pPr algn="l"/>
            <a:endParaRPr lang="en-US" sz="1600" b="0" i="0" dirty="0">
              <a:effectLst/>
              <a:latin typeface="__fkGroteskNeue_598ab8"/>
            </a:endParaRPr>
          </a:p>
          <a:p>
            <a:pPr algn="l">
              <a:buFont typeface="+mj-lt"/>
              <a:buAutoNum type="arabicPeriod"/>
            </a:pPr>
            <a:r>
              <a:rPr lang="en-US" sz="1600" b="0" i="0" dirty="0">
                <a:effectLst/>
                <a:latin typeface="__fkGroteskNeue_598ab8"/>
              </a:rPr>
              <a:t>Data Collection: Using the YouTube Data API, we fetch comments from a target video. The data includes information such as the author, publication date, like count, and the comment text itself.</a:t>
            </a:r>
          </a:p>
          <a:p>
            <a:pPr algn="l">
              <a:buFont typeface="+mj-lt"/>
              <a:buAutoNum type="arabicPeriod"/>
            </a:pPr>
            <a:endParaRPr lang="en-US" sz="1600" b="0" i="0" dirty="0">
              <a:effectLst/>
              <a:latin typeface="__fkGroteskNeue_598ab8"/>
            </a:endParaRPr>
          </a:p>
          <a:p>
            <a:pPr algn="l">
              <a:buFont typeface="+mj-lt"/>
              <a:buAutoNum type="arabicPeriod"/>
            </a:pPr>
            <a:r>
              <a:rPr lang="en-US" sz="1600" b="0" i="0" dirty="0">
                <a:effectLst/>
                <a:latin typeface="__fkGroteskNeue_598ab8"/>
              </a:rPr>
              <a:t>Sentiment Analysis: We employ natural language processing tools to analyze the emotional content of the comments. This includes identifying positive, negative, and neutral sentiments, as well as more nuanced emotions like joy, anger, sadness, and surprise.</a:t>
            </a:r>
          </a:p>
          <a:p>
            <a:endParaRPr lang="en-US" dirty="0">
              <a:latin typeface="__fkGroteskNeue_598ab8"/>
            </a:endParaRPr>
          </a:p>
        </p:txBody>
      </p:sp>
      <p:pic>
        <p:nvPicPr>
          <p:cNvPr id="7" name="Picture 6">
            <a:extLst>
              <a:ext uri="{FF2B5EF4-FFF2-40B4-BE49-F238E27FC236}">
                <a16:creationId xmlns:a16="http://schemas.microsoft.com/office/drawing/2014/main" id="{4F8661A1-9BD5-1395-8466-BD03549B60E6}"/>
              </a:ext>
            </a:extLst>
          </p:cNvPr>
          <p:cNvPicPr>
            <a:picLocks noChangeAspect="1"/>
          </p:cNvPicPr>
          <p:nvPr/>
        </p:nvPicPr>
        <p:blipFill>
          <a:blip r:embed="rId2"/>
          <a:stretch>
            <a:fillRect/>
          </a:stretch>
        </p:blipFill>
        <p:spPr>
          <a:xfrm>
            <a:off x="2438400" y="3719343"/>
            <a:ext cx="7010400" cy="2265861"/>
          </a:xfrm>
          <a:prstGeom prst="rect">
            <a:avLst/>
          </a:prstGeom>
        </p:spPr>
      </p:pic>
    </p:spTree>
    <p:extLst>
      <p:ext uri="{BB962C8B-B14F-4D97-AF65-F5344CB8AC3E}">
        <p14:creationId xmlns:p14="http://schemas.microsoft.com/office/powerpoint/2010/main" val="150123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177083-1E98-8790-3995-4382229A2CFD}"/>
              </a:ext>
            </a:extLst>
          </p:cNvPr>
          <p:cNvSpPr txBox="1"/>
          <p:nvPr/>
        </p:nvSpPr>
        <p:spPr>
          <a:xfrm>
            <a:off x="466725" y="514350"/>
            <a:ext cx="2971800" cy="400110"/>
          </a:xfrm>
          <a:prstGeom prst="rect">
            <a:avLst/>
          </a:prstGeom>
          <a:noFill/>
        </p:spPr>
        <p:txBody>
          <a:bodyPr wrap="square" rtlCol="0">
            <a:spAutoFit/>
          </a:bodyPr>
          <a:lstStyle/>
          <a:p>
            <a:r>
              <a:rPr lang="en-US" sz="2000" dirty="0"/>
              <a:t>Methodology</a:t>
            </a:r>
            <a:endParaRPr lang="en-US" dirty="0"/>
          </a:p>
        </p:txBody>
      </p:sp>
      <p:sp>
        <p:nvSpPr>
          <p:cNvPr id="3" name="TextBox 2">
            <a:extLst>
              <a:ext uri="{FF2B5EF4-FFF2-40B4-BE49-F238E27FC236}">
                <a16:creationId xmlns:a16="http://schemas.microsoft.com/office/drawing/2014/main" id="{894B0593-4550-B72F-E9B1-A5B85ACB1F66}"/>
              </a:ext>
            </a:extLst>
          </p:cNvPr>
          <p:cNvSpPr txBox="1"/>
          <p:nvPr/>
        </p:nvSpPr>
        <p:spPr>
          <a:xfrm>
            <a:off x="590550" y="1471910"/>
            <a:ext cx="5400675" cy="5386090"/>
          </a:xfrm>
          <a:prstGeom prst="rect">
            <a:avLst/>
          </a:prstGeom>
          <a:noFill/>
        </p:spPr>
        <p:txBody>
          <a:bodyPr wrap="square" rtlCol="0">
            <a:spAutoFit/>
          </a:bodyPr>
          <a:lstStyle/>
          <a:p>
            <a:r>
              <a:rPr lang="en-US" sz="1600" b="1" i="0" dirty="0">
                <a:effectLst/>
                <a:latin typeface="var(--font-fk-grotesk)"/>
              </a:rPr>
              <a:t>Data Collection</a:t>
            </a:r>
            <a:r>
              <a:rPr lang="en-US" sz="1600" b="0" i="0" dirty="0">
                <a:effectLst/>
                <a:latin typeface="var(--font-fk-grotesk)"/>
              </a:rPr>
              <a:t>: </a:t>
            </a:r>
            <a:r>
              <a:rPr lang="en-US" sz="1600" b="0" i="0" dirty="0">
                <a:effectLst/>
                <a:latin typeface="__fkGroteskNeue_598ab8"/>
              </a:rPr>
              <a:t>The project uses the Google API Client Library for Python to interact with the YouTube Data API. An API client is initialized using a developer key, which allows access to YouTube's data.</a:t>
            </a:r>
          </a:p>
          <a:p>
            <a:endParaRPr lang="en-US" sz="1600" b="0" i="0" dirty="0">
              <a:effectLst/>
              <a:latin typeface="__fkGroteskNeue_598ab8"/>
            </a:endParaRPr>
          </a:p>
          <a:p>
            <a:pPr algn="l"/>
            <a:r>
              <a:rPr lang="en-US" sz="1600" b="1" dirty="0">
                <a:latin typeface="__fkGroteskNeue_598ab8"/>
              </a:rPr>
              <a:t>Comment Retrieval</a:t>
            </a:r>
            <a:r>
              <a:rPr lang="en-US" sz="1600" dirty="0">
                <a:latin typeface="__fkGroteskNeue_598ab8"/>
              </a:rPr>
              <a:t>: The `</a:t>
            </a:r>
            <a:r>
              <a:rPr lang="en-US" sz="1600" dirty="0" err="1">
                <a:latin typeface="__fkGroteskNeue_598ab8"/>
              </a:rPr>
              <a:t>get_video_comments</a:t>
            </a:r>
            <a:r>
              <a:rPr lang="en-US" sz="1600" dirty="0">
                <a:latin typeface="__fkGroteskNeue_598ab8"/>
              </a:rPr>
              <a:t>’ function is the core of the data collection process.</a:t>
            </a:r>
          </a:p>
          <a:p>
            <a:pPr algn="l"/>
            <a:r>
              <a:rPr lang="en-US" sz="1600" dirty="0">
                <a:latin typeface="__fkGroteskNeue_598ab8"/>
              </a:rPr>
              <a:t>It takes a YouTube video ID and a target number of comments as input. The function iteratively fetches comments using the `</a:t>
            </a:r>
            <a:r>
              <a:rPr lang="en-US" sz="1600" dirty="0" err="1">
                <a:latin typeface="__fkGroteskNeue_598ab8"/>
              </a:rPr>
              <a:t>fetch_comment_page</a:t>
            </a:r>
            <a:r>
              <a:rPr lang="en-US" sz="1600" dirty="0">
                <a:latin typeface="__fkGroteskNeue_598ab8"/>
              </a:rPr>
              <a:t>’ helper function. Comments are extracted from the API response using the `</a:t>
            </a:r>
            <a:r>
              <a:rPr lang="en-US" sz="1600" dirty="0" err="1">
                <a:latin typeface="__fkGroteskNeue_598ab8"/>
              </a:rPr>
              <a:t>extract_comments</a:t>
            </a:r>
            <a:r>
              <a:rPr lang="en-US" sz="1600" dirty="0">
                <a:latin typeface="__fkGroteskNeue_598ab8"/>
              </a:rPr>
              <a:t>’ function.</a:t>
            </a:r>
          </a:p>
          <a:p>
            <a:pPr algn="l"/>
            <a:endParaRPr lang="en-US" sz="1600" dirty="0">
              <a:latin typeface="__fkGroteskNeue_598ab8"/>
            </a:endParaRPr>
          </a:p>
          <a:p>
            <a:pPr algn="l"/>
            <a:r>
              <a:rPr lang="en-US" sz="1600" b="1" dirty="0">
                <a:latin typeface="__fkGroteskNeue_598ab8"/>
              </a:rPr>
              <a:t>Data Storage</a:t>
            </a:r>
            <a:r>
              <a:rPr lang="en-US" sz="1600" dirty="0">
                <a:latin typeface="__fkGroteskNeue_598ab8"/>
              </a:rPr>
              <a:t>: </a:t>
            </a:r>
            <a:r>
              <a:rPr lang="en-US" sz="1600" b="0" i="0" dirty="0">
                <a:effectLst/>
                <a:latin typeface="__fkGroteskNeue_598ab8"/>
              </a:rPr>
              <a:t>Collected comments are stored in a list, with each comment represented as a list of attributes.</a:t>
            </a:r>
          </a:p>
          <a:p>
            <a:pPr algn="l"/>
            <a:r>
              <a:rPr lang="en-US" sz="1600" b="0" i="0" dirty="0">
                <a:effectLst/>
                <a:latin typeface="__fkGroteskNeue_598ab8"/>
              </a:rPr>
              <a:t>The data is then converted into a pandas </a:t>
            </a:r>
            <a:r>
              <a:rPr lang="en-US" sz="1600" b="0" i="0" dirty="0" err="1">
                <a:effectLst/>
                <a:latin typeface="__fkGroteskNeue_598ab8"/>
              </a:rPr>
              <a:t>DataFrame</a:t>
            </a:r>
            <a:r>
              <a:rPr lang="en-US" sz="1600" b="0" i="0" dirty="0">
                <a:effectLst/>
                <a:latin typeface="__fkGroteskNeue_598ab8"/>
              </a:rPr>
              <a:t> for easier manipulation and analysis.</a:t>
            </a:r>
          </a:p>
          <a:p>
            <a:pPr algn="l"/>
            <a:endParaRPr lang="en-US" dirty="0">
              <a:latin typeface="__fkGroteskNeue_598ab8"/>
            </a:endParaRPr>
          </a:p>
          <a:p>
            <a:pPr algn="l"/>
            <a:endParaRPr lang="en-US" dirty="0">
              <a:latin typeface="__fkGroteskNeue_598ab8"/>
            </a:endParaRPr>
          </a:p>
          <a:p>
            <a:pPr algn="l"/>
            <a:endParaRPr lang="en-US" b="0" i="0" dirty="0">
              <a:effectLst/>
              <a:latin typeface="__fkGroteskNeue_598ab8"/>
            </a:endParaRPr>
          </a:p>
          <a:p>
            <a:endParaRPr lang="en-US" dirty="0"/>
          </a:p>
        </p:txBody>
      </p:sp>
      <p:pic>
        <p:nvPicPr>
          <p:cNvPr id="12" name="Picture 11">
            <a:extLst>
              <a:ext uri="{FF2B5EF4-FFF2-40B4-BE49-F238E27FC236}">
                <a16:creationId xmlns:a16="http://schemas.microsoft.com/office/drawing/2014/main" id="{851FA23A-D072-11C2-C644-D853F7D434EB}"/>
              </a:ext>
            </a:extLst>
          </p:cNvPr>
          <p:cNvPicPr>
            <a:picLocks noChangeAspect="1"/>
          </p:cNvPicPr>
          <p:nvPr/>
        </p:nvPicPr>
        <p:blipFill>
          <a:blip r:embed="rId2"/>
          <a:stretch>
            <a:fillRect/>
          </a:stretch>
        </p:blipFill>
        <p:spPr>
          <a:xfrm>
            <a:off x="6467103" y="1647550"/>
            <a:ext cx="5286747" cy="3943900"/>
          </a:xfrm>
          <a:prstGeom prst="rect">
            <a:avLst/>
          </a:prstGeom>
        </p:spPr>
      </p:pic>
    </p:spTree>
    <p:extLst>
      <p:ext uri="{BB962C8B-B14F-4D97-AF65-F5344CB8AC3E}">
        <p14:creationId xmlns:p14="http://schemas.microsoft.com/office/powerpoint/2010/main" val="243977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67E8-A4BA-9A66-9D4B-6C28072BD792}"/>
              </a:ext>
            </a:extLst>
          </p:cNvPr>
          <p:cNvSpPr txBox="1"/>
          <p:nvPr/>
        </p:nvSpPr>
        <p:spPr>
          <a:xfrm>
            <a:off x="504825" y="1274981"/>
            <a:ext cx="5153025" cy="4801314"/>
          </a:xfrm>
          <a:prstGeom prst="rect">
            <a:avLst/>
          </a:prstGeom>
          <a:noFill/>
        </p:spPr>
        <p:txBody>
          <a:bodyPr wrap="square" rtlCol="0">
            <a:spAutoFit/>
          </a:bodyPr>
          <a:lstStyle/>
          <a:p>
            <a:pPr algn="l"/>
            <a:r>
              <a:rPr lang="en-US" sz="1600" b="1" i="0" dirty="0">
                <a:effectLst/>
                <a:latin typeface="__fkGroteskNeue_598ab8"/>
              </a:rPr>
              <a:t>Sentiment Analysis</a:t>
            </a:r>
            <a:r>
              <a:rPr lang="en-US" sz="1600" b="0" i="0" dirty="0">
                <a:effectLst/>
                <a:latin typeface="__fkGroteskNeue_598ab8"/>
              </a:rPr>
              <a:t>: The project uses the </a:t>
            </a:r>
            <a:r>
              <a:rPr lang="en-US" sz="1600" b="0" i="0" dirty="0" err="1">
                <a:effectLst/>
                <a:latin typeface="__fkGroteskNeue_598ab8"/>
              </a:rPr>
              <a:t>TextBlob</a:t>
            </a:r>
            <a:r>
              <a:rPr lang="en-US" sz="1600" b="0" i="0" dirty="0">
                <a:effectLst/>
                <a:latin typeface="__fkGroteskNeue_598ab8"/>
              </a:rPr>
              <a:t> library to perform sentiment analysis on the comments. Each comment's text is analyzed to determine its polarity (positive, negative, or neutral sentiment).</a:t>
            </a:r>
          </a:p>
          <a:p>
            <a:pPr algn="l"/>
            <a:endParaRPr lang="en-US" sz="1600" b="0" i="0" dirty="0">
              <a:effectLst/>
              <a:latin typeface="__fkGroteskNeue_598ab8"/>
            </a:endParaRPr>
          </a:p>
          <a:p>
            <a:pPr algn="l"/>
            <a:r>
              <a:rPr lang="en-US" sz="1600" b="1" i="0" dirty="0">
                <a:effectLst/>
                <a:latin typeface="__fkGroteskNeue_598ab8"/>
              </a:rPr>
              <a:t>Emotion Detection</a:t>
            </a:r>
            <a:r>
              <a:rPr lang="en-US" sz="1600" b="0" i="0" dirty="0">
                <a:effectLst/>
                <a:latin typeface="__fkGroteskNeue_598ab8"/>
              </a:rPr>
              <a:t>: The </a:t>
            </a:r>
            <a:r>
              <a:rPr lang="en-US" sz="1600" b="0" i="0" dirty="0" err="1">
                <a:effectLst/>
                <a:latin typeface="__fkGroteskNeue_598ab8"/>
              </a:rPr>
              <a:t>NRCLex</a:t>
            </a:r>
            <a:r>
              <a:rPr lang="en-US" sz="1600" b="0" i="0" dirty="0">
                <a:effectLst/>
                <a:latin typeface="__fkGroteskNeue_598ab8"/>
              </a:rPr>
              <a:t> library is employed to identify emotions in the comments. This provides a more nuanced understanding of the emotional content beyond simple sentiment.</a:t>
            </a:r>
          </a:p>
          <a:p>
            <a:pPr algn="l"/>
            <a:endParaRPr lang="en-US" sz="1600" b="0" i="0" dirty="0">
              <a:effectLst/>
              <a:latin typeface="__fkGroteskNeue_598ab8"/>
            </a:endParaRPr>
          </a:p>
          <a:p>
            <a:pPr algn="l"/>
            <a:r>
              <a:rPr lang="en-US" sz="1600" b="1" i="0" dirty="0">
                <a:effectLst/>
                <a:latin typeface="__fkGroteskNeue_598ab8"/>
              </a:rPr>
              <a:t>Data Visualization</a:t>
            </a:r>
            <a:r>
              <a:rPr lang="en-US" sz="1600" b="0" i="0" dirty="0">
                <a:effectLst/>
                <a:latin typeface="__fkGroteskNeue_598ab8"/>
              </a:rPr>
              <a:t>: The project uses matplotlib to create visualizations of the sentiment and emotion data. This includes bar charts showing emotional sentiment by specific topics or entities mentioned in the comments.</a:t>
            </a:r>
          </a:p>
          <a:p>
            <a:pPr algn="l"/>
            <a:endParaRPr lang="en-US" sz="1600" b="0" i="0" dirty="0">
              <a:effectLst/>
              <a:latin typeface="__fkGroteskNeue_598ab8"/>
            </a:endParaRPr>
          </a:p>
          <a:p>
            <a:r>
              <a:rPr lang="en-US" sz="1600" b="1" i="0" dirty="0">
                <a:effectLst/>
                <a:latin typeface="__fkGroteskNeue_598ab8"/>
              </a:rPr>
              <a:t>Targeted Analysis </a:t>
            </a:r>
            <a:r>
              <a:rPr lang="en-US" sz="1600" b="0" i="0" dirty="0">
                <a:effectLst/>
                <a:latin typeface="__fkGroteskNeue_598ab8"/>
              </a:rPr>
              <a:t>:The methodology includes focusing on specific topics or entities (e.g., racers in a Formula 1 video) to analyze sentiment and emotions associated with them.</a:t>
            </a:r>
          </a:p>
          <a:p>
            <a:endParaRPr lang="en-US" dirty="0"/>
          </a:p>
        </p:txBody>
      </p:sp>
      <p:sp>
        <p:nvSpPr>
          <p:cNvPr id="3" name="TextBox 2">
            <a:extLst>
              <a:ext uri="{FF2B5EF4-FFF2-40B4-BE49-F238E27FC236}">
                <a16:creationId xmlns:a16="http://schemas.microsoft.com/office/drawing/2014/main" id="{F0237AC8-0BE8-4B84-B0F9-9F4CA6B9CE74}"/>
              </a:ext>
            </a:extLst>
          </p:cNvPr>
          <p:cNvSpPr txBox="1"/>
          <p:nvPr/>
        </p:nvSpPr>
        <p:spPr>
          <a:xfrm>
            <a:off x="504825" y="628650"/>
            <a:ext cx="4438650" cy="646331"/>
          </a:xfrm>
          <a:prstGeom prst="rect">
            <a:avLst/>
          </a:prstGeom>
          <a:noFill/>
        </p:spPr>
        <p:txBody>
          <a:bodyPr wrap="square" rtlCol="0">
            <a:spAutoFit/>
          </a:bodyPr>
          <a:lstStyle/>
          <a:p>
            <a:r>
              <a:rPr lang="en-US" b="0" i="0" dirty="0">
                <a:effectLst/>
                <a:latin typeface="var(--font-fk-grotesk)"/>
              </a:rPr>
              <a:t>Data Processing and Analysis</a:t>
            </a:r>
          </a:p>
          <a:p>
            <a:endParaRPr lang="en-US" dirty="0"/>
          </a:p>
        </p:txBody>
      </p:sp>
      <p:pic>
        <p:nvPicPr>
          <p:cNvPr id="5" name="Picture 4">
            <a:extLst>
              <a:ext uri="{FF2B5EF4-FFF2-40B4-BE49-F238E27FC236}">
                <a16:creationId xmlns:a16="http://schemas.microsoft.com/office/drawing/2014/main" id="{0AFEBEF6-2CE3-A3E2-8A59-F5B61DCE06B3}"/>
              </a:ext>
            </a:extLst>
          </p:cNvPr>
          <p:cNvPicPr>
            <a:picLocks noChangeAspect="1"/>
          </p:cNvPicPr>
          <p:nvPr/>
        </p:nvPicPr>
        <p:blipFill>
          <a:blip r:embed="rId2"/>
          <a:srcRect l="470"/>
          <a:stretch/>
        </p:blipFill>
        <p:spPr>
          <a:xfrm>
            <a:off x="5753100" y="932735"/>
            <a:ext cx="6008214" cy="4981575"/>
          </a:xfrm>
          <a:prstGeom prst="rect">
            <a:avLst/>
          </a:prstGeom>
        </p:spPr>
      </p:pic>
    </p:spTree>
    <p:extLst>
      <p:ext uri="{BB962C8B-B14F-4D97-AF65-F5344CB8AC3E}">
        <p14:creationId xmlns:p14="http://schemas.microsoft.com/office/powerpoint/2010/main" val="2835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24406F-367A-C17A-E075-2AB63E76C63F}"/>
              </a:ext>
            </a:extLst>
          </p:cNvPr>
          <p:cNvSpPr txBox="1"/>
          <p:nvPr/>
        </p:nvSpPr>
        <p:spPr>
          <a:xfrm>
            <a:off x="542925" y="561975"/>
            <a:ext cx="3686175" cy="369332"/>
          </a:xfrm>
          <a:prstGeom prst="rect">
            <a:avLst/>
          </a:prstGeom>
          <a:noFill/>
        </p:spPr>
        <p:txBody>
          <a:bodyPr wrap="square" rtlCol="0">
            <a:spAutoFit/>
          </a:bodyPr>
          <a:lstStyle/>
          <a:p>
            <a:r>
              <a:rPr lang="en-US" dirty="0"/>
              <a:t>Results:</a:t>
            </a:r>
          </a:p>
        </p:txBody>
      </p:sp>
      <p:sp>
        <p:nvSpPr>
          <p:cNvPr id="3" name="TextBox 2">
            <a:extLst>
              <a:ext uri="{FF2B5EF4-FFF2-40B4-BE49-F238E27FC236}">
                <a16:creationId xmlns:a16="http://schemas.microsoft.com/office/drawing/2014/main" id="{887DE7DE-D842-32FE-54EB-3ED4E02B5F16}"/>
              </a:ext>
            </a:extLst>
          </p:cNvPr>
          <p:cNvSpPr txBox="1"/>
          <p:nvPr/>
        </p:nvSpPr>
        <p:spPr>
          <a:xfrm>
            <a:off x="542925" y="1009650"/>
            <a:ext cx="5086350" cy="5724644"/>
          </a:xfrm>
          <a:prstGeom prst="rect">
            <a:avLst/>
          </a:prstGeom>
          <a:noFill/>
        </p:spPr>
        <p:txBody>
          <a:bodyPr wrap="square" rtlCol="0">
            <a:spAutoFit/>
          </a:bodyPr>
          <a:lstStyle/>
          <a:p>
            <a:pPr algn="l"/>
            <a:r>
              <a:rPr lang="en-US" sz="1400" b="1" i="0" dirty="0">
                <a:effectLst/>
                <a:latin typeface="var(--font-fk-grotesk)"/>
              </a:rPr>
              <a:t>Emotional Sentiment by Racer</a:t>
            </a:r>
          </a:p>
          <a:p>
            <a:pPr algn="l"/>
            <a:endParaRPr lang="en-US" sz="1400" b="0" i="0" dirty="0">
              <a:effectLst/>
              <a:latin typeface="__fkGroteskNeue_598ab8"/>
            </a:endParaRPr>
          </a:p>
          <a:p>
            <a:pPr marL="342900" indent="-342900" algn="l">
              <a:buFont typeface="+mj-lt"/>
              <a:buAutoNum type="arabicPeriod"/>
            </a:pPr>
            <a:r>
              <a:rPr lang="en-US" sz="1400" b="1" i="0" dirty="0">
                <a:effectLst/>
                <a:latin typeface="__fkGroteskNeue_598ab8"/>
              </a:rPr>
              <a:t>Verstappen</a:t>
            </a:r>
            <a:r>
              <a:rPr lang="en-US" sz="1400" b="0" i="0" dirty="0">
                <a:effectLst/>
                <a:latin typeface="__fkGroteskNeue_598ab8"/>
              </a:rPr>
              <a:t>: Received the highest number of emotional mentions across all categories, particularly in positive sentiment and joy. This suggests he was a focal point of discussion and generally viewed favorably by commenters.</a:t>
            </a:r>
          </a:p>
          <a:p>
            <a:pPr algn="l"/>
            <a:endParaRPr lang="en-US" sz="1400" b="0" i="0" dirty="0">
              <a:effectLst/>
              <a:latin typeface="__fkGroteskNeue_598ab8"/>
            </a:endParaRPr>
          </a:p>
          <a:p>
            <a:pPr marL="342900" indent="-342900" algn="l">
              <a:buFont typeface="+mj-lt"/>
              <a:buAutoNum type="arabicPeriod"/>
            </a:pPr>
            <a:r>
              <a:rPr lang="en-US" sz="1400" b="1" i="0" dirty="0">
                <a:effectLst/>
                <a:latin typeface="__fkGroteskNeue_598ab8"/>
              </a:rPr>
              <a:t>Norris</a:t>
            </a:r>
            <a:r>
              <a:rPr lang="en-US" sz="1400" b="0" i="0" dirty="0">
                <a:effectLst/>
                <a:latin typeface="__fkGroteskNeue_598ab8"/>
              </a:rPr>
              <a:t>: Garnered substantial positive sentiment and joy mentions, indicating a generally positive reception among viewers.</a:t>
            </a:r>
          </a:p>
          <a:p>
            <a:pPr marL="342900" indent="-342900" algn="l">
              <a:buFont typeface="+mj-lt"/>
              <a:buAutoNum type="arabicPeriod"/>
            </a:pPr>
            <a:endParaRPr lang="en-US" sz="1400" b="0" i="0" dirty="0">
              <a:effectLst/>
              <a:latin typeface="__fkGroteskNeue_598ab8"/>
            </a:endParaRPr>
          </a:p>
          <a:p>
            <a:pPr marL="342900" indent="-342900" algn="l">
              <a:buFont typeface="+mj-lt"/>
              <a:buAutoNum type="arabicPeriod"/>
            </a:pPr>
            <a:r>
              <a:rPr lang="en-US" sz="1400" b="1" i="0" dirty="0">
                <a:effectLst/>
                <a:latin typeface="__fkGroteskNeue_598ab8"/>
              </a:rPr>
              <a:t>Leclerc</a:t>
            </a:r>
            <a:r>
              <a:rPr lang="en-US" sz="1400" b="0" i="0" dirty="0">
                <a:effectLst/>
                <a:latin typeface="__fkGroteskNeue_598ab8"/>
              </a:rPr>
              <a:t>: Showed a mix of emotions, with notable positive sentiment but also significant negative and sadness mentions, suggesting a more polarized viewer response.</a:t>
            </a:r>
          </a:p>
          <a:p>
            <a:pPr marL="342900" indent="-342900" algn="l">
              <a:buFont typeface="+mj-lt"/>
              <a:buAutoNum type="arabicPeriod"/>
            </a:pPr>
            <a:endParaRPr lang="en-US" sz="1400" b="0" i="0" dirty="0">
              <a:effectLst/>
              <a:latin typeface="__fkGroteskNeue_598ab8"/>
            </a:endParaRPr>
          </a:p>
          <a:p>
            <a:pPr marL="342900" indent="-342900" algn="l">
              <a:buFont typeface="+mj-lt"/>
              <a:buAutoNum type="arabicPeriod"/>
            </a:pPr>
            <a:r>
              <a:rPr lang="en-US" sz="1400" b="1" i="0" dirty="0">
                <a:effectLst/>
                <a:latin typeface="__fkGroteskNeue_598ab8"/>
              </a:rPr>
              <a:t>Sainz</a:t>
            </a:r>
            <a:r>
              <a:rPr lang="en-US" sz="1400" b="0" i="0" dirty="0">
                <a:effectLst/>
                <a:latin typeface="__fkGroteskNeue_598ab8"/>
              </a:rPr>
              <a:t>: Interestingly, had high counts across all emotional categories, including both positive and negative sentiments. This could indicate that he was involved in controversial or noteworthy events during the race.</a:t>
            </a:r>
          </a:p>
          <a:p>
            <a:pPr marL="342900" indent="-342900" algn="l">
              <a:buFont typeface="+mj-lt"/>
              <a:buAutoNum type="arabicPeriod"/>
            </a:pPr>
            <a:endParaRPr lang="en-US" sz="1400" b="0" i="0" dirty="0">
              <a:effectLst/>
              <a:latin typeface="__fkGroteskNeue_598ab8"/>
            </a:endParaRPr>
          </a:p>
          <a:p>
            <a:pPr marL="342900" indent="-342900" algn="l">
              <a:buFont typeface="+mj-lt"/>
              <a:buAutoNum type="arabicPeriod"/>
            </a:pPr>
            <a:r>
              <a:rPr lang="en-US" sz="1400" b="1" i="0" dirty="0" err="1">
                <a:effectLst/>
                <a:latin typeface="__fkGroteskNeue_598ab8"/>
              </a:rPr>
              <a:t>Piastri</a:t>
            </a:r>
            <a:r>
              <a:rPr lang="en-US" sz="1400" b="0" i="0" dirty="0">
                <a:effectLst/>
                <a:latin typeface="__fkGroteskNeue_598ab8"/>
              </a:rPr>
              <a:t>: Had the lowest overall mention count among the analyzed racers, but showed a relatively balanced distribution of emotions, with slightly more negative than positive mentions.</a:t>
            </a:r>
          </a:p>
          <a:p>
            <a:endParaRPr lang="en-US" sz="1600" dirty="0"/>
          </a:p>
        </p:txBody>
      </p:sp>
      <p:pic>
        <p:nvPicPr>
          <p:cNvPr id="2050" name="Picture 2">
            <a:extLst>
              <a:ext uri="{FF2B5EF4-FFF2-40B4-BE49-F238E27FC236}">
                <a16:creationId xmlns:a16="http://schemas.microsoft.com/office/drawing/2014/main" id="{5704C8F1-8370-7155-D49A-587210DAE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596" y="828675"/>
            <a:ext cx="5957479" cy="530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46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AA0B57-5554-CB6C-FC60-F1D5F762F8C6}"/>
              </a:ext>
            </a:extLst>
          </p:cNvPr>
          <p:cNvSpPr txBox="1"/>
          <p:nvPr/>
        </p:nvSpPr>
        <p:spPr>
          <a:xfrm>
            <a:off x="657225" y="619125"/>
            <a:ext cx="4724400" cy="5293757"/>
          </a:xfrm>
          <a:prstGeom prst="rect">
            <a:avLst/>
          </a:prstGeom>
          <a:noFill/>
        </p:spPr>
        <p:txBody>
          <a:bodyPr wrap="square" rtlCol="0">
            <a:spAutoFit/>
          </a:bodyPr>
          <a:lstStyle/>
          <a:p>
            <a:pPr algn="l"/>
            <a:r>
              <a:rPr lang="en-US" sz="1600" b="1" i="0" dirty="0">
                <a:effectLst/>
                <a:latin typeface="var(--font-fk-grotesk)"/>
              </a:rPr>
              <a:t>Overall Sentiment Distribution</a:t>
            </a:r>
          </a:p>
          <a:p>
            <a:pPr algn="l"/>
            <a:endParaRPr lang="en-US" sz="1600" b="1" i="0" dirty="0">
              <a:effectLst/>
              <a:latin typeface="var(--font-fk-grotesk)"/>
            </a:endParaRPr>
          </a:p>
          <a:p>
            <a:pPr algn="l">
              <a:buFont typeface="Arial" panose="020B0604020202020204" pitchFamily="34" charset="0"/>
              <a:buChar char="•"/>
            </a:pPr>
            <a:r>
              <a:rPr lang="en-US" sz="1600" b="0" i="0" dirty="0">
                <a:effectLst/>
                <a:latin typeface="__fkGroteskNeue_598ab8"/>
              </a:rPr>
              <a:t>The analysis revealed a mix of positive, negative, and neutral comments, with a slight bias towards positive sentiment overall.</a:t>
            </a:r>
          </a:p>
          <a:p>
            <a:pPr algn="l">
              <a:buFont typeface="Arial" panose="020B0604020202020204" pitchFamily="34" charset="0"/>
              <a:buChar char="•"/>
            </a:pPr>
            <a:r>
              <a:rPr lang="en-US" sz="1600" b="0" i="0" dirty="0">
                <a:effectLst/>
                <a:latin typeface="__fkGroteskNeue_598ab8"/>
              </a:rPr>
              <a:t>This suggests that while the race generated diverse reactions, viewers generally had a more positive than negative experience.</a:t>
            </a:r>
          </a:p>
          <a:p>
            <a:endParaRPr lang="en-US" sz="1600" dirty="0"/>
          </a:p>
          <a:p>
            <a:pPr algn="l"/>
            <a:r>
              <a:rPr lang="en-US" sz="1600" b="1" i="0" dirty="0">
                <a:effectLst/>
                <a:latin typeface="var(--font-fk-grotesk)"/>
              </a:rPr>
              <a:t>User Engagement Patterns</a:t>
            </a:r>
          </a:p>
          <a:p>
            <a:pPr algn="l"/>
            <a:endParaRPr lang="en-US" sz="1600" b="1" i="0" dirty="0">
              <a:effectLst/>
              <a:latin typeface="var(--font-fk-grotesk)"/>
            </a:endParaRPr>
          </a:p>
          <a:p>
            <a:pPr algn="l">
              <a:buFont typeface="Arial" panose="020B0604020202020204" pitchFamily="34" charset="0"/>
              <a:buChar char="•"/>
            </a:pPr>
            <a:r>
              <a:rPr lang="en-US" sz="1600" b="0" i="0" dirty="0">
                <a:effectLst/>
                <a:latin typeface="__fkGroteskNeue_598ab8"/>
              </a:rPr>
              <a:t>Comments with higher like counts tended to express stronger emotions or provide particularly insightful observations, indicating that emotionally charged or informative comments resonated more with other viewers.</a:t>
            </a:r>
          </a:p>
          <a:p>
            <a:pPr algn="l">
              <a:buFont typeface="Arial" panose="020B0604020202020204" pitchFamily="34" charset="0"/>
              <a:buChar char="•"/>
            </a:pPr>
            <a:r>
              <a:rPr lang="en-US" sz="1600" b="0" i="0" dirty="0">
                <a:effectLst/>
                <a:latin typeface="__fkGroteskNeue_598ab8"/>
              </a:rPr>
              <a:t>There was a correlation between the publication time of comments and their engagement levels, with comments posted shortly after the video's release generally receiving more likes.</a:t>
            </a:r>
          </a:p>
          <a:p>
            <a:endParaRPr lang="en-US" dirty="0"/>
          </a:p>
        </p:txBody>
      </p:sp>
      <p:pic>
        <p:nvPicPr>
          <p:cNvPr id="3076" name="Picture 4">
            <a:extLst>
              <a:ext uri="{FF2B5EF4-FFF2-40B4-BE49-F238E27FC236}">
                <a16:creationId xmlns:a16="http://schemas.microsoft.com/office/drawing/2014/main" id="{F39679CA-975F-871F-D39B-9BA3E8882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548" y="495299"/>
            <a:ext cx="6068577" cy="34210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0952167-3EF1-2EED-E0B1-A43E1C826520}"/>
              </a:ext>
            </a:extLst>
          </p:cNvPr>
          <p:cNvPicPr>
            <a:picLocks noChangeAspect="1"/>
          </p:cNvPicPr>
          <p:nvPr/>
        </p:nvPicPr>
        <p:blipFill>
          <a:blip r:embed="rId3"/>
          <a:stretch>
            <a:fillRect/>
          </a:stretch>
        </p:blipFill>
        <p:spPr>
          <a:xfrm>
            <a:off x="6315075" y="4029812"/>
            <a:ext cx="4724400" cy="2427636"/>
          </a:xfrm>
          <a:prstGeom prst="rect">
            <a:avLst/>
          </a:prstGeom>
        </p:spPr>
      </p:pic>
    </p:spTree>
    <p:extLst>
      <p:ext uri="{BB962C8B-B14F-4D97-AF65-F5344CB8AC3E}">
        <p14:creationId xmlns:p14="http://schemas.microsoft.com/office/powerpoint/2010/main" val="194733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14A4B2-458E-30D0-24E0-352C5FA46114}"/>
              </a:ext>
            </a:extLst>
          </p:cNvPr>
          <p:cNvSpPr txBox="1"/>
          <p:nvPr/>
        </p:nvSpPr>
        <p:spPr>
          <a:xfrm>
            <a:off x="714375" y="581025"/>
            <a:ext cx="3067050" cy="369332"/>
          </a:xfrm>
          <a:prstGeom prst="rect">
            <a:avLst/>
          </a:prstGeom>
          <a:noFill/>
        </p:spPr>
        <p:txBody>
          <a:bodyPr wrap="square" rtlCol="0">
            <a:spAutoFit/>
          </a:bodyPr>
          <a:lstStyle/>
          <a:p>
            <a:r>
              <a:rPr lang="en-US" dirty="0"/>
              <a:t>Conclusion</a:t>
            </a:r>
          </a:p>
        </p:txBody>
      </p:sp>
      <p:sp>
        <p:nvSpPr>
          <p:cNvPr id="3" name="TextBox 2">
            <a:extLst>
              <a:ext uri="{FF2B5EF4-FFF2-40B4-BE49-F238E27FC236}">
                <a16:creationId xmlns:a16="http://schemas.microsoft.com/office/drawing/2014/main" id="{6A224DE5-BEAB-E5F6-ADF6-97830D5EE74C}"/>
              </a:ext>
            </a:extLst>
          </p:cNvPr>
          <p:cNvSpPr txBox="1"/>
          <p:nvPr/>
        </p:nvSpPr>
        <p:spPr>
          <a:xfrm>
            <a:off x="866775" y="1104900"/>
            <a:ext cx="10534650" cy="5632311"/>
          </a:xfrm>
          <a:prstGeom prst="rect">
            <a:avLst/>
          </a:prstGeom>
          <a:noFill/>
        </p:spPr>
        <p:txBody>
          <a:bodyPr wrap="square" rtlCol="0">
            <a:spAutoFit/>
          </a:bodyPr>
          <a:lstStyle/>
          <a:p>
            <a:r>
              <a:rPr lang="en-US" b="0" i="0" dirty="0">
                <a:effectLst/>
                <a:latin typeface="__fkGroteskNeue_598ab8"/>
              </a:rPr>
              <a:t>In conclusion, this project demonstrates the power of combining data collection from social media platforms with advanced natural language processing techniques to gain valuable insights into user sentiment and engagement. By leveraging the YouTube Data API and various Python libraries, we successfully extracted and analyzed comments from a specific video, providing a comprehensive overview of viewer reactions and emotions.</a:t>
            </a:r>
          </a:p>
          <a:p>
            <a:endParaRPr lang="en-US" dirty="0">
              <a:latin typeface="__fkGroteskNeue_598ab8"/>
            </a:endParaRPr>
          </a:p>
          <a:p>
            <a:pPr algn="l"/>
            <a:r>
              <a:rPr lang="en-US" b="0" i="0" dirty="0">
                <a:effectLst/>
                <a:latin typeface="__fkGroteskNeue_598ab8"/>
              </a:rPr>
              <a:t>The project's key accomplishments include:</a:t>
            </a:r>
          </a:p>
          <a:p>
            <a:pPr algn="l">
              <a:buFont typeface="+mj-lt"/>
              <a:buAutoNum type="arabicPeriod"/>
            </a:pPr>
            <a:endParaRPr lang="en-US" dirty="0">
              <a:latin typeface="__fkGroteskNeue_598ab8"/>
            </a:endParaRPr>
          </a:p>
          <a:p>
            <a:pPr algn="l">
              <a:buFont typeface="+mj-lt"/>
              <a:buAutoNum type="arabicPeriod"/>
            </a:pPr>
            <a:r>
              <a:rPr lang="en-US" b="0" i="0" dirty="0">
                <a:effectLst/>
                <a:latin typeface="__fkGroteskNeue_598ab8"/>
              </a:rPr>
              <a:t>Efficient data collection using the YouTube API, allowing for the extraction of thousands of comments along with relevant metadata.</a:t>
            </a:r>
          </a:p>
          <a:p>
            <a:pPr algn="l">
              <a:buFont typeface="+mj-lt"/>
              <a:buAutoNum type="arabicPeriod"/>
            </a:pPr>
            <a:endParaRPr lang="en-US" b="0" i="0" dirty="0">
              <a:effectLst/>
              <a:latin typeface="__fkGroteskNeue_598ab8"/>
            </a:endParaRPr>
          </a:p>
          <a:p>
            <a:pPr algn="l">
              <a:buFont typeface="+mj-lt"/>
              <a:buAutoNum type="arabicPeriod"/>
            </a:pPr>
            <a:r>
              <a:rPr lang="en-US" b="0" i="0" dirty="0">
                <a:effectLst/>
                <a:latin typeface="__fkGroteskNeue_598ab8"/>
              </a:rPr>
              <a:t>Implementation of sentiment analysis using </a:t>
            </a:r>
            <a:r>
              <a:rPr lang="en-US" b="0" i="0" dirty="0" err="1">
                <a:effectLst/>
                <a:latin typeface="__fkGroteskNeue_598ab8"/>
              </a:rPr>
              <a:t>TextBlob</a:t>
            </a:r>
            <a:r>
              <a:rPr lang="en-US" b="0" i="0" dirty="0">
                <a:effectLst/>
                <a:latin typeface="__fkGroteskNeue_598ab8"/>
              </a:rPr>
              <a:t>, enabling the classification of comments into positive, negative, and neutral categories.</a:t>
            </a:r>
          </a:p>
          <a:p>
            <a:pPr algn="l">
              <a:buFont typeface="+mj-lt"/>
              <a:buAutoNum type="arabicPeriod"/>
            </a:pPr>
            <a:endParaRPr lang="en-US" b="0" i="0" dirty="0">
              <a:effectLst/>
              <a:latin typeface="__fkGroteskNeue_598ab8"/>
            </a:endParaRPr>
          </a:p>
          <a:p>
            <a:pPr algn="l">
              <a:buFont typeface="+mj-lt"/>
              <a:buAutoNum type="arabicPeriod"/>
            </a:pPr>
            <a:r>
              <a:rPr lang="en-US" b="0" i="0" dirty="0">
                <a:effectLst/>
                <a:latin typeface="__fkGroteskNeue_598ab8"/>
              </a:rPr>
              <a:t>Advanced emotion detection through the </a:t>
            </a:r>
            <a:r>
              <a:rPr lang="en-US" b="0" i="0" dirty="0" err="1">
                <a:effectLst/>
                <a:latin typeface="__fkGroteskNeue_598ab8"/>
              </a:rPr>
              <a:t>NRCLex</a:t>
            </a:r>
            <a:r>
              <a:rPr lang="en-US" b="0" i="0" dirty="0">
                <a:effectLst/>
                <a:latin typeface="__fkGroteskNeue_598ab8"/>
              </a:rPr>
              <a:t> library, providing a nuanced understanding of the emotional content in viewer responses.</a:t>
            </a:r>
          </a:p>
          <a:p>
            <a:pPr algn="l">
              <a:buFont typeface="+mj-lt"/>
              <a:buAutoNum type="arabicPeriod"/>
            </a:pPr>
            <a:endParaRPr lang="en-US" b="0" i="0" dirty="0">
              <a:effectLst/>
              <a:latin typeface="__fkGroteskNeue_598ab8"/>
            </a:endParaRPr>
          </a:p>
          <a:p>
            <a:pPr algn="l">
              <a:buFont typeface="+mj-lt"/>
              <a:buAutoNum type="arabicPeriod"/>
            </a:pPr>
            <a:r>
              <a:rPr lang="en-US" b="0" i="0" dirty="0">
                <a:effectLst/>
                <a:latin typeface="__fkGroteskNeue_598ab8"/>
              </a:rPr>
              <a:t>Targeted analysis of specific topics or entities mentioned in the comments, offering insights into audience perception of particular aspects of the video content.</a:t>
            </a:r>
          </a:p>
          <a:p>
            <a:endParaRPr lang="en-US" dirty="0"/>
          </a:p>
        </p:txBody>
      </p:sp>
    </p:spTree>
    <p:extLst>
      <p:ext uri="{BB962C8B-B14F-4D97-AF65-F5344CB8AC3E}">
        <p14:creationId xmlns:p14="http://schemas.microsoft.com/office/powerpoint/2010/main" val="2810075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{729A681B-CA77-4D4D-9081-63007B649615}tf11531919_win32</Template>
  <TotalTime>37</TotalTime>
  <Words>813</Words>
  <Application>Microsoft Office PowerPoint</Application>
  <PresentationFormat>Widescreen</PresentationFormat>
  <Paragraphs>63</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__fkGroteskNeue_598ab8</vt:lpstr>
      <vt:lpstr>Arial</vt:lpstr>
      <vt:lpstr>Avenir Next LT Pro</vt:lpstr>
      <vt:lpstr>Avenir Next LT Pro Light</vt:lpstr>
      <vt:lpstr>Calibri</vt:lpstr>
      <vt:lpstr>Garamond</vt:lpstr>
      <vt:lpstr>var(--font-fk-grotesk)</vt:lpstr>
      <vt:lpstr>SavonVTI</vt:lpstr>
      <vt:lpstr>Social Media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Nekkanti shivram</dc:creator>
  <cp:lastModifiedBy>Nekkanti shivram</cp:lastModifiedBy>
  <cp:revision>1</cp:revision>
  <dcterms:created xsi:type="dcterms:W3CDTF">2024-11-24T18:16:09Z</dcterms:created>
  <dcterms:modified xsi:type="dcterms:W3CDTF">2024-11-24T18:53:20Z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