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Lato Black" panose="020B0604020202020204" pitchFamily="34" charset="0"/>
      <p:bold r:id="rId17"/>
      <p:boldItalic r:id="rId18"/>
    </p:embeddedFont>
    <p:embeddedFont>
      <p:font typeface="Trebuchet MS" panose="020B0603020202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74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5c9394889b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5c9394889b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5c96bd0f2e_2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5c96bd0f2e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11"/>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11"/>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12"/>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12"/>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1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1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1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13"/>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1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1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1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1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14"/>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1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1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1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15"/>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1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1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1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1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1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17"/>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1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18"/>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1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19"/>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20"/>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2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20"/>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3"/>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3"/>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2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21"/>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2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2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22"/>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23"/>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23"/>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23"/>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5"/>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6"/>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6"/>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6"/>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7"/>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7"/>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7"/>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8"/>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8"/>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8"/>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8"/>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9"/>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9"/>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9"/>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9"/>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9"/>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9"/>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10"/>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1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10"/>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1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1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10"/>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10"/>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10"/>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10"/>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10"/>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10"/>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10"/>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4"/>
        <p:cNvGrpSpPr/>
        <p:nvPr/>
      </p:nvGrpSpPr>
      <p:grpSpPr>
        <a:xfrm>
          <a:off x="0" y="0"/>
          <a:ext cx="0" cy="0"/>
          <a:chOff x="0" y="0"/>
          <a:chExt cx="0" cy="0"/>
        </a:xfrm>
      </p:grpSpPr>
      <p:sp>
        <p:nvSpPr>
          <p:cNvPr id="165" name="Google Shape;165;p27"/>
          <p:cNvSpPr txBox="1">
            <a:spLocks noGrp="1"/>
          </p:cNvSpPr>
          <p:nvPr>
            <p:ph type="title"/>
          </p:nvPr>
        </p:nvSpPr>
        <p:spPr>
          <a:xfrm>
            <a:off x="0" y="100925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600" u="sng">
                <a:solidFill>
                  <a:schemeClr val="lt1"/>
                </a:solidFill>
                <a:latin typeface="Trebuchet MS"/>
                <a:ea typeface="Trebuchet MS"/>
                <a:cs typeface="Trebuchet MS"/>
                <a:sym typeface="Trebuchet MS"/>
              </a:rPr>
              <a:t>Bank of Baroda Hackathon - 2022                       </a:t>
            </a:r>
            <a:endParaRPr sz="2600" u="sng">
              <a:solidFill>
                <a:schemeClr val="lt1"/>
              </a:solidFill>
              <a:latin typeface="Trebuchet MS"/>
              <a:ea typeface="Trebuchet MS"/>
              <a:cs typeface="Trebuchet MS"/>
              <a:sym typeface="Trebuchet MS"/>
            </a:endParaRPr>
          </a:p>
        </p:txBody>
      </p:sp>
      <p:sp>
        <p:nvSpPr>
          <p:cNvPr id="166" name="Google Shape;166;p27"/>
          <p:cNvSpPr txBox="1"/>
          <p:nvPr/>
        </p:nvSpPr>
        <p:spPr>
          <a:xfrm>
            <a:off x="91325" y="1633775"/>
            <a:ext cx="55983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200" b="1" i="0" u="none" strike="noStrike" cap="none">
                <a:solidFill>
                  <a:schemeClr val="lt1"/>
                </a:solidFill>
                <a:latin typeface="Trebuchet MS"/>
                <a:ea typeface="Trebuchet MS"/>
                <a:cs typeface="Trebuchet MS"/>
                <a:sym typeface="Trebuchet MS"/>
              </a:rPr>
              <a:t>Your Team Name : Zizzle Stark</a:t>
            </a:r>
            <a:endParaRPr sz="2200" b="1" i="0" u="none" strike="noStrike" cap="none">
              <a:solidFill>
                <a:schemeClr val="lt1"/>
              </a:solidFill>
              <a:latin typeface="Trebuchet MS"/>
              <a:ea typeface="Trebuchet MS"/>
              <a:cs typeface="Trebuchet MS"/>
              <a:sym typeface="Trebuchet MS"/>
            </a:endParaRPr>
          </a:p>
        </p:txBody>
      </p:sp>
      <p:sp>
        <p:nvSpPr>
          <p:cNvPr id="167" name="Google Shape;167;p27"/>
          <p:cNvSpPr txBox="1"/>
          <p:nvPr/>
        </p:nvSpPr>
        <p:spPr>
          <a:xfrm>
            <a:off x="138725" y="2243213"/>
            <a:ext cx="5503500" cy="103508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500" b="1" i="0" u="none" strike="noStrike" cap="none" dirty="0">
                <a:solidFill>
                  <a:schemeClr val="lt1"/>
                </a:solidFill>
                <a:latin typeface="Trebuchet MS"/>
                <a:ea typeface="Trebuchet MS"/>
                <a:cs typeface="Trebuchet MS"/>
                <a:sym typeface="Trebuchet MS"/>
              </a:rPr>
              <a:t>Your team bio:</a:t>
            </a:r>
            <a:r>
              <a:rPr lang="en" sz="1500" b="0" i="0" u="none" strike="noStrike" cap="none" dirty="0">
                <a:solidFill>
                  <a:schemeClr val="lt1"/>
                </a:solidFill>
                <a:latin typeface="Trebuchet MS"/>
                <a:ea typeface="Trebuchet MS"/>
                <a:cs typeface="Trebuchet MS"/>
                <a:sym typeface="Trebuchet MS"/>
              </a:rPr>
              <a:t> T</a:t>
            </a:r>
            <a:r>
              <a:rPr lang="en" sz="1500" dirty="0">
                <a:solidFill>
                  <a:schemeClr val="lt1"/>
                </a:solidFill>
                <a:latin typeface="Trebuchet MS"/>
                <a:ea typeface="Trebuchet MS"/>
                <a:cs typeface="Trebuchet MS"/>
                <a:sym typeface="Trebuchet MS"/>
              </a:rPr>
              <a:t>he main vision is to implement the advanced ML techniques to bring the best of the best solution.</a:t>
            </a:r>
            <a:endParaRPr sz="1500" dirty="0">
              <a:solidFill>
                <a:schemeClr val="lt1"/>
              </a:solidFill>
              <a:latin typeface="Trebuchet MS"/>
              <a:ea typeface="Trebuchet MS"/>
              <a:cs typeface="Trebuchet MS"/>
              <a:sym typeface="Trebuchet MS"/>
            </a:endParaRPr>
          </a:p>
          <a:p>
            <a:pPr marL="0" lvl="0" indent="0" algn="l" rtl="0">
              <a:lnSpc>
                <a:spcPct val="100000"/>
              </a:lnSpc>
              <a:spcBef>
                <a:spcPts val="0"/>
              </a:spcBef>
              <a:spcAft>
                <a:spcPts val="0"/>
              </a:spcAft>
              <a:buClr>
                <a:srgbClr val="000000"/>
              </a:buClr>
              <a:buSzPts val="1800"/>
              <a:buFont typeface="Arial"/>
              <a:buNone/>
            </a:pPr>
            <a:endParaRPr sz="1500" dirty="0">
              <a:solidFill>
                <a:schemeClr val="lt1"/>
              </a:solidFill>
              <a:latin typeface="Lato"/>
              <a:ea typeface="Lato"/>
              <a:cs typeface="Lato"/>
              <a:sym typeface="Lato"/>
            </a:endParaRPr>
          </a:p>
          <a:p>
            <a:pPr marL="0" marR="0" lvl="0" indent="0" algn="l" rtl="0">
              <a:lnSpc>
                <a:spcPct val="150000"/>
              </a:lnSpc>
              <a:spcBef>
                <a:spcPts val="1600"/>
              </a:spcBef>
              <a:spcAft>
                <a:spcPts val="1600"/>
              </a:spcAft>
              <a:buClr>
                <a:srgbClr val="000000"/>
              </a:buClr>
              <a:buSzPts val="1300"/>
              <a:buFont typeface="Arial"/>
              <a:buNone/>
            </a:pPr>
            <a:endParaRPr sz="1200" dirty="0">
              <a:solidFill>
                <a:schemeClr val="lt1"/>
              </a:solidFill>
              <a:latin typeface="Trebuchet MS"/>
              <a:ea typeface="Trebuchet MS"/>
              <a:cs typeface="Trebuchet MS"/>
              <a:sym typeface="Trebuchet MS"/>
            </a:endParaRPr>
          </a:p>
        </p:txBody>
      </p:sp>
      <p:pic>
        <p:nvPicPr>
          <p:cNvPr id="168" name="Google Shape;168;p27"/>
          <p:cNvPicPr preferRelativeResize="0"/>
          <p:nvPr/>
        </p:nvPicPr>
        <p:blipFill rotWithShape="1">
          <a:blip r:embed="rId4">
            <a:alphaModFix/>
          </a:blip>
          <a:srcRect/>
          <a:stretch/>
        </p:blipFill>
        <p:spPr>
          <a:xfrm>
            <a:off x="6807450" y="270350"/>
            <a:ext cx="2235228" cy="738900"/>
          </a:xfrm>
          <a:prstGeom prst="rect">
            <a:avLst/>
          </a:prstGeom>
          <a:noFill/>
          <a:ln>
            <a:noFill/>
          </a:ln>
        </p:spPr>
      </p:pic>
      <p:sp>
        <p:nvSpPr>
          <p:cNvPr id="169" name="Google Shape;169;p27"/>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rgbClr val="000000"/>
              </a:buClr>
              <a:buSzPts val="1400"/>
              <a:buFont typeface="Arial"/>
              <a:buNone/>
            </a:pPr>
            <a:r>
              <a:rPr lang="en" sz="1400" b="0" i="0" u="none" strike="noStrike" cap="none">
                <a:solidFill>
                  <a:schemeClr val="dk1"/>
                </a:solidFill>
                <a:latin typeface="Lato"/>
                <a:ea typeface="Lato"/>
                <a:cs typeface="Lato"/>
                <a:sym typeface="Lato"/>
              </a:rPr>
              <a:t>Technology Partner</a:t>
            </a:r>
            <a:endParaRPr sz="1000" b="0" i="0" u="none" strike="noStrike" cap="none">
              <a:solidFill>
                <a:srgbClr val="000000"/>
              </a:solidFill>
              <a:latin typeface="Arial"/>
              <a:ea typeface="Arial"/>
              <a:cs typeface="Arial"/>
              <a:sym typeface="Arial"/>
            </a:endParaRPr>
          </a:p>
        </p:txBody>
      </p:sp>
      <p:sp>
        <p:nvSpPr>
          <p:cNvPr id="170" name="Google Shape;170;p27"/>
          <p:cNvSpPr txBox="1"/>
          <p:nvPr/>
        </p:nvSpPr>
        <p:spPr>
          <a:xfrm>
            <a:off x="4356450" y="133025"/>
            <a:ext cx="1800300" cy="369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1600"/>
              </a:spcBef>
              <a:spcAft>
                <a:spcPts val="1600"/>
              </a:spcAft>
              <a:buClr>
                <a:srgbClr val="000000"/>
              </a:buClr>
              <a:buSzPts val="1300"/>
              <a:buFont typeface="Arial"/>
              <a:buNone/>
            </a:pPr>
            <a:r>
              <a:rPr lang="en" sz="1200">
                <a:solidFill>
                  <a:schemeClr val="lt1"/>
                </a:solidFill>
                <a:latin typeface="Trebuchet MS"/>
                <a:ea typeface="Trebuchet MS"/>
                <a:cs typeface="Trebuchet MS"/>
                <a:sym typeface="Trebuchet MS"/>
              </a:rPr>
              <a:t>Date :  20-09-2022</a:t>
            </a:r>
            <a:endParaRPr>
              <a:latin typeface="Lato"/>
              <a:ea typeface="Lato"/>
              <a:cs typeface="Lato"/>
              <a:sym typeface="Lato"/>
            </a:endParaRPr>
          </a:p>
        </p:txBody>
      </p:sp>
      <p:sp>
        <p:nvSpPr>
          <p:cNvPr id="171" name="Google Shape;171;p27"/>
          <p:cNvSpPr txBox="1"/>
          <p:nvPr/>
        </p:nvSpPr>
        <p:spPr>
          <a:xfrm>
            <a:off x="91325" y="3036975"/>
            <a:ext cx="3262200" cy="2082591"/>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Clr>
                <a:srgbClr val="000000"/>
              </a:buClr>
              <a:buSzPts val="1800"/>
              <a:buFont typeface="Arial"/>
              <a:buNone/>
            </a:pPr>
            <a:endParaRPr lang="en" sz="1500" b="1" dirty="0">
              <a:solidFill>
                <a:schemeClr val="lt1"/>
              </a:solidFill>
              <a:latin typeface="Lato"/>
              <a:ea typeface="Lato"/>
              <a:cs typeface="Lato"/>
              <a:sym typeface="Lato"/>
            </a:endParaRPr>
          </a:p>
          <a:p>
            <a:pPr marL="0" lvl="0" indent="0" algn="l" rtl="0">
              <a:lnSpc>
                <a:spcPct val="100000"/>
              </a:lnSpc>
              <a:spcBef>
                <a:spcPts val="0"/>
              </a:spcBef>
              <a:spcAft>
                <a:spcPts val="0"/>
              </a:spcAft>
              <a:buClr>
                <a:srgbClr val="000000"/>
              </a:buClr>
              <a:buSzPts val="1800"/>
              <a:buFont typeface="Arial"/>
              <a:buNone/>
            </a:pPr>
            <a:r>
              <a:rPr lang="en" sz="1500" b="1" dirty="0">
                <a:solidFill>
                  <a:schemeClr val="lt1"/>
                </a:solidFill>
                <a:latin typeface="Lato"/>
                <a:ea typeface="Lato"/>
                <a:cs typeface="Lato"/>
                <a:sym typeface="Lato"/>
              </a:rPr>
              <a:t>Team member names :</a:t>
            </a:r>
            <a:endParaRPr sz="1500" b="1" dirty="0">
              <a:solidFill>
                <a:schemeClr val="lt1"/>
              </a:solidFill>
              <a:latin typeface="Lato"/>
              <a:ea typeface="Lato"/>
              <a:cs typeface="Lato"/>
              <a:sym typeface="Lato"/>
            </a:endParaRPr>
          </a:p>
          <a:p>
            <a:pPr marL="0" lvl="0" indent="0" algn="l" rtl="0">
              <a:lnSpc>
                <a:spcPct val="100000"/>
              </a:lnSpc>
              <a:spcBef>
                <a:spcPts val="800"/>
              </a:spcBef>
              <a:spcAft>
                <a:spcPts val="0"/>
              </a:spcAft>
              <a:buClr>
                <a:srgbClr val="000000"/>
              </a:buClr>
              <a:buSzPts val="1800"/>
              <a:buFont typeface="Arial"/>
              <a:buNone/>
            </a:pPr>
            <a:r>
              <a:rPr lang="en" sz="1500" dirty="0">
                <a:solidFill>
                  <a:schemeClr val="lt1"/>
                </a:solidFill>
                <a:latin typeface="Lato"/>
                <a:ea typeface="Lato"/>
                <a:cs typeface="Lato"/>
                <a:sym typeface="Lato"/>
              </a:rPr>
              <a:t>Sanjjushri Varshini R</a:t>
            </a:r>
            <a:endParaRPr sz="1500" dirty="0">
              <a:solidFill>
                <a:schemeClr val="lt1"/>
              </a:solidFill>
              <a:latin typeface="Lato"/>
              <a:ea typeface="Lato"/>
              <a:cs typeface="Lato"/>
              <a:sym typeface="Lato"/>
            </a:endParaRPr>
          </a:p>
          <a:p>
            <a:pPr marL="0" lvl="0" indent="0" algn="l" rtl="0">
              <a:lnSpc>
                <a:spcPct val="100000"/>
              </a:lnSpc>
              <a:spcBef>
                <a:spcPts val="800"/>
              </a:spcBef>
              <a:spcAft>
                <a:spcPts val="0"/>
              </a:spcAft>
              <a:buClr>
                <a:srgbClr val="000000"/>
              </a:buClr>
              <a:buSzPts val="1800"/>
              <a:buFont typeface="Arial"/>
              <a:buNone/>
            </a:pPr>
            <a:r>
              <a:rPr lang="en" sz="1500" dirty="0">
                <a:solidFill>
                  <a:schemeClr val="lt1"/>
                </a:solidFill>
                <a:latin typeface="Lato"/>
                <a:ea typeface="Lato"/>
                <a:cs typeface="Lato"/>
                <a:sym typeface="Lato"/>
              </a:rPr>
              <a:t>Madhushree T</a:t>
            </a:r>
            <a:endParaRPr sz="1500" dirty="0">
              <a:solidFill>
                <a:schemeClr val="lt1"/>
              </a:solidFill>
              <a:latin typeface="Lato"/>
              <a:ea typeface="Lato"/>
              <a:cs typeface="Lato"/>
              <a:sym typeface="Lato"/>
            </a:endParaRPr>
          </a:p>
          <a:p>
            <a:pPr marL="0" lvl="0" indent="0" algn="l" rtl="0">
              <a:lnSpc>
                <a:spcPct val="100000"/>
              </a:lnSpc>
              <a:spcBef>
                <a:spcPts val="800"/>
              </a:spcBef>
              <a:spcAft>
                <a:spcPts val="0"/>
              </a:spcAft>
              <a:buClr>
                <a:srgbClr val="000000"/>
              </a:buClr>
              <a:buSzPts val="1800"/>
              <a:buFont typeface="Arial"/>
              <a:buNone/>
            </a:pPr>
            <a:r>
              <a:rPr lang="en" sz="1500" dirty="0">
                <a:solidFill>
                  <a:schemeClr val="lt1"/>
                </a:solidFill>
                <a:latin typeface="Lato"/>
                <a:ea typeface="Lato"/>
                <a:cs typeface="Lato"/>
                <a:sym typeface="Lato"/>
              </a:rPr>
              <a:t>Yoga Priya K</a:t>
            </a:r>
            <a:endParaRPr sz="1500" dirty="0">
              <a:solidFill>
                <a:schemeClr val="lt1"/>
              </a:solidFill>
              <a:latin typeface="Lato"/>
              <a:ea typeface="Lato"/>
              <a:cs typeface="Lato"/>
              <a:sym typeface="Lato"/>
            </a:endParaRPr>
          </a:p>
          <a:p>
            <a:pPr marL="0" lvl="0" indent="0" algn="l" rtl="0">
              <a:lnSpc>
                <a:spcPct val="100000"/>
              </a:lnSpc>
              <a:spcBef>
                <a:spcPts val="800"/>
              </a:spcBef>
              <a:spcAft>
                <a:spcPts val="800"/>
              </a:spcAft>
              <a:buClr>
                <a:srgbClr val="000000"/>
              </a:buClr>
              <a:buSzPts val="1800"/>
              <a:buFont typeface="Arial"/>
              <a:buNone/>
            </a:pPr>
            <a:r>
              <a:rPr lang="en" sz="1500" dirty="0">
                <a:solidFill>
                  <a:schemeClr val="lt1"/>
                </a:solidFill>
                <a:latin typeface="Lato"/>
                <a:ea typeface="Lato"/>
                <a:cs typeface="Lato"/>
                <a:sym typeface="Lato"/>
              </a:rPr>
              <a:t>Priyadharshini R</a:t>
            </a:r>
            <a:endParaRPr dirty="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6"/>
          <p:cNvSpPr txBox="1"/>
          <p:nvPr/>
        </p:nvSpPr>
        <p:spPr>
          <a:xfrm>
            <a:off x="0" y="0"/>
            <a:ext cx="77853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231" name="Google Shape;231;p36"/>
          <p:cNvSpPr txBox="1"/>
          <p:nvPr/>
        </p:nvSpPr>
        <p:spPr>
          <a:xfrm>
            <a:off x="66500" y="567475"/>
            <a:ext cx="2938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How far it can go?</a:t>
            </a:r>
            <a:endParaRPr sz="1400" b="0" i="0" u="none" strike="noStrike" cap="none">
              <a:solidFill>
                <a:srgbClr val="000000"/>
              </a:solidFill>
              <a:latin typeface="Lato"/>
              <a:ea typeface="Lato"/>
              <a:cs typeface="Lato"/>
              <a:sym typeface="Lato"/>
            </a:endParaRPr>
          </a:p>
        </p:txBody>
      </p:sp>
      <p:sp>
        <p:nvSpPr>
          <p:cNvPr id="232" name="Google Shape;232;p36"/>
          <p:cNvSpPr txBox="1"/>
          <p:nvPr/>
        </p:nvSpPr>
        <p:spPr>
          <a:xfrm>
            <a:off x="748650" y="1213100"/>
            <a:ext cx="541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233" name="Google Shape;233;p36"/>
          <p:cNvSpPr txBox="1"/>
          <p:nvPr/>
        </p:nvSpPr>
        <p:spPr>
          <a:xfrm>
            <a:off x="107850" y="1161575"/>
            <a:ext cx="4354200" cy="29862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SzPts val="1400"/>
              <a:buFont typeface="Lato"/>
              <a:buChar char="●"/>
            </a:pPr>
            <a:r>
              <a:rPr lang="en">
                <a:latin typeface="Lato"/>
                <a:ea typeface="Lato"/>
                <a:cs typeface="Lato"/>
                <a:sym typeface="Lato"/>
              </a:rPr>
              <a:t>Our idea is practical and economically scalable for the banks rather than going to an third party organisation for the results.</a:t>
            </a:r>
            <a:endParaRPr>
              <a:latin typeface="Lato"/>
              <a:ea typeface="Lato"/>
              <a:cs typeface="Lato"/>
              <a:sym typeface="Lato"/>
            </a:endParaRPr>
          </a:p>
          <a:p>
            <a:pPr marL="457200" lvl="0" indent="-317500" algn="l" rtl="0">
              <a:lnSpc>
                <a:spcPct val="150000"/>
              </a:lnSpc>
              <a:spcBef>
                <a:spcPts val="0"/>
              </a:spcBef>
              <a:spcAft>
                <a:spcPts val="0"/>
              </a:spcAft>
              <a:buSzPts val="1400"/>
              <a:buFont typeface="Lato"/>
              <a:buChar char="●"/>
            </a:pPr>
            <a:r>
              <a:rPr lang="en">
                <a:latin typeface="Lato"/>
                <a:ea typeface="Lato"/>
                <a:cs typeface="Lato"/>
                <a:sym typeface="Lato"/>
              </a:rPr>
              <a:t>This platform is specifically dedicated to banks with unique qualities to analyse for improving their service which has best outcome.</a:t>
            </a:r>
            <a:endParaRPr>
              <a:latin typeface="Lato"/>
              <a:ea typeface="Lato"/>
              <a:cs typeface="Lato"/>
              <a:sym typeface="Lato"/>
            </a:endParaRPr>
          </a:p>
          <a:p>
            <a:pPr marL="457200" lvl="0" indent="-317500" algn="l" rtl="0">
              <a:lnSpc>
                <a:spcPct val="150000"/>
              </a:lnSpc>
              <a:spcBef>
                <a:spcPts val="0"/>
              </a:spcBef>
              <a:spcAft>
                <a:spcPts val="0"/>
              </a:spcAft>
              <a:buSzPts val="1400"/>
              <a:buFont typeface="Lato"/>
              <a:buChar char="●"/>
            </a:pPr>
            <a:r>
              <a:rPr lang="en">
                <a:latin typeface="Lato"/>
                <a:ea typeface="Lato"/>
                <a:cs typeface="Lato"/>
                <a:sym typeface="Lato"/>
              </a:rPr>
              <a:t>The project enhances both customer and bank interaction , it’ll be the most optimum way for dealing this problem.</a:t>
            </a:r>
            <a:endParaRPr>
              <a:latin typeface="Lato"/>
              <a:ea typeface="Lato"/>
              <a:cs typeface="Lato"/>
              <a:sym typeface="Lato"/>
            </a:endParaRPr>
          </a:p>
        </p:txBody>
      </p:sp>
      <p:pic>
        <p:nvPicPr>
          <p:cNvPr id="234" name="Google Shape;234;p36"/>
          <p:cNvPicPr preferRelativeResize="0"/>
          <p:nvPr/>
        </p:nvPicPr>
        <p:blipFill>
          <a:blip r:embed="rId3">
            <a:alphaModFix/>
          </a:blip>
          <a:stretch>
            <a:fillRect/>
          </a:stretch>
        </p:blipFill>
        <p:spPr>
          <a:xfrm>
            <a:off x="4898500" y="1020725"/>
            <a:ext cx="3507275" cy="32678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177" name="Google Shape;177;p28"/>
          <p:cNvSpPr txBox="1"/>
          <p:nvPr/>
        </p:nvSpPr>
        <p:spPr>
          <a:xfrm>
            <a:off x="515325" y="805550"/>
            <a:ext cx="8238600" cy="3949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Why did you decide to solve this Problem statement?</a:t>
            </a:r>
            <a:endParaRPr sz="1400" b="0" i="0" u="none" strike="noStrike" cap="none">
              <a:solidFill>
                <a:srgbClr val="222222"/>
              </a:solidFill>
              <a:highlight>
                <a:srgbClr val="FFFFFF"/>
              </a:highlight>
              <a:latin typeface="Lato"/>
              <a:ea typeface="Lato"/>
              <a:cs typeface="Lato"/>
              <a:sym typeface="Lato"/>
            </a:endParaRPr>
          </a:p>
          <a:p>
            <a:pPr marL="0" marR="0" lvl="0" indent="0" algn="l" rtl="0">
              <a:lnSpc>
                <a:spcPct val="115000"/>
              </a:lnSpc>
              <a:spcBef>
                <a:spcPts val="0"/>
              </a:spcBef>
              <a:spcAft>
                <a:spcPts val="0"/>
              </a:spcAft>
              <a:buClr>
                <a:srgbClr val="000000"/>
              </a:buClr>
              <a:buSzPts val="1400"/>
              <a:buFont typeface="Arial"/>
              <a:buNone/>
            </a:pPr>
            <a:endParaRPr>
              <a:solidFill>
                <a:srgbClr val="222222"/>
              </a:solidFill>
              <a:highlight>
                <a:srgbClr val="FFFFFF"/>
              </a:highlight>
              <a:latin typeface="Lato"/>
              <a:ea typeface="Lato"/>
              <a:cs typeface="Lato"/>
              <a:sym typeface="Lato"/>
            </a:endParaRPr>
          </a:p>
          <a:p>
            <a:pPr marL="0" marR="0" lvl="0" indent="0" algn="l" rtl="0">
              <a:lnSpc>
                <a:spcPct val="115000"/>
              </a:lnSpc>
              <a:spcBef>
                <a:spcPts val="0"/>
              </a:spcBef>
              <a:spcAft>
                <a:spcPts val="0"/>
              </a:spcAft>
              <a:buClr>
                <a:srgbClr val="000000"/>
              </a:buClr>
              <a:buSzPts val="1400"/>
              <a:buFont typeface="Arial"/>
              <a:buNone/>
            </a:pPr>
            <a:r>
              <a:rPr lang="en">
                <a:solidFill>
                  <a:srgbClr val="222222"/>
                </a:solidFill>
                <a:highlight>
                  <a:srgbClr val="FFFFFF"/>
                </a:highlight>
                <a:latin typeface="Lato"/>
                <a:ea typeface="Lato"/>
                <a:cs typeface="Lato"/>
                <a:sym typeface="Lato"/>
              </a:rPr>
              <a:t>Problem chosen: Call Center Analytics </a:t>
            </a:r>
            <a:endParaRPr>
              <a:solidFill>
                <a:srgbClr val="222222"/>
              </a:solidFill>
              <a:highlight>
                <a:srgbClr val="FFFFFF"/>
              </a:highlight>
              <a:latin typeface="Lato"/>
              <a:ea typeface="Lato"/>
              <a:cs typeface="Lato"/>
              <a:sym typeface="Lato"/>
            </a:endParaRPr>
          </a:p>
          <a:p>
            <a:pPr marL="0" marR="0" lvl="0" indent="0" algn="l" rtl="0">
              <a:lnSpc>
                <a:spcPct val="115000"/>
              </a:lnSpc>
              <a:spcBef>
                <a:spcPts val="0"/>
              </a:spcBef>
              <a:spcAft>
                <a:spcPts val="0"/>
              </a:spcAft>
              <a:buClr>
                <a:srgbClr val="000000"/>
              </a:buClr>
              <a:buSzPts val="1400"/>
              <a:buFont typeface="Arial"/>
              <a:buNone/>
            </a:pPr>
            <a:endParaRPr>
              <a:solidFill>
                <a:srgbClr val="222222"/>
              </a:solidFill>
              <a:highlight>
                <a:srgbClr val="FFFFFF"/>
              </a:highlight>
              <a:latin typeface="Lato"/>
              <a:ea typeface="Lato"/>
              <a:cs typeface="Lato"/>
              <a:sym typeface="Lato"/>
            </a:endParaRPr>
          </a:p>
          <a:p>
            <a:pPr marL="457200" marR="0" lvl="0" indent="-317500" algn="l" rtl="0">
              <a:lnSpc>
                <a:spcPct val="14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Call Center Analytics  is one of the crucial issues in our daily life, that include use of complex ML tools. </a:t>
            </a:r>
            <a:endParaRPr>
              <a:solidFill>
                <a:srgbClr val="222222"/>
              </a:solidFill>
              <a:highlight>
                <a:srgbClr val="FFFFFF"/>
              </a:highlight>
              <a:latin typeface="Lato"/>
              <a:ea typeface="Lato"/>
              <a:cs typeface="Lato"/>
              <a:sym typeface="Lato"/>
            </a:endParaRPr>
          </a:p>
          <a:p>
            <a:pPr marL="457200" marR="0" lvl="0" indent="-317500" algn="l" rtl="0">
              <a:lnSpc>
                <a:spcPct val="14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Dealing with audio data is interesting. </a:t>
            </a:r>
            <a:endParaRPr>
              <a:solidFill>
                <a:srgbClr val="222222"/>
              </a:solidFill>
              <a:highlight>
                <a:srgbClr val="FFFFFF"/>
              </a:highlight>
              <a:latin typeface="Lato"/>
              <a:ea typeface="Lato"/>
              <a:cs typeface="Lato"/>
              <a:sym typeface="Lato"/>
            </a:endParaRPr>
          </a:p>
          <a:p>
            <a:pPr marL="457200" marR="0" lvl="0" indent="-317500" algn="l" rtl="0">
              <a:lnSpc>
                <a:spcPct val="14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This problem requires a solution to provide text output to the audio which contains many languages in a single recording (majorly for Indian languages),  which does not have a existing solution with better results. </a:t>
            </a:r>
            <a:endParaRPr>
              <a:solidFill>
                <a:srgbClr val="222222"/>
              </a:solidFill>
              <a:highlight>
                <a:srgbClr val="FFFFFF"/>
              </a:highlight>
              <a:latin typeface="Lato"/>
              <a:ea typeface="Lato"/>
              <a:cs typeface="Lato"/>
              <a:sym typeface="Lato"/>
            </a:endParaRPr>
          </a:p>
          <a:p>
            <a:pPr marL="457200" marR="0" lvl="0" indent="-317500" algn="l" rtl="0">
              <a:lnSpc>
                <a:spcPct val="14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Working with unstructured data is a task of learning to the next level. </a:t>
            </a:r>
            <a:endParaRPr>
              <a:solidFill>
                <a:srgbClr val="222222"/>
              </a:solidFill>
              <a:highlight>
                <a:srgbClr val="FFFFFF"/>
              </a:highlight>
              <a:latin typeface="Lato"/>
              <a:ea typeface="Lato"/>
              <a:cs typeface="Lato"/>
              <a:sym typeface="Lato"/>
            </a:endParaRPr>
          </a:p>
          <a:p>
            <a:pPr marL="457200" marR="0" lvl="0" indent="-317500" algn="l" rtl="0">
              <a:lnSpc>
                <a:spcPct val="14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This solution will not only help the bank but also the people who are struggling to communicate in non-native language. </a:t>
            </a:r>
            <a:endParaRPr>
              <a:solidFill>
                <a:srgbClr val="222222"/>
              </a:solidFill>
              <a:highlight>
                <a:srgbClr val="FFFFFF"/>
              </a:highlight>
              <a:latin typeface="Lato"/>
              <a:ea typeface="Lato"/>
              <a:cs typeface="Lato"/>
              <a:sym typeface="Lato"/>
            </a:endParaRPr>
          </a:p>
          <a:p>
            <a:pPr marL="0" marR="0" lvl="0" indent="0" algn="l" rtl="0">
              <a:lnSpc>
                <a:spcPct val="115000"/>
              </a:lnSpc>
              <a:spcBef>
                <a:spcPts val="0"/>
              </a:spcBef>
              <a:spcAft>
                <a:spcPts val="0"/>
              </a:spcAft>
              <a:buClr>
                <a:srgbClr val="000000"/>
              </a:buClr>
              <a:buSzPts val="1400"/>
              <a:buFont typeface="Arial"/>
              <a:buNone/>
            </a:pPr>
            <a:endParaRPr>
              <a:solidFill>
                <a:srgbClr val="222222"/>
              </a:solidFill>
              <a:highlight>
                <a:srgbClr val="FFFFFF"/>
              </a:highlight>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183" name="Google Shape;183;p29"/>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Which user /advertiser segment would be early adopter of your product &amp; why?</a:t>
            </a:r>
            <a:endParaRPr sz="1400" b="0" i="0" u="none" strike="noStrike" cap="none">
              <a:solidFill>
                <a:srgbClr val="222222"/>
              </a:solidFill>
              <a:highlight>
                <a:srgbClr val="FFFFFF"/>
              </a:highlight>
              <a:latin typeface="Lato"/>
              <a:ea typeface="Lato"/>
              <a:cs typeface="Lato"/>
              <a:sym typeface="Lato"/>
            </a:endParaRPr>
          </a:p>
          <a:p>
            <a:pPr marL="457200" marR="0" lvl="0" indent="-317500" algn="l" rtl="0">
              <a:lnSpc>
                <a:spcPct val="140000"/>
              </a:lnSpc>
              <a:spcBef>
                <a:spcPts val="1000"/>
              </a:spcBef>
              <a:spcAft>
                <a:spcPts val="0"/>
              </a:spcAft>
              <a:buSzPts val="1400"/>
              <a:buFont typeface="Lato"/>
              <a:buChar char="●"/>
            </a:pPr>
            <a:r>
              <a:rPr lang="en">
                <a:latin typeface="Lato"/>
                <a:ea typeface="Lato"/>
                <a:cs typeface="Lato"/>
                <a:sym typeface="Lato"/>
              </a:rPr>
              <a:t>The bank and the user will both be our product's early adopters. </a:t>
            </a:r>
            <a:endParaRPr>
              <a:latin typeface="Lato"/>
              <a:ea typeface="Lato"/>
              <a:cs typeface="Lato"/>
              <a:sym typeface="Lato"/>
            </a:endParaRPr>
          </a:p>
          <a:p>
            <a:pPr marL="457200" marR="0" lvl="0" indent="-317500" algn="l" rtl="0">
              <a:lnSpc>
                <a:spcPct val="140000"/>
              </a:lnSpc>
              <a:spcBef>
                <a:spcPts val="1000"/>
              </a:spcBef>
              <a:spcAft>
                <a:spcPts val="0"/>
              </a:spcAft>
              <a:buSzPts val="1400"/>
              <a:buFont typeface="Lato"/>
              <a:buChar char="●"/>
            </a:pPr>
            <a:r>
              <a:rPr lang="en">
                <a:latin typeface="Lato"/>
                <a:ea typeface="Lato"/>
                <a:cs typeface="Lato"/>
                <a:sym typeface="Lato"/>
              </a:rPr>
              <a:t>The product will assist the bank in better comprehending the demands of its consumers.</a:t>
            </a:r>
            <a:endParaRPr>
              <a:latin typeface="Lato"/>
              <a:ea typeface="Lato"/>
              <a:cs typeface="Lato"/>
              <a:sym typeface="Lato"/>
            </a:endParaRPr>
          </a:p>
          <a:p>
            <a:pPr marL="457200" marR="0" lvl="0" indent="-317500" algn="l" rtl="0">
              <a:lnSpc>
                <a:spcPct val="140000"/>
              </a:lnSpc>
              <a:spcBef>
                <a:spcPts val="1000"/>
              </a:spcBef>
              <a:spcAft>
                <a:spcPts val="0"/>
              </a:spcAft>
              <a:buSzPts val="1400"/>
              <a:buFont typeface="Lato"/>
              <a:buChar char="●"/>
            </a:pPr>
            <a:r>
              <a:rPr lang="en">
                <a:latin typeface="Lato"/>
                <a:ea typeface="Lato"/>
                <a:cs typeface="Lato"/>
                <a:sym typeface="Lato"/>
              </a:rPr>
              <a:t>With the solution, language will no longer be an obstacle to meeting client demands, and the bank can focus on areas that genuinely call for change. </a:t>
            </a:r>
            <a:endParaRPr>
              <a:latin typeface="Lato"/>
              <a:ea typeface="Lato"/>
              <a:cs typeface="Lato"/>
              <a:sym typeface="Lato"/>
            </a:endParaRPr>
          </a:p>
          <a:p>
            <a:pPr marL="457200" marR="0" lvl="0" indent="-317500" algn="l" rtl="0">
              <a:lnSpc>
                <a:spcPct val="140000"/>
              </a:lnSpc>
              <a:spcBef>
                <a:spcPts val="1000"/>
              </a:spcBef>
              <a:spcAft>
                <a:spcPts val="0"/>
              </a:spcAft>
              <a:buSzPts val="1400"/>
              <a:buFont typeface="Lato"/>
              <a:buChar char="●"/>
            </a:pPr>
            <a:r>
              <a:rPr lang="en">
                <a:latin typeface="Lato"/>
                <a:ea typeface="Lato"/>
                <a:cs typeface="Lato"/>
                <a:sym typeface="Lato"/>
              </a:rPr>
              <a:t>Bank can increase satisfaction, efficiency and revenue customer services.</a:t>
            </a:r>
            <a:endParaRPr>
              <a:latin typeface="Lato"/>
              <a:ea typeface="Lato"/>
              <a:cs typeface="Lato"/>
              <a:sym typeface="Lato"/>
            </a:endParaRPr>
          </a:p>
          <a:p>
            <a:pPr marL="457200" marR="0" lvl="0" indent="-317500" algn="l" rtl="0">
              <a:lnSpc>
                <a:spcPct val="140000"/>
              </a:lnSpc>
              <a:spcBef>
                <a:spcPts val="1000"/>
              </a:spcBef>
              <a:spcAft>
                <a:spcPts val="0"/>
              </a:spcAft>
              <a:buSzPts val="1400"/>
              <a:buFont typeface="Lato"/>
              <a:buChar char="●"/>
            </a:pPr>
            <a:r>
              <a:rPr lang="en">
                <a:latin typeface="Lato"/>
                <a:ea typeface="Lato"/>
                <a:cs typeface="Lato"/>
                <a:sym typeface="Lato"/>
              </a:rPr>
              <a:t>Due to the rapid satisfaction of their demands and inquiries, this will directly benefit the consumers.</a:t>
            </a:r>
            <a:endParaRPr b="0" i="0" u="none" strike="noStrike" cap="none">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0"/>
          <p:cNvSpPr txBox="1"/>
          <p:nvPr/>
        </p:nvSpPr>
        <p:spPr>
          <a:xfrm>
            <a:off x="452700" y="836100"/>
            <a:ext cx="8238600" cy="3781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What are the alternatives/competitive products for the problem you are solving?</a:t>
            </a:r>
            <a:endParaRPr sz="1400" b="0" i="0" u="none" strike="noStrike" cap="none">
              <a:solidFill>
                <a:srgbClr val="222222"/>
              </a:solidFill>
              <a:highlight>
                <a:srgbClr val="FFFFFF"/>
              </a:highlight>
              <a:latin typeface="Lato"/>
              <a:ea typeface="Lato"/>
              <a:cs typeface="Lato"/>
              <a:sym typeface="Lato"/>
            </a:endParaRPr>
          </a:p>
          <a:p>
            <a:pPr marL="457200" lvl="0" indent="-311150" algn="l" rtl="0">
              <a:lnSpc>
                <a:spcPct val="140000"/>
              </a:lnSpc>
              <a:spcBef>
                <a:spcPts val="1000"/>
              </a:spcBef>
              <a:spcAft>
                <a:spcPts val="0"/>
              </a:spcAft>
              <a:buClr>
                <a:schemeClr val="dk1"/>
              </a:buClr>
              <a:buSzPts val="1300"/>
              <a:buFont typeface="Lato"/>
              <a:buChar char="●"/>
            </a:pPr>
            <a:r>
              <a:rPr lang="en" sz="1300">
                <a:solidFill>
                  <a:schemeClr val="dk1"/>
                </a:solidFill>
                <a:highlight>
                  <a:schemeClr val="lt1"/>
                </a:highlight>
                <a:latin typeface="Lato"/>
                <a:ea typeface="Lato"/>
                <a:cs typeface="Lato"/>
                <a:sym typeface="Lato"/>
              </a:rPr>
              <a:t>Some of the voice analytics alternatives are CloudTalk, Five9, Talkdesk, Mediafly Coach360 (formerly ExecVision), NICE CXone, Genesys Cloud CX, Observe.AI and Infinity Call Tracking.</a:t>
            </a:r>
            <a:endParaRPr sz="1300">
              <a:solidFill>
                <a:schemeClr val="dk1"/>
              </a:solidFill>
              <a:highlight>
                <a:schemeClr val="lt1"/>
              </a:highlight>
              <a:latin typeface="Lato"/>
              <a:ea typeface="Lato"/>
              <a:cs typeface="Lato"/>
              <a:sym typeface="Lato"/>
            </a:endParaRPr>
          </a:p>
          <a:p>
            <a:pPr marL="457200" lvl="0" indent="-311150" algn="l" rtl="0">
              <a:lnSpc>
                <a:spcPct val="140000"/>
              </a:lnSpc>
              <a:spcBef>
                <a:spcPts val="0"/>
              </a:spcBef>
              <a:spcAft>
                <a:spcPts val="0"/>
              </a:spcAft>
              <a:buClr>
                <a:schemeClr val="dk1"/>
              </a:buClr>
              <a:buSzPts val="1300"/>
              <a:buFont typeface="Lato"/>
              <a:buChar char="●"/>
            </a:pPr>
            <a:r>
              <a:rPr lang="en" sz="1300">
                <a:highlight>
                  <a:schemeClr val="lt1"/>
                </a:highlight>
                <a:latin typeface="Lato"/>
                <a:ea typeface="Lato"/>
                <a:cs typeface="Lato"/>
                <a:sym typeface="Lato"/>
              </a:rPr>
              <a:t>There are platforms such as knowlarity that provide a programmable speech analytics platform for improved Business Intelligence services like ready-to-use Speech Analytics with multilingual support.</a:t>
            </a:r>
            <a:endParaRPr sz="1300">
              <a:highlight>
                <a:schemeClr val="lt1"/>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400"/>
              <a:buFont typeface="Arial"/>
              <a:buNone/>
            </a:pPr>
            <a:endParaRPr>
              <a:solidFill>
                <a:srgbClr val="222222"/>
              </a:solidFill>
              <a:highlight>
                <a:srgbClr val="FFFFFF"/>
              </a:highlight>
              <a:latin typeface="Lato"/>
              <a:ea typeface="Lato"/>
              <a:cs typeface="Lato"/>
              <a:sym typeface="Lato"/>
            </a:endParaRPr>
          </a:p>
        </p:txBody>
      </p:sp>
      <p:sp>
        <p:nvSpPr>
          <p:cNvPr id="189" name="Google Shape;189;p30"/>
          <p:cNvSpPr txBox="1">
            <a:spLocks noGrp="1"/>
          </p:cNvSpPr>
          <p:nvPr>
            <p:ph type="title"/>
          </p:nvPr>
        </p:nvSpPr>
        <p:spPr>
          <a:xfrm>
            <a:off x="363029" y="1463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pic>
        <p:nvPicPr>
          <p:cNvPr id="190" name="Google Shape;190;p30"/>
          <p:cNvPicPr preferRelativeResize="0"/>
          <p:nvPr/>
        </p:nvPicPr>
        <p:blipFill>
          <a:blip r:embed="rId3">
            <a:alphaModFix/>
          </a:blip>
          <a:stretch>
            <a:fillRect/>
          </a:stretch>
        </p:blipFill>
        <p:spPr>
          <a:xfrm>
            <a:off x="685450" y="2540525"/>
            <a:ext cx="7773099" cy="2107325"/>
          </a:xfrm>
          <a:prstGeom prst="rect">
            <a:avLst/>
          </a:prstGeom>
          <a:noFill/>
          <a:ln>
            <a:noFill/>
          </a:ln>
        </p:spPr>
      </p:pic>
      <p:sp>
        <p:nvSpPr>
          <p:cNvPr id="191" name="Google Shape;191;p30"/>
          <p:cNvSpPr txBox="1"/>
          <p:nvPr/>
        </p:nvSpPr>
        <p:spPr>
          <a:xfrm>
            <a:off x="1896150" y="4647850"/>
            <a:ext cx="5793000" cy="400200"/>
          </a:xfrm>
          <a:prstGeom prst="rect">
            <a:avLst/>
          </a:prstGeom>
          <a:noFill/>
          <a:ln>
            <a:noFill/>
          </a:ln>
        </p:spPr>
        <p:txBody>
          <a:bodyPr spcFirstLastPara="1" wrap="square" lIns="91425" tIns="91425" rIns="91425" bIns="91425" anchor="t" anchorCtr="0">
            <a:spAutoFit/>
          </a:bodyPr>
          <a:lstStyle/>
          <a:p>
            <a:pPr marL="0" lvl="0" indent="0" algn="ctr" rtl="0">
              <a:lnSpc>
                <a:spcPct val="140000"/>
              </a:lnSpc>
              <a:spcBef>
                <a:spcPts val="0"/>
              </a:spcBef>
              <a:spcAft>
                <a:spcPts val="0"/>
              </a:spcAft>
              <a:buNone/>
            </a:pPr>
            <a:r>
              <a:rPr lang="en" b="1">
                <a:solidFill>
                  <a:schemeClr val="dk1"/>
                </a:solidFill>
                <a:highlight>
                  <a:schemeClr val="lt1"/>
                </a:highlight>
                <a:latin typeface="Lato"/>
                <a:ea typeface="Lato"/>
                <a:cs typeface="Lato"/>
                <a:sym typeface="Lato"/>
              </a:rPr>
              <a:t>Fig 1 . Prerequisite /requirements  for  Call center analytics</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title"/>
          </p:nvPr>
        </p:nvSpPr>
        <p:spPr>
          <a:xfrm>
            <a:off x="288202" y="220000"/>
            <a:ext cx="3237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4A4548"/>
                </a:solidFill>
                <a:highlight>
                  <a:srgbClr val="FFFFFF"/>
                </a:highlight>
              </a:rPr>
              <a:t>Azure tools or resources</a:t>
            </a:r>
            <a:endParaRPr sz="2000"/>
          </a:p>
        </p:txBody>
      </p:sp>
      <p:sp>
        <p:nvSpPr>
          <p:cNvPr id="197" name="Google Shape;197;p31"/>
          <p:cNvSpPr txBox="1">
            <a:spLocks noGrp="1"/>
          </p:cNvSpPr>
          <p:nvPr>
            <p:ph type="title"/>
          </p:nvPr>
        </p:nvSpPr>
        <p:spPr>
          <a:xfrm>
            <a:off x="288200" y="840375"/>
            <a:ext cx="8280000" cy="467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0">
                <a:solidFill>
                  <a:srgbClr val="4A4548"/>
                </a:solidFill>
                <a:highlight>
                  <a:srgbClr val="FFFFFF"/>
                </a:highlight>
              </a:rPr>
              <a:t>Azure tools or resources which are likely to be used by you for the prototype, if your idea gets selected</a:t>
            </a:r>
            <a:endParaRPr sz="1400"/>
          </a:p>
        </p:txBody>
      </p:sp>
      <p:sp>
        <p:nvSpPr>
          <p:cNvPr id="198" name="Google Shape;198;p31"/>
          <p:cNvSpPr txBox="1"/>
          <p:nvPr/>
        </p:nvSpPr>
        <p:spPr>
          <a:xfrm>
            <a:off x="410100" y="1430000"/>
            <a:ext cx="7815000" cy="2490600"/>
          </a:xfrm>
          <a:prstGeom prst="rect">
            <a:avLst/>
          </a:prstGeom>
          <a:noFill/>
          <a:ln>
            <a:noFill/>
          </a:ln>
        </p:spPr>
        <p:txBody>
          <a:bodyPr spcFirstLastPara="1" wrap="square" lIns="91425" tIns="91425" rIns="91425" bIns="91425" anchor="t" anchorCtr="0">
            <a:spAutoFit/>
          </a:bodyPr>
          <a:lstStyle/>
          <a:p>
            <a:pPr marL="457200" lvl="0" indent="-317500" algn="l" rtl="0">
              <a:lnSpc>
                <a:spcPct val="140000"/>
              </a:lnSpc>
              <a:spcBef>
                <a:spcPts val="0"/>
              </a:spcBef>
              <a:spcAft>
                <a:spcPts val="0"/>
              </a:spcAft>
              <a:buSzPts val="1400"/>
              <a:buFont typeface="Lato"/>
              <a:buChar char="●"/>
            </a:pPr>
            <a:r>
              <a:rPr lang="en">
                <a:latin typeface="Lato"/>
                <a:ea typeface="Lato"/>
                <a:cs typeface="Lato"/>
                <a:sym typeface="Lato"/>
              </a:rPr>
              <a:t>Speech to text </a:t>
            </a:r>
            <a:endParaRPr>
              <a:latin typeface="Lato"/>
              <a:ea typeface="Lato"/>
              <a:cs typeface="Lato"/>
              <a:sym typeface="Lato"/>
            </a:endParaRPr>
          </a:p>
          <a:p>
            <a:pPr marL="457200" lvl="0" indent="-317500" algn="l" rtl="0">
              <a:lnSpc>
                <a:spcPct val="140000"/>
              </a:lnSpc>
              <a:spcBef>
                <a:spcPts val="0"/>
              </a:spcBef>
              <a:spcAft>
                <a:spcPts val="0"/>
              </a:spcAft>
              <a:buSzPts val="1400"/>
              <a:buFont typeface="Lato"/>
              <a:buChar char="●"/>
            </a:pPr>
            <a:r>
              <a:rPr lang="en">
                <a:latin typeface="Lato"/>
                <a:ea typeface="Lato"/>
                <a:cs typeface="Lato"/>
                <a:sym typeface="Lato"/>
              </a:rPr>
              <a:t>Azure Pipelines</a:t>
            </a:r>
            <a:endParaRPr>
              <a:latin typeface="Lato"/>
              <a:ea typeface="Lato"/>
              <a:cs typeface="Lato"/>
              <a:sym typeface="Lato"/>
            </a:endParaRPr>
          </a:p>
          <a:p>
            <a:pPr marL="457200" lvl="0" indent="-317500" algn="l" rtl="0">
              <a:lnSpc>
                <a:spcPct val="140000"/>
              </a:lnSpc>
              <a:spcBef>
                <a:spcPts val="0"/>
              </a:spcBef>
              <a:spcAft>
                <a:spcPts val="0"/>
              </a:spcAft>
              <a:buSzPts val="1400"/>
              <a:buFont typeface="Lato"/>
              <a:buChar char="●"/>
            </a:pPr>
            <a:r>
              <a:rPr lang="en">
                <a:latin typeface="Lato"/>
                <a:ea typeface="Lato"/>
                <a:cs typeface="Lato"/>
                <a:sym typeface="Lato"/>
              </a:rPr>
              <a:t>Speech translation</a:t>
            </a:r>
            <a:endParaRPr>
              <a:latin typeface="Lato"/>
              <a:ea typeface="Lato"/>
              <a:cs typeface="Lato"/>
              <a:sym typeface="Lato"/>
            </a:endParaRPr>
          </a:p>
          <a:p>
            <a:pPr marL="457200" lvl="0" indent="-317500" algn="l" rtl="0">
              <a:lnSpc>
                <a:spcPct val="140000"/>
              </a:lnSpc>
              <a:spcBef>
                <a:spcPts val="0"/>
              </a:spcBef>
              <a:spcAft>
                <a:spcPts val="0"/>
              </a:spcAft>
              <a:buSzPts val="1400"/>
              <a:buFont typeface="Lato"/>
              <a:buChar char="●"/>
            </a:pPr>
            <a:r>
              <a:rPr lang="en">
                <a:solidFill>
                  <a:srgbClr val="202124"/>
                </a:solidFill>
                <a:highlight>
                  <a:srgbClr val="FFFFFF"/>
                </a:highlight>
                <a:latin typeface="Lato"/>
                <a:ea typeface="Lato"/>
                <a:cs typeface="Lato"/>
                <a:sym typeface="Lato"/>
              </a:rPr>
              <a:t>Azure Cloud Shell – dashboard</a:t>
            </a:r>
            <a:endParaRPr>
              <a:solidFill>
                <a:srgbClr val="202124"/>
              </a:solidFill>
              <a:highlight>
                <a:srgbClr val="FFFFFF"/>
              </a:highlight>
              <a:latin typeface="Lato"/>
              <a:ea typeface="Lato"/>
              <a:cs typeface="Lato"/>
              <a:sym typeface="Lato"/>
            </a:endParaRPr>
          </a:p>
          <a:p>
            <a:pPr marL="457200" lvl="0" indent="-317500" algn="l" rtl="0">
              <a:lnSpc>
                <a:spcPct val="140000"/>
              </a:lnSpc>
              <a:spcBef>
                <a:spcPts val="0"/>
              </a:spcBef>
              <a:spcAft>
                <a:spcPts val="0"/>
              </a:spcAft>
              <a:buClr>
                <a:srgbClr val="202124"/>
              </a:buClr>
              <a:buSzPts val="1400"/>
              <a:buFont typeface="Lato"/>
              <a:buChar char="●"/>
            </a:pPr>
            <a:r>
              <a:rPr lang="en">
                <a:solidFill>
                  <a:srgbClr val="202124"/>
                </a:solidFill>
                <a:highlight>
                  <a:srgbClr val="FFFFFF"/>
                </a:highlight>
                <a:latin typeface="Lato"/>
                <a:ea typeface="Lato"/>
                <a:cs typeface="Lato"/>
                <a:sym typeface="Lato"/>
              </a:rPr>
              <a:t>Azure Databricks – Analytics services</a:t>
            </a:r>
            <a:endParaRPr>
              <a:solidFill>
                <a:srgbClr val="202124"/>
              </a:solidFill>
              <a:highlight>
                <a:srgbClr val="FFFFFF"/>
              </a:highlight>
              <a:latin typeface="Lato"/>
              <a:ea typeface="Lato"/>
              <a:cs typeface="Lato"/>
              <a:sym typeface="Lato"/>
            </a:endParaRPr>
          </a:p>
          <a:p>
            <a:pPr marL="457200" lvl="0" indent="-317500" algn="l" rtl="0">
              <a:lnSpc>
                <a:spcPct val="140000"/>
              </a:lnSpc>
              <a:spcBef>
                <a:spcPts val="0"/>
              </a:spcBef>
              <a:spcAft>
                <a:spcPts val="0"/>
              </a:spcAft>
              <a:buClr>
                <a:srgbClr val="202124"/>
              </a:buClr>
              <a:buSzPts val="1400"/>
              <a:buFont typeface="Lato"/>
              <a:buChar char="●"/>
            </a:pPr>
            <a:r>
              <a:rPr lang="en">
                <a:solidFill>
                  <a:srgbClr val="171717"/>
                </a:solidFill>
                <a:highlight>
                  <a:srgbClr val="FFFFFF"/>
                </a:highlight>
                <a:latin typeface="Lato"/>
                <a:ea typeface="Lato"/>
                <a:cs typeface="Lato"/>
                <a:sym typeface="Lato"/>
              </a:rPr>
              <a:t>Azure Cognitive Service – language detection</a:t>
            </a:r>
            <a:endParaRPr>
              <a:solidFill>
                <a:srgbClr val="171717"/>
              </a:solidFill>
              <a:highlight>
                <a:srgbClr val="FFFFFF"/>
              </a:highlight>
              <a:latin typeface="Lato"/>
              <a:ea typeface="Lato"/>
              <a:cs typeface="Lato"/>
              <a:sym typeface="Lato"/>
            </a:endParaRPr>
          </a:p>
          <a:p>
            <a:pPr marL="0" lvl="0" indent="0" algn="l" rtl="0">
              <a:lnSpc>
                <a:spcPct val="130000"/>
              </a:lnSpc>
              <a:spcBef>
                <a:spcPts val="0"/>
              </a:spcBef>
              <a:spcAft>
                <a:spcPts val="0"/>
              </a:spcAft>
              <a:buNone/>
            </a:pPr>
            <a:endParaRPr>
              <a:solidFill>
                <a:srgbClr val="171717"/>
              </a:solidFill>
              <a:highlight>
                <a:srgbClr val="FFFFFF"/>
              </a:highlight>
              <a:latin typeface="Lato"/>
              <a:ea typeface="Lato"/>
              <a:cs typeface="Lato"/>
              <a:sym typeface="Lato"/>
            </a:endParaRPr>
          </a:p>
          <a:p>
            <a:pPr marL="0" lvl="0" indent="0" algn="l" rtl="0">
              <a:lnSpc>
                <a:spcPct val="130000"/>
              </a:lnSpc>
              <a:spcBef>
                <a:spcPts val="0"/>
              </a:spcBef>
              <a:spcAft>
                <a:spcPts val="0"/>
              </a:spcAft>
              <a:buNone/>
            </a:pPr>
            <a:endParaRPr>
              <a:solidFill>
                <a:srgbClr val="171717"/>
              </a:solidFill>
              <a:highlight>
                <a:srgbClr val="FFFFFF"/>
              </a:highlight>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2"/>
          <p:cNvSpPr txBox="1">
            <a:spLocks noGrp="1"/>
          </p:cNvSpPr>
          <p:nvPr>
            <p:ph type="title"/>
          </p:nvPr>
        </p:nvSpPr>
        <p:spPr>
          <a:xfrm>
            <a:off x="494629" y="20182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204" name="Google Shape;204;p32"/>
          <p:cNvSpPr txBox="1"/>
          <p:nvPr/>
        </p:nvSpPr>
        <p:spPr>
          <a:xfrm>
            <a:off x="515325" y="730225"/>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2000" b="1">
                <a:solidFill>
                  <a:srgbClr val="222222"/>
                </a:solidFill>
                <a:highlight>
                  <a:srgbClr val="FFFFFF"/>
                </a:highlight>
                <a:latin typeface="Lato"/>
                <a:ea typeface="Lato"/>
                <a:cs typeface="Lato"/>
                <a:sym typeface="Lato"/>
              </a:rPr>
              <a:t>Our Solution:</a:t>
            </a:r>
            <a:endParaRPr sz="2000" b="1">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None/>
            </a:pPr>
            <a:endParaRPr>
              <a:solidFill>
                <a:srgbClr val="222222"/>
              </a:solidFill>
              <a:highlight>
                <a:srgbClr val="FFFFFF"/>
              </a:highlight>
              <a:latin typeface="Lato"/>
              <a:ea typeface="Lato"/>
              <a:cs typeface="Lato"/>
              <a:sym typeface="Lato"/>
            </a:endParaRPr>
          </a:p>
          <a:p>
            <a:pPr marL="457200" marR="0" lvl="0" indent="-317500" algn="l" rtl="0">
              <a:lnSpc>
                <a:spcPct val="14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Firstly, the recorded calls of bilingual Indian languages are converted into </a:t>
            </a:r>
            <a:r>
              <a:rPr lang="en"/>
              <a:t>unilingual </a:t>
            </a:r>
            <a:r>
              <a:rPr lang="en">
                <a:solidFill>
                  <a:srgbClr val="222222"/>
                </a:solidFill>
                <a:highlight>
                  <a:srgbClr val="FFFFFF"/>
                </a:highlight>
                <a:latin typeface="Lato"/>
                <a:ea typeface="Lato"/>
                <a:cs typeface="Lato"/>
                <a:sym typeface="Lato"/>
              </a:rPr>
              <a:t>text of bank’s choice.</a:t>
            </a:r>
            <a:endParaRPr>
              <a:solidFill>
                <a:srgbClr val="222222"/>
              </a:solidFill>
              <a:highlight>
                <a:srgbClr val="FFFFFF"/>
              </a:highlight>
              <a:latin typeface="Lato"/>
              <a:ea typeface="Lato"/>
              <a:cs typeface="Lato"/>
              <a:sym typeface="Lato"/>
            </a:endParaRPr>
          </a:p>
          <a:p>
            <a:pPr marL="457200" marR="0" lvl="0" indent="-317500" algn="l" rtl="0">
              <a:lnSpc>
                <a:spcPct val="14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Then Sentimental analysis is provided for the text converted which may be in any </a:t>
            </a:r>
            <a:r>
              <a:rPr lang="en"/>
              <a:t>unilingual Indian languages and classifies the user needs, new queries that are needed for customer.</a:t>
            </a:r>
            <a:endParaRPr/>
          </a:p>
          <a:p>
            <a:pPr marL="457200" marR="0" lvl="0" indent="-317500" algn="l" rtl="0">
              <a:lnSpc>
                <a:spcPct val="140000"/>
              </a:lnSpc>
              <a:spcBef>
                <a:spcPts val="0"/>
              </a:spcBef>
              <a:spcAft>
                <a:spcPts val="0"/>
              </a:spcAft>
              <a:buSzPts val="1400"/>
              <a:buChar char="●"/>
            </a:pPr>
            <a:r>
              <a:rPr lang="en"/>
              <a:t>The Dashboard is created with result and analytics obtained from the previous step, it has various features such as call data quality, customer satisfaction, call hygiene and unique queries from customer which helps the bank to improve their services.</a:t>
            </a:r>
            <a:endParaRPr/>
          </a:p>
          <a:p>
            <a:pPr marL="457200" marR="0" lvl="0" indent="-317500" algn="l" rtl="0">
              <a:lnSpc>
                <a:spcPct val="140000"/>
              </a:lnSpc>
              <a:spcBef>
                <a:spcPts val="0"/>
              </a:spcBef>
              <a:spcAft>
                <a:spcPts val="0"/>
              </a:spcAft>
              <a:buSzPts val="1400"/>
              <a:buChar char="●"/>
            </a:pPr>
            <a:r>
              <a:rPr lang="en"/>
              <a:t>Dashboard also achieves in providing better understanding about the customer queries and how far the answer reaches and helps them.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3"/>
          <p:cNvSpPr txBox="1">
            <a:spLocks noGrp="1"/>
          </p:cNvSpPr>
          <p:nvPr>
            <p:ph type="title"/>
          </p:nvPr>
        </p:nvSpPr>
        <p:spPr>
          <a:xfrm>
            <a:off x="408317" y="87600"/>
            <a:ext cx="56475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Methodology</a:t>
            </a:r>
            <a:endParaRPr sz="1800"/>
          </a:p>
        </p:txBody>
      </p:sp>
      <p:sp>
        <p:nvSpPr>
          <p:cNvPr id="210" name="Google Shape;210;p33"/>
          <p:cNvSpPr txBox="1"/>
          <p:nvPr/>
        </p:nvSpPr>
        <p:spPr>
          <a:xfrm>
            <a:off x="658525" y="845700"/>
            <a:ext cx="804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pic>
        <p:nvPicPr>
          <p:cNvPr id="211" name="Google Shape;211;p33"/>
          <p:cNvPicPr preferRelativeResize="0"/>
          <p:nvPr/>
        </p:nvPicPr>
        <p:blipFill>
          <a:blip r:embed="rId3">
            <a:alphaModFix/>
          </a:blip>
          <a:stretch>
            <a:fillRect/>
          </a:stretch>
        </p:blipFill>
        <p:spPr>
          <a:xfrm>
            <a:off x="476650" y="554250"/>
            <a:ext cx="8114326" cy="45145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p:nvPr/>
        </p:nvSpPr>
        <p:spPr>
          <a:xfrm>
            <a:off x="605125" y="381000"/>
            <a:ext cx="7866600" cy="209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u="sng">
                <a:latin typeface="Lato"/>
                <a:ea typeface="Lato"/>
                <a:cs typeface="Lato"/>
                <a:sym typeface="Lato"/>
              </a:rPr>
              <a:t>TRAINING FLOW:</a:t>
            </a:r>
            <a:endParaRPr sz="1300" b="1" u="sng">
              <a:latin typeface="Lato"/>
              <a:ea typeface="Lato"/>
              <a:cs typeface="Lato"/>
              <a:sym typeface="Lato"/>
            </a:endParaRPr>
          </a:p>
          <a:p>
            <a:pPr marL="457200" lvl="0" indent="0" algn="l" rtl="0">
              <a:spcBef>
                <a:spcPts val="0"/>
              </a:spcBef>
              <a:spcAft>
                <a:spcPts val="0"/>
              </a:spcAft>
              <a:buNone/>
            </a:pPr>
            <a:endParaRPr sz="1300" b="1" u="sng">
              <a:latin typeface="Lato"/>
              <a:ea typeface="Lato"/>
              <a:cs typeface="Lato"/>
              <a:sym typeface="Lato"/>
            </a:endParaRPr>
          </a:p>
          <a:p>
            <a:pPr marL="457200" lvl="0" indent="-317500" algn="l" rtl="0">
              <a:spcBef>
                <a:spcPts val="0"/>
              </a:spcBef>
              <a:spcAft>
                <a:spcPts val="0"/>
              </a:spcAft>
              <a:buSzPts val="1400"/>
              <a:buFont typeface="Lato"/>
              <a:buAutoNum type="arabicPeriod"/>
            </a:pPr>
            <a:r>
              <a:rPr lang="en" b="1">
                <a:latin typeface="Lato"/>
                <a:ea typeface="Lato"/>
                <a:cs typeface="Lato"/>
                <a:sym typeface="Lato"/>
              </a:rPr>
              <a:t>Raw Data: </a:t>
            </a:r>
            <a:r>
              <a:rPr lang="en">
                <a:latin typeface="Lato"/>
                <a:ea typeface="Lato"/>
                <a:cs typeface="Lato"/>
                <a:sym typeface="Lato"/>
              </a:rPr>
              <a:t>The audio data of call recording</a:t>
            </a:r>
            <a:endParaRPr>
              <a:latin typeface="Lato"/>
              <a:ea typeface="Lato"/>
              <a:cs typeface="Lato"/>
              <a:sym typeface="Lato"/>
            </a:endParaRPr>
          </a:p>
          <a:p>
            <a:pPr marL="457200" lvl="0" indent="-317500" algn="l" rtl="0">
              <a:spcBef>
                <a:spcPts val="0"/>
              </a:spcBef>
              <a:spcAft>
                <a:spcPts val="0"/>
              </a:spcAft>
              <a:buSzPts val="1400"/>
              <a:buFont typeface="Lato"/>
              <a:buAutoNum type="arabicPeriod"/>
            </a:pPr>
            <a:r>
              <a:rPr lang="en" b="1">
                <a:latin typeface="Lato"/>
                <a:ea typeface="Lato"/>
                <a:cs typeface="Lato"/>
                <a:sym typeface="Lato"/>
              </a:rPr>
              <a:t>Database:</a:t>
            </a:r>
            <a:r>
              <a:rPr lang="en">
                <a:latin typeface="Lato"/>
                <a:ea typeface="Lato"/>
                <a:cs typeface="Lato"/>
                <a:sym typeface="Lato"/>
              </a:rPr>
              <a:t> The data is stored in the database </a:t>
            </a:r>
            <a:endParaRPr>
              <a:latin typeface="Lato"/>
              <a:ea typeface="Lato"/>
              <a:cs typeface="Lato"/>
              <a:sym typeface="Lato"/>
            </a:endParaRPr>
          </a:p>
          <a:p>
            <a:pPr marL="457200" lvl="0" indent="-317500" algn="l" rtl="0">
              <a:spcBef>
                <a:spcPts val="0"/>
              </a:spcBef>
              <a:spcAft>
                <a:spcPts val="0"/>
              </a:spcAft>
              <a:buSzPts val="1400"/>
              <a:buFont typeface="Lato"/>
              <a:buAutoNum type="arabicPeriod"/>
            </a:pPr>
            <a:r>
              <a:rPr lang="en" b="1">
                <a:latin typeface="Lato"/>
                <a:ea typeface="Lato"/>
                <a:cs typeface="Lato"/>
                <a:sym typeface="Lato"/>
              </a:rPr>
              <a:t>Data Preprocessing:</a:t>
            </a:r>
            <a:r>
              <a:rPr lang="en">
                <a:latin typeface="Lato"/>
                <a:ea typeface="Lato"/>
                <a:cs typeface="Lato"/>
                <a:sym typeface="Lato"/>
              </a:rPr>
              <a:t> The data is being processed to detect and reduce unwanted noice </a:t>
            </a:r>
            <a:endParaRPr>
              <a:latin typeface="Lato"/>
              <a:ea typeface="Lato"/>
              <a:cs typeface="Lato"/>
              <a:sym typeface="Lato"/>
            </a:endParaRPr>
          </a:p>
          <a:p>
            <a:pPr marL="457200" lvl="0" indent="-317500" algn="l" rtl="0">
              <a:spcBef>
                <a:spcPts val="0"/>
              </a:spcBef>
              <a:spcAft>
                <a:spcPts val="0"/>
              </a:spcAft>
              <a:buSzPts val="1400"/>
              <a:buFont typeface="Lato"/>
              <a:buAutoNum type="arabicPeriod"/>
            </a:pPr>
            <a:r>
              <a:rPr lang="en" b="1">
                <a:latin typeface="Lato"/>
                <a:ea typeface="Lato"/>
                <a:cs typeface="Lato"/>
                <a:sym typeface="Lato"/>
              </a:rPr>
              <a:t>Tools:       </a:t>
            </a:r>
            <a:r>
              <a:rPr lang="en">
                <a:latin typeface="Lato"/>
                <a:ea typeface="Lato"/>
                <a:cs typeface="Lato"/>
                <a:sym typeface="Lato"/>
              </a:rPr>
              <a:t>Azure tools as well the tools and algorithm created is explicitly employed </a:t>
            </a:r>
            <a:endParaRPr>
              <a:latin typeface="Lato"/>
              <a:ea typeface="Lato"/>
              <a:cs typeface="Lato"/>
              <a:sym typeface="Lato"/>
            </a:endParaRPr>
          </a:p>
          <a:p>
            <a:pPr marL="457200" lvl="0" indent="-317500" algn="l" rtl="0">
              <a:spcBef>
                <a:spcPts val="0"/>
              </a:spcBef>
              <a:spcAft>
                <a:spcPts val="0"/>
              </a:spcAft>
              <a:buSzPts val="1400"/>
              <a:buFont typeface="Lato"/>
              <a:buAutoNum type="arabicPeriod"/>
            </a:pPr>
            <a:r>
              <a:rPr lang="en" b="1">
                <a:latin typeface="Lato"/>
                <a:ea typeface="Lato"/>
                <a:cs typeface="Lato"/>
                <a:sym typeface="Lato"/>
              </a:rPr>
              <a:t>Output:  </a:t>
            </a:r>
            <a:r>
              <a:rPr lang="en">
                <a:latin typeface="Lato"/>
                <a:ea typeface="Lato"/>
                <a:cs typeface="Lato"/>
                <a:sym typeface="Lato"/>
              </a:rPr>
              <a:t>The output is received in the text format i.e.,  Audio → Text </a:t>
            </a:r>
            <a:endParaRPr>
              <a:latin typeface="Lato"/>
              <a:ea typeface="Lato"/>
              <a:cs typeface="Lato"/>
              <a:sym typeface="Lato"/>
            </a:endParaRPr>
          </a:p>
          <a:p>
            <a:pPr marL="457200" lvl="0" indent="-317500" algn="l" rtl="0">
              <a:spcBef>
                <a:spcPts val="0"/>
              </a:spcBef>
              <a:spcAft>
                <a:spcPts val="0"/>
              </a:spcAft>
              <a:buSzPts val="1400"/>
              <a:buFont typeface="Lato"/>
              <a:buAutoNum type="arabicPeriod"/>
            </a:pPr>
            <a:r>
              <a:rPr lang="en" b="1">
                <a:latin typeface="Lato"/>
                <a:ea typeface="Lato"/>
                <a:cs typeface="Lato"/>
                <a:sym typeface="Lato"/>
              </a:rPr>
              <a:t>Training: </a:t>
            </a:r>
            <a:r>
              <a:rPr lang="en">
                <a:latin typeface="Lato"/>
                <a:ea typeface="Lato"/>
                <a:cs typeface="Lato"/>
                <a:sym typeface="Lato"/>
              </a:rPr>
              <a:t>The training of the Machine Learning model is performed </a:t>
            </a:r>
            <a:endParaRPr>
              <a:latin typeface="Lato"/>
              <a:ea typeface="Lato"/>
              <a:cs typeface="Lato"/>
              <a:sym typeface="Lato"/>
            </a:endParaRPr>
          </a:p>
          <a:p>
            <a:pPr marL="457200" lvl="0" indent="-317500" algn="l" rtl="0">
              <a:spcBef>
                <a:spcPts val="0"/>
              </a:spcBef>
              <a:spcAft>
                <a:spcPts val="0"/>
              </a:spcAft>
              <a:buSzPts val="1400"/>
              <a:buFont typeface="Lato"/>
              <a:buAutoNum type="arabicPeriod"/>
            </a:pPr>
            <a:r>
              <a:rPr lang="en" b="1">
                <a:latin typeface="Lato"/>
                <a:ea typeface="Lato"/>
                <a:cs typeface="Lato"/>
                <a:sym typeface="Lato"/>
              </a:rPr>
              <a:t>Model:  </a:t>
            </a:r>
            <a:r>
              <a:rPr lang="en">
                <a:latin typeface="Lato"/>
                <a:ea typeface="Lato"/>
                <a:cs typeface="Lato"/>
                <a:sym typeface="Lato"/>
              </a:rPr>
              <a:t>   The model generated is stored and used for live data as well for recorded audio calls</a:t>
            </a:r>
            <a:endParaRPr>
              <a:latin typeface="Lato"/>
              <a:ea typeface="Lato"/>
              <a:cs typeface="Lato"/>
              <a:sym typeface="Lato"/>
            </a:endParaRPr>
          </a:p>
        </p:txBody>
      </p:sp>
      <p:sp>
        <p:nvSpPr>
          <p:cNvPr id="217" name="Google Shape;217;p34"/>
          <p:cNvSpPr txBox="1"/>
          <p:nvPr/>
        </p:nvSpPr>
        <p:spPr>
          <a:xfrm>
            <a:off x="613450" y="2736900"/>
            <a:ext cx="78666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u="sng">
                <a:latin typeface="Lato"/>
                <a:ea typeface="Lato"/>
                <a:cs typeface="Lato"/>
                <a:sym typeface="Lato"/>
              </a:rPr>
              <a:t>TESTING FLOW:</a:t>
            </a:r>
            <a:endParaRPr>
              <a:latin typeface="Lato"/>
              <a:ea typeface="Lato"/>
              <a:cs typeface="Lato"/>
              <a:sym typeface="Lato"/>
            </a:endParaRPr>
          </a:p>
        </p:txBody>
      </p:sp>
      <p:sp>
        <p:nvSpPr>
          <p:cNvPr id="218" name="Google Shape;218;p34"/>
          <p:cNvSpPr txBox="1"/>
          <p:nvPr/>
        </p:nvSpPr>
        <p:spPr>
          <a:xfrm>
            <a:off x="912300" y="3318900"/>
            <a:ext cx="86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219" name="Google Shape;219;p34"/>
          <p:cNvSpPr txBox="1"/>
          <p:nvPr/>
        </p:nvSpPr>
        <p:spPr>
          <a:xfrm>
            <a:off x="755000" y="3145875"/>
            <a:ext cx="77250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8.     </a:t>
            </a:r>
            <a:r>
              <a:rPr lang="en" b="1">
                <a:latin typeface="Lato"/>
                <a:ea typeface="Lato"/>
                <a:cs typeface="Lato"/>
                <a:sym typeface="Lato"/>
              </a:rPr>
              <a:t>Data </a:t>
            </a:r>
            <a:r>
              <a:rPr lang="en">
                <a:latin typeface="Lato"/>
                <a:ea typeface="Lato"/>
                <a:cs typeface="Lato"/>
                <a:sym typeface="Lato"/>
              </a:rPr>
              <a:t>: The data can be live streaming or recorded one.</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9.     </a:t>
            </a:r>
            <a:r>
              <a:rPr lang="en" b="1">
                <a:latin typeface="Lato"/>
                <a:ea typeface="Lato"/>
                <a:cs typeface="Lato"/>
                <a:sym typeface="Lato"/>
              </a:rPr>
              <a:t>Database</a:t>
            </a:r>
            <a:r>
              <a:rPr lang="en">
                <a:latin typeface="Lato"/>
                <a:ea typeface="Lato"/>
                <a:cs typeface="Lato"/>
                <a:sym typeface="Lato"/>
              </a:rPr>
              <a:t> : The stored data is retrieved from the database.</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10.  </a:t>
            </a:r>
            <a:r>
              <a:rPr lang="en" b="1">
                <a:latin typeface="Lato"/>
                <a:ea typeface="Lato"/>
                <a:cs typeface="Lato"/>
                <a:sym typeface="Lato"/>
              </a:rPr>
              <a:t>ML Model</a:t>
            </a:r>
            <a:r>
              <a:rPr lang="en">
                <a:latin typeface="Lato"/>
                <a:ea typeface="Lato"/>
                <a:cs typeface="Lato"/>
                <a:sym typeface="Lato"/>
              </a:rPr>
              <a:t> : The new testing data is given to the model for further analysis.</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11.  </a:t>
            </a:r>
            <a:r>
              <a:rPr lang="en" b="1">
                <a:latin typeface="Lato"/>
                <a:ea typeface="Lato"/>
                <a:cs typeface="Lato"/>
                <a:sym typeface="Lato"/>
              </a:rPr>
              <a:t>Output</a:t>
            </a:r>
            <a:r>
              <a:rPr lang="en">
                <a:latin typeface="Lato"/>
                <a:ea typeface="Lato"/>
                <a:cs typeface="Lato"/>
                <a:sym typeface="Lato"/>
              </a:rPr>
              <a:t> : The text format of the corresponding audio is displayed in the preferred language.</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12.  </a:t>
            </a:r>
            <a:r>
              <a:rPr lang="en" b="1">
                <a:latin typeface="Lato"/>
                <a:ea typeface="Lato"/>
                <a:cs typeface="Lato"/>
                <a:sym typeface="Lato"/>
              </a:rPr>
              <a:t>Dashboard</a:t>
            </a:r>
            <a:r>
              <a:rPr lang="en">
                <a:latin typeface="Lato"/>
                <a:ea typeface="Lato"/>
                <a:cs typeface="Lato"/>
                <a:sym typeface="Lato"/>
              </a:rPr>
              <a:t> : </a:t>
            </a:r>
            <a:r>
              <a:rPr lang="en">
                <a:highlight>
                  <a:srgbClr val="FFFFFF"/>
                </a:highlight>
                <a:latin typeface="Lato"/>
                <a:ea typeface="Lato"/>
                <a:cs typeface="Lato"/>
                <a:sym typeface="Lato"/>
              </a:rPr>
              <a:t>Centralized dashboard for Bank to understand different KPIs for customer satisfaction</a:t>
            </a:r>
            <a:endParaRPr>
              <a:highlight>
                <a:srgbClr val="FFFFFF"/>
              </a:highlight>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5"/>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225" name="Google Shape;225;p35"/>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How is your solution better than alternatives and how do you plan to build adoption?</a:t>
            </a:r>
            <a:endParaRPr sz="1400" b="0" i="0" u="none" strike="noStrike" cap="none">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300">
              <a:solidFill>
                <a:srgbClr val="222222"/>
              </a:solidFill>
              <a:highlight>
                <a:srgbClr val="FFFFFF"/>
              </a:highlight>
              <a:latin typeface="Lato"/>
              <a:ea typeface="Lato"/>
              <a:cs typeface="Lato"/>
              <a:sym typeface="Lato"/>
            </a:endParaRPr>
          </a:p>
          <a:p>
            <a:pPr marL="457200" marR="0" lvl="0" indent="-317500" algn="l" rtl="0">
              <a:lnSpc>
                <a:spcPct val="15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We are developing a solution that will offer mixed language call analysis, in addition to multilingual support offered by other voice analytics platforms.</a:t>
            </a:r>
            <a:endParaRPr>
              <a:solidFill>
                <a:srgbClr val="222222"/>
              </a:solidFill>
              <a:highlight>
                <a:srgbClr val="FFFFFF"/>
              </a:highlight>
              <a:latin typeface="Lato"/>
              <a:ea typeface="Lato"/>
              <a:cs typeface="Lato"/>
              <a:sym typeface="Lato"/>
            </a:endParaRPr>
          </a:p>
          <a:p>
            <a:pPr marL="457200" lvl="0" indent="-317500" algn="l" rtl="0">
              <a:lnSpc>
                <a:spcPct val="15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Our conversion of voice recordings to text is more accurate .</a:t>
            </a:r>
            <a:endParaRPr>
              <a:solidFill>
                <a:srgbClr val="222222"/>
              </a:solidFill>
              <a:highlight>
                <a:srgbClr val="FFFFFF"/>
              </a:highlight>
              <a:latin typeface="Lato"/>
              <a:ea typeface="Lato"/>
              <a:cs typeface="Lato"/>
              <a:sym typeface="Lato"/>
            </a:endParaRPr>
          </a:p>
          <a:p>
            <a:pPr marL="457200" lvl="0" indent="-317500" algn="l" rtl="0">
              <a:lnSpc>
                <a:spcPct val="15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This tool helps the bank pinpoint the problems of regular customers.</a:t>
            </a:r>
            <a:endParaRPr>
              <a:solidFill>
                <a:srgbClr val="222222"/>
              </a:solidFill>
              <a:highlight>
                <a:srgbClr val="FFFFFF"/>
              </a:highlight>
              <a:latin typeface="Lato"/>
              <a:ea typeface="Lato"/>
              <a:cs typeface="Lato"/>
              <a:sym typeface="Lato"/>
            </a:endParaRPr>
          </a:p>
          <a:p>
            <a:pPr marL="457200" lvl="0" indent="-317500" algn="l" rtl="0">
              <a:lnSpc>
                <a:spcPct val="15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By providing sentiment analysis for text format speech data, we help banks gain better business insights and increase customer satisfaction.</a:t>
            </a:r>
            <a:endParaRPr>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None/>
            </a:pPr>
            <a:endParaRPr>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None/>
            </a:pPr>
            <a:endParaRPr>
              <a:solidFill>
                <a:srgbClr val="222222"/>
              </a:solidFill>
              <a:highlight>
                <a:srgbClr val="FFFFFF"/>
              </a:highlight>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881</Words>
  <Application>Microsoft Office PowerPoint</Application>
  <PresentationFormat>On-screen Show (16:9)</PresentationFormat>
  <Paragraphs>77</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Lato Black</vt:lpstr>
      <vt:lpstr>Trebuchet MS</vt:lpstr>
      <vt:lpstr>Lato</vt:lpstr>
      <vt:lpstr>Arial</vt:lpstr>
      <vt:lpstr>TI Template</vt:lpstr>
      <vt:lpstr>Bank of Baroda Hackathon - 2022                       </vt:lpstr>
      <vt:lpstr>Problem Statement?</vt:lpstr>
      <vt:lpstr>User Segment &amp; Pain Points</vt:lpstr>
      <vt:lpstr>Pre-Requisite</vt:lpstr>
      <vt:lpstr>Azure tools or resources</vt:lpstr>
      <vt:lpstr>Any Supporting Functional Documents</vt:lpstr>
      <vt:lpstr>Methodology</vt:lpstr>
      <vt:lpstr>PowerPoint Presentation</vt:lpstr>
      <vt:lpstr>Key Differentiators &amp; Adoption Plan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Gunalan Thangavel</cp:lastModifiedBy>
  <cp:revision>1</cp:revision>
  <dcterms:modified xsi:type="dcterms:W3CDTF">2022-09-20T16:38:12Z</dcterms:modified>
</cp:coreProperties>
</file>