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IN" sz="4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F4654FB-DC07-49E7-8E52-2C4D26DFD099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DCF96EC-F5A9-4087-9CF7-9691062E9F89}" type="slidenum">
              <a:rPr lang="en-GB" sz="10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97720" y="3449520"/>
            <a:ext cx="2842200" cy="169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00FFFF"/>
                </a:solidFill>
                <a:latin typeface="Caveat"/>
                <a:ea typeface="Lobster"/>
              </a:rPr>
              <a:t>TEAM</a:t>
            </a:r>
            <a:r>
              <a:rPr lang="en-GB" sz="1800" b="1" strike="noStrike" spc="-1">
                <a:solidFill>
                  <a:srgbClr val="00FFFF"/>
                </a:solidFill>
                <a:latin typeface="Caveat"/>
                <a:ea typeface="Caveat"/>
              </a:rPr>
              <a:t> </a:t>
            </a:r>
            <a:r>
              <a:rPr lang="en-GB" sz="1800" b="1" strike="noStrike" spc="-1">
                <a:solidFill>
                  <a:srgbClr val="00FFFF"/>
                </a:solidFill>
                <a:latin typeface="Caveat"/>
                <a:ea typeface="Spectral"/>
              </a:rPr>
              <a:t>:</a:t>
            </a:r>
            <a:r>
              <a:rPr lang="en-GB" sz="1800" b="1" strike="noStrike" spc="-1">
                <a:solidFill>
                  <a:srgbClr val="6AA84F"/>
                </a:solidFill>
                <a:latin typeface="Caveat"/>
                <a:ea typeface="Spectral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Spectral"/>
                <a:ea typeface="Spectral"/>
              </a:rPr>
              <a:t>SANJJUSHRI VARSHINI R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Spectral"/>
                <a:ea typeface="Spectral"/>
              </a:rPr>
              <a:t>PRIYADHARSHINI 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Spectral"/>
                <a:ea typeface="Spectral"/>
              </a:rPr>
              <a:t>A K SUPRIYA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Spectral"/>
                <a:ea typeface="Spectral"/>
              </a:rPr>
              <a:t>MADHANA LAXMI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Spectral"/>
                <a:ea typeface="Spectral"/>
              </a:rPr>
              <a:t>Prof.Dr.J.VENKATESH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473280" y="1051920"/>
            <a:ext cx="5209560" cy="21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00FFFF"/>
                </a:solidFill>
                <a:latin typeface="Arial"/>
                <a:ea typeface="Merriweather"/>
              </a:rPr>
              <a:t>SENTIMENTAL ANALYSIS AND OPINION MINING FOR TAMIL TEXT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6"/>
          <p:cNvPicPr/>
          <p:nvPr/>
        </p:nvPicPr>
        <p:blipFill>
          <a:blip r:embed="rId2"/>
          <a:stretch/>
        </p:blipFill>
        <p:spPr>
          <a:xfrm>
            <a:off x="2811600" y="1251360"/>
            <a:ext cx="3520800" cy="264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58800" y="224640"/>
            <a:ext cx="3148200" cy="66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1" u="sng" strike="noStrike" spc="-1">
                <a:solidFill>
                  <a:srgbClr val="00FFFF"/>
                </a:solidFill>
                <a:uFillTx/>
                <a:latin typeface="Arial"/>
                <a:ea typeface="EB Garamond"/>
              </a:rPr>
              <a:t>INTRODUCTION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456000" y="984600"/>
            <a:ext cx="5472000" cy="405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7120">
              <a:lnSpc>
                <a:spcPct val="100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Georgia"/>
              </a:rPr>
              <a:t>Machine learning is a field of study that looks at using computational algorithms to turn empirical data into usable models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7120">
              <a:lnSpc>
                <a:spcPct val="100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FFFFFF"/>
                </a:solidFill>
                <a:highlight>
                  <a:srgbClr val="1B212C"/>
                </a:highlight>
                <a:latin typeface="Calibri"/>
                <a:ea typeface="Georgia"/>
              </a:rPr>
              <a:t>Natural language processing (NLP) is a field of artificial intelligence in which computers analyse, understand, and derive meaning from human language in a smart and useful way.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7120">
              <a:lnSpc>
                <a:spcPct val="100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FFFFFF"/>
                </a:solidFill>
                <a:highlight>
                  <a:srgbClr val="1B212C"/>
                </a:highlight>
                <a:latin typeface="Calibri"/>
                <a:ea typeface="Georgia"/>
              </a:rPr>
              <a:t>Sentiment analysis is contextual mining of text which identifies and extracts subjective information in source material, and helping a business to understand the social sentiment of their brand, product or service while monitoring online conversations.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44;p14"/>
          <p:cNvPicPr/>
          <p:nvPr/>
        </p:nvPicPr>
        <p:blipFill>
          <a:blip r:embed="rId2"/>
          <a:stretch/>
        </p:blipFill>
        <p:spPr>
          <a:xfrm>
            <a:off x="435960" y="1603800"/>
            <a:ext cx="2948040" cy="214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424680" y="239760"/>
            <a:ext cx="2294640" cy="67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1" u="sng" strike="noStrike" spc="-1">
                <a:solidFill>
                  <a:srgbClr val="00FFFF"/>
                </a:solidFill>
                <a:uFillTx/>
                <a:latin typeface="Arial"/>
                <a:ea typeface="EB Garamond"/>
              </a:rPr>
              <a:t>ABSTRACT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90680" y="1440000"/>
            <a:ext cx="8162280" cy="320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0680">
              <a:lnSpc>
                <a:spcPct val="115000"/>
              </a:lnSpc>
              <a:spcBef>
                <a:spcPts val="1199"/>
              </a:spcBef>
              <a:spcAft>
                <a:spcPts val="601"/>
              </a:spcAft>
              <a:buClr>
                <a:srgbClr val="29C7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The overall importance of sentiment analysis is connected with the development of social media such as reviews, e-commerce websites, and other social networks. 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Aft>
                <a:spcPts val="601"/>
              </a:spcAft>
              <a:buClr>
                <a:srgbClr val="29C7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It is difficult to analyze all the reviews in another language manually, so we came up with the idea of 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mbria"/>
              </a:rPr>
              <a:t>sentiment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 analysis for Tamil text. 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Aft>
                <a:spcPts val="601"/>
              </a:spcAft>
              <a:buClr>
                <a:srgbClr val="29C7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Most of the people just ignore the Tamil language reviews, we focused on it to give importance to Tamil language opinions.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29C7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Our goal is to make the job of both the seller and  the  consumer  easier by analyzing large-scale evaluations in a matter of minutes and providing the finest product on the market.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733840" y="203760"/>
            <a:ext cx="367632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1" u="sng" strike="noStrike" spc="-1">
                <a:solidFill>
                  <a:srgbClr val="00FFFF"/>
                </a:solidFill>
                <a:uFillTx/>
                <a:latin typeface="Arial"/>
                <a:ea typeface="Times New Roman"/>
              </a:rPr>
              <a:t>IMPLEMENTATION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13600" y="1488960"/>
            <a:ext cx="6643080" cy="282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We scraped data from various websites , we mainly focused on Tamil books reviews in Tamil language.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1" i="1" strike="noStrike" spc="-1" dirty="0">
                <a:solidFill>
                  <a:srgbClr val="00FFFF"/>
                </a:solidFill>
                <a:latin typeface="Calibri"/>
                <a:ea typeface="Georgia"/>
              </a:rPr>
              <a:t>STEPS: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Data cleaning </a:t>
            </a: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US" sz="1600" spc="-1" dirty="0">
                <a:solidFill>
                  <a:schemeClr val="bg1"/>
                </a:solidFill>
              </a:rPr>
              <a:t>converting the Tamil language text to integer </a:t>
            </a:r>
          </a:p>
          <a:p>
            <a:pPr marL="584640" lvl="1">
              <a:lnSpc>
                <a:spcPct val="115000"/>
              </a:lnSpc>
              <a:buClr>
                <a:srgbClr val="00FFFF"/>
              </a:buClr>
            </a:pPr>
            <a:r>
              <a:rPr lang="en-US" sz="1600" spc="-1" dirty="0">
                <a:solidFill>
                  <a:schemeClr val="bg1"/>
                </a:solidFill>
              </a:rPr>
              <a:t>      so that data is prepared to use</a:t>
            </a:r>
            <a:endParaRPr lang="en-IN" sz="16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Split the data into training / test sets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Creating  the model 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58;p16"/>
          <p:cNvPicPr/>
          <p:nvPr/>
        </p:nvPicPr>
        <p:blipFill>
          <a:blip r:embed="rId2"/>
          <a:srcRect l="15717" r="14257" b="12284"/>
          <a:stretch/>
        </p:blipFill>
        <p:spPr>
          <a:xfrm>
            <a:off x="6789193" y="2899260"/>
            <a:ext cx="1541207" cy="17981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7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52640" y="653516"/>
            <a:ext cx="7038720" cy="396726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Training the model </a:t>
            </a: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Made predictions and evaluated them and improved to get accuracy more than 0.85</a:t>
            </a:r>
          </a:p>
          <a:p>
            <a:pPr marL="584640" lvl="1">
              <a:lnSpc>
                <a:spcPct val="115000"/>
              </a:lnSpc>
              <a:buClr>
                <a:srgbClr val="00FFFF"/>
              </a:buClr>
            </a:pPr>
            <a:endParaRPr lang="en-US" sz="1600" spc="-1" dirty="0">
              <a:solidFill>
                <a:srgbClr val="FFFFFF"/>
              </a:solidFill>
              <a:latin typeface="Calibri"/>
              <a:ea typeface="Georgia"/>
            </a:endParaRPr>
          </a:p>
          <a:p>
            <a:pPr marL="176213" indent="273050">
              <a:lnSpc>
                <a:spcPct val="115000"/>
              </a:lnSpc>
              <a:buClr>
                <a:srgbClr val="00FFFF"/>
              </a:buClr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Classifiers Used :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87425" indent="-87313">
              <a:lnSpc>
                <a:spcPct val="115000"/>
              </a:lnSpc>
              <a:buFont typeface="Wingdings" panose="05000000000000000000" pitchFamily="2" charset="2"/>
              <a:buChar char="ü"/>
              <a:tabLst>
                <a:tab pos="987425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Ridge Classifier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SGD Classifier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Multinomial NB classification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Nearest Centroid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Random Forest Classifier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Support Vector Machine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0011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Georgia"/>
              </a:rPr>
              <a:t>   Decision Tree Classifier</a:t>
            </a:r>
            <a:endParaRPr lang="en-US" sz="1600" spc="-1" dirty="0">
              <a:solidFill>
                <a:srgbClr val="FFFFFF"/>
              </a:solidFill>
              <a:latin typeface="Calibri"/>
              <a:ea typeface="Georgia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FFFFFF"/>
              </a:solidFill>
              <a:latin typeface="Calibri"/>
              <a:ea typeface="Georgia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endParaRPr lang="en-US" sz="1600" spc="-1" dirty="0">
              <a:solidFill>
                <a:srgbClr val="FFFFFF"/>
              </a:solidFill>
              <a:latin typeface="Calibri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endParaRPr lang="en-US" sz="1600" spc="-1" dirty="0">
              <a:solidFill>
                <a:srgbClr val="FFFFFF"/>
              </a:solidFill>
              <a:latin typeface="Calibri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29760">
              <a:lnSpc>
                <a:spcPct val="115000"/>
              </a:lnSpc>
              <a:buClr>
                <a:srgbClr val="00FFFF"/>
              </a:buClr>
              <a:buFont typeface="Arial"/>
              <a:buChar char="•"/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59;p16"/>
          <p:cNvPicPr/>
          <p:nvPr/>
        </p:nvPicPr>
        <p:blipFill>
          <a:blip r:embed="rId2"/>
          <a:srcRect l="9447" t="24945" r="12939" b="4787"/>
          <a:stretch/>
        </p:blipFill>
        <p:spPr>
          <a:xfrm>
            <a:off x="6002616" y="3704580"/>
            <a:ext cx="2359080" cy="91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34520" y="343800"/>
            <a:ext cx="2672280" cy="72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1" u="sng" strike="noStrike" spc="-1">
                <a:solidFill>
                  <a:srgbClr val="00FFFF"/>
                </a:solidFill>
                <a:uFillTx/>
                <a:latin typeface="Arial"/>
                <a:ea typeface="EB Garamond"/>
              </a:rPr>
              <a:t>FLOWCHART 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65;p17"/>
          <p:cNvPicPr/>
          <p:nvPr/>
        </p:nvPicPr>
        <p:blipFill>
          <a:blip r:embed="rId2"/>
          <a:srcRect l="3853" t="15549" r="16257" b="4168"/>
          <a:stretch/>
        </p:blipFill>
        <p:spPr>
          <a:xfrm>
            <a:off x="943560" y="1485000"/>
            <a:ext cx="7054560" cy="321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522160" y="376920"/>
            <a:ext cx="379188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  <a:ea typeface="Montserrat"/>
              </a:rPr>
              <a:t>GLIMPSE  OF OUR DATA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71;p18"/>
          <p:cNvPicPr/>
          <p:nvPr/>
        </p:nvPicPr>
        <p:blipFill>
          <a:blip r:embed="rId2"/>
          <a:srcRect l="29526" t="38492" r="32506" b="27325"/>
          <a:stretch/>
        </p:blipFill>
        <p:spPr>
          <a:xfrm>
            <a:off x="951840" y="1836720"/>
            <a:ext cx="6933240" cy="245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594240" y="277920"/>
            <a:ext cx="1864080" cy="62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300" b="1" u="sng" strike="noStrike" spc="-1">
                <a:solidFill>
                  <a:srgbClr val="00FFFF"/>
                </a:solidFill>
                <a:uFillTx/>
                <a:latin typeface="Arial"/>
                <a:ea typeface="EB Garamond"/>
              </a:rPr>
              <a:t>RESULT</a:t>
            </a:r>
            <a:endParaRPr lang="en-IN" sz="3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5"/>
          <p:cNvPicPr/>
          <p:nvPr/>
        </p:nvPicPr>
        <p:blipFill>
          <a:blip r:embed="rId3"/>
          <a:stretch/>
        </p:blipFill>
        <p:spPr>
          <a:xfrm>
            <a:off x="2254680" y="1438920"/>
            <a:ext cx="4543200" cy="31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15440" y="268560"/>
            <a:ext cx="4713120" cy="687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1" u="sng" strike="noStrike" spc="-1">
                <a:solidFill>
                  <a:srgbClr val="00FFFF"/>
                </a:solidFill>
                <a:uFillTx/>
                <a:latin typeface="Arial"/>
                <a:ea typeface="EB Garamond"/>
              </a:rPr>
              <a:t>FUTURE IMPROVEMENT</a:t>
            </a:r>
            <a:endParaRPr lang="en-IN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130760" y="1366920"/>
            <a:ext cx="6882120" cy="2277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marL="457200" indent="-31068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2FC9FF"/>
              </a:buClr>
              <a:buFont typeface="Wingdings" charset="2"/>
              <a:buChar char="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For efficient and successful utilization, we may extend this as an extension in the browser for consumers.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spcAft>
                <a:spcPts val="1199"/>
              </a:spcAft>
              <a:buClr>
                <a:srgbClr val="2FC9FF"/>
              </a:buClr>
              <a:buFont typeface="Wingdings" charset="2"/>
              <a:buChar char="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The additional study can be carried out to assess the impact of a variety of regions and domain-based elements. 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spcAft>
                <a:spcPts val="1199"/>
              </a:spcAft>
              <a:buClr>
                <a:srgbClr val="2FC9FF"/>
              </a:buClr>
              <a:buFont typeface="Wingdings" charset="2"/>
              <a:buChar char="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Lato"/>
              </a:rPr>
              <a:t>Extending the use of sentiment analysis to other domains might provide some intriguing results.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6000"/>
              </a:lnSpc>
              <a:spcBef>
                <a:spcPts val="1199"/>
              </a:spcBef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87;p20"/>
          <p:cNvPicPr/>
          <p:nvPr/>
        </p:nvPicPr>
        <p:blipFill>
          <a:blip r:embed="rId2"/>
          <a:stretch/>
        </p:blipFill>
        <p:spPr>
          <a:xfrm>
            <a:off x="5640480" y="3453840"/>
            <a:ext cx="2702160" cy="142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384</Words>
  <Application>Microsoft Office PowerPoint</Application>
  <PresentationFormat>On-screen Show (16:9)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Caveat</vt:lpstr>
      <vt:lpstr>Lato</vt:lpstr>
      <vt:lpstr>Spectral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Akshara AS</cp:lastModifiedBy>
  <cp:revision>8</cp:revision>
  <dcterms:modified xsi:type="dcterms:W3CDTF">2021-12-02T08:26:05Z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