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88" r:id="rId6"/>
    <p:sldId id="289" r:id="rId7"/>
    <p:sldId id="290" r:id="rId8"/>
    <p:sldId id="291" r:id="rId9"/>
    <p:sldId id="292" r:id="rId10"/>
    <p:sldId id="295" r:id="rId11"/>
    <p:sldId id="293" r:id="rId12"/>
    <p:sldId id="294"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1" d="100"/>
          <a:sy n="71" d="100"/>
        </p:scale>
        <p:origin x="696"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10/17/2023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10/17/2023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10/17/2023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99502" y="3773331"/>
            <a:ext cx="9144000" cy="1384995"/>
          </a:xfrm>
        </p:spPr>
        <p:txBody>
          <a:bodyPr lIns="0" tIns="0" rIns="0" bIns="0" anchor="t">
            <a:spAutoFit/>
          </a:bodyPr>
          <a:lstStyle/>
          <a:p>
            <a:r>
              <a:rPr lang="en-US" b="1" dirty="0">
                <a:solidFill>
                  <a:schemeClr val="bg1"/>
                </a:solidFill>
              </a:rPr>
              <a:t>Project Synopsis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18266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C8E84541-A890-792F-7C13-DA120FD3E22F}"/>
              </a:ext>
            </a:extLst>
          </p:cNvPr>
          <p:cNvSpPr txBox="1"/>
          <p:nvPr/>
        </p:nvSpPr>
        <p:spPr>
          <a:xfrm>
            <a:off x="7691718" y="5405718"/>
            <a:ext cx="4329953" cy="646331"/>
          </a:xfrm>
          <a:prstGeom prst="rect">
            <a:avLst/>
          </a:prstGeom>
          <a:noFill/>
        </p:spPr>
        <p:txBody>
          <a:bodyPr wrap="square" rtlCol="0">
            <a:spAutoFit/>
          </a:bodyPr>
          <a:lstStyle/>
          <a:p>
            <a:r>
              <a:rPr lang="en-US" dirty="0">
                <a:solidFill>
                  <a:schemeClr val="bg1"/>
                </a:solidFill>
              </a:rPr>
              <a:t>Team Leader: Vishal Kumar (2022924)</a:t>
            </a:r>
            <a:br>
              <a:rPr lang="en-US" dirty="0">
                <a:solidFill>
                  <a:schemeClr val="bg1"/>
                </a:solidFill>
              </a:rPr>
            </a:br>
            <a:r>
              <a:rPr lang="en-US" dirty="0">
                <a:solidFill>
                  <a:schemeClr val="bg1"/>
                </a:solidFill>
              </a:rPr>
              <a:t>Member:       Sanjna (2022611)</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6E03-A614-A402-1A15-410444740666}"/>
              </a:ext>
            </a:extLst>
          </p:cNvPr>
          <p:cNvSpPr>
            <a:spLocks noGrp="1"/>
          </p:cNvSpPr>
          <p:nvPr>
            <p:ph type="title"/>
          </p:nvPr>
        </p:nvSpPr>
        <p:spPr/>
        <p:txBody>
          <a:bodyPr>
            <a:normAutofit/>
          </a:bodyPr>
          <a:lstStyle/>
          <a:p>
            <a:r>
              <a:rPr lang="en-IN" sz="2800" b="1" dirty="0">
                <a:solidFill>
                  <a:schemeClr val="tx1">
                    <a:lumMod val="75000"/>
                    <a:lumOff val="25000"/>
                  </a:schemeClr>
                </a:solidFill>
                <a:effectLst/>
                <a:latin typeface="Century Gothic (Headings)"/>
                <a:ea typeface="Calibri" panose="020F0502020204030204" pitchFamily="34" charset="0"/>
              </a:rPr>
              <a:t>Problem Statement</a:t>
            </a:r>
            <a:endParaRPr lang="en-US" sz="6000" b="1" dirty="0">
              <a:solidFill>
                <a:schemeClr val="tx1">
                  <a:lumMod val="75000"/>
                  <a:lumOff val="25000"/>
                </a:schemeClr>
              </a:solidFill>
              <a:latin typeface="Century Gothic (Headings)"/>
            </a:endParaRPr>
          </a:p>
        </p:txBody>
      </p:sp>
      <p:sp>
        <p:nvSpPr>
          <p:cNvPr id="3" name="Content Placeholder 2">
            <a:extLst>
              <a:ext uri="{FF2B5EF4-FFF2-40B4-BE49-F238E27FC236}">
                <a16:creationId xmlns:a16="http://schemas.microsoft.com/office/drawing/2014/main" id="{CD3442B8-69B8-100F-01A1-B1E225B6C363}"/>
              </a:ext>
            </a:extLst>
          </p:cNvPr>
          <p:cNvSpPr>
            <a:spLocks noGrp="1"/>
          </p:cNvSpPr>
          <p:nvPr>
            <p:ph idx="1"/>
          </p:nvPr>
        </p:nvSpPr>
        <p:spPr/>
        <p:txBody>
          <a:bodyPr/>
          <a:lstStyle/>
          <a:p>
            <a:r>
              <a:rPr lang="en-IN" sz="1800" kern="100" dirty="0">
                <a:effectLst/>
                <a:latin typeface="Segoe UI Light (Body)"/>
                <a:ea typeface="Calibri" panose="020F0502020204030204" pitchFamily="34" charset="0"/>
                <a:cs typeface="Raavi" panose="020B0502040204020203" pitchFamily="34" charset="0"/>
              </a:rPr>
              <a:t>There is a need for a robust and open-to-contribute solution that can provide reliable email open tracking analytics. The existing methods and tools for tracking email opens may have limitations, lack transparency, or be costly, making it difficult for businesses, especially small and medium-sized enterprises, to access and utilize such technology.</a:t>
            </a:r>
            <a:br>
              <a:rPr lang="en-US" sz="1800" kern="100" dirty="0">
                <a:effectLst/>
                <a:latin typeface="Segoe UI Light (Body)"/>
                <a:ea typeface="Calibri" panose="020F0502020204030204" pitchFamily="34" charset="0"/>
                <a:cs typeface="Raavi" panose="020B0502040204020203" pitchFamily="34" charset="0"/>
              </a:rPr>
            </a:br>
            <a:br>
              <a:rPr lang="en-US" sz="1800" kern="100" dirty="0">
                <a:effectLst/>
                <a:latin typeface="Segoe UI Light (Body)"/>
                <a:ea typeface="Calibri" panose="020F0502020204030204" pitchFamily="34" charset="0"/>
                <a:cs typeface="Raavi" panose="020B0502040204020203" pitchFamily="34" charset="0"/>
              </a:rPr>
            </a:br>
            <a:r>
              <a:rPr lang="en-IN" sz="1800" kern="100" dirty="0">
                <a:effectLst/>
                <a:ea typeface="Calibri" panose="020F0502020204030204" pitchFamily="34" charset="0"/>
                <a:cs typeface="Raavi" panose="020B0502040204020203" pitchFamily="34" charset="0"/>
              </a:rPr>
              <a:t>To address this issue, we aim to develop an open-source project using Pixels technology, which can offer a scalable and accessible solution for businesses to track email opens efficiently and cost-effectively. </a:t>
            </a:r>
            <a:endParaRPr lang="en-US" sz="1800" kern="100" dirty="0">
              <a:effectLst/>
              <a:ea typeface="Calibri" panose="020F0502020204030204" pitchFamily="34" charset="0"/>
              <a:cs typeface="Raavi" panose="020B0502040204020203" pitchFamily="34" charset="0"/>
            </a:endParaRPr>
          </a:p>
          <a:p>
            <a:pPr algn="just"/>
            <a:endParaRPr lang="en-US" dirty="0"/>
          </a:p>
        </p:txBody>
      </p:sp>
    </p:spTree>
    <p:extLst>
      <p:ext uri="{BB962C8B-B14F-4D97-AF65-F5344CB8AC3E}">
        <p14:creationId xmlns:p14="http://schemas.microsoft.com/office/powerpoint/2010/main" val="136631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B6A5-3134-CD25-DE85-1B999B3F2750}"/>
              </a:ext>
            </a:extLst>
          </p:cNvPr>
          <p:cNvSpPr>
            <a:spLocks noGrp="1"/>
          </p:cNvSpPr>
          <p:nvPr>
            <p:ph type="title"/>
          </p:nvPr>
        </p:nvSpPr>
        <p:spPr>
          <a:xfrm>
            <a:off x="838200" y="324784"/>
            <a:ext cx="10515600" cy="1325563"/>
          </a:xfrm>
        </p:spPr>
        <p:txBody>
          <a:bodyPr>
            <a:normAutofit/>
          </a:bodyPr>
          <a:lstStyle/>
          <a:p>
            <a:r>
              <a:rPr lang="en-IN" sz="2800" b="1" dirty="0">
                <a:solidFill>
                  <a:schemeClr val="tx1">
                    <a:lumMod val="75000"/>
                    <a:lumOff val="25000"/>
                  </a:schemeClr>
                </a:solidFill>
                <a:effectLst/>
                <a:latin typeface="Century Gothic (Headings)"/>
                <a:ea typeface="Calibri" panose="020F0502020204030204" pitchFamily="34" charset="0"/>
              </a:rPr>
              <a:t>Scope of Project</a:t>
            </a:r>
            <a:endParaRPr lang="en-US" sz="6000" b="1" dirty="0">
              <a:solidFill>
                <a:schemeClr val="tx1">
                  <a:lumMod val="75000"/>
                  <a:lumOff val="25000"/>
                </a:schemeClr>
              </a:solidFill>
              <a:latin typeface="Century Gothic (Headings)"/>
            </a:endParaRPr>
          </a:p>
        </p:txBody>
      </p:sp>
      <p:sp>
        <p:nvSpPr>
          <p:cNvPr id="3" name="Content Placeholder 2">
            <a:extLst>
              <a:ext uri="{FF2B5EF4-FFF2-40B4-BE49-F238E27FC236}">
                <a16:creationId xmlns:a16="http://schemas.microsoft.com/office/drawing/2014/main" id="{0810E952-4288-72EF-E5F3-65C61BBE6B32}"/>
              </a:ext>
            </a:extLst>
          </p:cNvPr>
          <p:cNvSpPr>
            <a:spLocks noGrp="1"/>
          </p:cNvSpPr>
          <p:nvPr>
            <p:ph idx="1"/>
          </p:nvPr>
        </p:nvSpPr>
        <p:spPr/>
        <p:txBody>
          <a:bodyPr/>
          <a:lstStyle/>
          <a:p>
            <a:pPr marL="0" marR="0" algn="just">
              <a:lnSpc>
                <a:spcPct val="107000"/>
              </a:lnSpc>
              <a:spcBef>
                <a:spcPts val="0"/>
              </a:spcBef>
              <a:spcAft>
                <a:spcPts val="800"/>
              </a:spcAft>
            </a:pPr>
            <a:r>
              <a:rPr lang="en-IN" sz="1800" kern="100" dirty="0">
                <a:effectLst/>
                <a:latin typeface="Segoe UI Light (Body)"/>
                <a:ea typeface="Calibri" panose="020F0502020204030204" pitchFamily="34" charset="0"/>
                <a:cs typeface="Raavi" panose="020B0502040204020203" pitchFamily="34" charset="0"/>
              </a:rPr>
              <a:t>Develop a user-friendly and accessible API for tracking email opens accurately.</a:t>
            </a:r>
            <a:endParaRPr lang="en-US" sz="1800" kern="100" dirty="0">
              <a:effectLst/>
              <a:latin typeface="Segoe UI Light (Body)"/>
              <a:ea typeface="Calibri" panose="020F0502020204030204" pitchFamily="34" charset="0"/>
              <a:cs typeface="Raavi" panose="020B0502040204020203" pitchFamily="34" charset="0"/>
            </a:endParaRPr>
          </a:p>
          <a:p>
            <a:pPr marL="0" marR="0" algn="just">
              <a:lnSpc>
                <a:spcPct val="107000"/>
              </a:lnSpc>
              <a:spcBef>
                <a:spcPts val="0"/>
              </a:spcBef>
              <a:spcAft>
                <a:spcPts val="800"/>
              </a:spcAft>
            </a:pPr>
            <a:r>
              <a:rPr lang="en-IN" sz="1800" kern="100" dirty="0">
                <a:effectLst/>
                <a:latin typeface="Segoe UI Light (Body)"/>
                <a:ea typeface="Calibri" panose="020F0502020204030204" pitchFamily="34" charset="0"/>
                <a:cs typeface="Raavi" panose="020B0502040204020203" pitchFamily="34" charset="0"/>
              </a:rPr>
              <a:t>Provide basic email open analytics, including open rates and user engagement.</a:t>
            </a:r>
            <a:endParaRPr lang="en-US" sz="1800" kern="100" dirty="0">
              <a:effectLst/>
              <a:latin typeface="Segoe UI Light (Body)"/>
              <a:ea typeface="Calibri" panose="020F0502020204030204" pitchFamily="34" charset="0"/>
              <a:cs typeface="Raavi" panose="020B0502040204020203" pitchFamily="34" charset="0"/>
            </a:endParaRPr>
          </a:p>
          <a:p>
            <a:pPr marL="0" marR="0" algn="just">
              <a:lnSpc>
                <a:spcPct val="107000"/>
              </a:lnSpc>
              <a:spcBef>
                <a:spcPts val="0"/>
              </a:spcBef>
              <a:spcAft>
                <a:spcPts val="800"/>
              </a:spcAft>
            </a:pPr>
            <a:r>
              <a:rPr lang="en-IN" sz="1800" kern="100" dirty="0">
                <a:effectLst/>
                <a:latin typeface="Segoe UI Light (Body)"/>
                <a:ea typeface="Calibri" panose="020F0502020204030204" pitchFamily="34" charset="0"/>
                <a:cs typeface="Raavi" panose="020B0502040204020203" pitchFamily="34" charset="0"/>
              </a:rPr>
              <a:t>Encourage developers and businesses to contribute to the project's development.</a:t>
            </a:r>
            <a:endParaRPr lang="en-US" sz="1800" kern="100" dirty="0">
              <a:latin typeface="Segoe UI Light (Body)"/>
              <a:ea typeface="Calibri" panose="020F0502020204030204" pitchFamily="34" charset="0"/>
              <a:cs typeface="Raavi" panose="020B0502040204020203" pitchFamily="34" charset="0"/>
            </a:endParaRPr>
          </a:p>
          <a:p>
            <a:pPr marL="0" marR="0" algn="just">
              <a:lnSpc>
                <a:spcPct val="107000"/>
              </a:lnSpc>
              <a:spcBef>
                <a:spcPts val="0"/>
              </a:spcBef>
              <a:spcAft>
                <a:spcPts val="800"/>
              </a:spcAft>
            </a:pPr>
            <a:r>
              <a:rPr lang="en-IN" sz="1800" dirty="0">
                <a:effectLst/>
                <a:latin typeface="Segoe UI Light (Body)"/>
                <a:ea typeface="Calibri" panose="020F0502020204030204" pitchFamily="34" charset="0"/>
              </a:rPr>
              <a:t>Utilize Pixels technology for email tracking.</a:t>
            </a:r>
            <a:endParaRPr lang="en-US" dirty="0">
              <a:latin typeface="Segoe UI Light (Body)"/>
            </a:endParaRPr>
          </a:p>
        </p:txBody>
      </p:sp>
    </p:spTree>
    <p:extLst>
      <p:ext uri="{BB962C8B-B14F-4D97-AF65-F5344CB8AC3E}">
        <p14:creationId xmlns:p14="http://schemas.microsoft.com/office/powerpoint/2010/main" val="164416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302D-7C07-4EBA-FCA2-F7D7732D7353}"/>
              </a:ext>
            </a:extLst>
          </p:cNvPr>
          <p:cNvSpPr>
            <a:spLocks noGrp="1"/>
          </p:cNvSpPr>
          <p:nvPr>
            <p:ph type="title"/>
          </p:nvPr>
        </p:nvSpPr>
        <p:spPr/>
        <p:txBody>
          <a:bodyPr>
            <a:normAutofit/>
          </a:bodyPr>
          <a:lstStyle/>
          <a:p>
            <a:r>
              <a:rPr lang="en-IN" sz="2800" b="1" dirty="0">
                <a:solidFill>
                  <a:schemeClr val="tx1">
                    <a:lumMod val="75000"/>
                    <a:lumOff val="25000"/>
                  </a:schemeClr>
                </a:solidFill>
                <a:effectLst/>
                <a:latin typeface="Century Gothic (Headings)"/>
                <a:ea typeface="Calibri" panose="020F0502020204030204" pitchFamily="34" charset="0"/>
              </a:rPr>
              <a:t>Project Outcomes</a:t>
            </a:r>
            <a:endParaRPr lang="en-US" sz="6000" b="1" dirty="0">
              <a:solidFill>
                <a:schemeClr val="tx1">
                  <a:lumMod val="75000"/>
                  <a:lumOff val="25000"/>
                </a:schemeClr>
              </a:solidFill>
              <a:latin typeface="Century Gothic (Headings)"/>
            </a:endParaRPr>
          </a:p>
        </p:txBody>
      </p:sp>
      <p:sp>
        <p:nvSpPr>
          <p:cNvPr id="3" name="Content Placeholder 2">
            <a:extLst>
              <a:ext uri="{FF2B5EF4-FFF2-40B4-BE49-F238E27FC236}">
                <a16:creationId xmlns:a16="http://schemas.microsoft.com/office/drawing/2014/main" id="{6C86EF4A-ED1D-700F-D7FF-FC4594266FA7}"/>
              </a:ext>
            </a:extLst>
          </p:cNvPr>
          <p:cNvSpPr>
            <a:spLocks noGrp="1"/>
          </p:cNvSpPr>
          <p:nvPr>
            <p:ph idx="1"/>
          </p:nvPr>
        </p:nvSpPr>
        <p:spPr/>
        <p:txBody>
          <a:bodyPr/>
          <a:lstStyle/>
          <a:p>
            <a:pPr marL="0" marR="0" algn="just">
              <a:lnSpc>
                <a:spcPct val="107000"/>
              </a:lnSpc>
              <a:spcBef>
                <a:spcPts val="0"/>
              </a:spcBef>
              <a:spcAft>
                <a:spcPts val="800"/>
              </a:spcAft>
            </a:pPr>
            <a:r>
              <a:rPr lang="en-IN" sz="1800" b="1" kern="100" dirty="0">
                <a:effectLst/>
                <a:latin typeface="Segoe UI Light (Body)"/>
                <a:ea typeface="Calibri" panose="020F0502020204030204" pitchFamily="34" charset="0"/>
                <a:cs typeface="Raavi" panose="020B0502040204020203" pitchFamily="34" charset="0"/>
              </a:rPr>
              <a:t>Email Open Tracking API: </a:t>
            </a:r>
            <a:r>
              <a:rPr lang="en-IN" sz="1800" kern="100" dirty="0">
                <a:effectLst/>
                <a:latin typeface="Segoe UI Light (Body)"/>
                <a:ea typeface="Calibri" panose="020F0502020204030204" pitchFamily="34" charset="0"/>
                <a:cs typeface="Raavi" panose="020B0502040204020203" pitchFamily="34" charset="0"/>
              </a:rPr>
              <a:t>Develop a functional API that accurately tracks email opens by recipients.</a:t>
            </a:r>
            <a:endParaRPr lang="en-US" sz="1800" kern="100" dirty="0">
              <a:effectLst/>
              <a:latin typeface="Segoe UI Light (Body)"/>
              <a:ea typeface="Calibri" panose="020F0502020204030204" pitchFamily="34" charset="0"/>
              <a:cs typeface="Raavi" panose="020B0502040204020203" pitchFamily="34" charset="0"/>
            </a:endParaRPr>
          </a:p>
          <a:p>
            <a:pPr marL="0" marR="0" algn="just">
              <a:lnSpc>
                <a:spcPct val="107000"/>
              </a:lnSpc>
              <a:spcBef>
                <a:spcPts val="0"/>
              </a:spcBef>
              <a:spcAft>
                <a:spcPts val="800"/>
              </a:spcAft>
            </a:pPr>
            <a:r>
              <a:rPr lang="en-IN" sz="1800" b="1" kern="100" dirty="0">
                <a:effectLst/>
                <a:latin typeface="Segoe UI Light (Body)"/>
                <a:ea typeface="Calibri" panose="020F0502020204030204" pitchFamily="34" charset="0"/>
                <a:cs typeface="Raavi" panose="020B0502040204020203" pitchFamily="34" charset="0"/>
              </a:rPr>
              <a:t>Email Campaign Analytics: </a:t>
            </a:r>
            <a:r>
              <a:rPr lang="en-IN" sz="1800" kern="100" dirty="0">
                <a:effectLst/>
                <a:latin typeface="Segoe UI Light (Body)"/>
                <a:ea typeface="Calibri" panose="020F0502020204030204" pitchFamily="34" charset="0"/>
                <a:cs typeface="Raavi" panose="020B0502040204020203" pitchFamily="34" charset="0"/>
              </a:rPr>
              <a:t>Enable businesses to obtain valuable analytics, including open rates, to assess the performance of their email campaigns.</a:t>
            </a:r>
            <a:endParaRPr lang="en-US" sz="1800" kern="100" dirty="0">
              <a:effectLst/>
              <a:latin typeface="Segoe UI Light (Body)"/>
              <a:ea typeface="Calibri" panose="020F0502020204030204" pitchFamily="34" charset="0"/>
              <a:cs typeface="Raavi" panose="020B0502040204020203" pitchFamily="34" charset="0"/>
            </a:endParaRPr>
          </a:p>
          <a:p>
            <a:pPr marL="0" marR="0" algn="just">
              <a:lnSpc>
                <a:spcPct val="107000"/>
              </a:lnSpc>
              <a:spcBef>
                <a:spcPts val="0"/>
              </a:spcBef>
              <a:spcAft>
                <a:spcPts val="800"/>
              </a:spcAft>
            </a:pPr>
            <a:r>
              <a:rPr lang="en-IN" sz="1800" b="1" kern="100" dirty="0">
                <a:effectLst/>
                <a:latin typeface="Segoe UI Light (Body)"/>
                <a:ea typeface="Calibri" panose="020F0502020204030204" pitchFamily="34" charset="0"/>
                <a:cs typeface="Raavi" panose="020B0502040204020203" pitchFamily="34" charset="0"/>
              </a:rPr>
              <a:t>Open-to-Contribute Environment: </a:t>
            </a:r>
            <a:r>
              <a:rPr lang="en-IN" sz="1800" kern="100" dirty="0">
                <a:effectLst/>
                <a:latin typeface="Segoe UI Light (Body)"/>
                <a:ea typeface="Calibri" panose="020F0502020204030204" pitchFamily="34" charset="0"/>
                <a:cs typeface="Raavi" panose="020B0502040204020203" pitchFamily="34" charset="0"/>
              </a:rPr>
              <a:t>Create a collaborative ecosystem where developers and businesses can actively participate in the project's development.</a:t>
            </a:r>
            <a:endParaRPr lang="en-US" sz="1800" kern="100" dirty="0">
              <a:effectLst/>
              <a:latin typeface="Segoe UI Light (Body)"/>
              <a:ea typeface="Calibri" panose="020F0502020204030204" pitchFamily="34" charset="0"/>
              <a:cs typeface="Raavi" panose="020B0502040204020203" pitchFamily="34" charset="0"/>
            </a:endParaRPr>
          </a:p>
          <a:p>
            <a:pPr marL="0" marR="0" algn="just">
              <a:lnSpc>
                <a:spcPct val="107000"/>
              </a:lnSpc>
              <a:spcBef>
                <a:spcPts val="0"/>
              </a:spcBef>
              <a:spcAft>
                <a:spcPts val="800"/>
              </a:spcAft>
            </a:pPr>
            <a:r>
              <a:rPr lang="en-IN" sz="1800" b="1" kern="100" dirty="0">
                <a:effectLst/>
                <a:latin typeface="Segoe UI Light (Body)"/>
                <a:ea typeface="Calibri" panose="020F0502020204030204" pitchFamily="34" charset="0"/>
                <a:cs typeface="Raavi" panose="020B0502040204020203" pitchFamily="34" charset="0"/>
              </a:rPr>
              <a:t>Transparency and Accessibility: </a:t>
            </a:r>
            <a:r>
              <a:rPr lang="en-IN" sz="1800" kern="100" dirty="0">
                <a:effectLst/>
                <a:latin typeface="Segoe UI Light (Body)"/>
                <a:ea typeface="Calibri" panose="020F0502020204030204" pitchFamily="34" charset="0"/>
                <a:cs typeface="Raavi" panose="020B0502040204020203" pitchFamily="34" charset="0"/>
              </a:rPr>
              <a:t>Enhance the transparency and accessibility of email open tracking technology, making it available to a wider range of businesses and organizations.</a:t>
            </a:r>
            <a:endParaRPr lang="en-US" sz="1800" kern="100" dirty="0">
              <a:latin typeface="Segoe UI Light (Body)"/>
              <a:ea typeface="Calibri" panose="020F0502020204030204" pitchFamily="34" charset="0"/>
              <a:cs typeface="Raavi" panose="020B0502040204020203" pitchFamily="34" charset="0"/>
            </a:endParaRPr>
          </a:p>
          <a:p>
            <a:pPr marL="0" marR="0" algn="just">
              <a:lnSpc>
                <a:spcPct val="107000"/>
              </a:lnSpc>
              <a:spcBef>
                <a:spcPts val="0"/>
              </a:spcBef>
              <a:spcAft>
                <a:spcPts val="800"/>
              </a:spcAft>
            </a:pPr>
            <a:r>
              <a:rPr lang="en-IN" sz="1800" b="1" dirty="0">
                <a:effectLst/>
                <a:latin typeface="Segoe UI Light (Body)"/>
                <a:ea typeface="Calibri" panose="020F0502020204030204" pitchFamily="34" charset="0"/>
              </a:rPr>
              <a:t>Community Engagement: </a:t>
            </a:r>
            <a:r>
              <a:rPr lang="en-IN" sz="1800" dirty="0">
                <a:effectLst/>
                <a:latin typeface="Segoe UI Light (Body)"/>
                <a:ea typeface="Calibri" panose="020F0502020204030204" pitchFamily="34" charset="0"/>
              </a:rPr>
              <a:t>Foster a community of contributors and users who share insights and innovations related to email open tracking.</a:t>
            </a:r>
            <a:endParaRPr lang="en-US" dirty="0">
              <a:latin typeface="Segoe UI Light (Body)"/>
            </a:endParaRPr>
          </a:p>
        </p:txBody>
      </p:sp>
    </p:spTree>
    <p:extLst>
      <p:ext uri="{BB962C8B-B14F-4D97-AF65-F5344CB8AC3E}">
        <p14:creationId xmlns:p14="http://schemas.microsoft.com/office/powerpoint/2010/main" val="215390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A575-339E-97C0-6FC1-EFCDD7AB0A7A}"/>
              </a:ext>
            </a:extLst>
          </p:cNvPr>
          <p:cNvSpPr>
            <a:spLocks noGrp="1"/>
          </p:cNvSpPr>
          <p:nvPr>
            <p:ph type="title"/>
          </p:nvPr>
        </p:nvSpPr>
        <p:spPr/>
        <p:txBody>
          <a:bodyPr>
            <a:normAutofit/>
          </a:bodyPr>
          <a:lstStyle/>
          <a:p>
            <a:pPr marL="0" marR="0">
              <a:lnSpc>
                <a:spcPct val="107000"/>
              </a:lnSpc>
              <a:spcBef>
                <a:spcPts val="0"/>
              </a:spcBef>
              <a:spcAft>
                <a:spcPts val="800"/>
              </a:spcAft>
            </a:pPr>
            <a:r>
              <a:rPr lang="en-IN" sz="2800" b="1" kern="100" dirty="0">
                <a:solidFill>
                  <a:schemeClr val="tx1">
                    <a:lumMod val="75000"/>
                    <a:lumOff val="25000"/>
                  </a:schemeClr>
                </a:solidFill>
                <a:effectLst/>
                <a:latin typeface="Century Gothic (Headings)"/>
                <a:ea typeface="Calibri" panose="020F0502020204030204" pitchFamily="34" charset="0"/>
                <a:cs typeface="Raavi" panose="020B0502040204020203" pitchFamily="34" charset="0"/>
              </a:rPr>
              <a:t>Technologies to be used</a:t>
            </a:r>
            <a:br>
              <a:rPr lang="en-US" sz="2800" b="1" kern="100" dirty="0">
                <a:solidFill>
                  <a:schemeClr val="tx1">
                    <a:lumMod val="75000"/>
                    <a:lumOff val="25000"/>
                  </a:schemeClr>
                </a:solidFill>
                <a:effectLst/>
                <a:latin typeface="Century Gothic (Headings)"/>
                <a:ea typeface="Calibri" panose="020F0502020204030204" pitchFamily="34" charset="0"/>
                <a:cs typeface="Raavi" panose="020B0502040204020203" pitchFamily="34" charset="0"/>
              </a:rPr>
            </a:br>
            <a:r>
              <a:rPr lang="en-IN" sz="2000" dirty="0">
                <a:solidFill>
                  <a:schemeClr val="tx1">
                    <a:lumMod val="75000"/>
                    <a:lumOff val="25000"/>
                  </a:schemeClr>
                </a:solidFill>
                <a:effectLst/>
                <a:latin typeface="Century Gothic (Headings)"/>
                <a:ea typeface="Calibri" panose="020F0502020204030204" pitchFamily="34" charset="0"/>
              </a:rPr>
              <a:t>(Preferable Open-Source Technologies)</a:t>
            </a:r>
            <a:endParaRPr lang="en-US" sz="6000" dirty="0">
              <a:solidFill>
                <a:schemeClr val="tx1">
                  <a:lumMod val="75000"/>
                  <a:lumOff val="25000"/>
                </a:schemeClr>
              </a:solidFill>
              <a:latin typeface="Century Gothic (Headings)"/>
            </a:endParaRPr>
          </a:p>
        </p:txBody>
      </p:sp>
      <p:sp>
        <p:nvSpPr>
          <p:cNvPr id="3" name="Content Placeholder 2">
            <a:extLst>
              <a:ext uri="{FF2B5EF4-FFF2-40B4-BE49-F238E27FC236}">
                <a16:creationId xmlns:a16="http://schemas.microsoft.com/office/drawing/2014/main" id="{8CDF14E3-D05E-E32F-53AF-FB052E18655B}"/>
              </a:ext>
            </a:extLst>
          </p:cNvPr>
          <p:cNvSpPr>
            <a:spLocks noGrp="1"/>
          </p:cNvSpPr>
          <p:nvPr>
            <p:ph idx="1"/>
          </p:nvPr>
        </p:nvSpPr>
        <p:spPr/>
        <p:txBody>
          <a:bodyPr/>
          <a:lstStyle/>
          <a:p>
            <a:pPr marL="0" marR="0">
              <a:lnSpc>
                <a:spcPct val="107000"/>
              </a:lnSpc>
              <a:spcBef>
                <a:spcPts val="0"/>
              </a:spcBef>
              <a:spcAft>
                <a:spcPts val="800"/>
              </a:spcAft>
            </a:pPr>
            <a:r>
              <a:rPr lang="en-IN" sz="1800" b="1" kern="100" dirty="0">
                <a:effectLst/>
                <a:latin typeface="Segoe UI Light (Body)"/>
                <a:ea typeface="Calibri" panose="020F0502020204030204" pitchFamily="34" charset="0"/>
                <a:cs typeface="Raavi" panose="020B0502040204020203" pitchFamily="34" charset="0"/>
              </a:rPr>
              <a:t>Language: </a:t>
            </a:r>
            <a:r>
              <a:rPr lang="en-IN" sz="1800" kern="100" dirty="0">
                <a:effectLst/>
                <a:latin typeface="Segoe UI Light (Body)"/>
                <a:ea typeface="Calibri" panose="020F0502020204030204" pitchFamily="34" charset="0"/>
                <a:cs typeface="Raavi" panose="020B0502040204020203" pitchFamily="34" charset="0"/>
              </a:rPr>
              <a:t>Python 3.9</a:t>
            </a:r>
            <a:endParaRPr lang="en-US" sz="1800" kern="100" dirty="0">
              <a:effectLst/>
              <a:latin typeface="Segoe UI Light (Body)"/>
              <a:ea typeface="Calibri" panose="020F0502020204030204" pitchFamily="34" charset="0"/>
              <a:cs typeface="Raavi" panose="020B0502040204020203" pitchFamily="34" charset="0"/>
            </a:endParaRPr>
          </a:p>
          <a:p>
            <a:pPr marL="0" marR="0">
              <a:lnSpc>
                <a:spcPct val="107000"/>
              </a:lnSpc>
              <a:spcBef>
                <a:spcPts val="0"/>
              </a:spcBef>
              <a:spcAft>
                <a:spcPts val="800"/>
              </a:spcAft>
            </a:pPr>
            <a:r>
              <a:rPr lang="en-IN" sz="1800" b="1" kern="100" dirty="0">
                <a:effectLst/>
                <a:latin typeface="Segoe UI Light (Body)"/>
                <a:ea typeface="Calibri" panose="020F0502020204030204" pitchFamily="34" charset="0"/>
                <a:cs typeface="Raavi" panose="020B0502040204020203" pitchFamily="34" charset="0"/>
              </a:rPr>
              <a:t>Framework:</a:t>
            </a:r>
            <a:r>
              <a:rPr lang="en-IN" sz="1800" kern="100" dirty="0">
                <a:effectLst/>
                <a:latin typeface="Segoe UI Light (Body)"/>
                <a:ea typeface="Calibri" panose="020F0502020204030204" pitchFamily="34" charset="0"/>
                <a:cs typeface="Raavi" panose="020B0502040204020203" pitchFamily="34" charset="0"/>
              </a:rPr>
              <a:t> Django, Django REST Framework</a:t>
            </a:r>
            <a:endParaRPr lang="en-US" sz="1800" kern="100" dirty="0">
              <a:effectLst/>
              <a:latin typeface="Segoe UI Light (Body)"/>
              <a:ea typeface="Calibri" panose="020F0502020204030204" pitchFamily="34" charset="0"/>
              <a:cs typeface="Raavi" panose="020B0502040204020203" pitchFamily="34" charset="0"/>
            </a:endParaRPr>
          </a:p>
          <a:p>
            <a:pPr marL="0" marR="0">
              <a:lnSpc>
                <a:spcPct val="107000"/>
              </a:lnSpc>
              <a:spcBef>
                <a:spcPts val="0"/>
              </a:spcBef>
              <a:spcAft>
                <a:spcPts val="800"/>
              </a:spcAft>
            </a:pPr>
            <a:r>
              <a:rPr lang="en-IN" sz="1800" b="1" kern="100" dirty="0">
                <a:effectLst/>
                <a:latin typeface="Segoe UI Light (Body)"/>
                <a:ea typeface="Calibri" panose="020F0502020204030204" pitchFamily="34" charset="0"/>
                <a:cs typeface="Raavi" panose="020B0502040204020203" pitchFamily="34" charset="0"/>
              </a:rPr>
              <a:t>Database: </a:t>
            </a:r>
            <a:r>
              <a:rPr lang="en-IN" sz="1800" kern="100" dirty="0">
                <a:effectLst/>
                <a:latin typeface="Segoe UI Light (Body)"/>
                <a:ea typeface="Calibri" panose="020F0502020204030204" pitchFamily="34" charset="0"/>
                <a:cs typeface="Raavi" panose="020B0502040204020203" pitchFamily="34" charset="0"/>
              </a:rPr>
              <a:t>MongoDB (NoSQL)</a:t>
            </a:r>
            <a:endParaRPr lang="en-US" sz="1800" kern="100" dirty="0">
              <a:effectLst/>
              <a:latin typeface="Segoe UI Light (Body)"/>
              <a:ea typeface="Calibri" panose="020F0502020204030204" pitchFamily="34" charset="0"/>
              <a:cs typeface="Raavi" panose="020B0502040204020203" pitchFamily="34" charset="0"/>
            </a:endParaRPr>
          </a:p>
          <a:p>
            <a:pPr marL="0" marR="0">
              <a:lnSpc>
                <a:spcPct val="107000"/>
              </a:lnSpc>
              <a:spcBef>
                <a:spcPts val="0"/>
              </a:spcBef>
              <a:spcAft>
                <a:spcPts val="800"/>
              </a:spcAft>
            </a:pPr>
            <a:r>
              <a:rPr lang="en-IN" sz="1800" b="1" kern="100" dirty="0">
                <a:effectLst/>
                <a:latin typeface="Segoe UI Light (Body)"/>
                <a:ea typeface="Calibri" panose="020F0502020204030204" pitchFamily="34" charset="0"/>
                <a:cs typeface="Raavi" panose="020B0502040204020203" pitchFamily="34" charset="0"/>
              </a:rPr>
              <a:t>Platform for Deployment: </a:t>
            </a:r>
            <a:r>
              <a:rPr lang="en-IN" sz="1800" kern="100" dirty="0">
                <a:effectLst/>
                <a:latin typeface="Segoe UI Light (Body)"/>
                <a:ea typeface="Calibri" panose="020F0502020204030204" pitchFamily="34" charset="0"/>
                <a:cs typeface="Raavi" panose="020B0502040204020203" pitchFamily="34" charset="0"/>
              </a:rPr>
              <a:t>GitHub, Vercel, MongoDB Atlas</a:t>
            </a:r>
            <a:endParaRPr lang="en-US" sz="1800" kern="100" dirty="0">
              <a:latin typeface="Segoe UI Light (Body)"/>
              <a:ea typeface="Calibri" panose="020F0502020204030204" pitchFamily="34" charset="0"/>
              <a:cs typeface="Raavi" panose="020B0502040204020203" pitchFamily="34" charset="0"/>
            </a:endParaRPr>
          </a:p>
          <a:p>
            <a:pPr marL="0" marR="0">
              <a:lnSpc>
                <a:spcPct val="107000"/>
              </a:lnSpc>
              <a:spcBef>
                <a:spcPts val="0"/>
              </a:spcBef>
              <a:spcAft>
                <a:spcPts val="800"/>
              </a:spcAft>
            </a:pPr>
            <a:r>
              <a:rPr lang="en-IN" sz="1800" b="1" dirty="0">
                <a:effectLst/>
                <a:latin typeface="Segoe UI Light (Body)"/>
                <a:ea typeface="Calibri" panose="020F0502020204030204" pitchFamily="34" charset="0"/>
              </a:rPr>
              <a:t>Libraries and Modules: </a:t>
            </a:r>
            <a:r>
              <a:rPr lang="en-IN" sz="1800" dirty="0">
                <a:effectLst/>
                <a:latin typeface="Segoe UI Light (Body)"/>
                <a:ea typeface="Calibri" panose="020F0502020204030204" pitchFamily="34" charset="0"/>
              </a:rPr>
              <a:t>tkinter, djangorestframework, djongo, pymongo, pillow, dnspython. </a:t>
            </a:r>
            <a:endParaRPr lang="en-US" dirty="0">
              <a:latin typeface="Segoe UI Light (Body)"/>
            </a:endParaRPr>
          </a:p>
        </p:txBody>
      </p:sp>
    </p:spTree>
    <p:extLst>
      <p:ext uri="{BB962C8B-B14F-4D97-AF65-F5344CB8AC3E}">
        <p14:creationId xmlns:p14="http://schemas.microsoft.com/office/powerpoint/2010/main" val="411640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577A-B900-3941-DD93-93FB2843BBB7}"/>
              </a:ext>
            </a:extLst>
          </p:cNvPr>
          <p:cNvSpPr>
            <a:spLocks noGrp="1"/>
          </p:cNvSpPr>
          <p:nvPr>
            <p:ph type="title"/>
          </p:nvPr>
        </p:nvSpPr>
        <p:spPr/>
        <p:txBody>
          <a:bodyPr>
            <a:normAutofit/>
          </a:bodyPr>
          <a:lstStyle/>
          <a:p>
            <a:r>
              <a:rPr lang="en-US" sz="2800" b="1" dirty="0">
                <a:solidFill>
                  <a:schemeClr val="tx1">
                    <a:lumMod val="75000"/>
                    <a:lumOff val="25000"/>
                  </a:schemeClr>
                </a:solidFill>
              </a:rPr>
              <a:t>Wireframe </a:t>
            </a:r>
          </a:p>
        </p:txBody>
      </p:sp>
      <p:pic>
        <p:nvPicPr>
          <p:cNvPr id="7" name="Content Placeholder 6">
            <a:extLst>
              <a:ext uri="{FF2B5EF4-FFF2-40B4-BE49-F238E27FC236}">
                <a16:creationId xmlns:a16="http://schemas.microsoft.com/office/drawing/2014/main" id="{222D9720-8105-0CF6-5984-409ECC2F0B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4938" y="1533449"/>
            <a:ext cx="7682123" cy="4959426"/>
          </a:xfrm>
        </p:spPr>
      </p:pic>
    </p:spTree>
    <p:extLst>
      <p:ext uri="{BB962C8B-B14F-4D97-AF65-F5344CB8AC3E}">
        <p14:creationId xmlns:p14="http://schemas.microsoft.com/office/powerpoint/2010/main" val="252224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6802-A2B5-8B24-7CDE-D8311B9361D0}"/>
              </a:ext>
            </a:extLst>
          </p:cNvPr>
          <p:cNvSpPr>
            <a:spLocks noGrp="1"/>
          </p:cNvSpPr>
          <p:nvPr>
            <p:ph type="title"/>
          </p:nvPr>
        </p:nvSpPr>
        <p:spPr/>
        <p:txBody>
          <a:bodyPr>
            <a:normAutofit/>
          </a:bodyPr>
          <a:lstStyle/>
          <a:p>
            <a:r>
              <a:rPr lang="en-US" sz="2800" b="1" dirty="0">
                <a:solidFill>
                  <a:schemeClr val="tx1">
                    <a:lumMod val="75000"/>
                    <a:lumOff val="25000"/>
                  </a:schemeClr>
                </a:solidFill>
              </a:rPr>
              <a:t>Algorithm</a:t>
            </a:r>
          </a:p>
        </p:txBody>
      </p:sp>
      <p:sp>
        <p:nvSpPr>
          <p:cNvPr id="3" name="Content Placeholder 2">
            <a:extLst>
              <a:ext uri="{FF2B5EF4-FFF2-40B4-BE49-F238E27FC236}">
                <a16:creationId xmlns:a16="http://schemas.microsoft.com/office/drawing/2014/main" id="{DB3F4D6B-7639-E132-31EB-781B78561FED}"/>
              </a:ext>
            </a:extLst>
          </p:cNvPr>
          <p:cNvSpPr>
            <a:spLocks noGrp="1"/>
          </p:cNvSpPr>
          <p:nvPr>
            <p:ph idx="1"/>
          </p:nvPr>
        </p:nvSpPr>
        <p:spPr/>
        <p:txBody>
          <a:bodyPr>
            <a:normAutofit/>
          </a:bodyPr>
          <a:lstStyle/>
          <a:p>
            <a:pPr marL="400050" indent="-400050">
              <a:buFont typeface="+mj-lt"/>
              <a:buAutoNum type="romanLcPeriod"/>
            </a:pPr>
            <a:r>
              <a:rPr lang="en-US" sz="1800" dirty="0"/>
              <a:t>We check whether user exist in database or not </a:t>
            </a:r>
            <a:br>
              <a:rPr lang="en-US" sz="1800" dirty="0"/>
            </a:br>
            <a:r>
              <a:rPr lang="en-US" sz="1800" dirty="0"/>
              <a:t>If user found:	We will create object of user with matching email</a:t>
            </a:r>
            <a:br>
              <a:rPr lang="en-US" sz="1800" dirty="0"/>
            </a:br>
            <a:r>
              <a:rPr lang="en-US" sz="1800" dirty="0"/>
              <a:t>Else: 	We will add user with particular email and create object of it.	</a:t>
            </a:r>
          </a:p>
          <a:p>
            <a:pPr marL="400050" indent="-400050">
              <a:buFont typeface="+mj-lt"/>
              <a:buAutoNum type="romanLcPeriod"/>
            </a:pPr>
            <a:r>
              <a:rPr lang="en-US" sz="1800" dirty="0"/>
              <a:t>Then we create unique code and add unique code to user instance. Then we create image </a:t>
            </a:r>
            <a:r>
              <a:rPr lang="en-US" sz="1800" dirty="0" err="1"/>
              <a:t>url</a:t>
            </a:r>
            <a:r>
              <a:rPr lang="en-US" sz="1800" dirty="0"/>
              <a:t> using inbuilt library	</a:t>
            </a:r>
          </a:p>
          <a:p>
            <a:pPr marL="400050" indent="-400050">
              <a:buFont typeface="+mj-lt"/>
              <a:buAutoNum type="romanLcPeriod"/>
            </a:pPr>
            <a:r>
              <a:rPr lang="en-US" sz="1800" dirty="0"/>
              <a:t>Then attach unique code with </a:t>
            </a:r>
            <a:r>
              <a:rPr lang="en-US" sz="1800" dirty="0" err="1"/>
              <a:t>url</a:t>
            </a:r>
            <a:r>
              <a:rPr lang="en-US" sz="1800" dirty="0"/>
              <a:t>. </a:t>
            </a:r>
          </a:p>
          <a:p>
            <a:pPr marL="400050" indent="-400050">
              <a:buFont typeface="+mj-lt"/>
              <a:buAutoNum type="romanLcPeriod"/>
            </a:pPr>
            <a:r>
              <a:rPr lang="en-US" sz="1800" dirty="0"/>
              <a:t>Then we pass all the data of email along with image URL to email template.	</a:t>
            </a:r>
          </a:p>
          <a:p>
            <a:pPr marL="400050" indent="-400050">
              <a:buFont typeface="+mj-lt"/>
              <a:buAutoNum type="romanLcPeriod"/>
            </a:pPr>
            <a:r>
              <a:rPr lang="en-US" sz="1800" dirty="0"/>
              <a:t>Send email request will be given.	</a:t>
            </a:r>
          </a:p>
          <a:p>
            <a:pPr marL="400050" indent="-400050">
              <a:buFont typeface="+mj-lt"/>
              <a:buAutoNum type="romanLcPeriod"/>
            </a:pPr>
            <a:r>
              <a:rPr lang="en-US" sz="1800" dirty="0"/>
              <a:t>Then we have to create an </a:t>
            </a:r>
            <a:r>
              <a:rPr lang="en-US" sz="1800" dirty="0" err="1"/>
              <a:t>api</a:t>
            </a:r>
            <a:r>
              <a:rPr lang="en-US" sz="1800" dirty="0"/>
              <a:t> which return image when we use get request for the URL.	</a:t>
            </a:r>
          </a:p>
          <a:p>
            <a:pPr marL="400050" indent="-400050">
              <a:buFont typeface="+mj-lt"/>
              <a:buAutoNum type="romanLcPeriod"/>
            </a:pPr>
            <a:r>
              <a:rPr lang="en-US" sz="1800" dirty="0"/>
              <a:t>We can also perform multiple operation along with returning image with this get </a:t>
            </a:r>
            <a:r>
              <a:rPr lang="en-US" sz="1800" dirty="0" err="1"/>
              <a:t>api</a:t>
            </a:r>
            <a:endParaRPr lang="en-US" sz="1800" dirty="0"/>
          </a:p>
        </p:txBody>
      </p:sp>
    </p:spTree>
    <p:extLst>
      <p:ext uri="{BB962C8B-B14F-4D97-AF65-F5344CB8AC3E}">
        <p14:creationId xmlns:p14="http://schemas.microsoft.com/office/powerpoint/2010/main" val="65943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1530-429F-192E-FD0B-28560B4CDD1A}"/>
              </a:ext>
            </a:extLst>
          </p:cNvPr>
          <p:cNvSpPr>
            <a:spLocks noGrp="1"/>
          </p:cNvSpPr>
          <p:nvPr>
            <p:ph type="title"/>
          </p:nvPr>
        </p:nvSpPr>
        <p:spPr/>
        <p:txBody>
          <a:bodyPr>
            <a:normAutofit/>
          </a:bodyPr>
          <a:lstStyle/>
          <a:p>
            <a:r>
              <a:rPr lang="en-US" sz="2800" b="1" dirty="0">
                <a:solidFill>
                  <a:schemeClr val="tx1">
                    <a:lumMod val="75000"/>
                    <a:lumOff val="25000"/>
                  </a:schemeClr>
                </a:solidFill>
              </a:rPr>
              <a:t>Data Flow Diagram</a:t>
            </a:r>
          </a:p>
        </p:txBody>
      </p:sp>
      <p:pic>
        <p:nvPicPr>
          <p:cNvPr id="5" name="Content Placeholder 4">
            <a:extLst>
              <a:ext uri="{FF2B5EF4-FFF2-40B4-BE49-F238E27FC236}">
                <a16:creationId xmlns:a16="http://schemas.microsoft.com/office/drawing/2014/main" id="{41E29CCC-D912-E44B-B26F-164412C4B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39072"/>
            <a:ext cx="7735712" cy="4351338"/>
          </a:xfrm>
        </p:spPr>
      </p:pic>
    </p:spTree>
    <p:extLst>
      <p:ext uri="{BB962C8B-B14F-4D97-AF65-F5344CB8AC3E}">
        <p14:creationId xmlns:p14="http://schemas.microsoft.com/office/powerpoint/2010/main" val="261755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6425-33BC-7D0D-AC9B-E91987BE7EBB}"/>
              </a:ext>
            </a:extLst>
          </p:cNvPr>
          <p:cNvSpPr>
            <a:spLocks noGrp="1"/>
          </p:cNvSpPr>
          <p:nvPr>
            <p:ph type="title"/>
          </p:nvPr>
        </p:nvSpPr>
        <p:spPr/>
        <p:txBody>
          <a:bodyPr>
            <a:normAutofit/>
          </a:bodyPr>
          <a:lstStyle/>
          <a:p>
            <a:r>
              <a:rPr lang="en-US" sz="2800" b="1" dirty="0">
                <a:solidFill>
                  <a:schemeClr val="tx1">
                    <a:lumMod val="75000"/>
                    <a:lumOff val="25000"/>
                  </a:schemeClr>
                </a:solidFill>
              </a:rPr>
              <a:t>Schema</a:t>
            </a:r>
          </a:p>
        </p:txBody>
      </p:sp>
      <p:pic>
        <p:nvPicPr>
          <p:cNvPr id="5" name="Content Placeholder 4">
            <a:extLst>
              <a:ext uri="{FF2B5EF4-FFF2-40B4-BE49-F238E27FC236}">
                <a16:creationId xmlns:a16="http://schemas.microsoft.com/office/drawing/2014/main" id="{B104BE9D-E0F3-BADD-1BED-FC5083D57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4141" y="2042334"/>
            <a:ext cx="4643718" cy="2773332"/>
          </a:xfrm>
        </p:spPr>
      </p:pic>
    </p:spTree>
    <p:extLst>
      <p:ext uri="{BB962C8B-B14F-4D97-AF65-F5344CB8AC3E}">
        <p14:creationId xmlns:p14="http://schemas.microsoft.com/office/powerpoint/2010/main" val="358194231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113</TotalTime>
  <Words>464</Words>
  <Application>Microsoft Office PowerPoint</Application>
  <PresentationFormat>Widescreen</PresentationFormat>
  <Paragraphs>35</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Century Gothic (Headings)</vt:lpstr>
      <vt:lpstr>Segoe UI Light</vt:lpstr>
      <vt:lpstr>Segoe UI Light (Body)</vt:lpstr>
      <vt:lpstr>Office Theme</vt:lpstr>
      <vt:lpstr>Project Synopsis Presentation</vt:lpstr>
      <vt:lpstr>Problem Statement</vt:lpstr>
      <vt:lpstr>Scope of Project</vt:lpstr>
      <vt:lpstr>Project Outcomes</vt:lpstr>
      <vt:lpstr>Technologies to be used (Preferable Open-Source Technologies)</vt:lpstr>
      <vt:lpstr>Wireframe </vt:lpstr>
      <vt:lpstr>Algorithm</vt:lpstr>
      <vt:lpstr>Data Flow Diagram</vt:lpstr>
      <vt:lpstr>Schema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 Presentation</dc:title>
  <dc:creator>Sanjna Sethi</dc:creator>
  <cp:lastModifiedBy>Sanjna Sethi</cp:lastModifiedBy>
  <cp:revision>4</cp:revision>
  <dcterms:created xsi:type="dcterms:W3CDTF">2023-10-16T13:07:09Z</dcterms:created>
  <dcterms:modified xsi:type="dcterms:W3CDTF">2023-10-17T05:56:35Z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