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17BBD75-7A8B-46AC-A3D3-7962213B18E9}">
          <p14:sldIdLst>
            <p14:sldId id="256"/>
            <p14:sldId id="259"/>
            <p14:sldId id="257"/>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42589-5ACF-49C3-BB90-CDBE83309115}" v="351" dt="2024-10-03T17:47:36.4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100" d="100"/>
          <a:sy n="100" d="100"/>
        </p:scale>
        <p:origin x="108"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eraka Murthy" userId="77c11876-c63b-41ce-b97c-52af29f0e654" providerId="ADAL" clId="{3EA42589-5ACF-49C3-BB90-CDBE83309115}"/>
    <pc:docChg chg="modSld">
      <pc:chgData name="Beeraka Murthy" userId="77c11876-c63b-41ce-b97c-52af29f0e654" providerId="ADAL" clId="{3EA42589-5ACF-49C3-BB90-CDBE83309115}" dt="2024-10-03T17:47:36.424" v="0"/>
      <pc:docMkLst>
        <pc:docMk/>
      </pc:docMkLst>
      <pc:sldChg chg="modSp">
        <pc:chgData name="Beeraka Murthy" userId="77c11876-c63b-41ce-b97c-52af29f0e654" providerId="ADAL" clId="{3EA42589-5ACF-49C3-BB90-CDBE83309115}" dt="2024-10-03T17:47:36.424" v="0"/>
        <pc:sldMkLst>
          <pc:docMk/>
          <pc:sldMk cId="1467375127" sldId="256"/>
        </pc:sldMkLst>
        <pc:graphicFrameChg chg="mod">
          <ac:chgData name="Beeraka Murthy" userId="77c11876-c63b-41ce-b97c-52af29f0e654" providerId="ADAL" clId="{3EA42589-5ACF-49C3-BB90-CDBE83309115}" dt="2024-10-03T17:47:36.424" v="0"/>
          <ac:graphicFrameMkLst>
            <pc:docMk/>
            <pc:sldMk cId="1467375127" sldId="256"/>
            <ac:graphicFrameMk id="7" creationId="{C93BF9A6-3604-7AE3-7CBE-3BEB60F6056F}"/>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CDA3-BABA-6FAA-990A-1F53DA33A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24D861-2A86-FB8B-7390-C3111B484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DCD428-D1B4-B028-67B6-8E02D543B3B1}"/>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5" name="Footer Placeholder 4">
            <a:extLst>
              <a:ext uri="{FF2B5EF4-FFF2-40B4-BE49-F238E27FC236}">
                <a16:creationId xmlns:a16="http://schemas.microsoft.com/office/drawing/2014/main" id="{F956A4E9-B841-8BEC-83EA-0AA4729FA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662A7-2794-B570-7A44-5219D6969D35}"/>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211876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BAC2-D184-482B-2D47-E902BB41B2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909A6B-AA91-37D8-30D9-A0B5BE2837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4AED56-7BC7-34B8-6448-41F4625694F4}"/>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5" name="Footer Placeholder 4">
            <a:extLst>
              <a:ext uri="{FF2B5EF4-FFF2-40B4-BE49-F238E27FC236}">
                <a16:creationId xmlns:a16="http://schemas.microsoft.com/office/drawing/2014/main" id="{FAEED6FF-F673-B713-F756-1BFC11C35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B554A-38CD-8B37-FE85-DB47A556DE74}"/>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149854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276636-1864-E6BA-0A4D-E4DA1E14B1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05D431-7364-16D5-7A41-57982D9AB0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B06E7-381F-98B4-46E2-532FD647EA5F}"/>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5" name="Footer Placeholder 4">
            <a:extLst>
              <a:ext uri="{FF2B5EF4-FFF2-40B4-BE49-F238E27FC236}">
                <a16:creationId xmlns:a16="http://schemas.microsoft.com/office/drawing/2014/main" id="{CF2822CE-B777-F45C-7CE9-F0861CC71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290F7-059D-F4A2-2F9E-72ADC6EA3665}"/>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358024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3049-288D-C882-D1BD-20ACD07A2B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FC3016-3E7E-E98B-5C3F-55F5E6C119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2EC6B-13D6-C6BE-A0D7-36E35E69A64C}"/>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5" name="Footer Placeholder 4">
            <a:extLst>
              <a:ext uri="{FF2B5EF4-FFF2-40B4-BE49-F238E27FC236}">
                <a16:creationId xmlns:a16="http://schemas.microsoft.com/office/drawing/2014/main" id="{A6C4217C-5EA9-BFA5-54CD-DF38C362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13600B-F541-D2D1-24EC-57FA21669754}"/>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373871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9939-1F80-4918-2E7B-07C8FC6252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5286A9-F63A-6933-1C12-3A2457B9324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51AA54-D1CF-2834-6BF0-8FFA43D123DB}"/>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5" name="Footer Placeholder 4">
            <a:extLst>
              <a:ext uri="{FF2B5EF4-FFF2-40B4-BE49-F238E27FC236}">
                <a16:creationId xmlns:a16="http://schemas.microsoft.com/office/drawing/2014/main" id="{1F380FA3-F400-90E5-1E2A-6561E9B8E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64133-F0E5-D815-2D17-3C9FDC9DFF91}"/>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21732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C5A7-1E77-DA68-21BA-2B532CDC1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E4FB89-A457-5FF9-D82B-B607E3C9DC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91C70E-63E9-CEDC-7505-593DD9B891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E20C56-B5AA-F4E5-4559-E73C7779E2B3}"/>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6" name="Footer Placeholder 5">
            <a:extLst>
              <a:ext uri="{FF2B5EF4-FFF2-40B4-BE49-F238E27FC236}">
                <a16:creationId xmlns:a16="http://schemas.microsoft.com/office/drawing/2014/main" id="{4B51A806-4FDA-A7BE-41E8-BABE61AC0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D52FE9-E3B8-63D6-2B46-5F1D4965603A}"/>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2803351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39CD9-0D44-1C2B-610D-0C5388D3F9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CB0363-DE05-D936-6EC7-74CC60D11F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88BC9E-612B-EDE2-BAB5-CDACBCEF22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6039F9-D600-AC1B-6B4C-8A5931DCBC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27D865-527F-27A6-B19A-F30EB76866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62E1CD-FB8B-9FB8-349D-646F907480BF}"/>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8" name="Footer Placeholder 7">
            <a:extLst>
              <a:ext uri="{FF2B5EF4-FFF2-40B4-BE49-F238E27FC236}">
                <a16:creationId xmlns:a16="http://schemas.microsoft.com/office/drawing/2014/main" id="{84155F80-A679-058A-8991-52D795F3BB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9F3752-3B35-38C3-DB6A-28DB1A823948}"/>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343812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5C30-6916-267F-B57D-A9C2C5C445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64690A-2128-3F89-1F51-204FBEF5E6FE}"/>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4" name="Footer Placeholder 3">
            <a:extLst>
              <a:ext uri="{FF2B5EF4-FFF2-40B4-BE49-F238E27FC236}">
                <a16:creationId xmlns:a16="http://schemas.microsoft.com/office/drawing/2014/main" id="{AF05B1E9-5708-C482-A701-1DEE97155F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955462-3030-4539-3156-1A159E52EABF}"/>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401200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D6724-D141-111B-1368-F13D80623970}"/>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3" name="Footer Placeholder 2">
            <a:extLst>
              <a:ext uri="{FF2B5EF4-FFF2-40B4-BE49-F238E27FC236}">
                <a16:creationId xmlns:a16="http://schemas.microsoft.com/office/drawing/2014/main" id="{3844D275-EC1A-88DF-8F93-68C3772939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FFE875-112C-060E-DB23-E5570A9FDDA5}"/>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1090858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23F1-B40D-3D81-C6DB-E901DAB23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465F8F-BA75-1ABA-EF8A-6A86EB089D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A53BB4-6D8D-E151-9AF3-B630553DF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CF5BB3-CB2C-2885-697B-A05D7E33A965}"/>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6" name="Footer Placeholder 5">
            <a:extLst>
              <a:ext uri="{FF2B5EF4-FFF2-40B4-BE49-F238E27FC236}">
                <a16:creationId xmlns:a16="http://schemas.microsoft.com/office/drawing/2014/main" id="{62D332C2-1313-96CE-8986-04A93F5FA1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109A3F-DCAF-8C37-18B7-2E3111A2905C}"/>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1276918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2EE1-8D35-838B-5261-96C85A6AA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0E5941-4FB6-CFA8-693D-FDC53D5F34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46A09-3D7B-D4E4-0BDB-288983E989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2296D-8519-C5F5-272C-D7FB2C4B17EA}"/>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6" name="Footer Placeholder 5">
            <a:extLst>
              <a:ext uri="{FF2B5EF4-FFF2-40B4-BE49-F238E27FC236}">
                <a16:creationId xmlns:a16="http://schemas.microsoft.com/office/drawing/2014/main" id="{74EAD3E7-8CAA-0500-D82F-889C5BBA4A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8227C0-6F77-0D29-AADA-6D1AE29FF0FA}"/>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2372636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DE4EC1-B8B6-D307-DAB7-5652DE14CB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996FE9-FDA9-3828-1F36-D60AAFC55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EE2AA-68EB-8911-C93E-037EF9EA33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AE38F5-2E70-4674-8BBA-F0830D39BBA4}" type="datetimeFigureOut">
              <a:rPr lang="en-US" smtClean="0"/>
              <a:t>10/3/2024</a:t>
            </a:fld>
            <a:endParaRPr lang="en-US"/>
          </a:p>
        </p:txBody>
      </p:sp>
      <p:sp>
        <p:nvSpPr>
          <p:cNvPr id="5" name="Footer Placeholder 4">
            <a:extLst>
              <a:ext uri="{FF2B5EF4-FFF2-40B4-BE49-F238E27FC236}">
                <a16:creationId xmlns:a16="http://schemas.microsoft.com/office/drawing/2014/main" id="{71F5874A-05FE-723E-02DC-8588F544C3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FFFF2BC-5D40-99D7-B0D6-90F5222137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E73DD5-8730-4CBE-9167-E72D03AAA140}" type="slidenum">
              <a:rPr lang="en-US" smtClean="0"/>
              <a:t>‹#›</a:t>
            </a:fld>
            <a:endParaRPr lang="en-US"/>
          </a:p>
        </p:txBody>
      </p:sp>
    </p:spTree>
    <p:extLst>
      <p:ext uri="{BB962C8B-B14F-4D97-AF65-F5344CB8AC3E}">
        <p14:creationId xmlns:p14="http://schemas.microsoft.com/office/powerpoint/2010/main" val="2218614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Worksheet.xlsx"/><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524C-EAED-CC9E-7D83-18DC1C51C128}"/>
              </a:ext>
            </a:extLst>
          </p:cNvPr>
          <p:cNvSpPr>
            <a:spLocks noGrp="1"/>
          </p:cNvSpPr>
          <p:nvPr>
            <p:ph type="ctrTitle"/>
          </p:nvPr>
        </p:nvSpPr>
        <p:spPr>
          <a:xfrm>
            <a:off x="569495" y="529389"/>
            <a:ext cx="10098505" cy="393032"/>
          </a:xfrm>
        </p:spPr>
        <p:txBody>
          <a:bodyPr>
            <a:normAutofit/>
          </a:bodyPr>
          <a:lstStyle/>
          <a:p>
            <a:pPr algn="l"/>
            <a:r>
              <a:rPr lang="en-US" sz="1800" b="1" dirty="0">
                <a:latin typeface="+mn-lt"/>
              </a:rPr>
              <a:t>				</a:t>
            </a:r>
            <a:r>
              <a:rPr lang="en-US" sz="2000" b="1" dirty="0">
                <a:latin typeface="+mn-lt"/>
              </a:rPr>
              <a:t>Preschool Locator</a:t>
            </a:r>
          </a:p>
        </p:txBody>
      </p:sp>
      <p:sp>
        <p:nvSpPr>
          <p:cNvPr id="3" name="Subtitle 2">
            <a:extLst>
              <a:ext uri="{FF2B5EF4-FFF2-40B4-BE49-F238E27FC236}">
                <a16:creationId xmlns:a16="http://schemas.microsoft.com/office/drawing/2014/main" id="{DD280789-9CA2-AF0D-1922-69534F99288E}"/>
              </a:ext>
            </a:extLst>
          </p:cNvPr>
          <p:cNvSpPr>
            <a:spLocks noGrp="1"/>
          </p:cNvSpPr>
          <p:nvPr>
            <p:ph type="subTitle" idx="1"/>
          </p:nvPr>
        </p:nvSpPr>
        <p:spPr>
          <a:xfrm>
            <a:off x="569495" y="1147011"/>
            <a:ext cx="11357810" cy="5309936"/>
          </a:xfrm>
        </p:spPr>
        <p:txBody>
          <a:bodyPr>
            <a:normAutofit/>
          </a:bodyPr>
          <a:lstStyle/>
          <a:p>
            <a:pPr marL="285750" indent="-285750" algn="l">
              <a:lnSpc>
                <a:spcPct val="100000"/>
              </a:lnSpc>
              <a:buFont typeface="Wingdings" panose="05000000000000000000" pitchFamily="2" charset="2"/>
              <a:buChar char="Ø"/>
            </a:pPr>
            <a:r>
              <a:rPr lang="en-US" sz="1300" dirty="0"/>
              <a:t>The user Navigates to  the </a:t>
            </a:r>
            <a:r>
              <a:rPr lang="en-US" sz="1300" b="1" dirty="0" err="1"/>
              <a:t>FirstCry</a:t>
            </a:r>
            <a:r>
              <a:rPr lang="en-US" sz="1300" b="1" dirty="0"/>
              <a:t> </a:t>
            </a:r>
            <a:r>
              <a:rPr lang="en-US" sz="1300" dirty="0"/>
              <a:t>website </a:t>
            </a:r>
          </a:p>
          <a:p>
            <a:pPr marL="285750" indent="-285750" algn="l">
              <a:lnSpc>
                <a:spcPct val="100000"/>
              </a:lnSpc>
              <a:buFont typeface="Wingdings" panose="05000000000000000000" pitchFamily="2" charset="2"/>
              <a:buChar char="Ø"/>
            </a:pPr>
            <a:r>
              <a:rPr lang="en-US" sz="1300" dirty="0"/>
              <a:t>User clicks on </a:t>
            </a:r>
            <a:r>
              <a:rPr lang="en-US" sz="1300" b="1" dirty="0"/>
              <a:t>Find Stores </a:t>
            </a:r>
            <a:r>
              <a:rPr lang="en-US" sz="1300" dirty="0"/>
              <a:t>from the dropdown of </a:t>
            </a:r>
            <a:r>
              <a:rPr lang="en-US" sz="1300" b="1" dirty="0"/>
              <a:t>Find stores and Preschools</a:t>
            </a:r>
          </a:p>
          <a:p>
            <a:pPr marL="285750" indent="-285750" algn="l">
              <a:lnSpc>
                <a:spcPct val="100000"/>
              </a:lnSpc>
              <a:buFont typeface="Wingdings" panose="05000000000000000000" pitchFamily="2" charset="2"/>
              <a:buChar char="Ø"/>
            </a:pPr>
            <a:r>
              <a:rPr lang="en-US" sz="1300" dirty="0"/>
              <a:t>The navigates to </a:t>
            </a:r>
            <a:r>
              <a:rPr lang="en-US" sz="1300" b="1" dirty="0"/>
              <a:t>Store Locator</a:t>
            </a:r>
            <a:r>
              <a:rPr lang="en-US" sz="1300" dirty="0"/>
              <a:t> section.</a:t>
            </a:r>
          </a:p>
          <a:p>
            <a:pPr marL="285750" indent="-285750" algn="l">
              <a:lnSpc>
                <a:spcPct val="100000"/>
              </a:lnSpc>
              <a:buFont typeface="Wingdings" panose="05000000000000000000" pitchFamily="2" charset="2"/>
              <a:buChar char="Ø"/>
            </a:pPr>
            <a:r>
              <a:rPr lang="en-US" sz="1300" dirty="0"/>
              <a:t> They select a </a:t>
            </a:r>
            <a:r>
              <a:rPr lang="en-US" sz="1300" b="1" dirty="0"/>
              <a:t>store type</a:t>
            </a:r>
            <a:r>
              <a:rPr lang="en-US" sz="1300" dirty="0"/>
              <a:t> (</a:t>
            </a:r>
            <a:r>
              <a:rPr lang="en-US" sz="1300" dirty="0" err="1"/>
              <a:t>FirstCry</a:t>
            </a:r>
            <a:r>
              <a:rPr lang="en-US" sz="1300" dirty="0"/>
              <a:t>),  </a:t>
            </a:r>
            <a:r>
              <a:rPr lang="en-US" sz="1300" b="1" dirty="0"/>
              <a:t>state</a:t>
            </a:r>
            <a:r>
              <a:rPr lang="en-US" sz="1300" dirty="0"/>
              <a:t> (Bihar) and </a:t>
            </a:r>
            <a:r>
              <a:rPr lang="en-US" sz="1300" b="1" dirty="0"/>
              <a:t>city</a:t>
            </a:r>
            <a:r>
              <a:rPr lang="en-US" sz="1300" dirty="0"/>
              <a:t> (</a:t>
            </a:r>
            <a:r>
              <a:rPr lang="en-US" sz="1300" dirty="0" err="1"/>
              <a:t>Chapra</a:t>
            </a:r>
            <a:r>
              <a:rPr lang="en-US" sz="1300" dirty="0"/>
              <a:t>).</a:t>
            </a:r>
          </a:p>
          <a:p>
            <a:pPr marL="285750" indent="-285750" algn="l">
              <a:lnSpc>
                <a:spcPct val="100000"/>
              </a:lnSpc>
              <a:buFont typeface="Wingdings" panose="05000000000000000000" pitchFamily="2" charset="2"/>
              <a:buChar char="Ø"/>
            </a:pPr>
            <a:r>
              <a:rPr lang="en-US" sz="1300" dirty="0"/>
              <a:t> After search, the website displays a list of stores matching the selected criteria, including addresses and contact details.</a:t>
            </a:r>
          </a:p>
          <a:p>
            <a:pPr marL="285750" indent="-285750" algn="l">
              <a:lnSpc>
                <a:spcPct val="100000"/>
              </a:lnSpc>
              <a:buFont typeface="Wingdings" panose="05000000000000000000" pitchFamily="2" charset="2"/>
              <a:buChar char="Ø"/>
            </a:pPr>
            <a:endParaRPr lang="en-US" sz="1400" b="1" dirty="0"/>
          </a:p>
          <a:p>
            <a:pPr algn="l">
              <a:lnSpc>
                <a:spcPct val="150000"/>
              </a:lnSpc>
            </a:pPr>
            <a:r>
              <a:rPr lang="en-US" sz="1400" b="1" dirty="0"/>
              <a:t>Test Case Design</a:t>
            </a:r>
          </a:p>
          <a:p>
            <a:pPr marL="285750" indent="-285750" algn="l">
              <a:lnSpc>
                <a:spcPct val="150000"/>
              </a:lnSpc>
              <a:spcBef>
                <a:spcPts val="0"/>
              </a:spcBef>
              <a:buFont typeface="Wingdings" panose="05000000000000000000" pitchFamily="2" charset="2"/>
              <a:buChar char="Ø"/>
            </a:pPr>
            <a:r>
              <a:rPr lang="en-US" sz="1400" dirty="0"/>
              <a:t>The process of creating test cases that outline specific conditions, inputs, actions and expected results to verify that a </a:t>
            </a:r>
          </a:p>
          <a:p>
            <a:pPr algn="l">
              <a:lnSpc>
                <a:spcPct val="150000"/>
              </a:lnSpc>
              <a:spcBef>
                <a:spcPts val="0"/>
              </a:spcBef>
            </a:pPr>
            <a:r>
              <a:rPr lang="en-US" sz="1400" dirty="0"/>
              <a:t>system behaves as intended.</a:t>
            </a:r>
          </a:p>
          <a:p>
            <a:pPr algn="l"/>
            <a:endParaRPr lang="en-US" sz="1400" b="1" dirty="0"/>
          </a:p>
          <a:p>
            <a:pPr algn="l"/>
            <a:r>
              <a:rPr lang="en-US" sz="1400" b="1" dirty="0"/>
              <a:t>Cucumber</a:t>
            </a:r>
          </a:p>
          <a:p>
            <a:pPr marL="285750" indent="-285750" algn="l">
              <a:buFont typeface="Wingdings" panose="05000000000000000000" pitchFamily="2" charset="2"/>
              <a:buChar char="Ø"/>
            </a:pPr>
            <a:r>
              <a:rPr lang="en-US" sz="1400" b="1" dirty="0"/>
              <a:t> </a:t>
            </a:r>
            <a:r>
              <a:rPr lang="en-US" sz="1400" dirty="0"/>
              <a:t>Cucumber is an open-source testing tool that supports </a:t>
            </a:r>
            <a:r>
              <a:rPr lang="en-US" sz="1400" b="1" dirty="0"/>
              <a:t>Behavior-Driven Development (BDD)</a:t>
            </a:r>
            <a:r>
              <a:rPr lang="en-US" sz="1400" dirty="0"/>
              <a:t>. </a:t>
            </a:r>
          </a:p>
          <a:p>
            <a:pPr marL="285750" indent="-285750" algn="l">
              <a:lnSpc>
                <a:spcPct val="100000"/>
              </a:lnSpc>
              <a:buFont typeface="Wingdings" panose="05000000000000000000" pitchFamily="2" charset="2"/>
              <a:buChar char="Ø"/>
            </a:pPr>
            <a:r>
              <a:rPr lang="en-US" sz="1400" dirty="0"/>
              <a:t>That allows writing test scenarios in plain, human-readable language (Gherkin</a:t>
            </a:r>
            <a:r>
              <a:rPr lang="en-US" sz="1100" dirty="0"/>
              <a:t>) </a:t>
            </a:r>
            <a:r>
              <a:rPr lang="en-US" sz="1400" dirty="0"/>
              <a:t>It is </a:t>
            </a:r>
            <a:r>
              <a:rPr lang="en-US" sz="1200" dirty="0"/>
              <a:t>a</a:t>
            </a:r>
            <a:r>
              <a:rPr lang="en-US" sz="1400" dirty="0"/>
              <a:t> bridge the gap between technical and non-technical stakeholders.</a:t>
            </a:r>
          </a:p>
          <a:p>
            <a:pPr marL="285750" indent="-285750" algn="l">
              <a:buFont typeface="Wingdings" panose="05000000000000000000" pitchFamily="2" charset="2"/>
              <a:buChar char="Ø"/>
            </a:pPr>
            <a:r>
              <a:rPr lang="en-US" sz="1400" dirty="0"/>
              <a:t> It consists of Keywords like Feature, Scenario, Scenario Outline, Given, And ,When and Then .</a:t>
            </a:r>
          </a:p>
          <a:p>
            <a:pPr algn="l"/>
            <a:endParaRPr lang="en-US" sz="1400" dirty="0"/>
          </a:p>
        </p:txBody>
      </p:sp>
      <p:graphicFrame>
        <p:nvGraphicFramePr>
          <p:cNvPr id="7" name="Object 6">
            <a:extLst>
              <a:ext uri="{FF2B5EF4-FFF2-40B4-BE49-F238E27FC236}">
                <a16:creationId xmlns:a16="http://schemas.microsoft.com/office/drawing/2014/main" id="{C93BF9A6-3604-7AE3-7CBE-3BEB60F6056F}"/>
              </a:ext>
            </a:extLst>
          </p:cNvPr>
          <p:cNvGraphicFramePr>
            <a:graphicFrameLocks noChangeAspect="1"/>
          </p:cNvGraphicFramePr>
          <p:nvPr>
            <p:extLst>
              <p:ext uri="{D42A27DB-BD31-4B8C-83A1-F6EECF244321}">
                <p14:modId xmlns:p14="http://schemas.microsoft.com/office/powerpoint/2010/main" val="3308286787"/>
              </p:ext>
            </p:extLst>
          </p:nvPr>
        </p:nvGraphicFramePr>
        <p:xfrm>
          <a:off x="10002253" y="3416216"/>
          <a:ext cx="914400" cy="771525"/>
        </p:xfrm>
        <a:graphic>
          <a:graphicData uri="http://schemas.openxmlformats.org/presentationml/2006/ole">
            <mc:AlternateContent xmlns:mc="http://schemas.openxmlformats.org/markup-compatibility/2006">
              <mc:Choice xmlns:v="urn:schemas-microsoft-com:vml" Requires="v">
                <p:oleObj name="Worksheet" showAsIcon="1" r:id="rId2" imgW="914400" imgH="771525" progId="Excel.Sheet.12">
                  <p:embed/>
                </p:oleObj>
              </mc:Choice>
              <mc:Fallback>
                <p:oleObj name="Worksheet" showAsIcon="1" r:id="rId2" imgW="914400" imgH="771525" progId="Excel.Sheet.12">
                  <p:embed/>
                  <p:pic>
                    <p:nvPicPr>
                      <p:cNvPr id="7" name="Object 6">
                        <a:extLst>
                          <a:ext uri="{FF2B5EF4-FFF2-40B4-BE49-F238E27FC236}">
                            <a16:creationId xmlns:a16="http://schemas.microsoft.com/office/drawing/2014/main" id="{C93BF9A6-3604-7AE3-7CBE-3BEB60F6056F}"/>
                          </a:ext>
                        </a:extLst>
                      </p:cNvPr>
                      <p:cNvPicPr/>
                      <p:nvPr/>
                    </p:nvPicPr>
                    <p:blipFill>
                      <a:blip r:embed="rId3"/>
                      <a:stretch>
                        <a:fillRect/>
                      </a:stretch>
                    </p:blipFill>
                    <p:spPr>
                      <a:xfrm>
                        <a:off x="10002253" y="341621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467375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C0018B-2B6E-294C-18BB-1D3A69DCFAE9}"/>
              </a:ext>
            </a:extLst>
          </p:cNvPr>
          <p:cNvSpPr txBox="1"/>
          <p:nvPr/>
        </p:nvSpPr>
        <p:spPr>
          <a:xfrm>
            <a:off x="473239" y="231606"/>
            <a:ext cx="11405937" cy="6501780"/>
          </a:xfrm>
          <a:prstGeom prst="rect">
            <a:avLst/>
          </a:prstGeom>
          <a:noFill/>
        </p:spPr>
        <p:txBody>
          <a:bodyPr wrap="square" rtlCol="0">
            <a:spAutoFit/>
          </a:bodyPr>
          <a:lstStyle/>
          <a:p>
            <a:r>
              <a:rPr lang="en-US" sz="1200" b="1" dirty="0"/>
              <a:t>Example:</a:t>
            </a:r>
          </a:p>
          <a:p>
            <a:endParaRPr lang="en-US" sz="1200" b="1" dirty="0"/>
          </a:p>
          <a:p>
            <a:pPr marL="0" marR="0">
              <a:spcBef>
                <a:spcPts val="0"/>
              </a:spcBef>
              <a:spcAft>
                <a:spcPts val="0"/>
              </a:spcAft>
            </a:pPr>
            <a:r>
              <a:rPr lang="en-US" sz="800" dirty="0">
                <a:solidFill>
                  <a:srgbClr val="0080FF"/>
                </a:solidFill>
                <a:effectLst/>
                <a:highlight>
                  <a:srgbClr val="FFFFFF"/>
                </a:highlight>
                <a:latin typeface="Consolas" panose="020B0609020204030204" pitchFamily="49" charset="0"/>
              </a:rPr>
              <a:t>@pincode</a:t>
            </a:r>
            <a:endParaRPr lang="en-US" sz="8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800" dirty="0">
                <a:solidFill>
                  <a:srgbClr val="808000"/>
                </a:solidFill>
                <a:effectLst/>
                <a:highlight>
                  <a:srgbClr val="FFFFFF"/>
                </a:highlight>
                <a:latin typeface="Consolas" panose="020B0609020204030204" pitchFamily="49" charset="0"/>
              </a:rPr>
              <a:t>Scenario Outline: </a:t>
            </a:r>
            <a:r>
              <a:rPr lang="en-US" sz="800" dirty="0">
                <a:solidFill>
                  <a:srgbClr val="000000"/>
                </a:solidFill>
                <a:effectLst/>
                <a:highlight>
                  <a:srgbClr val="FFFFFF"/>
                </a:highlight>
                <a:latin typeface="Consolas" panose="020B0609020204030204" pitchFamily="49" charset="0"/>
              </a:rPr>
              <a:t>Details by </a:t>
            </a:r>
            <a:r>
              <a:rPr lang="en-US" sz="800" dirty="0" err="1">
                <a:solidFill>
                  <a:srgbClr val="000000"/>
                </a:solidFill>
                <a:effectLst/>
                <a:highlight>
                  <a:srgbClr val="FFFFFF"/>
                </a:highlight>
                <a:latin typeface="Consolas" panose="020B0609020204030204" pitchFamily="49" charset="0"/>
              </a:rPr>
              <a:t>pincode</a:t>
            </a:r>
            <a:endParaRPr lang="en-US" sz="8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800" dirty="0">
                <a:solidFill>
                  <a:srgbClr val="008080"/>
                </a:solidFill>
                <a:effectLst/>
                <a:highlight>
                  <a:srgbClr val="FFFFFF"/>
                </a:highlight>
                <a:latin typeface="Consolas" panose="020B0609020204030204" pitchFamily="49" charset="0"/>
              </a:rPr>
              <a:t>Given </a:t>
            </a:r>
            <a:r>
              <a:rPr lang="en-US" sz="800" dirty="0">
                <a:solidFill>
                  <a:srgbClr val="000000"/>
                </a:solidFill>
                <a:effectLst/>
                <a:highlight>
                  <a:srgbClr val="FFFFFF"/>
                </a:highlight>
                <a:latin typeface="Consolas" panose="020B0609020204030204" pitchFamily="49" charset="0"/>
              </a:rPr>
              <a:t>the user opens the Home page</a:t>
            </a:r>
          </a:p>
          <a:p>
            <a:pPr marL="0" marR="0">
              <a:spcBef>
                <a:spcPts val="0"/>
              </a:spcBef>
              <a:spcAft>
                <a:spcPts val="0"/>
              </a:spcAft>
            </a:pPr>
            <a:r>
              <a:rPr lang="en-US" sz="800" dirty="0">
                <a:solidFill>
                  <a:srgbClr val="008080"/>
                </a:solidFill>
                <a:effectLst/>
                <a:highlight>
                  <a:srgbClr val="FFFFFF"/>
                </a:highlight>
                <a:latin typeface="Consolas" panose="020B0609020204030204" pitchFamily="49" charset="0"/>
              </a:rPr>
              <a:t>When </a:t>
            </a:r>
            <a:r>
              <a:rPr lang="en-US" sz="800" dirty="0">
                <a:solidFill>
                  <a:srgbClr val="000000"/>
                </a:solidFill>
                <a:effectLst/>
                <a:highlight>
                  <a:srgbClr val="FFFFFF"/>
                </a:highlight>
                <a:latin typeface="Consolas" panose="020B0609020204030204" pitchFamily="49" charset="0"/>
              </a:rPr>
              <a:t>User clicks find preschool button</a:t>
            </a:r>
          </a:p>
          <a:p>
            <a:pPr marL="0" marR="0">
              <a:spcBef>
                <a:spcPts val="0"/>
              </a:spcBef>
              <a:spcAft>
                <a:spcPts val="0"/>
              </a:spcAft>
            </a:pPr>
            <a:r>
              <a:rPr lang="en-US" sz="800" dirty="0">
                <a:solidFill>
                  <a:srgbClr val="008080"/>
                </a:solidFill>
                <a:effectLst/>
                <a:highlight>
                  <a:srgbClr val="FFFFFF"/>
                </a:highlight>
                <a:latin typeface="Consolas" panose="020B0609020204030204" pitchFamily="49" charset="0"/>
              </a:rPr>
              <a:t>And </a:t>
            </a:r>
            <a:r>
              <a:rPr lang="en-US" sz="800" dirty="0">
                <a:solidFill>
                  <a:srgbClr val="000000"/>
                </a:solidFill>
                <a:effectLst/>
                <a:highlight>
                  <a:srgbClr val="FFFFFF"/>
                </a:highlight>
                <a:latin typeface="Consolas" panose="020B0609020204030204" pitchFamily="49" charset="0"/>
              </a:rPr>
              <a:t>user click on find preschools from the dropdown</a:t>
            </a:r>
          </a:p>
          <a:p>
            <a:pPr marL="0" marR="0">
              <a:spcBef>
                <a:spcPts val="0"/>
              </a:spcBef>
              <a:spcAft>
                <a:spcPts val="0"/>
              </a:spcAft>
            </a:pPr>
            <a:r>
              <a:rPr lang="en-US" sz="800" dirty="0">
                <a:solidFill>
                  <a:srgbClr val="008080"/>
                </a:solidFill>
                <a:effectLst/>
                <a:highlight>
                  <a:srgbClr val="FFFFFF"/>
                </a:highlight>
                <a:latin typeface="Consolas" panose="020B0609020204030204" pitchFamily="49" charset="0"/>
              </a:rPr>
              <a:t>When </a:t>
            </a:r>
            <a:r>
              <a:rPr lang="en-US" sz="800" dirty="0">
                <a:solidFill>
                  <a:srgbClr val="000000"/>
                </a:solidFill>
                <a:effectLst/>
                <a:highlight>
                  <a:srgbClr val="FFFFFF"/>
                </a:highlight>
                <a:latin typeface="Consolas" panose="020B0609020204030204" pitchFamily="49" charset="0"/>
              </a:rPr>
              <a:t>the user enters </a:t>
            </a:r>
            <a:r>
              <a:rPr lang="en-US" sz="800" dirty="0" err="1">
                <a:solidFill>
                  <a:srgbClr val="000000"/>
                </a:solidFill>
                <a:effectLst/>
                <a:highlight>
                  <a:srgbClr val="FFFFFF"/>
                </a:highlight>
                <a:latin typeface="Consolas" panose="020B0609020204030204" pitchFamily="49" charset="0"/>
              </a:rPr>
              <a:t>pincode</a:t>
            </a:r>
            <a:r>
              <a:rPr lang="en-US" sz="800" dirty="0">
                <a:solidFill>
                  <a:srgbClr val="000000"/>
                </a:solidFill>
                <a:effectLst/>
                <a:highlight>
                  <a:srgbClr val="FFFFFF"/>
                </a:highlight>
                <a:latin typeface="Consolas" panose="020B0609020204030204" pitchFamily="49" charset="0"/>
              </a:rPr>
              <a:t> </a:t>
            </a:r>
            <a:r>
              <a:rPr lang="en-US" sz="800" dirty="0">
                <a:solidFill>
                  <a:srgbClr val="FF8000"/>
                </a:solidFill>
                <a:effectLst/>
                <a:highlight>
                  <a:srgbClr val="FFFFFF"/>
                </a:highlight>
                <a:latin typeface="Consolas" panose="020B0609020204030204" pitchFamily="49" charset="0"/>
              </a:rPr>
              <a:t>&lt;</a:t>
            </a:r>
            <a:r>
              <a:rPr lang="en-US" sz="800" dirty="0" err="1">
                <a:solidFill>
                  <a:srgbClr val="FF8000"/>
                </a:solidFill>
                <a:effectLst/>
                <a:highlight>
                  <a:srgbClr val="FFFFFF"/>
                </a:highlight>
                <a:latin typeface="Consolas" panose="020B0609020204030204" pitchFamily="49" charset="0"/>
              </a:rPr>
              <a:t>pincode</a:t>
            </a:r>
            <a:r>
              <a:rPr lang="en-US" sz="800" dirty="0">
                <a:solidFill>
                  <a:srgbClr val="FF8000"/>
                </a:solidFill>
                <a:effectLst/>
                <a:highlight>
                  <a:srgbClr val="FFFFFF"/>
                </a:highlight>
                <a:latin typeface="Consolas" panose="020B0609020204030204" pitchFamily="49" charset="0"/>
              </a:rPr>
              <a:t>&gt;</a:t>
            </a:r>
            <a:endParaRPr lang="en-US" sz="8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800" dirty="0">
                <a:solidFill>
                  <a:srgbClr val="008080"/>
                </a:solidFill>
                <a:effectLst/>
                <a:highlight>
                  <a:srgbClr val="FFFFFF"/>
                </a:highlight>
                <a:latin typeface="Consolas" panose="020B0609020204030204" pitchFamily="49" charset="0"/>
              </a:rPr>
              <a:t>And </a:t>
            </a:r>
            <a:r>
              <a:rPr lang="en-US" sz="800" dirty="0">
                <a:solidFill>
                  <a:srgbClr val="000000"/>
                </a:solidFill>
                <a:effectLst/>
                <a:highlight>
                  <a:srgbClr val="FFFFFF"/>
                </a:highlight>
                <a:latin typeface="Consolas" panose="020B0609020204030204" pitchFamily="49" charset="0"/>
              </a:rPr>
              <a:t>user clicks on the Submit button</a:t>
            </a:r>
          </a:p>
          <a:p>
            <a:pPr marL="0" marR="0">
              <a:spcBef>
                <a:spcPts val="0"/>
              </a:spcBef>
              <a:spcAft>
                <a:spcPts val="0"/>
              </a:spcAft>
            </a:pPr>
            <a:r>
              <a:rPr lang="en-US" sz="800" dirty="0">
                <a:solidFill>
                  <a:srgbClr val="008080"/>
                </a:solidFill>
                <a:effectLst/>
                <a:highlight>
                  <a:srgbClr val="FFFFFF"/>
                </a:highlight>
                <a:latin typeface="Consolas" panose="020B0609020204030204" pitchFamily="49" charset="0"/>
              </a:rPr>
              <a:t>Then </a:t>
            </a:r>
            <a:r>
              <a:rPr lang="en-US" sz="800" dirty="0">
                <a:solidFill>
                  <a:srgbClr val="000000"/>
                </a:solidFill>
                <a:effectLst/>
                <a:highlight>
                  <a:srgbClr val="FFFFFF"/>
                </a:highlight>
                <a:latin typeface="Consolas" panose="020B0609020204030204" pitchFamily="49" charset="0"/>
              </a:rPr>
              <a:t>the user should get result</a:t>
            </a:r>
          </a:p>
          <a:p>
            <a:pPr marL="0" marR="0">
              <a:spcBef>
                <a:spcPts val="0"/>
              </a:spcBef>
              <a:spcAft>
                <a:spcPts val="0"/>
              </a:spcAft>
            </a:pPr>
            <a:r>
              <a:rPr lang="en-US" sz="800" dirty="0">
                <a:solidFill>
                  <a:srgbClr val="808000"/>
                </a:solidFill>
                <a:effectLst/>
                <a:highlight>
                  <a:srgbClr val="FFFFFF"/>
                </a:highlight>
                <a:latin typeface="Consolas" panose="020B0609020204030204" pitchFamily="49" charset="0"/>
              </a:rPr>
              <a:t>Examples: </a:t>
            </a:r>
            <a:endParaRPr lang="en-US" sz="8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800" dirty="0">
                <a:solidFill>
                  <a:srgbClr val="000000"/>
                </a:solidFill>
                <a:effectLst/>
                <a:highlight>
                  <a:srgbClr val="FFFFFF"/>
                </a:highlight>
                <a:latin typeface="Consolas" panose="020B0609020204030204" pitchFamily="49" charset="0"/>
              </a:rPr>
              <a:t>| </a:t>
            </a:r>
            <a:r>
              <a:rPr lang="en-US" sz="800" dirty="0" err="1">
                <a:solidFill>
                  <a:srgbClr val="000000"/>
                </a:solidFill>
                <a:effectLst/>
                <a:highlight>
                  <a:srgbClr val="FFFFFF"/>
                </a:highlight>
                <a:latin typeface="Consolas" panose="020B0609020204030204" pitchFamily="49" charset="0"/>
              </a:rPr>
              <a:t>pincode</a:t>
            </a:r>
            <a:r>
              <a:rPr lang="en-US" sz="8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US" sz="800" dirty="0">
                <a:solidFill>
                  <a:srgbClr val="000000"/>
                </a:solidFill>
                <a:effectLst/>
                <a:highlight>
                  <a:srgbClr val="FFFFFF"/>
                </a:highlight>
                <a:latin typeface="Consolas" panose="020B0609020204030204" pitchFamily="49" charset="0"/>
              </a:rPr>
              <a:t>| </a:t>
            </a:r>
            <a:r>
              <a:rPr lang="en-US" sz="800" dirty="0">
                <a:solidFill>
                  <a:srgbClr val="008000"/>
                </a:solidFill>
                <a:effectLst/>
                <a:highlight>
                  <a:srgbClr val="FFFFFF"/>
                </a:highlight>
                <a:latin typeface="Consolas" panose="020B0609020204030204" pitchFamily="49" charset="0"/>
              </a:rPr>
              <a:t>411014</a:t>
            </a:r>
            <a:r>
              <a:rPr lang="en-US" sz="8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US" sz="800" dirty="0">
                <a:solidFill>
                  <a:srgbClr val="000000"/>
                </a:solidFill>
                <a:effectLst/>
                <a:highlight>
                  <a:srgbClr val="FFFFFF"/>
                </a:highlight>
                <a:latin typeface="Consolas" panose="020B0609020204030204" pitchFamily="49" charset="0"/>
              </a:rPr>
              <a:t>| </a:t>
            </a:r>
            <a:r>
              <a:rPr lang="en-US" sz="800" dirty="0">
                <a:solidFill>
                  <a:srgbClr val="008000"/>
                </a:solidFill>
                <a:effectLst/>
                <a:highlight>
                  <a:srgbClr val="FFFFFF"/>
                </a:highlight>
                <a:latin typeface="Consolas" panose="020B0609020204030204" pitchFamily="49" charset="0"/>
              </a:rPr>
              <a:t>111111</a:t>
            </a:r>
            <a:r>
              <a:rPr lang="en-US" sz="8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US" sz="800" dirty="0">
                <a:solidFill>
                  <a:srgbClr val="000000"/>
                </a:solidFill>
                <a:effectLst/>
                <a:highlight>
                  <a:srgbClr val="FFFFFF"/>
                </a:highlight>
                <a:latin typeface="Consolas" panose="020B0609020204030204" pitchFamily="49" charset="0"/>
              </a:rPr>
              <a:t>| </a:t>
            </a:r>
            <a:r>
              <a:rPr lang="en-US" sz="800" dirty="0">
                <a:solidFill>
                  <a:srgbClr val="008000"/>
                </a:solidFill>
                <a:effectLst/>
                <a:highlight>
                  <a:srgbClr val="FFFFFF"/>
                </a:highlight>
                <a:latin typeface="Consolas" panose="020B0609020204030204" pitchFamily="49" charset="0"/>
              </a:rPr>
              <a:t>111</a:t>
            </a:r>
            <a:r>
              <a:rPr lang="en-US" sz="8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US" sz="800" dirty="0">
                <a:solidFill>
                  <a:srgbClr val="000000"/>
                </a:solidFill>
                <a:effectLst/>
                <a:highlight>
                  <a:srgbClr val="FFFFFF"/>
                </a:highlight>
                <a:latin typeface="Consolas" panose="020B0609020204030204" pitchFamily="49" charset="0"/>
              </a:rPr>
              <a:t>| |</a:t>
            </a:r>
          </a:p>
          <a:p>
            <a:pPr marL="0" marR="0">
              <a:spcBef>
                <a:spcPts val="0"/>
              </a:spcBef>
              <a:spcAft>
                <a:spcPts val="0"/>
              </a:spcAft>
            </a:pPr>
            <a:endParaRPr lang="en-US" sz="900" dirty="0">
              <a:solidFill>
                <a:srgbClr val="000000"/>
              </a:solidFill>
              <a:highlight>
                <a:srgbClr val="FFFFFF"/>
              </a:highlight>
              <a:latin typeface="Consolas" panose="020B0609020204030204" pitchFamily="49" charset="0"/>
            </a:endParaRPr>
          </a:p>
          <a:p>
            <a:pPr marL="0" marR="0">
              <a:spcBef>
                <a:spcPts val="0"/>
              </a:spcBef>
              <a:spcAft>
                <a:spcPts val="0"/>
              </a:spcAft>
            </a:pPr>
            <a:endParaRPr lang="en-US" sz="900" dirty="0">
              <a:solidFill>
                <a:srgbClr val="000000"/>
              </a:solidFill>
              <a:highlight>
                <a:srgbClr val="FFFFFF"/>
              </a:highlight>
              <a:latin typeface="Consolas" panose="020B0609020204030204" pitchFamily="49" charset="0"/>
            </a:endParaRPr>
          </a:p>
          <a:p>
            <a:pPr algn="l">
              <a:lnSpc>
                <a:spcPct val="150000"/>
              </a:lnSpc>
              <a:spcBef>
                <a:spcPts val="0"/>
              </a:spcBef>
            </a:pPr>
            <a:r>
              <a:rPr lang="en-US" sz="1400" b="1" dirty="0"/>
              <a:t>Selenium</a:t>
            </a:r>
          </a:p>
          <a:p>
            <a:pPr marL="285750" indent="-285750" algn="l">
              <a:lnSpc>
                <a:spcPct val="150000"/>
              </a:lnSpc>
              <a:spcBef>
                <a:spcPts val="0"/>
              </a:spcBef>
              <a:buFont typeface="Wingdings" panose="05000000000000000000" pitchFamily="2" charset="2"/>
              <a:buChar char="Ø"/>
            </a:pPr>
            <a:r>
              <a:rPr lang="en-US" sz="1400" dirty="0"/>
              <a:t> It is an open-source automation testing suite.</a:t>
            </a:r>
          </a:p>
          <a:p>
            <a:pPr marL="285750" indent="-285750" algn="l">
              <a:lnSpc>
                <a:spcPct val="150000"/>
              </a:lnSpc>
              <a:spcBef>
                <a:spcPts val="0"/>
              </a:spcBef>
              <a:buFont typeface="Wingdings" panose="05000000000000000000" pitchFamily="2" charset="2"/>
              <a:buChar char="Ø"/>
            </a:pPr>
            <a:r>
              <a:rPr lang="en-US" sz="1400" dirty="0"/>
              <a:t>It used for automating web applications across different browsers and platforms. </a:t>
            </a:r>
          </a:p>
          <a:p>
            <a:pPr marL="285750" indent="-285750" algn="l">
              <a:lnSpc>
                <a:spcPct val="150000"/>
              </a:lnSpc>
              <a:spcBef>
                <a:spcPts val="0"/>
              </a:spcBef>
              <a:buFont typeface="Wingdings" panose="05000000000000000000" pitchFamily="2" charset="2"/>
              <a:buChar char="Ø"/>
            </a:pPr>
            <a:r>
              <a:rPr lang="en-US" sz="1400" dirty="0"/>
              <a:t>It controls the browser by simulating user actions such as clicking, entering text, navigating pages.</a:t>
            </a:r>
          </a:p>
          <a:p>
            <a:pPr marL="0" marR="0">
              <a:lnSpc>
                <a:spcPct val="150000"/>
              </a:lnSpc>
              <a:spcBef>
                <a:spcPts val="0"/>
              </a:spcBef>
              <a:spcAft>
                <a:spcPts val="0"/>
              </a:spcAft>
            </a:pPr>
            <a:endParaRPr lang="en-US" sz="900" dirty="0">
              <a:solidFill>
                <a:srgbClr val="000000"/>
              </a:solidFill>
              <a:effectLst/>
              <a:highlight>
                <a:srgbClr val="FFFFFF"/>
              </a:highlight>
              <a:latin typeface="Consolas" panose="020B0609020204030204" pitchFamily="49" charset="0"/>
            </a:endParaRPr>
          </a:p>
          <a:p>
            <a:pPr marL="0" marR="0">
              <a:spcBef>
                <a:spcPts val="0"/>
              </a:spcBef>
              <a:spcAft>
                <a:spcPts val="0"/>
              </a:spcAft>
            </a:pPr>
            <a:endParaRPr lang="en-US" sz="900" dirty="0">
              <a:solidFill>
                <a:srgbClr val="000000"/>
              </a:solidFill>
              <a:effectLst/>
              <a:highlight>
                <a:srgbClr val="FFFFFF"/>
              </a:highlight>
              <a:latin typeface="Consolas" panose="020B0609020204030204" pitchFamily="49" charset="0"/>
            </a:endParaRPr>
          </a:p>
          <a:p>
            <a:pPr>
              <a:lnSpc>
                <a:spcPct val="150000"/>
              </a:lnSpc>
            </a:pPr>
            <a:r>
              <a:rPr lang="en-US" sz="1400" b="1" dirty="0"/>
              <a:t>Page Object Model (POM)</a:t>
            </a:r>
            <a:r>
              <a:rPr lang="en-US" sz="1400" dirty="0"/>
              <a:t> </a:t>
            </a:r>
          </a:p>
          <a:p>
            <a:pPr marL="171450" indent="-171450">
              <a:lnSpc>
                <a:spcPct val="150000"/>
              </a:lnSpc>
              <a:buFont typeface="Wingdings" panose="05000000000000000000" pitchFamily="2" charset="2"/>
              <a:buChar char="Ø"/>
            </a:pPr>
            <a:r>
              <a:rPr lang="en-US" sz="1400" dirty="0"/>
              <a:t> It is a design pattern used in test automation that creates an object repository for web elements. </a:t>
            </a:r>
          </a:p>
          <a:p>
            <a:pPr marL="171450" indent="-171450">
              <a:lnSpc>
                <a:spcPct val="150000"/>
              </a:lnSpc>
              <a:buFont typeface="Wingdings" panose="05000000000000000000" pitchFamily="2" charset="2"/>
              <a:buChar char="Ø"/>
            </a:pPr>
            <a:r>
              <a:rPr lang="en-US" sz="1400" dirty="0"/>
              <a:t>Each web page or part of the application is represented as a class.</a:t>
            </a:r>
          </a:p>
          <a:p>
            <a:pPr marL="171450" indent="-171450">
              <a:lnSpc>
                <a:spcPct val="150000"/>
              </a:lnSpc>
              <a:buFont typeface="Wingdings" panose="05000000000000000000" pitchFamily="2" charset="2"/>
              <a:buChar char="Ø"/>
            </a:pPr>
            <a:r>
              <a:rPr lang="en-US" sz="1400" dirty="0"/>
              <a:t> It consists of page elements (like buttons, fields, etc.) are defined as variables, while actions</a:t>
            </a:r>
          </a:p>
          <a:p>
            <a:pPr>
              <a:lnSpc>
                <a:spcPct val="150000"/>
              </a:lnSpc>
            </a:pPr>
            <a:r>
              <a:rPr lang="en-US" sz="1400" dirty="0"/>
              <a:t>   (like clicks, inputs) are represented as methods.</a:t>
            </a:r>
          </a:p>
          <a:p>
            <a:pPr>
              <a:lnSpc>
                <a:spcPct val="150000"/>
              </a:lnSpc>
            </a:pPr>
            <a:endParaRPr lang="en-US" sz="1400" dirty="0"/>
          </a:p>
          <a:p>
            <a:pPr marL="0" marR="0">
              <a:spcBef>
                <a:spcPts val="0"/>
              </a:spcBef>
              <a:spcAft>
                <a:spcPts val="0"/>
              </a:spcAft>
            </a:pPr>
            <a:endParaRPr lang="en-US" sz="900" dirty="0">
              <a:solidFill>
                <a:srgbClr val="000000"/>
              </a:solidFill>
              <a:effectLst/>
              <a:highlight>
                <a:srgbClr val="FFFFFF"/>
              </a:highlight>
              <a:latin typeface="Consolas" panose="020B0609020204030204" pitchFamily="49" charset="0"/>
            </a:endParaRPr>
          </a:p>
          <a:p>
            <a:pPr marL="0" marR="0">
              <a:spcBef>
                <a:spcPts val="0"/>
              </a:spcBef>
              <a:spcAft>
                <a:spcPts val="0"/>
              </a:spcAft>
            </a:pPr>
            <a:endParaRPr lang="en-US" sz="900" dirty="0">
              <a:solidFill>
                <a:srgbClr val="000000"/>
              </a:solidFill>
              <a:effectLst/>
              <a:highlight>
                <a:srgbClr val="FFFFFF"/>
              </a:highlight>
              <a:latin typeface="Consolas" panose="020B0609020204030204" pitchFamily="49" charset="0"/>
            </a:endParaRPr>
          </a:p>
          <a:p>
            <a:endParaRPr lang="en-US" sz="1200" dirty="0"/>
          </a:p>
        </p:txBody>
      </p:sp>
      <p:pic>
        <p:nvPicPr>
          <p:cNvPr id="1026" name="Picture 2">
            <a:extLst>
              <a:ext uri="{FF2B5EF4-FFF2-40B4-BE49-F238E27FC236}">
                <a16:creationId xmlns:a16="http://schemas.microsoft.com/office/drawing/2014/main" id="{0182D904-73A8-C8E5-ECA2-9A2756BFD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8267" y="4268954"/>
            <a:ext cx="3286125" cy="1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4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256D6C-502F-A66A-4FFD-B8FBEB7ABDF7}"/>
              </a:ext>
            </a:extLst>
          </p:cNvPr>
          <p:cNvSpPr txBox="1"/>
          <p:nvPr/>
        </p:nvSpPr>
        <p:spPr>
          <a:xfrm>
            <a:off x="114300" y="609601"/>
            <a:ext cx="11877173" cy="6632585"/>
          </a:xfrm>
          <a:prstGeom prst="rect">
            <a:avLst/>
          </a:prstGeom>
          <a:noFill/>
        </p:spPr>
        <p:txBody>
          <a:bodyPr wrap="square" rtlCol="0">
            <a:spAutoFit/>
          </a:bodyPr>
          <a:lstStyle/>
          <a:p>
            <a:r>
              <a:rPr lang="en-US" dirty="0"/>
              <a:t> </a:t>
            </a:r>
            <a:r>
              <a:rPr lang="en-US" sz="1400" b="1" dirty="0"/>
              <a:t>Behavior-Driven Development (BDD)</a:t>
            </a:r>
          </a:p>
          <a:p>
            <a:pPr marL="285750" indent="-285750">
              <a:lnSpc>
                <a:spcPct val="150000"/>
              </a:lnSpc>
              <a:buFont typeface="Wingdings" panose="05000000000000000000" pitchFamily="2" charset="2"/>
              <a:buChar char="Ø"/>
            </a:pPr>
            <a:r>
              <a:rPr lang="en-US" sz="1400" dirty="0"/>
              <a:t>It is a Frame work  or methodology rather than a specific tool and communication and shared</a:t>
            </a:r>
          </a:p>
          <a:p>
            <a:pPr>
              <a:lnSpc>
                <a:spcPct val="150000"/>
              </a:lnSpc>
            </a:pPr>
            <a:r>
              <a:rPr lang="en-US" sz="1400" dirty="0"/>
              <a:t>       understanding among team members by using clear and concise language.</a:t>
            </a:r>
          </a:p>
          <a:p>
            <a:pPr marL="285750" indent="-285750">
              <a:lnSpc>
                <a:spcPct val="150000"/>
              </a:lnSpc>
              <a:buFont typeface="Wingdings" panose="05000000000000000000" pitchFamily="2" charset="2"/>
              <a:buChar char="Ø"/>
            </a:pPr>
            <a:r>
              <a:rPr lang="en-US" sz="1400" dirty="0"/>
              <a:t>It is  a </a:t>
            </a:r>
            <a:r>
              <a:rPr lang="en-US" sz="1400" b="1" dirty="0"/>
              <a:t>step definition</a:t>
            </a:r>
            <a:r>
              <a:rPr lang="en-US" sz="1400" dirty="0"/>
              <a:t> is the link between the human-readable Gherkin steps and the underlying</a:t>
            </a:r>
          </a:p>
          <a:p>
            <a:pPr>
              <a:lnSpc>
                <a:spcPct val="150000"/>
              </a:lnSpc>
            </a:pPr>
            <a:r>
              <a:rPr lang="en-US" sz="1400" dirty="0"/>
              <a:t>      code logic. </a:t>
            </a:r>
          </a:p>
          <a:p>
            <a:pPr marL="285750" indent="-285750">
              <a:lnSpc>
                <a:spcPct val="150000"/>
              </a:lnSpc>
              <a:buFont typeface="Wingdings" panose="05000000000000000000" pitchFamily="2" charset="2"/>
              <a:buChar char="Ø"/>
            </a:pPr>
            <a:r>
              <a:rPr lang="en-US" sz="1400" dirty="0"/>
              <a:t>Each step in a Gherkin feature file is mapped to a method in a step definition file.</a:t>
            </a:r>
          </a:p>
          <a:p>
            <a:endParaRPr lang="en-US" dirty="0"/>
          </a:p>
          <a:p>
            <a:endParaRPr lang="en-US" dirty="0"/>
          </a:p>
          <a:p>
            <a:pPr>
              <a:lnSpc>
                <a:spcPct val="150000"/>
              </a:lnSpc>
            </a:pPr>
            <a:r>
              <a:rPr lang="en-US" sz="1400" b="1" dirty="0"/>
              <a:t>TestNG </a:t>
            </a:r>
          </a:p>
          <a:p>
            <a:pPr marL="285750" indent="-285750">
              <a:lnSpc>
                <a:spcPct val="150000"/>
              </a:lnSpc>
              <a:buFont typeface="Wingdings" panose="05000000000000000000" pitchFamily="2" charset="2"/>
              <a:buChar char="Ø"/>
            </a:pPr>
            <a:r>
              <a:rPr lang="en-US" sz="1400" dirty="0"/>
              <a:t>It contains test methods annotated with </a:t>
            </a:r>
            <a:r>
              <a:rPr lang="en-US" sz="1400" b="1" dirty="0"/>
              <a:t>@Test</a:t>
            </a:r>
            <a:r>
              <a:rPr lang="en-US" sz="1400" dirty="0"/>
              <a:t> and other annotations like </a:t>
            </a:r>
            <a:r>
              <a:rPr lang="en-US" sz="1400" b="1" dirty="0"/>
              <a:t>@BeforeMethod</a:t>
            </a:r>
            <a:r>
              <a:rPr lang="en-US" sz="1400" dirty="0"/>
              <a:t>,</a:t>
            </a:r>
          </a:p>
          <a:p>
            <a:pPr>
              <a:lnSpc>
                <a:spcPct val="150000"/>
              </a:lnSpc>
            </a:pPr>
            <a:r>
              <a:rPr lang="en-US" sz="1400" dirty="0"/>
              <a:t>       </a:t>
            </a:r>
            <a:r>
              <a:rPr lang="en-US" sz="1400" b="1" dirty="0"/>
              <a:t>@AfterMethod</a:t>
            </a:r>
            <a:r>
              <a:rPr lang="en-US" sz="1400" dirty="0"/>
              <a:t>, </a:t>
            </a:r>
            <a:r>
              <a:rPr lang="en-US" sz="1400" b="1" dirty="0"/>
              <a:t>@BeforeClass</a:t>
            </a:r>
            <a:r>
              <a:rPr lang="en-US" sz="1400" dirty="0"/>
              <a:t>, and </a:t>
            </a:r>
            <a:r>
              <a:rPr lang="en-US" sz="1400" b="1" dirty="0"/>
              <a:t>@AfterClass</a:t>
            </a:r>
            <a:r>
              <a:rPr lang="en-US" sz="1400" dirty="0"/>
              <a:t> to manage the execution of test cases. </a:t>
            </a:r>
          </a:p>
          <a:p>
            <a:pPr marL="285750" indent="-285750">
              <a:lnSpc>
                <a:spcPct val="150000"/>
              </a:lnSpc>
              <a:buFont typeface="Wingdings" panose="05000000000000000000" pitchFamily="2" charset="2"/>
              <a:buChar char="Ø"/>
            </a:pPr>
            <a:r>
              <a:rPr lang="en-US" sz="1400" dirty="0"/>
              <a:t>A </a:t>
            </a:r>
            <a:r>
              <a:rPr lang="en-US" sz="1400" b="1" dirty="0"/>
              <a:t>TestNG report</a:t>
            </a:r>
            <a:r>
              <a:rPr lang="en-US" sz="1400" dirty="0"/>
              <a:t> provides a detailed summary of test execution, showing </a:t>
            </a:r>
            <a:r>
              <a:rPr lang="en-US" sz="1400" b="1" dirty="0"/>
              <a:t>passed</a:t>
            </a:r>
            <a:r>
              <a:rPr lang="en-US" sz="1400" dirty="0"/>
              <a:t>, </a:t>
            </a:r>
            <a:r>
              <a:rPr lang="en-US" sz="1400" b="1" dirty="0"/>
              <a:t>failed</a:t>
            </a:r>
            <a:r>
              <a:rPr lang="en-US" sz="1400" dirty="0"/>
              <a:t>, and </a:t>
            </a:r>
          </a:p>
          <a:p>
            <a:pPr>
              <a:lnSpc>
                <a:spcPct val="150000"/>
              </a:lnSpc>
            </a:pPr>
            <a:r>
              <a:rPr lang="en-US" sz="1400" b="1" dirty="0"/>
              <a:t>       skipped</a:t>
            </a:r>
            <a:r>
              <a:rPr lang="en-US" sz="1400" dirty="0"/>
              <a:t> test cases.</a:t>
            </a:r>
          </a:p>
          <a:p>
            <a:pPr marL="285750" indent="-285750">
              <a:lnSpc>
                <a:spcPct val="150000"/>
              </a:lnSpc>
              <a:buFont typeface="Wingdings" panose="05000000000000000000" pitchFamily="2" charset="2"/>
              <a:buChar char="Ø"/>
            </a:pPr>
            <a:r>
              <a:rPr lang="en-US" sz="1400" dirty="0"/>
              <a:t>It generates HTML reports by default, which include detailed logs, execution time,</a:t>
            </a:r>
          </a:p>
          <a:p>
            <a:pPr>
              <a:lnSpc>
                <a:spcPct val="150000"/>
              </a:lnSpc>
            </a:pPr>
            <a:r>
              <a:rPr lang="en-US" sz="1400" dirty="0"/>
              <a:t>        and test status, helping in identifying test failures and successes easily.</a:t>
            </a:r>
          </a:p>
          <a:p>
            <a:pPr marL="285750" indent="-285750">
              <a:lnSpc>
                <a:spcPct val="150000"/>
              </a:lnSpc>
              <a:buFont typeface="Wingdings" panose="05000000000000000000" pitchFamily="2" charset="2"/>
              <a:buChar char="Ø"/>
            </a:pPr>
            <a:r>
              <a:rPr lang="en-US" sz="1400" b="1" dirty="0"/>
              <a:t>TestNG Listeners</a:t>
            </a:r>
            <a:r>
              <a:rPr lang="en-US" sz="1400" dirty="0"/>
              <a:t> are interfaces in TestNG that allow you to customize and take control of the</a:t>
            </a:r>
          </a:p>
          <a:p>
            <a:pPr>
              <a:lnSpc>
                <a:spcPct val="150000"/>
              </a:lnSpc>
            </a:pPr>
            <a:r>
              <a:rPr lang="en-US" sz="1400" dirty="0"/>
              <a:t>       test execution lifecycle by </a:t>
            </a:r>
            <a:r>
              <a:rPr lang="en-US" sz="1400" b="1" dirty="0"/>
              <a:t>listening to specific events</a:t>
            </a:r>
            <a:r>
              <a:rPr lang="en-US" sz="1400" dirty="0"/>
              <a:t> (like test start, test success, test failure, etc.).</a:t>
            </a:r>
          </a:p>
          <a:p>
            <a:pPr marL="285750" indent="-285750">
              <a:lnSpc>
                <a:spcPct val="150000"/>
              </a:lnSpc>
              <a:buFont typeface="Wingdings" panose="05000000000000000000" pitchFamily="2" charset="2"/>
              <a:buChar char="Ø"/>
            </a:pPr>
            <a:r>
              <a:rPr lang="en-US" sz="1400" dirty="0"/>
              <a:t>By implementing listeners, you can track the execution of tests and perform additional actions such as</a:t>
            </a:r>
          </a:p>
          <a:p>
            <a:pPr>
              <a:lnSpc>
                <a:spcPct val="150000"/>
              </a:lnSpc>
            </a:pPr>
            <a:r>
              <a:rPr lang="en-US" sz="1400" dirty="0"/>
              <a:t>       generating custom reports, logging, taking screenshots on failure, or modifying test behavior dynamically.</a:t>
            </a:r>
          </a:p>
          <a:p>
            <a:pPr>
              <a:lnSpc>
                <a:spcPct val="150000"/>
              </a:lnSpc>
            </a:pPr>
            <a:endParaRPr lang="en-US" sz="1400" dirty="0"/>
          </a:p>
          <a:p>
            <a:endParaRPr lang="en-US" sz="1400" dirty="0"/>
          </a:p>
        </p:txBody>
      </p:sp>
      <p:pic>
        <p:nvPicPr>
          <p:cNvPr id="4" name="Picture 3">
            <a:extLst>
              <a:ext uri="{FF2B5EF4-FFF2-40B4-BE49-F238E27FC236}">
                <a16:creationId xmlns:a16="http://schemas.microsoft.com/office/drawing/2014/main" id="{3E87D75A-366B-E6F1-E7D1-B8730BB35BA7}"/>
              </a:ext>
            </a:extLst>
          </p:cNvPr>
          <p:cNvPicPr>
            <a:picLocks noChangeAspect="1"/>
          </p:cNvPicPr>
          <p:nvPr/>
        </p:nvPicPr>
        <p:blipFill>
          <a:blip r:embed="rId2"/>
          <a:stretch>
            <a:fillRect/>
          </a:stretch>
        </p:blipFill>
        <p:spPr>
          <a:xfrm>
            <a:off x="9179093" y="2210196"/>
            <a:ext cx="1831808" cy="4525272"/>
          </a:xfrm>
          <a:prstGeom prst="rect">
            <a:avLst/>
          </a:prstGeom>
        </p:spPr>
      </p:pic>
      <p:pic>
        <p:nvPicPr>
          <p:cNvPr id="5" name="Picture 4">
            <a:extLst>
              <a:ext uri="{FF2B5EF4-FFF2-40B4-BE49-F238E27FC236}">
                <a16:creationId xmlns:a16="http://schemas.microsoft.com/office/drawing/2014/main" id="{B8008A52-8B46-4709-664C-4B2E2810DD60}"/>
              </a:ext>
            </a:extLst>
          </p:cNvPr>
          <p:cNvPicPr>
            <a:picLocks noChangeAspect="1"/>
          </p:cNvPicPr>
          <p:nvPr/>
        </p:nvPicPr>
        <p:blipFill>
          <a:blip r:embed="rId3"/>
          <a:stretch>
            <a:fillRect/>
          </a:stretch>
        </p:blipFill>
        <p:spPr>
          <a:xfrm>
            <a:off x="8678377" y="609600"/>
            <a:ext cx="3132121" cy="1128613"/>
          </a:xfrm>
          <a:prstGeom prst="rect">
            <a:avLst/>
          </a:prstGeom>
        </p:spPr>
      </p:pic>
      <p:pic>
        <p:nvPicPr>
          <p:cNvPr id="1028" name="Picture 4">
            <a:extLst>
              <a:ext uri="{FF2B5EF4-FFF2-40B4-BE49-F238E27FC236}">
                <a16:creationId xmlns:a16="http://schemas.microsoft.com/office/drawing/2014/main" id="{8072085E-7FC5-EB51-8FB0-2ECF26B989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115" y="2495550"/>
            <a:ext cx="2143125"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58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DA2FB9B-FD81-5CA7-0C68-4066B5D855F8}"/>
              </a:ext>
            </a:extLst>
          </p:cNvPr>
          <p:cNvSpPr txBox="1"/>
          <p:nvPr/>
        </p:nvSpPr>
        <p:spPr>
          <a:xfrm>
            <a:off x="1201153" y="410616"/>
            <a:ext cx="9594557" cy="6340197"/>
          </a:xfrm>
          <a:prstGeom prst="rect">
            <a:avLst/>
          </a:prstGeom>
          <a:noFill/>
        </p:spPr>
        <p:txBody>
          <a:bodyPr wrap="square">
            <a:spAutoFit/>
          </a:bodyPr>
          <a:lstStyle/>
          <a:p>
            <a:r>
              <a:rPr lang="en-US" sz="1400" b="1" dirty="0"/>
              <a:t>Framework</a:t>
            </a:r>
          </a:p>
          <a:p>
            <a:pPr marL="285750" indent="-285750">
              <a:buFont typeface="Wingdings" panose="05000000000000000000" pitchFamily="2" charset="2"/>
              <a:buChar char="Ø"/>
            </a:pPr>
            <a:r>
              <a:rPr lang="en-US" sz="1400" dirty="0"/>
              <a:t> A </a:t>
            </a:r>
            <a:r>
              <a:rPr lang="en-US" sz="1400" b="1" dirty="0"/>
              <a:t>test automation framework</a:t>
            </a:r>
            <a:r>
              <a:rPr lang="en-US" sz="1400" dirty="0"/>
              <a:t> is a structured and organized set of rules, practices, and tools that guide how tests are created, executed, and managed. </a:t>
            </a:r>
          </a:p>
          <a:p>
            <a:endParaRPr lang="en-US" sz="1400" dirty="0"/>
          </a:p>
          <a:p>
            <a:r>
              <a:rPr lang="en-US" sz="1400" b="1" dirty="0"/>
              <a:t>Log4j</a:t>
            </a:r>
          </a:p>
          <a:p>
            <a:pPr marL="285750" indent="-285750">
              <a:buFont typeface="Wingdings" panose="05000000000000000000" pitchFamily="2" charset="2"/>
              <a:buChar char="Ø"/>
            </a:pPr>
            <a:r>
              <a:rPr lang="en-US" sz="1400" dirty="0"/>
              <a:t>It allows developers to </a:t>
            </a:r>
            <a:r>
              <a:rPr lang="en-US" sz="1400" b="1" dirty="0"/>
              <a:t>log messages</a:t>
            </a:r>
            <a:r>
              <a:rPr lang="en-US" sz="1400" dirty="0"/>
              <a:t> during the execution of an application, which can help in monitoring, debugging, and troubleshooting.</a:t>
            </a:r>
          </a:p>
          <a:p>
            <a:endParaRPr lang="en-US" sz="1400" dirty="0"/>
          </a:p>
          <a:p>
            <a:endParaRPr lang="en-US" sz="1400" dirty="0"/>
          </a:p>
          <a:p>
            <a:endParaRPr lang="en-US" sz="1400" dirty="0"/>
          </a:p>
          <a:p>
            <a:endParaRPr lang="en-US" sz="1400" dirty="0"/>
          </a:p>
          <a:p>
            <a:endParaRPr lang="en-US" sz="1400" dirty="0"/>
          </a:p>
          <a:p>
            <a:endParaRPr lang="en-US" sz="1400" dirty="0"/>
          </a:p>
          <a:p>
            <a:r>
              <a:rPr lang="en-US" sz="1400" b="1" dirty="0"/>
              <a:t>Cucumber Reports </a:t>
            </a:r>
          </a:p>
          <a:p>
            <a:pPr marL="285750" indent="-285750">
              <a:buFont typeface="Wingdings" panose="05000000000000000000" pitchFamily="2" charset="2"/>
              <a:buChar char="Ø"/>
            </a:pPr>
            <a:r>
              <a:rPr lang="en-US" sz="1400" dirty="0"/>
              <a:t> These reports give insights into how well the system meets the specified behaviors by showing which test scenarios passed, failed, or were skipped. The reports are generated in various formats such as HTML, JSON, or JUnit XML.</a:t>
            </a:r>
          </a:p>
          <a:p>
            <a:endParaRPr lang="en-US" sz="1400" dirty="0"/>
          </a:p>
          <a:p>
            <a:endParaRPr lang="en-US" sz="1400" dirty="0"/>
          </a:p>
          <a:p>
            <a:endParaRPr lang="en-US" sz="1400" dirty="0"/>
          </a:p>
          <a:p>
            <a:endParaRPr lang="en-US" sz="1400" dirty="0"/>
          </a:p>
          <a:p>
            <a:endParaRPr lang="en-US" sz="1400" dirty="0"/>
          </a:p>
          <a:p>
            <a:endParaRPr lang="en-US" sz="1400" b="1" dirty="0"/>
          </a:p>
          <a:p>
            <a:endParaRPr lang="en-US" sz="1400" b="1" dirty="0"/>
          </a:p>
          <a:p>
            <a:r>
              <a:rPr lang="en-US" sz="1400" b="1" dirty="0"/>
              <a:t>Extent Reports</a:t>
            </a:r>
          </a:p>
          <a:p>
            <a:pPr marL="285750" indent="-285750">
              <a:buFont typeface="Wingdings" panose="05000000000000000000" pitchFamily="2" charset="2"/>
              <a:buChar char="Ø"/>
            </a:pPr>
            <a:r>
              <a:rPr lang="en-US" sz="1400" dirty="0"/>
              <a:t>It is a popular </a:t>
            </a:r>
            <a:r>
              <a:rPr lang="en-US" sz="1400" b="1" dirty="0"/>
              <a:t>reporting library</a:t>
            </a:r>
            <a:r>
              <a:rPr lang="en-US" sz="1400" dirty="0"/>
              <a:t> used in automation testing to generate highly detailed and customizable test reports. Extent Reports can be integrated with various automation frameworks, such as </a:t>
            </a:r>
            <a:r>
              <a:rPr lang="en-US" sz="1400" b="1" dirty="0"/>
              <a:t>Selenium</a:t>
            </a:r>
            <a:r>
              <a:rPr lang="en-US" sz="1400" dirty="0"/>
              <a:t>, </a:t>
            </a:r>
            <a:r>
              <a:rPr lang="en-US" sz="1400" b="1" dirty="0"/>
              <a:t>TestNG</a:t>
            </a:r>
            <a:r>
              <a:rPr lang="en-US" sz="1400" dirty="0"/>
              <a:t>, and </a:t>
            </a:r>
            <a:r>
              <a:rPr lang="en-US" sz="1400" b="1" dirty="0"/>
              <a:t>Cucumber</a:t>
            </a:r>
            <a:r>
              <a:rPr lang="en-US" sz="1400" dirty="0"/>
              <a:t>.</a:t>
            </a:r>
          </a:p>
          <a:p>
            <a:endParaRPr lang="en-US" sz="1400" dirty="0"/>
          </a:p>
          <a:p>
            <a:endParaRPr lang="en-US" sz="1400" dirty="0"/>
          </a:p>
          <a:p>
            <a:endParaRPr lang="en-US" sz="1400" dirty="0"/>
          </a:p>
        </p:txBody>
      </p:sp>
      <p:pic>
        <p:nvPicPr>
          <p:cNvPr id="2050" name="Picture 2">
            <a:extLst>
              <a:ext uri="{FF2B5EF4-FFF2-40B4-BE49-F238E27FC236}">
                <a16:creationId xmlns:a16="http://schemas.microsoft.com/office/drawing/2014/main" id="{C75B4551-0DAA-9954-9CAE-90D2BF4E0B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48" b="30484"/>
          <a:stretch/>
        </p:blipFill>
        <p:spPr bwMode="auto">
          <a:xfrm>
            <a:off x="1599009" y="1971866"/>
            <a:ext cx="8993981" cy="12380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548F186-12C0-7DB7-A0EF-B4FC31813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154" y="3890211"/>
            <a:ext cx="10314572" cy="1500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075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TotalTime>
  <Words>716</Words>
  <Application>Microsoft Office PowerPoint</Application>
  <PresentationFormat>Widescreen</PresentationFormat>
  <Paragraphs>88</Paragraphs>
  <Slides>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1" baseType="lpstr">
      <vt:lpstr>Aptos</vt:lpstr>
      <vt:lpstr>Aptos Display</vt:lpstr>
      <vt:lpstr>Arial</vt:lpstr>
      <vt:lpstr>Consolas</vt:lpstr>
      <vt:lpstr>Wingdings</vt:lpstr>
      <vt:lpstr>Office Theme</vt:lpstr>
      <vt:lpstr>Microsoft Excel Worksheet</vt:lpstr>
      <vt:lpstr>    Preschool Locator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Bommala Sravani</dc:creator>
  <cp:lastModifiedBy>Beeraka Murthy</cp:lastModifiedBy>
  <cp:revision>113</cp:revision>
  <dcterms:created xsi:type="dcterms:W3CDTF">2024-10-03T14:23:49Z</dcterms:created>
  <dcterms:modified xsi:type="dcterms:W3CDTF">2024-10-03T17:47:36Z</dcterms:modified>
</cp:coreProperties>
</file>