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6"/>
  </p:notesMasterIdLst>
  <p:sldIdLst>
    <p:sldId id="256" r:id="rId2"/>
    <p:sldId id="275" r:id="rId3"/>
    <p:sldId id="264" r:id="rId4"/>
    <p:sldId id="257" r:id="rId5"/>
    <p:sldId id="267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2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9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202AD-A69C-CC4A-A94E-F19BD128488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570FEEF-CEC9-254B-834F-75F9CD1D7B57}" type="pres">
      <dgm:prSet presAssocID="{57E202AD-A69C-CC4A-A94E-F19BD128488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03CF910-321D-8D4C-BC4C-6F6F9603C579}" type="presOf" srcId="{57E202AD-A69C-CC4A-A94E-F19BD128488A}" destId="{D570FEEF-CEC9-254B-834F-75F9CD1D7B57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202AD-A69C-CC4A-A94E-F19BD128488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70FEEF-CEC9-254B-834F-75F9CD1D7B57}" type="pres">
      <dgm:prSet presAssocID="{57E202AD-A69C-CC4A-A94E-F19BD128488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AAF07CE-5DF9-604C-8E75-0053CFB23F44}" type="presOf" srcId="{57E202AD-A69C-CC4A-A94E-F19BD128488A}" destId="{D570FEEF-CEC9-254B-834F-75F9CD1D7B57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202AD-A69C-CC4A-A94E-F19BD128488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570FEEF-CEC9-254B-834F-75F9CD1D7B57}" type="pres">
      <dgm:prSet presAssocID="{57E202AD-A69C-CC4A-A94E-F19BD128488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0AA31C3-253C-3849-B683-95C67ECF277C}" type="presOf" srcId="{57E202AD-A69C-CC4A-A94E-F19BD128488A}" destId="{D570FEEF-CEC9-254B-834F-75F9CD1D7B57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E202AD-A69C-CC4A-A94E-F19BD128488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570FEEF-CEC9-254B-834F-75F9CD1D7B57}" type="pres">
      <dgm:prSet presAssocID="{57E202AD-A69C-CC4A-A94E-F19BD128488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2393429-A18A-0A42-B788-80AA8F75B63C}" type="presOf" srcId="{57E202AD-A69C-CC4A-A94E-F19BD128488A}" destId="{D570FEEF-CEC9-254B-834F-75F9CD1D7B57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B41AF-37A3-9248-A5F3-BB7774AD2C3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ED68-5A14-B14F-8F1D-D3741734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7ED68-5A14-B14F-8F1D-D374173480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chemeClr val="accent6">
                <a:lumMod val="60000"/>
                <a:lumOff val="40000"/>
              </a:schemeClr>
            </a:gs>
            <a:gs pos="1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5AEAE8-BF87-5F48-9A52-EAC63FD0CDC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F7FEF59-96E9-0640-95DE-C883262DDE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323348"/>
            <a:ext cx="5458968" cy="104868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Predicting Loan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879592"/>
            <a:ext cx="5458968" cy="621792"/>
          </a:xfrm>
        </p:spPr>
        <p:txBody>
          <a:bodyPr/>
          <a:lstStyle/>
          <a:p>
            <a:pPr algn="r"/>
            <a:r>
              <a:rPr lang="en-US" sz="1800" dirty="0" err="1" smtClean="0"/>
              <a:t>Sanjog</a:t>
            </a:r>
            <a:r>
              <a:rPr lang="en-US" sz="1800" dirty="0" smtClean="0"/>
              <a:t> Sharma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could be potentially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income values: </a:t>
            </a:r>
          </a:p>
          <a:p>
            <a:pPr lvl="1"/>
            <a:r>
              <a:rPr lang="en-US" dirty="0" smtClean="0"/>
              <a:t>Presses for time</a:t>
            </a:r>
          </a:p>
          <a:p>
            <a:r>
              <a:rPr lang="en-US" dirty="0" smtClean="0"/>
              <a:t>Debt Ratio: </a:t>
            </a:r>
          </a:p>
          <a:p>
            <a:pPr lvl="1"/>
            <a:r>
              <a:rPr lang="en-US" dirty="0" smtClean="0"/>
              <a:t>High and unreliable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Expenses</a:t>
            </a:r>
          </a:p>
          <a:p>
            <a:r>
              <a:rPr lang="en-US" dirty="0" smtClean="0"/>
              <a:t>Savings</a:t>
            </a:r>
          </a:p>
          <a:p>
            <a:r>
              <a:rPr lang="en-US" dirty="0" smtClean="0"/>
              <a:t>Credit Limit</a:t>
            </a:r>
          </a:p>
          <a:p>
            <a:r>
              <a:rPr lang="en-US" dirty="0" smtClean="0"/>
              <a:t>‘free credit’</a:t>
            </a:r>
          </a:p>
          <a:p>
            <a:r>
              <a:rPr lang="en-US" dirty="0" smtClean="0"/>
              <a:t>Log of everything</a:t>
            </a:r>
          </a:p>
          <a:p>
            <a:r>
              <a:rPr lang="en-US" dirty="0" smtClean="0"/>
              <a:t>K clusters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after 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09" y="2209800"/>
            <a:ext cx="5130931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182313"/>
              </p:ext>
            </p:extLst>
          </p:nvPr>
        </p:nvGraphicFramePr>
        <p:xfrm>
          <a:off x="609597" y="2873830"/>
          <a:ext cx="6355978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3177989"/>
                <a:gridCol w="3177989"/>
              </a:tblGrid>
              <a:tr h="365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Accuracy%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GradientBoostingClassifier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93.8%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Logistical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RandomForestClassifier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93.6%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ADABoost</a:t>
                      </a:r>
                      <a:endParaRPr lang="en-US" sz="11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93.7%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Stochastic  Gradient Dissent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93.55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794"/>
            <a:ext cx="6508750" cy="3254374"/>
          </a:xfrm>
        </p:spPr>
      </p:pic>
    </p:spTree>
    <p:extLst>
      <p:ext uri="{BB962C8B-B14F-4D97-AF65-F5344CB8AC3E}">
        <p14:creationId xmlns:p14="http://schemas.microsoft.com/office/powerpoint/2010/main" val="3720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After First Submission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3" y="2209800"/>
            <a:ext cx="4684644" cy="3916363"/>
          </a:xfrm>
        </p:spPr>
      </p:pic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79919"/>
            <a:ext cx="6508377" cy="37462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Provide an </a:t>
            </a:r>
            <a:r>
              <a:rPr lang="en-US" b="1" dirty="0" smtClean="0"/>
              <a:t>Overview</a:t>
            </a:r>
            <a:r>
              <a:rPr lang="en-US" dirty="0" smtClean="0"/>
              <a:t> problem</a:t>
            </a:r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b="1" dirty="0" smtClean="0"/>
              <a:t>Preprocessing</a:t>
            </a:r>
            <a:r>
              <a:rPr lang="en-US" dirty="0" smtClean="0"/>
              <a:t> steps</a:t>
            </a:r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b="1" dirty="0" smtClean="0"/>
              <a:t>Feature Extraction</a:t>
            </a:r>
          </a:p>
          <a:p>
            <a:r>
              <a:rPr lang="en-US" dirty="0" smtClean="0"/>
              <a:t>Explain </a:t>
            </a:r>
            <a:r>
              <a:rPr lang="en-US" b="1" dirty="0" smtClean="0"/>
              <a:t>Model</a:t>
            </a:r>
            <a:r>
              <a:rPr lang="en-US" dirty="0" smtClean="0"/>
              <a:t> and </a:t>
            </a:r>
            <a:r>
              <a:rPr lang="en-US" b="1" dirty="0" err="1" smtClean="0"/>
              <a:t>Ensembling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35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: Give Me Some Credit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5266"/>
              </p:ext>
            </p:extLst>
          </p:nvPr>
        </p:nvGraphicFramePr>
        <p:xfrm>
          <a:off x="457199" y="6155752"/>
          <a:ext cx="8466567" cy="55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Kaggle</a:t>
            </a:r>
            <a:r>
              <a:rPr lang="en-US" dirty="0" smtClean="0"/>
              <a:t> competition with train and test sets</a:t>
            </a:r>
          </a:p>
          <a:p>
            <a:r>
              <a:rPr lang="en-US" dirty="0" smtClean="0"/>
              <a:t>Predict delinquency </a:t>
            </a:r>
          </a:p>
          <a:p>
            <a:r>
              <a:rPr lang="en-US" dirty="0" smtClean="0"/>
              <a:t>Lot of messy data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8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34047"/>
              </p:ext>
            </p:extLst>
          </p:nvPr>
        </p:nvGraphicFramePr>
        <p:xfrm>
          <a:off x="457199" y="6155752"/>
          <a:ext cx="8466567" cy="55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Missing Income and Number of Dependents</a:t>
            </a:r>
            <a:endParaRPr lang="en-US" dirty="0"/>
          </a:p>
          <a:p>
            <a:r>
              <a:rPr lang="en-US" dirty="0" smtClean="0"/>
              <a:t>Lots of nonsensical data</a:t>
            </a:r>
          </a:p>
          <a:p>
            <a:pPr lvl="1"/>
            <a:r>
              <a:rPr lang="en-US" dirty="0" smtClean="0"/>
              <a:t>Number of days due past 90: 90</a:t>
            </a:r>
          </a:p>
          <a:p>
            <a:pPr lvl="1"/>
            <a:r>
              <a:rPr lang="en-US" dirty="0" smtClean="0"/>
              <a:t>Credit Utilization: </a:t>
            </a:r>
            <a:r>
              <a:rPr lang="en-US" dirty="0"/>
              <a:t>5,000,000</a:t>
            </a:r>
            <a:r>
              <a:rPr lang="en-US" dirty="0"/>
              <a:t> 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Max Debt Ratio: </a:t>
            </a:r>
            <a:r>
              <a:rPr lang="en-US" dirty="0"/>
              <a:t>32966400</a:t>
            </a:r>
            <a:r>
              <a:rPr lang="en-US" dirty="0" smtClean="0"/>
              <a:t>%. 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297278"/>
              </p:ext>
            </p:extLst>
          </p:nvPr>
        </p:nvGraphicFramePr>
        <p:xfrm>
          <a:off x="609599" y="6308152"/>
          <a:ext cx="8466567" cy="55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324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94314"/>
              </p:ext>
            </p:extLst>
          </p:nvPr>
        </p:nvGraphicFramePr>
        <p:xfrm>
          <a:off x="457199" y="2598060"/>
          <a:ext cx="7641771" cy="3166894"/>
        </p:xfrm>
        <a:graphic>
          <a:graphicData uri="http://schemas.openxmlformats.org/drawingml/2006/table">
            <a:tbl>
              <a:tblPr/>
              <a:tblGrid>
                <a:gridCol w="7641771"/>
              </a:tblGrid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5989"/>
            <a:ext cx="6508377" cy="1143000"/>
          </a:xfrm>
        </p:spPr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53198"/>
              </p:ext>
            </p:extLst>
          </p:nvPr>
        </p:nvGraphicFramePr>
        <p:xfrm>
          <a:off x="457199" y="6155752"/>
          <a:ext cx="8466567" cy="55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4659"/>
            <a:ext cx="6771503" cy="495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2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Income: </a:t>
            </a:r>
          </a:p>
          <a:p>
            <a:pPr lvl="2"/>
            <a:r>
              <a:rPr lang="en-US" dirty="0" smtClean="0"/>
              <a:t>Random Forest: RMSE of 1000</a:t>
            </a:r>
          </a:p>
          <a:p>
            <a:pPr lvl="2"/>
            <a:r>
              <a:rPr lang="en-US" dirty="0" smtClean="0"/>
              <a:t>KNN </a:t>
            </a:r>
            <a:r>
              <a:rPr lang="en-US" dirty="0" err="1" smtClean="0"/>
              <a:t>Regressor</a:t>
            </a:r>
            <a:r>
              <a:rPr lang="en-US" dirty="0" smtClean="0"/>
              <a:t>: RMSE 14,000(unscaled) </a:t>
            </a:r>
          </a:p>
          <a:p>
            <a:pPr lvl="1"/>
            <a:r>
              <a:rPr lang="en-US" dirty="0" smtClean="0"/>
              <a:t>Dependents: </a:t>
            </a:r>
          </a:p>
          <a:p>
            <a:pPr lvl="2"/>
            <a:r>
              <a:rPr lang="en-US" dirty="0" err="1" smtClean="0"/>
              <a:t>Scikitlearn’s</a:t>
            </a:r>
            <a:r>
              <a:rPr lang="en-US" dirty="0" smtClean="0"/>
              <a:t> impute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other features: 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379919"/>
            <a:ext cx="8466567" cy="37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Credit Utilization: </a:t>
            </a:r>
          </a:p>
          <a:p>
            <a:pPr lvl="2"/>
            <a:r>
              <a:rPr lang="en-US" dirty="0" smtClean="0"/>
              <a:t> Separated those that didn’t make sense (over 1000%)</a:t>
            </a:r>
          </a:p>
          <a:p>
            <a:pPr lvl="2"/>
            <a:r>
              <a:rPr lang="en-US" dirty="0" smtClean="0"/>
              <a:t>Used random forest to impute nonsensical: RMSE .68</a:t>
            </a:r>
          </a:p>
          <a:p>
            <a:pPr lvl="1"/>
            <a:r>
              <a:rPr lang="en-US" dirty="0" smtClean="0"/>
              <a:t>Total late days: </a:t>
            </a:r>
          </a:p>
          <a:p>
            <a:pPr lvl="2"/>
            <a:r>
              <a:rPr lang="en-US" dirty="0" smtClean="0"/>
              <a:t>Added late days</a:t>
            </a:r>
          </a:p>
          <a:p>
            <a:pPr lvl="2"/>
            <a:r>
              <a:rPr lang="en-US" dirty="0" smtClean="0"/>
              <a:t>Used same approach as Credit Utilization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249</TotalTime>
  <Words>352</Words>
  <Application>Microsoft Macintosh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Plaza</vt:lpstr>
      <vt:lpstr>Predicting Loan Defaults</vt:lpstr>
      <vt:lpstr>Me After First Submission </vt:lpstr>
      <vt:lpstr>Agenda</vt:lpstr>
      <vt:lpstr>Kaggle: Give Me Some Credit</vt:lpstr>
      <vt:lpstr>Messy Data</vt:lpstr>
      <vt:lpstr>Provided Features</vt:lpstr>
      <vt:lpstr>Correlation Heatmap</vt:lpstr>
      <vt:lpstr>Preprocessing</vt:lpstr>
      <vt:lpstr>Fixing other features: </vt:lpstr>
      <vt:lpstr>Features that could be potentially fixed</vt:lpstr>
      <vt:lpstr>Feature engineering</vt:lpstr>
      <vt:lpstr>Heatmap after FE</vt:lpstr>
      <vt:lpstr>Modeling</vt:lpstr>
      <vt:lpstr>SVM</vt:lpstr>
    </vt:vector>
  </TitlesOfParts>
  <Company>University of Virginia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Interventions for Syrian Refugees </dc:title>
  <dc:creator>Diwas Neupane</dc:creator>
  <cp:lastModifiedBy>Sanjog Sharma</cp:lastModifiedBy>
  <cp:revision>312</cp:revision>
  <dcterms:created xsi:type="dcterms:W3CDTF">2014-03-01T05:17:04Z</dcterms:created>
  <dcterms:modified xsi:type="dcterms:W3CDTF">2015-08-12T21:12:16Z</dcterms:modified>
</cp:coreProperties>
</file>