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112b17d3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112b17d3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112b17d3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112b17d3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112b17d3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112b17d3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112b17d3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112b17d3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112b17d3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112b17d3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112b17d3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112b17d3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112b17d3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112b17d3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112b17d3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112b17d3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112b17d3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112b17d3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112b17d3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112b17d3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112b17d3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112b17d3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112b17d3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112b17d3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112b17d3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112b17d3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112b17d36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112b17d3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112b17d36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112b17d3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13fb02a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13fb02a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13fb02a5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13fb02a5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13fb02a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13fb02a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112b17d36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112b17d36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112b17d3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5112b17d3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112b17d36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5112b17d3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112b17d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112b17d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112b17d3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112b17d3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14c435e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14c435e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112b17d3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112b17d3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112b17d3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112b17d3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112b17d3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112b17d3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112b17d3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112b17d3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112b17d3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112b17d3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112b17d3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112b17d3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	encryption and decryption 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5075" y="1017727"/>
            <a:ext cx="6073838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Key Expansion 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Key Expansion:</a:t>
            </a:r>
            <a:r>
              <a:rPr lang="en"/>
              <a:t> In the key expansion process the given 128  bits cipher key is stored in a [4]x[4] byte matrix (16*8=128 bits) and then the four column words of the key matrix is expanded  into a schedule of 44 words (44*4=176 bytes) resulting in 11 round  keys.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round keys = N</a:t>
            </a:r>
            <a:r>
              <a:rPr baseline="-25000" lang="en"/>
              <a:t>r</a:t>
            </a:r>
            <a:r>
              <a:rPr lang="en"/>
              <a:t> + 1. Where N</a:t>
            </a:r>
            <a:r>
              <a:rPr baseline="-25000" lang="en"/>
              <a:t>r</a:t>
            </a:r>
            <a:r>
              <a:rPr lang="en"/>
              <a:t> is the number of  rounds (which is 10 in case of 128 bits key size). So, here, number round keys = 11.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</a:t>
            </a:r>
            <a:r>
              <a:rPr lang="en"/>
              <a:t>: Key Expansion 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911" y="1017725"/>
            <a:ext cx="8404177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Substitute Bytes 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/>
              <a:t>SubBytes:</a:t>
            </a:r>
            <a:r>
              <a:rPr lang="en"/>
              <a:t> Each element of the matrix is replaced by an element of the S-box matrix. </a:t>
            </a:r>
            <a:endParaRPr/>
          </a:p>
        </p:txBody>
      </p:sp>
      <p:sp>
        <p:nvSpPr>
          <p:cNvPr id="134" name="Google Shape;134;p25"/>
          <p:cNvSpPr/>
          <p:nvPr/>
        </p:nvSpPr>
        <p:spPr>
          <a:xfrm>
            <a:off x="985949" y="1902299"/>
            <a:ext cx="7172100" cy="324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Substitute Bytes 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SubBytes:</a:t>
            </a:r>
            <a:r>
              <a:rPr lang="en"/>
              <a:t> Each element of the matrix is replaced by an element of the S-box matrix.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S-box is a special lookup table which is constructed from Galois fields.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Generating function used in this algorithm is GF(2</a:t>
            </a:r>
            <a:r>
              <a:rPr baseline="30000" lang="en"/>
              <a:t>8</a:t>
            </a:r>
            <a:r>
              <a:rPr lang="en"/>
              <a:t>). 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i.e., 256 values are possible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elements of the S-box are written in hexadecimal system.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Substitute Bytes 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3463"/>
            <a:ext cx="371475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600" y="1162050"/>
            <a:ext cx="369570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Shift Rows 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/>
              <a:t>Shift Rows: </a:t>
            </a:r>
            <a:r>
              <a:rPr lang="en"/>
              <a:t>In this step rows of the block are cylindrically shifted in left/right direction. The first row is untouched, the second one is shift by one, third one by two and the fourth one by three. </a:t>
            </a:r>
            <a:endParaRPr/>
          </a:p>
        </p:txBody>
      </p:sp>
      <p:sp>
        <p:nvSpPr>
          <p:cNvPr id="155" name="Google Shape;155;p28"/>
          <p:cNvSpPr/>
          <p:nvPr/>
        </p:nvSpPr>
        <p:spPr>
          <a:xfrm>
            <a:off x="1077759" y="2260308"/>
            <a:ext cx="6988500" cy="2368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Shift Rows 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237457" y="1420965"/>
            <a:ext cx="8669100" cy="3440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Mix columns:</a:t>
            </a:r>
            <a:r>
              <a:rPr lang="en"/>
              <a:t> This is the most important part of the algorithm. It causes the flip of bits to spread all over the block. In this step the block is multiplied with a fixed matrix. The multiplication is a field multiplication in galois field.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For each row there are 16 multiplication, 12 XORs  and a 4 byte output. </a:t>
            </a:r>
            <a:endParaRPr/>
          </a:p>
        </p:txBody>
      </p:sp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Mix columns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Mix columns 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52487"/>
            <a:ext cx="9143999" cy="3202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Cryptography is the study of secure communications techniques that allow only the sender and intended recipient of a message to view its contents. </a:t>
            </a:r>
            <a:endParaRPr sz="2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ABC (meaningful message) → ZYX(cipher) 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Mix columns 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4750"/>
            <a:ext cx="9144000" cy="3271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Mix columns 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51228"/>
            <a:ext cx="9144000" cy="2441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Add round key 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/>
              <a:t>Add round key:</a:t>
            </a:r>
            <a:r>
              <a:rPr lang="en"/>
              <a:t> In this step, each byte is XOR-ed with corresponding element of the key matrix. </a:t>
            </a:r>
            <a:endParaRPr/>
          </a:p>
        </p:txBody>
      </p:sp>
      <p:sp>
        <p:nvSpPr>
          <p:cNvPr id="196" name="Google Shape;196;p34"/>
          <p:cNvSpPr/>
          <p:nvPr/>
        </p:nvSpPr>
        <p:spPr>
          <a:xfrm>
            <a:off x="931651" y="1949398"/>
            <a:ext cx="7280700" cy="319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Diffie Hellman</a:t>
            </a:r>
            <a:endParaRPr/>
          </a:p>
        </p:txBody>
      </p:sp>
      <p:sp>
        <p:nvSpPr>
          <p:cNvPr id="202" name="Google Shape;202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Diffie Hellman method </a:t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mathematical method of securely exchanging cryptographic keys over a public channel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earliest practical examples of public key exchange implemented within the field of cryptography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earliest publicly known work that proposed the idea of a private key and a corresponding public key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security of this protocol relies on the practical difficulty of finding discrete logarithm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Diffie Hellman steps 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and Bob agree on a natural number </a:t>
            </a:r>
            <a:r>
              <a:rPr i="1" lang="en"/>
              <a:t>n</a:t>
            </a:r>
            <a:r>
              <a:rPr lang="en"/>
              <a:t> and a generating element </a:t>
            </a:r>
            <a:r>
              <a:rPr i="1" lang="en"/>
              <a:t>g</a:t>
            </a:r>
            <a:r>
              <a:rPr lang="en"/>
              <a:t> in the finite cyclic group </a:t>
            </a:r>
            <a:r>
              <a:rPr i="1" lang="en"/>
              <a:t>G</a:t>
            </a:r>
            <a:r>
              <a:rPr lang="en"/>
              <a:t> of order </a:t>
            </a:r>
            <a:r>
              <a:rPr i="1" lang="en"/>
              <a:t>n</a:t>
            </a:r>
            <a:r>
              <a:rPr lang="en"/>
              <a:t>. (This is usually done long before the rest of the protocol; </a:t>
            </a:r>
            <a:r>
              <a:rPr i="1" lang="en"/>
              <a:t>g</a:t>
            </a:r>
            <a:r>
              <a:rPr lang="en"/>
              <a:t> is assumed to be known by all attackers.) The group </a:t>
            </a:r>
            <a:r>
              <a:rPr i="1" lang="en"/>
              <a:t>G</a:t>
            </a:r>
            <a:r>
              <a:rPr lang="en"/>
              <a:t> is written multiplicatively.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picks a random natural number </a:t>
            </a:r>
            <a:r>
              <a:rPr i="1" lang="en"/>
              <a:t>a</a:t>
            </a:r>
            <a:r>
              <a:rPr lang="en"/>
              <a:t> with </a:t>
            </a:r>
            <a:r>
              <a:rPr i="1" lang="en"/>
              <a:t>1</a:t>
            </a:r>
            <a:r>
              <a:rPr lang="en"/>
              <a:t> &lt; </a:t>
            </a:r>
            <a:r>
              <a:rPr i="1" lang="en"/>
              <a:t>a</a:t>
            </a:r>
            <a:r>
              <a:rPr lang="en"/>
              <a:t> &lt; </a:t>
            </a:r>
            <a:r>
              <a:rPr i="1" lang="en"/>
              <a:t>n</a:t>
            </a:r>
            <a:r>
              <a:rPr lang="en"/>
              <a:t>, and sends the element </a:t>
            </a:r>
            <a:r>
              <a:rPr i="1" lang="en"/>
              <a:t>g</a:t>
            </a:r>
            <a:r>
              <a:rPr baseline="30000" i="1" lang="en"/>
              <a:t>a</a:t>
            </a:r>
            <a:r>
              <a:rPr lang="en"/>
              <a:t> of </a:t>
            </a:r>
            <a:r>
              <a:rPr i="1" lang="en"/>
              <a:t>G</a:t>
            </a:r>
            <a:r>
              <a:rPr lang="en"/>
              <a:t> to Bob.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Bob picks a random natural number </a:t>
            </a:r>
            <a:r>
              <a:rPr i="1" lang="en"/>
              <a:t>b</a:t>
            </a:r>
            <a:r>
              <a:rPr lang="en"/>
              <a:t> with </a:t>
            </a:r>
            <a:r>
              <a:rPr i="1" lang="en"/>
              <a:t>1</a:t>
            </a:r>
            <a:r>
              <a:rPr lang="en"/>
              <a:t> &lt; </a:t>
            </a:r>
            <a:r>
              <a:rPr i="1" lang="en"/>
              <a:t>b</a:t>
            </a:r>
            <a:r>
              <a:rPr lang="en"/>
              <a:t> &lt; </a:t>
            </a:r>
            <a:r>
              <a:rPr i="1" lang="en"/>
              <a:t>n</a:t>
            </a:r>
            <a:r>
              <a:rPr lang="en"/>
              <a:t>, and sends the element </a:t>
            </a:r>
            <a:r>
              <a:rPr i="1" lang="en"/>
              <a:t>g</a:t>
            </a:r>
            <a:r>
              <a:rPr baseline="30000" i="1" lang="en"/>
              <a:t>b</a:t>
            </a:r>
            <a:r>
              <a:rPr lang="en"/>
              <a:t> of </a:t>
            </a:r>
            <a:r>
              <a:rPr i="1" lang="en"/>
              <a:t>G</a:t>
            </a:r>
            <a:r>
              <a:rPr lang="en"/>
              <a:t> to Alice.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computes the element </a:t>
            </a:r>
            <a:r>
              <a:rPr i="1" lang="en"/>
              <a:t>(g</a:t>
            </a:r>
            <a:r>
              <a:rPr baseline="30000" i="1" lang="en"/>
              <a:t>b</a:t>
            </a:r>
            <a:r>
              <a:rPr i="1" lang="en"/>
              <a:t>)</a:t>
            </a:r>
            <a:r>
              <a:rPr baseline="30000" i="1" lang="en"/>
              <a:t>a</a:t>
            </a:r>
            <a:r>
              <a:rPr lang="en"/>
              <a:t> = </a:t>
            </a:r>
            <a:r>
              <a:rPr i="1" lang="en"/>
              <a:t>g</a:t>
            </a:r>
            <a:r>
              <a:rPr baseline="30000" i="1" lang="en"/>
              <a:t>ba</a:t>
            </a:r>
            <a:r>
              <a:rPr lang="en"/>
              <a:t> of </a:t>
            </a:r>
            <a:r>
              <a:rPr i="1" lang="en"/>
              <a:t>G</a:t>
            </a:r>
            <a:r>
              <a:rPr lang="en"/>
              <a:t>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Bob computes the element </a:t>
            </a:r>
            <a:r>
              <a:rPr i="1" lang="en"/>
              <a:t>(g</a:t>
            </a:r>
            <a:r>
              <a:rPr baseline="30000" i="1" lang="en"/>
              <a:t>a</a:t>
            </a:r>
            <a:r>
              <a:rPr i="1" lang="en"/>
              <a:t>)</a:t>
            </a:r>
            <a:r>
              <a:rPr baseline="30000" i="1" lang="en"/>
              <a:t>b</a:t>
            </a:r>
            <a:r>
              <a:rPr lang="en"/>
              <a:t> = </a:t>
            </a:r>
            <a:r>
              <a:rPr i="1" lang="en"/>
              <a:t>g</a:t>
            </a:r>
            <a:r>
              <a:rPr baseline="30000" i="1" lang="en"/>
              <a:t>ab</a:t>
            </a:r>
            <a:r>
              <a:rPr lang="en"/>
              <a:t> of </a:t>
            </a:r>
            <a:r>
              <a:rPr i="1" lang="en"/>
              <a:t>G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</a:t>
            </a:r>
            <a:endParaRPr/>
          </a:p>
        </p:txBody>
      </p:sp>
      <p:sp>
        <p:nvSpPr>
          <p:cNvPr id="220" name="Google Shape;220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</a:t>
            </a:r>
            <a:endParaRPr/>
          </a:p>
        </p:txBody>
      </p:sp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RSA is one of the oldest asymmetric encryption algorithm.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acronym "RSA" comes from the surnames of Ron Rivest, Adi Shamir and Leonard Adleman.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security of RSA relies on the practical difficulty of factoring the product of two large prime numbers, the "factoring problem".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algorithm steps: Key-Generation </a:t>
            </a:r>
            <a:endParaRPr/>
          </a:p>
        </p:txBody>
      </p:sp>
      <p:sp>
        <p:nvSpPr>
          <p:cNvPr id="232" name="Google Shape;23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Step-1: Select two large prime numbers p and q where p ≠ q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Step-2: Calculate n = p⋅q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Step-3: Calculate λ = LCM((p–1),(q–1))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Step-4: Select e such that, 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 is relatively prime to λ, i.e. gcd(e, λ) = 1 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&lt; e &lt; λ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Step-5: Calculate d = (e</a:t>
            </a:r>
            <a:r>
              <a:rPr baseline="30000" lang="en"/>
              <a:t>–1</a:t>
            </a:r>
            <a:r>
              <a:rPr lang="en"/>
              <a:t>) (mod λ), so e⋅d = 1 (mod λ)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Step-6: Public key = {e, n}, private key = {d, n}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algorithm steps: Encryption </a:t>
            </a:r>
            <a:endParaRPr/>
          </a:p>
        </p:txBody>
      </p:sp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P be the plain text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out the ciphertext C using the formula, C = P</a:t>
            </a:r>
            <a:r>
              <a:rPr baseline="30000" lang="en"/>
              <a:t>e</a:t>
            </a:r>
            <a:r>
              <a:rPr lang="en"/>
              <a:t> (mod n) where, P &lt; 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Cryptography - Wikipedia"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7429" y="1152473"/>
            <a:ext cx="4089147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algorithm steps: Decryption </a:t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C be the </a:t>
            </a:r>
            <a:r>
              <a:rPr lang="en"/>
              <a:t>ciphertext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out the plain text P using the formula, P = C</a:t>
            </a:r>
            <a:r>
              <a:rPr baseline="30000" lang="en"/>
              <a:t>d</a:t>
            </a:r>
            <a:r>
              <a:rPr lang="en"/>
              <a:t> (mod n) where, C &lt; 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Symmetric vs Asymmetric Cryptography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250" y="1017725"/>
            <a:ext cx="8129497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Symmetric vs Asymmetric Cryptography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500" y="1063382"/>
            <a:ext cx="8616999" cy="4080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AES? 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AES is an encryption standard chosen by the  National Institute of Standards and  Technology(NIST), USA to protect classified  information. It has been accepted world wide as  a desirable algorithm to encrypt sensitive data.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block cipher which operates on block size  of 128 bits for both encrypting as well as  decrypting.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Each Round performs similar operations.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AES? 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1990's the cracking of DES algorithm became possible.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Around 50 hours of brute-forcing allowed to crack the  message.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NIST started searching for new feasible algorithm and  proposed its requirement in 1997.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2001 Rijndael algorithm designed by Rijment and  Daemon of Belgium was declared as the winner of the  competition.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It met all Security, Cost and Implementation criteria.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AES work?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AES basically repeats 4 major functions to encrypt  data. It takes 128 bit block of data and a key and gives a ciphertext as output.The  functions are: </a:t>
            </a:r>
            <a:endParaRPr/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Substitute Bytes </a:t>
            </a:r>
            <a:endParaRPr/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Shift Rows </a:t>
            </a:r>
            <a:endParaRPr/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Mix Columns </a:t>
            </a:r>
            <a:endParaRPr/>
          </a:p>
          <a:p>
            <a:pPr indent="-317500" lvl="1" marL="914400" rtl="0" algn="just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Add Key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	encryption and decryption 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1923301" y="1017725"/>
            <a:ext cx="3877800" cy="3551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