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57" r:id="rId3"/>
    <p:sldId id="262" r:id="rId4"/>
    <p:sldId id="258" r:id="rId5"/>
    <p:sldId id="259" r:id="rId6"/>
    <p:sldId id="264" r:id="rId7"/>
    <p:sldId id="265" r:id="rId8"/>
    <p:sldId id="266" r:id="rId9"/>
    <p:sldId id="267" r:id="rId10"/>
    <p:sldId id="268" r:id="rId11"/>
    <p:sldId id="278" r:id="rId12"/>
    <p:sldId id="269" r:id="rId13"/>
    <p:sldId id="270" r:id="rId14"/>
    <p:sldId id="271" r:id="rId15"/>
    <p:sldId id="272" r:id="rId16"/>
    <p:sldId id="273" r:id="rId17"/>
    <p:sldId id="274" r:id="rId18"/>
    <p:sldId id="277" r:id="rId19"/>
    <p:sldId id="279" r:id="rId20"/>
    <p:sldId id="280" r:id="rId21"/>
    <p:sldId id="281" r:id="rId22"/>
    <p:sldId id="285" r:id="rId23"/>
    <p:sldId id="282" r:id="rId24"/>
    <p:sldId id="283" r:id="rId25"/>
    <p:sldId id="284" r:id="rId26"/>
    <p:sldId id="287" r:id="rId27"/>
    <p:sldId id="288" r:id="rId28"/>
    <p:sldId id="296" r:id="rId29"/>
    <p:sldId id="292" r:id="rId30"/>
    <p:sldId id="293" r:id="rId31"/>
    <p:sldId id="294" r:id="rId32"/>
    <p:sldId id="295" r:id="rId33"/>
    <p:sldId id="290" r:id="rId34"/>
    <p:sldId id="291"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snapToGrid="0">
      <p:cViewPr varScale="1">
        <p:scale>
          <a:sx n="74" d="100"/>
          <a:sy n="74" d="100"/>
        </p:scale>
        <p:origin x="9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EB3BD-C2E0-4CFF-84ED-6126C6BF6F10}"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096AD-4717-4917-A379-7A10265B1BCC}" type="slidenum">
              <a:rPr lang="en-US" smtClean="0"/>
              <a:t>‹#›</a:t>
            </a:fld>
            <a:endParaRPr lang="en-US"/>
          </a:p>
        </p:txBody>
      </p:sp>
    </p:spTree>
    <p:extLst>
      <p:ext uri="{BB962C8B-B14F-4D97-AF65-F5344CB8AC3E}">
        <p14:creationId xmlns:p14="http://schemas.microsoft.com/office/powerpoint/2010/main" val="284414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ACEED-9A9D-45B2-8E89-278C7A6CCD75}" type="slidenum">
              <a:rPr lang="zh-CN" altLang="en-US" smtClean="0"/>
              <a:t>1</a:t>
            </a:fld>
            <a:endParaRPr lang="zh-CN" altLang="en-US"/>
          </a:p>
        </p:txBody>
      </p:sp>
    </p:spTree>
    <p:extLst>
      <p:ext uri="{BB962C8B-B14F-4D97-AF65-F5344CB8AC3E}">
        <p14:creationId xmlns:p14="http://schemas.microsoft.com/office/powerpoint/2010/main" val="98638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8647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3219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9071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ACEED-9A9D-45B2-8E89-278C7A6CCD75}" type="slidenum">
              <a:rPr lang="zh-CN" altLang="en-US" smtClean="0"/>
              <a:t>34</a:t>
            </a:fld>
            <a:endParaRPr lang="zh-CN" altLang="en-US"/>
          </a:p>
        </p:txBody>
      </p:sp>
    </p:spTree>
    <p:extLst>
      <p:ext uri="{BB962C8B-B14F-4D97-AF65-F5344CB8AC3E}">
        <p14:creationId xmlns:p14="http://schemas.microsoft.com/office/powerpoint/2010/main" val="20732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846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ACEED-9A9D-45B2-8E89-278C7A6CCD75}" type="slidenum">
              <a:rPr lang="zh-CN" altLang="en-US" smtClean="0"/>
              <a:t>3</a:t>
            </a:fld>
            <a:endParaRPr lang="zh-CN" altLang="en-US"/>
          </a:p>
        </p:txBody>
      </p:sp>
    </p:spTree>
    <p:extLst>
      <p:ext uri="{BB962C8B-B14F-4D97-AF65-F5344CB8AC3E}">
        <p14:creationId xmlns:p14="http://schemas.microsoft.com/office/powerpoint/2010/main" val="331646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027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3538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0662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4776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7232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ACEED-9A9D-45B2-8E89-278C7A6CCD7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9661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548-F245-1A8A-6FCC-0E5ABB2E3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3924D1-4DDF-B601-55E8-4691DDE43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FBF57-4A0C-FA28-6733-E1ECB1729F0A}"/>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7B1E53AF-1107-20FD-4493-81E1C1ED9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FA972-EC83-4FB5-BA9F-A0DE5E6AFBD8}"/>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338689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2859-D419-550F-87DE-5229ACBA9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205F25-FBE7-BD3E-15E8-E56C4AE3F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673D6-F5D7-6231-94AB-782A275486BF}"/>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A4D34AC2-D75A-D740-417F-6C6AFDEB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4AC8A-D1CC-3E34-1508-99BBC9C22896}"/>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38187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67443-E614-1A86-B628-F85A7AAD8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7CBB4-940D-D2B8-E52F-984BB892B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7490A-40A3-42F7-63D5-70555A1EC43F}"/>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D38BB634-AD96-C99C-C182-C00998752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04E0-A3F2-2256-8277-4D967AE115A8}"/>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3330602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116427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2937669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488775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384451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93169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004395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2379866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48330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3099-B693-6A68-683D-483A1EA90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E7D12-70B9-D3FD-D628-02953FFD4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52B5E-721B-8563-C877-EAF9FBC00827}"/>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EE426E03-62F9-43F8-EFD0-A8ED403E3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041B-911F-6274-6299-98F57FC085DC}"/>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507875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1616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187542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3FC8-2F5D-4D84-9BFB-4CA9D3324FE2}" type="slidenum">
              <a:rPr lang="zh-CN" altLang="en-US" smtClean="0"/>
              <a:t>‹#›</a:t>
            </a:fld>
            <a:endParaRPr lang="zh-CN" altLang="en-US"/>
          </a:p>
        </p:txBody>
      </p:sp>
    </p:spTree>
    <p:extLst>
      <p:ext uri="{BB962C8B-B14F-4D97-AF65-F5344CB8AC3E}">
        <p14:creationId xmlns:p14="http://schemas.microsoft.com/office/powerpoint/2010/main" val="323066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E053-7C5D-0B48-888E-27E621835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B6DC8A-5C87-607B-A626-527D08752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E3E8E-0692-7DD4-B150-5C2AB78457E4}"/>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A1519F96-F1D9-D43B-86CE-9293FFAF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6306-5BA2-CBB4-8538-98968DF8D95F}"/>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88873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BC88-FD0B-495B-AAD6-70D48FBC9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4B228-C432-ECE9-A4BF-FD9F8CCCE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E472B-4875-0D92-EA66-8027ABAA6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432A6-1392-005B-2E06-2BB799606E8C}"/>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6" name="Footer Placeholder 5">
            <a:extLst>
              <a:ext uri="{FF2B5EF4-FFF2-40B4-BE49-F238E27FC236}">
                <a16:creationId xmlns:a16="http://schemas.microsoft.com/office/drawing/2014/main" id="{990E78C0-A68B-E52C-3D45-5D2B6D62C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8432A-EF9D-AE98-B619-D8CF657F3BC5}"/>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187019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5717-FC3B-B669-1273-4DCFD694D1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915AF1-3ECB-F1AA-BE06-AF3F50E87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04828-9AB3-F43B-71A8-CCCF77521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7C1D5-2A15-1234-0BB4-FD15F3A6E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82236-EC53-327F-FA61-007A0D05E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EF5504-0C66-CD74-D714-407F9C727938}"/>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8" name="Footer Placeholder 7">
            <a:extLst>
              <a:ext uri="{FF2B5EF4-FFF2-40B4-BE49-F238E27FC236}">
                <a16:creationId xmlns:a16="http://schemas.microsoft.com/office/drawing/2014/main" id="{D6F94CE3-95D3-F6E3-D095-FDF764B5E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B7BF2-A8B2-9528-A4FC-EA78E9605756}"/>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321882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87CB-CCCB-ADC9-2F0E-724D02676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8886B-08F0-2732-BCC1-F0F8272CF2F3}"/>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4" name="Footer Placeholder 3">
            <a:extLst>
              <a:ext uri="{FF2B5EF4-FFF2-40B4-BE49-F238E27FC236}">
                <a16:creationId xmlns:a16="http://schemas.microsoft.com/office/drawing/2014/main" id="{6A731653-EEF1-52B6-FD69-7E26762D9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5735B-317A-B205-A95D-385F04960E4B}"/>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335600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73F04-6478-8E02-0BAB-747B840A9C5A}"/>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3" name="Footer Placeholder 2">
            <a:extLst>
              <a:ext uri="{FF2B5EF4-FFF2-40B4-BE49-F238E27FC236}">
                <a16:creationId xmlns:a16="http://schemas.microsoft.com/office/drawing/2014/main" id="{9E6A12B8-BD51-D0DB-D2CF-18D49A877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36E26D-9B42-78E2-00DE-F0339D798E42}"/>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62873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13D7-992F-0EFD-1489-9040FCC3A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9C0AAE-4C7B-05F3-0F0F-F6F76DFE2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E6CB9-734D-0F21-D931-942791CF7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07C8B-851B-5DA0-B2CF-F1045F7B3B41}"/>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6" name="Footer Placeholder 5">
            <a:extLst>
              <a:ext uri="{FF2B5EF4-FFF2-40B4-BE49-F238E27FC236}">
                <a16:creationId xmlns:a16="http://schemas.microsoft.com/office/drawing/2014/main" id="{16EF8F0E-D88E-B1BA-2375-71A8691F1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7922C-08D0-CD58-56A3-ED2CECA17AA0}"/>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154617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28B4-21F8-7641-3E76-E5AEDF0C8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14768-62B6-E651-9FB9-7D14763C2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34611-ED8B-C3C8-08B1-BF3533EC3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26434-BF08-774A-862C-45DA5DF80A08}"/>
              </a:ext>
            </a:extLst>
          </p:cNvPr>
          <p:cNvSpPr>
            <a:spLocks noGrp="1"/>
          </p:cNvSpPr>
          <p:nvPr>
            <p:ph type="dt" sz="half" idx="10"/>
          </p:nvPr>
        </p:nvSpPr>
        <p:spPr/>
        <p:txBody>
          <a:bodyPr/>
          <a:lstStyle/>
          <a:p>
            <a:fld id="{EEB1DC96-D990-40DF-95A5-705562497612}" type="datetimeFigureOut">
              <a:rPr lang="en-US" smtClean="0"/>
              <a:t>6/19/2023</a:t>
            </a:fld>
            <a:endParaRPr lang="en-US"/>
          </a:p>
        </p:txBody>
      </p:sp>
      <p:sp>
        <p:nvSpPr>
          <p:cNvPr id="6" name="Footer Placeholder 5">
            <a:extLst>
              <a:ext uri="{FF2B5EF4-FFF2-40B4-BE49-F238E27FC236}">
                <a16:creationId xmlns:a16="http://schemas.microsoft.com/office/drawing/2014/main" id="{532CB5E8-B8BF-B697-00C2-B095C2A17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0A3E-D047-8F39-EB56-336D3A630A81}"/>
              </a:ext>
            </a:extLst>
          </p:cNvPr>
          <p:cNvSpPr>
            <a:spLocks noGrp="1"/>
          </p:cNvSpPr>
          <p:nvPr>
            <p:ph type="sldNum" sz="quarter" idx="12"/>
          </p:nvPr>
        </p:nvSpPr>
        <p:spPr/>
        <p:txBody>
          <a:bodyPr/>
          <a:lstStyle/>
          <a:p>
            <a:fld id="{C7ECE056-386F-4C25-81D1-F1D2CC27DA1B}" type="slidenum">
              <a:rPr lang="en-US" smtClean="0"/>
              <a:t>‹#›</a:t>
            </a:fld>
            <a:endParaRPr lang="en-US"/>
          </a:p>
        </p:txBody>
      </p:sp>
    </p:spTree>
    <p:extLst>
      <p:ext uri="{BB962C8B-B14F-4D97-AF65-F5344CB8AC3E}">
        <p14:creationId xmlns:p14="http://schemas.microsoft.com/office/powerpoint/2010/main" val="200264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3B06C-04A5-F85E-6750-22BD5BB75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692DE0-F901-D851-08A9-0196DE263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6043B-4191-F235-021C-3CDAD56AD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1DC96-D990-40DF-95A5-705562497612}" type="datetimeFigureOut">
              <a:rPr lang="en-US" smtClean="0"/>
              <a:t>6/19/2023</a:t>
            </a:fld>
            <a:endParaRPr lang="en-US"/>
          </a:p>
        </p:txBody>
      </p:sp>
      <p:sp>
        <p:nvSpPr>
          <p:cNvPr id="5" name="Footer Placeholder 4">
            <a:extLst>
              <a:ext uri="{FF2B5EF4-FFF2-40B4-BE49-F238E27FC236}">
                <a16:creationId xmlns:a16="http://schemas.microsoft.com/office/drawing/2014/main" id="{A95D33DD-430C-E014-F8AC-48AA48A3B6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150E73-A376-E4BB-1BED-0E64E7238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CE056-386F-4C25-81D1-F1D2CC27DA1B}" type="slidenum">
              <a:rPr lang="en-US" smtClean="0"/>
              <a:t>‹#›</a:t>
            </a:fld>
            <a:endParaRPr lang="en-US"/>
          </a:p>
        </p:txBody>
      </p:sp>
    </p:spTree>
    <p:extLst>
      <p:ext uri="{BB962C8B-B14F-4D97-AF65-F5344CB8AC3E}">
        <p14:creationId xmlns:p14="http://schemas.microsoft.com/office/powerpoint/2010/main" val="3310657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F9FF8-939F-401C-9892-1997D7A9135B}" type="datetimeFigureOut">
              <a:rPr lang="zh-CN" altLang="en-US" smtClean="0"/>
              <a:t>2023/6/19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83FC8-2F5D-4D84-9BFB-4CA9D3324FE2}" type="slidenum">
              <a:rPr lang="zh-CN" altLang="en-US" smtClean="0"/>
              <a:t>‹#›</a:t>
            </a:fld>
            <a:endParaRPr lang="zh-CN" altLang="en-US"/>
          </a:p>
        </p:txBody>
      </p:sp>
      <p:sp>
        <p:nvSpPr>
          <p:cNvPr id="9" name="日期占位符 1"/>
          <p:cNvSpPr txBox="1">
            <a:spLocks/>
          </p:cNvSpPr>
          <p:nvPr userDrawn="1"/>
        </p:nvSpPr>
        <p:spPr>
          <a:xfrm>
            <a:off x="8382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F9EB75-FE24-43CB-90FD-280975C686C0}" type="datetimeFigureOut">
              <a:rPr lang="zh-CN" altLang="en-US" smtClean="0"/>
              <a:pPr/>
              <a:t>2023/6/19</a:t>
            </a:fld>
            <a:endParaRPr lang="zh-CN" altLang="en-US"/>
          </a:p>
        </p:txBody>
      </p:sp>
      <p:sp>
        <p:nvSpPr>
          <p:cNvPr id="10" name="灯片编号占位符 3"/>
          <p:cNvSpPr txBox="1">
            <a:spLocks/>
          </p:cNvSpPr>
          <p:nvPr userDrawn="1"/>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138963-1525-4E4E-A5AE-A2B069EC3367}" type="slidenum">
              <a:rPr lang="zh-CN" altLang="en-US" smtClean="0"/>
              <a:pPr/>
              <a:t>‹#›</a:t>
            </a:fld>
            <a:endParaRPr lang="zh-CN" altLang="en-US"/>
          </a:p>
        </p:txBody>
      </p:sp>
      <p:pic>
        <p:nvPicPr>
          <p:cNvPr id="11" name="图片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60731"/>
          </a:xfrm>
          <a:prstGeom prst="rect">
            <a:avLst/>
          </a:prstGeom>
        </p:spPr>
      </p:pic>
      <p:sp>
        <p:nvSpPr>
          <p:cNvPr id="12" name="矩形 11"/>
          <p:cNvSpPr/>
          <p:nvPr userDrawn="1"/>
        </p:nvSpPr>
        <p:spPr>
          <a:xfrm>
            <a:off x="0" y="0"/>
            <a:ext cx="12192000" cy="6860731"/>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6269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mp"/><Relationship Id="rId1" Type="http://schemas.openxmlformats.org/officeDocument/2006/relationships/slideLayout" Target="../slideLayouts/slideLayout18.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15.tmp"/><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20.tmp"/><Relationship Id="rId4" Type="http://schemas.openxmlformats.org/officeDocument/2006/relationships/image" Target="../media/image19.tmp"/></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26.tm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8.tmp"/><Relationship Id="rId7" Type="http://schemas.openxmlformats.org/officeDocument/2006/relationships/image" Target="../media/image32.tmp"/><Relationship Id="rId2" Type="http://schemas.openxmlformats.org/officeDocument/2006/relationships/image" Target="../media/image27.tmp"/><Relationship Id="rId1" Type="http://schemas.openxmlformats.org/officeDocument/2006/relationships/slideLayout" Target="../slideLayouts/slideLayout18.xml"/><Relationship Id="rId6" Type="http://schemas.openxmlformats.org/officeDocument/2006/relationships/image" Target="../media/image31.tmp"/><Relationship Id="rId5" Type="http://schemas.openxmlformats.org/officeDocument/2006/relationships/image" Target="../media/image30.tmp"/><Relationship Id="rId4" Type="http://schemas.openxmlformats.org/officeDocument/2006/relationships/image" Target="../media/image29.tmp"/></Relationships>
</file>

<file path=ppt/slides/_rels/slide25.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dataset/350/default+of+credit+card+clients" TargetMode="External"/><Relationship Id="rId2" Type="http://schemas.openxmlformats.org/officeDocument/2006/relationships/image" Target="../media/image5.tmp"/><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3883014" y="2405602"/>
            <a:ext cx="3973428" cy="2308324"/>
          </a:xfrm>
          <a:prstGeom prst="rect">
            <a:avLst/>
          </a:prstGeom>
          <a:noFill/>
        </p:spPr>
        <p:txBody>
          <a:bodyPr wrap="square" rtlCol="0">
            <a:spAutoFit/>
          </a:bodyPr>
          <a:lstStyle/>
          <a:p>
            <a:pPr algn="ctr"/>
            <a:r>
              <a:rPr lang="en-IN" b="1" dirty="0"/>
              <a:t>“DEFAULT OF CREDIT CARD CLIENTS DATA SET”</a:t>
            </a:r>
          </a:p>
          <a:p>
            <a:pPr algn="ctr"/>
            <a:endParaRPr lang="en-US" dirty="0"/>
          </a:p>
          <a:p>
            <a:pPr algn="ctr"/>
            <a:r>
              <a:rPr lang="en-IN" b="1" dirty="0"/>
              <a:t>FROM </a:t>
            </a:r>
          </a:p>
          <a:p>
            <a:pPr algn="ctr"/>
            <a:endParaRPr lang="en-US" dirty="0"/>
          </a:p>
          <a:p>
            <a:pPr algn="ctr"/>
            <a:r>
              <a:rPr lang="en-IN" b="1" dirty="0"/>
              <a:t>UCI MACHINE LEARNING REPOSITORY</a:t>
            </a:r>
            <a:endParaRPr lang="en-US" dirty="0"/>
          </a:p>
          <a:p>
            <a:pPr algn="ct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6" name="文字方塊 15">
            <a:extLst>
              <a:ext uri="{FF2B5EF4-FFF2-40B4-BE49-F238E27FC236}">
                <a16:creationId xmlns:a16="http://schemas.microsoft.com/office/drawing/2014/main" id="{A99E52F7-BF43-7CC9-E953-6A3BFA6ACD1F}"/>
              </a:ext>
            </a:extLst>
          </p:cNvPr>
          <p:cNvSpPr txBox="1"/>
          <p:nvPr/>
        </p:nvSpPr>
        <p:spPr>
          <a:xfrm>
            <a:off x="7929179" y="6002317"/>
            <a:ext cx="4335558" cy="369332"/>
          </a:xfrm>
          <a:prstGeom prst="rect">
            <a:avLst/>
          </a:prstGeom>
          <a:noFill/>
        </p:spPr>
        <p:txBody>
          <a:bodyPr wrap="square">
            <a:spAutoFit/>
          </a:bodyPr>
          <a:lstStyle/>
          <a:p>
            <a:r>
              <a:rPr lang="en-IN" b="1" dirty="0"/>
              <a:t>SUBMITTED BY: </a:t>
            </a:r>
            <a:r>
              <a:rPr lang="en-IN" dirty="0"/>
              <a:t>SANJU KUMAR GIRI (</a:t>
            </a:r>
            <a:r>
              <a:rPr lang="en-US" dirty="0" err="1"/>
              <a:t>吉瑞</a:t>
            </a:r>
            <a:r>
              <a:rPr lang="en-IN" dirty="0"/>
              <a:t>)      </a:t>
            </a:r>
            <a:endParaRPr lang="en-US" dirty="0"/>
          </a:p>
        </p:txBody>
      </p:sp>
    </p:spTree>
    <p:extLst>
      <p:ext uri="{BB962C8B-B14F-4D97-AF65-F5344CB8AC3E}">
        <p14:creationId xmlns:p14="http://schemas.microsoft.com/office/powerpoint/2010/main" val="1205224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80" y="2227419"/>
            <a:ext cx="2815241" cy="2842574"/>
          </a:xfrm>
          <a:prstGeom prst="rect">
            <a:avLst/>
          </a:prstGeom>
        </p:spPr>
      </p:pic>
      <p:sp>
        <p:nvSpPr>
          <p:cNvPr id="8" name="Freeform 34"/>
          <p:cNvSpPr>
            <a:spLocks noEditPoints="1"/>
          </p:cNvSpPr>
          <p:nvPr/>
        </p:nvSpPr>
        <p:spPr bwMode="auto">
          <a:xfrm>
            <a:off x="10889674" y="3778953"/>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5317687" y="3736357"/>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flipH="1">
            <a:off x="6449312" y="3436388"/>
            <a:ext cx="4418764" cy="49244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fr-FR" altLang="zh-CN" sz="2600" dirty="0">
                <a:solidFill>
                  <a:prstClr val="black"/>
                </a:solidFill>
                <a:latin typeface="方正静蕾简体" panose="02000000000000000000" pitchFamily="2" charset="-122"/>
                <a:ea typeface="方正静蕾简体" panose="02000000000000000000" pitchFamily="2" charset="-122"/>
              </a:rPr>
              <a:t>EXPERIMENT SETUP</a:t>
            </a:r>
            <a:endParaRPr kumimoji="0" lang="zh-CN" altLang="en-US"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nvGrpSpPr>
          <p:cNvPr id="11" name="组合 10"/>
          <p:cNvGrpSpPr/>
          <p:nvPr/>
        </p:nvGrpSpPr>
        <p:grpSpPr>
          <a:xfrm>
            <a:off x="5476628" y="3193013"/>
            <a:ext cx="813743" cy="777246"/>
            <a:chOff x="6016268" y="2883155"/>
            <a:chExt cx="841304" cy="841304"/>
          </a:xfrm>
        </p:grpSpPr>
        <p:sp>
          <p:nvSpPr>
            <p:cNvPr id="12" name="椭圆 11"/>
            <p:cNvSpPr/>
            <p:nvPr/>
          </p:nvSpPr>
          <p:spPr>
            <a:xfrm>
              <a:off x="6016268" y="2883155"/>
              <a:ext cx="841304" cy="841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flipH="1">
              <a:off x="6058025" y="2940820"/>
              <a:ext cx="786100" cy="7662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9F9F9"/>
                  </a:solidFill>
                  <a:latin typeface="方正静蕾简体" panose="02000000000000000000" pitchFamily="2" charset="-122"/>
                  <a:ea typeface="方正静蕾简体" panose="02000000000000000000" pitchFamily="2" charset="-122"/>
                </a:rPr>
                <a:t>2</a:t>
              </a:r>
              <a:endParaRPr kumimoji="0" lang="zh-CN" altLang="en-US" sz="72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endParaRPr>
            </a:p>
          </p:txBody>
        </p:sp>
      </p:grpSp>
      <p:sp>
        <p:nvSpPr>
          <p:cNvPr id="14" name="文本框 13"/>
          <p:cNvSpPr txBox="1"/>
          <p:nvPr/>
        </p:nvSpPr>
        <p:spPr>
          <a:xfrm>
            <a:off x="1924286" y="2559989"/>
            <a:ext cx="22520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rPr>
              <a:t>PART  01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endParaRPr>
          </a:p>
        </p:txBody>
      </p:sp>
    </p:spTree>
    <p:extLst>
      <p:ext uri="{BB962C8B-B14F-4D97-AF65-F5344CB8AC3E}">
        <p14:creationId xmlns:p14="http://schemas.microsoft.com/office/powerpoint/2010/main" val="1149530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B718D1C-64E4-1EE7-67DB-ED7697285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463" y="0"/>
            <a:ext cx="8205356" cy="1153113"/>
          </a:xfrm>
          <a:prstGeom prst="rect">
            <a:avLst/>
          </a:prstGeom>
        </p:spPr>
      </p:pic>
      <p:sp>
        <p:nvSpPr>
          <p:cNvPr id="3" name="文本框 3">
            <a:extLst>
              <a:ext uri="{FF2B5EF4-FFF2-40B4-BE49-F238E27FC236}">
                <a16:creationId xmlns:a16="http://schemas.microsoft.com/office/drawing/2014/main" id="{33843537-51F9-6B83-4C99-EA51B343AC40}"/>
              </a:ext>
            </a:extLst>
          </p:cNvPr>
          <p:cNvSpPr txBox="1"/>
          <p:nvPr/>
        </p:nvSpPr>
        <p:spPr>
          <a:xfrm flipH="1">
            <a:off x="1936912" y="203825"/>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B</a:t>
            </a: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ASIC EDA</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A929805C-0921-D17D-EEBB-55E15BBD3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89" y="1323197"/>
            <a:ext cx="3812644" cy="1927511"/>
          </a:xfrm>
          <a:prstGeom prst="rect">
            <a:avLst/>
          </a:prstGeom>
        </p:spPr>
      </p:pic>
      <p:pic>
        <p:nvPicPr>
          <p:cNvPr id="9" name="Picture 8">
            <a:extLst>
              <a:ext uri="{FF2B5EF4-FFF2-40B4-BE49-F238E27FC236}">
                <a16:creationId xmlns:a16="http://schemas.microsoft.com/office/drawing/2014/main" id="{8C346AF4-3566-0A28-D0AC-2A674D32B4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1134" y="1153113"/>
            <a:ext cx="3087370" cy="2800350"/>
          </a:xfrm>
          <a:prstGeom prst="rect">
            <a:avLst/>
          </a:prstGeom>
        </p:spPr>
      </p:pic>
      <p:sp>
        <p:nvSpPr>
          <p:cNvPr id="11" name="TextBox 10">
            <a:extLst>
              <a:ext uri="{FF2B5EF4-FFF2-40B4-BE49-F238E27FC236}">
                <a16:creationId xmlns:a16="http://schemas.microsoft.com/office/drawing/2014/main" id="{A63F1448-76AF-0811-1A5A-97584315C272}"/>
              </a:ext>
            </a:extLst>
          </p:cNvPr>
          <p:cNvSpPr txBox="1"/>
          <p:nvPr/>
        </p:nvSpPr>
        <p:spPr>
          <a:xfrm>
            <a:off x="85725" y="3508305"/>
            <a:ext cx="5296766" cy="307777"/>
          </a:xfrm>
          <a:prstGeom prst="rect">
            <a:avLst/>
          </a:prstGeom>
          <a:noFill/>
        </p:spPr>
        <p:txBody>
          <a:bodyPr wrap="square">
            <a:spAutoFit/>
          </a:bodyPr>
          <a:lstStyle/>
          <a:p>
            <a:r>
              <a:rPr lang="en-IN" sz="1400" kern="0" dirty="0">
                <a:effectLst/>
                <a:latin typeface="Times New Roman" panose="02020603050405020304" pitchFamily="18" charset="0"/>
                <a:ea typeface="Times New Roman" panose="02020603050405020304" pitchFamily="18" charset="0"/>
              </a:rPr>
              <a:t>Figure 3: Check the imbalance of defaulter and non- defaulter in data</a:t>
            </a:r>
            <a:endParaRPr lang="en-US" sz="1400" dirty="0"/>
          </a:p>
        </p:txBody>
      </p:sp>
      <p:sp>
        <p:nvSpPr>
          <p:cNvPr id="13" name="TextBox 12">
            <a:extLst>
              <a:ext uri="{FF2B5EF4-FFF2-40B4-BE49-F238E27FC236}">
                <a16:creationId xmlns:a16="http://schemas.microsoft.com/office/drawing/2014/main" id="{47E5A080-2C87-1C2B-B8F6-9E3F5C9F2C92}"/>
              </a:ext>
            </a:extLst>
          </p:cNvPr>
          <p:cNvSpPr txBox="1"/>
          <p:nvPr/>
        </p:nvSpPr>
        <p:spPr>
          <a:xfrm>
            <a:off x="9195633" y="4193806"/>
            <a:ext cx="2996367"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5</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Education Distribution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1D46AC4-704B-26FF-809E-1D5A55A787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321" y="1519754"/>
            <a:ext cx="3152280" cy="2296328"/>
          </a:xfrm>
          <a:prstGeom prst="rect">
            <a:avLst/>
          </a:prstGeom>
        </p:spPr>
      </p:pic>
      <p:sp>
        <p:nvSpPr>
          <p:cNvPr id="16" name="TextBox 15">
            <a:extLst>
              <a:ext uri="{FF2B5EF4-FFF2-40B4-BE49-F238E27FC236}">
                <a16:creationId xmlns:a16="http://schemas.microsoft.com/office/drawing/2014/main" id="{5950465E-2834-A75C-687D-9C52A718CE59}"/>
              </a:ext>
            </a:extLst>
          </p:cNvPr>
          <p:cNvSpPr txBox="1"/>
          <p:nvPr/>
        </p:nvSpPr>
        <p:spPr>
          <a:xfrm>
            <a:off x="5529321" y="3984636"/>
            <a:ext cx="3208193"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4: Sex Distribution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F03B94E-98A6-F2C5-7B8C-99F582A35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989" y="3984636"/>
            <a:ext cx="4596313" cy="2739128"/>
          </a:xfrm>
          <a:prstGeom prst="rect">
            <a:avLst/>
          </a:prstGeom>
        </p:spPr>
      </p:pic>
      <p:sp>
        <p:nvSpPr>
          <p:cNvPr id="19" name="TextBox 18">
            <a:extLst>
              <a:ext uri="{FF2B5EF4-FFF2-40B4-BE49-F238E27FC236}">
                <a16:creationId xmlns:a16="http://schemas.microsoft.com/office/drawing/2014/main" id="{F25C7D78-FFD8-6512-145B-32AB1EB1DEB0}"/>
              </a:ext>
            </a:extLst>
          </p:cNvPr>
          <p:cNvSpPr txBox="1"/>
          <p:nvPr/>
        </p:nvSpPr>
        <p:spPr>
          <a:xfrm>
            <a:off x="4898402" y="6382698"/>
            <a:ext cx="2218893"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6: Age Distribution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28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5A3AF-27E3-CDF1-CB43-0E093E4B4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6" y="1657961"/>
            <a:ext cx="4481195" cy="3094990"/>
          </a:xfrm>
          <a:prstGeom prst="rect">
            <a:avLst/>
          </a:prstGeom>
        </p:spPr>
      </p:pic>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328" y="0"/>
            <a:ext cx="9538854"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1936912" y="203825"/>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BASIC EDA Continue…</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3127A28F-048E-C59D-62AF-31A6619213FA}"/>
              </a:ext>
            </a:extLst>
          </p:cNvPr>
          <p:cNvSpPr txBox="1"/>
          <p:nvPr/>
        </p:nvSpPr>
        <p:spPr>
          <a:xfrm>
            <a:off x="557646" y="5045092"/>
            <a:ext cx="3045402"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7: Credit Amount Distribution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0E2FA79-7109-7D53-ADC6-C7ADA7376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050" y="1800632"/>
            <a:ext cx="5477132" cy="4104690"/>
          </a:xfrm>
          <a:prstGeom prst="rect">
            <a:avLst/>
          </a:prstGeom>
        </p:spPr>
      </p:pic>
      <p:sp>
        <p:nvSpPr>
          <p:cNvPr id="11" name="TextBox 10">
            <a:extLst>
              <a:ext uri="{FF2B5EF4-FFF2-40B4-BE49-F238E27FC236}">
                <a16:creationId xmlns:a16="http://schemas.microsoft.com/office/drawing/2014/main" id="{3693D514-9085-5D29-9CFC-27B1F338D81E}"/>
              </a:ext>
            </a:extLst>
          </p:cNvPr>
          <p:cNvSpPr txBox="1"/>
          <p:nvPr/>
        </p:nvSpPr>
        <p:spPr>
          <a:xfrm rot="10800000" flipV="1">
            <a:off x="6667500" y="6105757"/>
            <a:ext cx="3396352"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8: Correlation Matrix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581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28" y="0"/>
            <a:ext cx="9538854"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1936912" y="203825"/>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BASIC EDA Continue…</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4D828570-2C99-9D87-EF04-46A90C9C0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2" y="1708815"/>
            <a:ext cx="3576320" cy="3128645"/>
          </a:xfrm>
          <a:prstGeom prst="rect">
            <a:avLst/>
          </a:prstGeom>
        </p:spPr>
      </p:pic>
      <p:sp>
        <p:nvSpPr>
          <p:cNvPr id="12" name="TextBox 11">
            <a:extLst>
              <a:ext uri="{FF2B5EF4-FFF2-40B4-BE49-F238E27FC236}">
                <a16:creationId xmlns:a16="http://schemas.microsoft.com/office/drawing/2014/main" id="{85F3B27C-B5B8-9FCB-2564-CC017E6C3579}"/>
              </a:ext>
            </a:extLst>
          </p:cNvPr>
          <p:cNvSpPr txBox="1"/>
          <p:nvPr/>
        </p:nvSpPr>
        <p:spPr>
          <a:xfrm>
            <a:off x="-33020" y="5024494"/>
            <a:ext cx="3731202" cy="538289"/>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9: Correlation of the Amount of bill statements in April — September 2005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descr="A picture containing text, screenshot, number, font&#10;&#10;Description automatically generated">
            <a:extLst>
              <a:ext uri="{FF2B5EF4-FFF2-40B4-BE49-F238E27FC236}">
                <a16:creationId xmlns:a16="http://schemas.microsoft.com/office/drawing/2014/main" id="{A6E54D70-4734-9EAC-47DA-9C1B4AD48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753" y="1631632"/>
            <a:ext cx="3583940" cy="3594735"/>
          </a:xfrm>
          <a:prstGeom prst="rect">
            <a:avLst/>
          </a:prstGeom>
        </p:spPr>
      </p:pic>
      <p:sp>
        <p:nvSpPr>
          <p:cNvPr id="15" name="TextBox 14">
            <a:extLst>
              <a:ext uri="{FF2B5EF4-FFF2-40B4-BE49-F238E27FC236}">
                <a16:creationId xmlns:a16="http://schemas.microsoft.com/office/drawing/2014/main" id="{FDDC5A77-9026-16F7-B7CB-A91AD4F8A9AF}"/>
              </a:ext>
            </a:extLst>
          </p:cNvPr>
          <p:cNvSpPr txBox="1"/>
          <p:nvPr/>
        </p:nvSpPr>
        <p:spPr>
          <a:xfrm>
            <a:off x="3980491" y="5435741"/>
            <a:ext cx="3731202" cy="538289"/>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Figure 10: Correlation of Amount of previous payment in April — September 2005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6" name="Picture 15" descr="A screenshot of a graph&#10;&#10;Description automatically generated with low confidence">
            <a:extLst>
              <a:ext uri="{FF2B5EF4-FFF2-40B4-BE49-F238E27FC236}">
                <a16:creationId xmlns:a16="http://schemas.microsoft.com/office/drawing/2014/main" id="{1D469C36-C406-D9B0-B693-8C28F0845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1633" y="1631632"/>
            <a:ext cx="4031615" cy="3115945"/>
          </a:xfrm>
          <a:prstGeom prst="rect">
            <a:avLst/>
          </a:prstGeom>
        </p:spPr>
      </p:pic>
      <p:sp>
        <p:nvSpPr>
          <p:cNvPr id="18" name="TextBox 17">
            <a:extLst>
              <a:ext uri="{FF2B5EF4-FFF2-40B4-BE49-F238E27FC236}">
                <a16:creationId xmlns:a16="http://schemas.microsoft.com/office/drawing/2014/main" id="{4DA102D3-BAF4-9255-607B-0CA53F0FB37B}"/>
              </a:ext>
            </a:extLst>
          </p:cNvPr>
          <p:cNvSpPr txBox="1"/>
          <p:nvPr/>
        </p:nvSpPr>
        <p:spPr>
          <a:xfrm>
            <a:off x="8493820" y="5036881"/>
            <a:ext cx="3345872" cy="797719"/>
          </a:xfrm>
          <a:prstGeom prst="rect">
            <a:avLst/>
          </a:prstGeom>
          <a:noFill/>
        </p:spPr>
        <p:txBody>
          <a:bodyPr wrap="square">
            <a:spAutoFit/>
          </a:bodyPr>
          <a:lstStyle/>
          <a:p>
            <a:pPr marL="57150" marR="0" algn="ctr">
              <a:lnSpc>
                <a:spcPct val="106000"/>
              </a:lnSpc>
              <a:spcBef>
                <a:spcPts val="0"/>
              </a:spcBef>
              <a:spcAft>
                <a:spcPts val="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11: Correlation between Repayment status in April — September 2005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 marR="0" algn="ctr">
              <a:lnSpc>
                <a:spcPct val="106000"/>
              </a:lnSpc>
              <a:spcBef>
                <a:spcPts val="0"/>
              </a:spcBef>
              <a:spcAft>
                <a:spcPts val="800"/>
              </a:spcAft>
              <a:tabLst>
                <a:tab pos="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51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28" y="0"/>
            <a:ext cx="9538854"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1936912" y="203825"/>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DATA PRE-PROCESSING</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B5364602-8520-526D-790A-7D7C2297D841}"/>
              </a:ext>
            </a:extLst>
          </p:cNvPr>
          <p:cNvSpPr txBox="1"/>
          <p:nvPr/>
        </p:nvSpPr>
        <p:spPr>
          <a:xfrm>
            <a:off x="385415" y="1888571"/>
            <a:ext cx="7062953" cy="173960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Identified missing values in the dataset.</a:t>
            </a:r>
          </a:p>
          <a:p>
            <a:r>
              <a:rPr lang="en-US" dirty="0">
                <a:latin typeface="Times New Roman" panose="02020603050405020304" pitchFamily="18" charset="0"/>
                <a:cs typeface="Times New Roman" panose="02020603050405020304" pitchFamily="18" charset="0"/>
              </a:rPr>
              <a:t>- Employed strategies based on missingness extent:</a:t>
            </a:r>
          </a:p>
          <a:p>
            <a:r>
              <a:rPr lang="en-US" dirty="0">
                <a:latin typeface="Times New Roman" panose="02020603050405020304" pitchFamily="18" charset="0"/>
                <a:cs typeface="Times New Roman" panose="02020603050405020304" pitchFamily="18" charset="0"/>
              </a:rPr>
              <a:t>  - Drop rows with any missing values. (In our case we did this technique)</a:t>
            </a:r>
          </a:p>
          <a:p>
            <a:r>
              <a:rPr lang="en-US" dirty="0">
                <a:latin typeface="Times New Roman" panose="02020603050405020304" pitchFamily="18" charset="0"/>
                <a:cs typeface="Times New Roman" panose="02020603050405020304" pitchFamily="18" charset="0"/>
              </a:rPr>
              <a:t>  - Imputation using mean, median, or mode.</a:t>
            </a:r>
          </a:p>
          <a:p>
            <a:r>
              <a:rPr lang="en-US" dirty="0">
                <a:latin typeface="Times New Roman" panose="02020603050405020304" pitchFamily="18" charset="0"/>
                <a:cs typeface="Times New Roman" panose="02020603050405020304" pitchFamily="18" charset="0"/>
              </a:rPr>
              <a:t>  - Deletion of rows or columns.</a:t>
            </a:r>
          </a:p>
          <a:p>
            <a:r>
              <a:rPr lang="en-US" dirty="0">
                <a:latin typeface="Times New Roman" panose="02020603050405020304" pitchFamily="18" charset="0"/>
                <a:cs typeface="Times New Roman" panose="02020603050405020304" pitchFamily="18" charset="0"/>
              </a:rPr>
              <a:t>  - Advanced techniques like multiple imputations if applicable.</a:t>
            </a:r>
          </a:p>
        </p:txBody>
      </p:sp>
      <p:pic>
        <p:nvPicPr>
          <p:cNvPr id="12" name="Picture 11">
            <a:extLst>
              <a:ext uri="{FF2B5EF4-FFF2-40B4-BE49-F238E27FC236}">
                <a16:creationId xmlns:a16="http://schemas.microsoft.com/office/drawing/2014/main" id="{07AF9633-F943-C3D4-739E-820340F02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907" y="1749475"/>
            <a:ext cx="3815378" cy="586217"/>
          </a:xfrm>
          <a:prstGeom prst="rect">
            <a:avLst/>
          </a:prstGeom>
        </p:spPr>
      </p:pic>
      <p:sp>
        <p:nvSpPr>
          <p:cNvPr id="13" name="Shape 43">
            <a:extLst>
              <a:ext uri="{FF2B5EF4-FFF2-40B4-BE49-F238E27FC236}">
                <a16:creationId xmlns:a16="http://schemas.microsoft.com/office/drawing/2014/main" id="{3B55F7CC-09DA-70AB-8FC6-7A725C33760F}"/>
              </a:ext>
            </a:extLst>
          </p:cNvPr>
          <p:cNvSpPr/>
          <p:nvPr/>
        </p:nvSpPr>
        <p:spPr>
          <a:xfrm>
            <a:off x="70876" y="1734557"/>
            <a:ext cx="314539" cy="308027"/>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4333B5B-3B51-3DDA-A2EA-BCA68437C829}"/>
              </a:ext>
            </a:extLst>
          </p:cNvPr>
          <p:cNvSpPr txBox="1"/>
          <p:nvPr/>
        </p:nvSpPr>
        <p:spPr>
          <a:xfrm>
            <a:off x="8042562" y="2415736"/>
            <a:ext cx="3280929" cy="309893"/>
          </a:xfrm>
          <a:prstGeom prst="rect">
            <a:avLst/>
          </a:prstGeom>
          <a:noFill/>
        </p:spPr>
        <p:txBody>
          <a:bodyPr wrap="square">
            <a:spAutoFit/>
          </a:bodyPr>
          <a:lstStyle/>
          <a:p>
            <a:pPr marL="342900" marR="0" algn="ctr">
              <a:lnSpc>
                <a:spcPct val="106000"/>
              </a:lnSpc>
              <a:spcBef>
                <a:spcPts val="0"/>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12:</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Drop Missing Value if any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DABC5BE-4074-DDB7-1EEA-61DF9D0918BF}"/>
              </a:ext>
            </a:extLst>
          </p:cNvPr>
          <p:cNvSpPr txBox="1"/>
          <p:nvPr/>
        </p:nvSpPr>
        <p:spPr>
          <a:xfrm>
            <a:off x="459797" y="4363638"/>
            <a:ext cx="6094268"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Examined data for outliers.</a:t>
            </a:r>
          </a:p>
          <a:p>
            <a:r>
              <a:rPr lang="en-US" dirty="0">
                <a:latin typeface="Times New Roman" panose="02020603050405020304" pitchFamily="18" charset="0"/>
                <a:cs typeface="Times New Roman" panose="02020603050405020304" pitchFamily="18" charset="0"/>
              </a:rPr>
              <a:t>- Used z-score to measure the distance from mean in standard deviations.</a:t>
            </a:r>
          </a:p>
          <a:p>
            <a:r>
              <a:rPr lang="en-US" dirty="0">
                <a:latin typeface="Times New Roman" panose="02020603050405020304" pitchFamily="18" charset="0"/>
                <a:cs typeface="Times New Roman" panose="02020603050405020304" pitchFamily="18" charset="0"/>
              </a:rPr>
              <a:t>- The defined threshold for outlier detection: z-score &gt; 3 or z-score &lt; -3.</a:t>
            </a:r>
          </a:p>
          <a:p>
            <a:r>
              <a:rPr lang="en-US" dirty="0">
                <a:latin typeface="Times New Roman" panose="02020603050405020304" pitchFamily="18" charset="0"/>
                <a:cs typeface="Times New Roman" panose="02020603050405020304" pitchFamily="18" charset="0"/>
              </a:rPr>
              <a:t>- Identified data points exceeding the threshold as outliers.</a:t>
            </a:r>
          </a:p>
        </p:txBody>
      </p:sp>
      <p:sp>
        <p:nvSpPr>
          <p:cNvPr id="18" name="Shape 43">
            <a:extLst>
              <a:ext uri="{FF2B5EF4-FFF2-40B4-BE49-F238E27FC236}">
                <a16:creationId xmlns:a16="http://schemas.microsoft.com/office/drawing/2014/main" id="{D0D5782B-5C05-A4FB-491C-8C78117C7495}"/>
              </a:ext>
            </a:extLst>
          </p:cNvPr>
          <p:cNvSpPr/>
          <p:nvPr/>
        </p:nvSpPr>
        <p:spPr>
          <a:xfrm>
            <a:off x="228145" y="4101291"/>
            <a:ext cx="314539" cy="308027"/>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pic>
        <p:nvPicPr>
          <p:cNvPr id="19" name="Picture 18" descr="A screen shot of a graph&#10;&#10;Description automatically generated with medium confidence">
            <a:extLst>
              <a:ext uri="{FF2B5EF4-FFF2-40B4-BE49-F238E27FC236}">
                <a16:creationId xmlns:a16="http://schemas.microsoft.com/office/drawing/2014/main" id="{008C1F93-472C-5B13-82B8-8B66B53A8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717" y="3179246"/>
            <a:ext cx="5306333" cy="2979710"/>
          </a:xfrm>
          <a:prstGeom prst="rect">
            <a:avLst/>
          </a:prstGeom>
        </p:spPr>
      </p:pic>
      <p:sp>
        <p:nvSpPr>
          <p:cNvPr id="21" name="TextBox 20">
            <a:extLst>
              <a:ext uri="{FF2B5EF4-FFF2-40B4-BE49-F238E27FC236}">
                <a16:creationId xmlns:a16="http://schemas.microsoft.com/office/drawing/2014/main" id="{97557976-AD81-E143-7A32-268E952111F0}"/>
              </a:ext>
            </a:extLst>
          </p:cNvPr>
          <p:cNvSpPr txBox="1"/>
          <p:nvPr/>
        </p:nvSpPr>
        <p:spPr>
          <a:xfrm rot="10800000" flipV="1">
            <a:off x="8364682" y="6346319"/>
            <a:ext cx="2626942" cy="309893"/>
          </a:xfrm>
          <a:prstGeom prst="rect">
            <a:avLst/>
          </a:prstGeom>
          <a:noFill/>
        </p:spPr>
        <p:txBody>
          <a:bodyPr wrap="square">
            <a:spAutoFit/>
          </a:bodyPr>
          <a:lstStyle/>
          <a:p>
            <a:pPr marL="342900" marR="0" algn="ctr">
              <a:lnSpc>
                <a:spcPct val="106000"/>
              </a:lnSpc>
              <a:spcBef>
                <a:spcPts val="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13:</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Outlier Treatment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74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28" y="0"/>
            <a:ext cx="9538854"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2603161" y="220275"/>
            <a:ext cx="6648212" cy="553998"/>
          </a:xfrm>
          <a:prstGeom prst="rect">
            <a:avLst/>
          </a:prstGeom>
          <a:noFill/>
        </p:spPr>
        <p:txBody>
          <a:bodyPr wrap="square" rtlCol="0">
            <a:spAutoFit/>
          </a:bodyPr>
          <a:lstStyle/>
          <a:p>
            <a:pPr>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DATA PRE-PROCESSING</a:t>
            </a:r>
            <a:r>
              <a:rPr lang="zh-CN" altLang="en-US"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 </a:t>
            </a: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Continue…</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B5364602-8520-526D-790A-7D7C2297D841}"/>
              </a:ext>
            </a:extLst>
          </p:cNvPr>
          <p:cNvSpPr txBox="1"/>
          <p:nvPr/>
        </p:nvSpPr>
        <p:spPr>
          <a:xfrm>
            <a:off x="329111" y="1635103"/>
            <a:ext cx="7062953" cy="1107996"/>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Applied feature scaling techniques.</a:t>
            </a:r>
          </a:p>
          <a:p>
            <a:r>
              <a:rPr lang="en-US" sz="1600" dirty="0">
                <a:latin typeface="Times New Roman" panose="02020603050405020304" pitchFamily="18" charset="0"/>
                <a:cs typeface="Times New Roman" panose="02020603050405020304" pitchFamily="18" charset="0"/>
              </a:rPr>
              <a:t>- Aimed to ensure consistent scale for sensitive algorithms (e.g., SVM, neural networks).</a:t>
            </a:r>
          </a:p>
          <a:p>
            <a:r>
              <a:rPr lang="en-US" sz="1600" dirty="0">
                <a:latin typeface="Times New Roman" panose="02020603050405020304" pitchFamily="18" charset="0"/>
                <a:cs typeface="Times New Roman" panose="02020603050405020304" pitchFamily="18" charset="0"/>
              </a:rPr>
              <a:t>- Used normalization to scale features within the range of 0 to 1.</a:t>
            </a:r>
          </a:p>
        </p:txBody>
      </p:sp>
      <p:sp>
        <p:nvSpPr>
          <p:cNvPr id="13" name="Shape 43">
            <a:extLst>
              <a:ext uri="{FF2B5EF4-FFF2-40B4-BE49-F238E27FC236}">
                <a16:creationId xmlns:a16="http://schemas.microsoft.com/office/drawing/2014/main" id="{3B55F7CC-09DA-70AB-8FC6-7A725C33760F}"/>
              </a:ext>
            </a:extLst>
          </p:cNvPr>
          <p:cNvSpPr/>
          <p:nvPr/>
        </p:nvSpPr>
        <p:spPr>
          <a:xfrm>
            <a:off x="51114" y="1446183"/>
            <a:ext cx="314539" cy="308027"/>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4333B5B-3B51-3DDA-A2EA-BCA68437C829}"/>
              </a:ext>
            </a:extLst>
          </p:cNvPr>
          <p:cNvSpPr txBox="1"/>
          <p:nvPr/>
        </p:nvSpPr>
        <p:spPr>
          <a:xfrm>
            <a:off x="8191734" y="2733248"/>
            <a:ext cx="3280929" cy="309893"/>
          </a:xfrm>
          <a:prstGeom prst="rect">
            <a:avLst/>
          </a:prstGeom>
          <a:noFill/>
        </p:spPr>
        <p:txBody>
          <a:bodyPr wrap="square">
            <a:spAutoFit/>
          </a:bodyPr>
          <a:lstStyle/>
          <a:p>
            <a:pPr marL="342900" marR="0" algn="ctr">
              <a:lnSpc>
                <a:spcPct val="106000"/>
              </a:lnSpc>
              <a:spcBef>
                <a:spcPts val="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14:</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Feature Scaling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DABC5BE-4074-DDB7-1EEA-61DF9D0918BF}"/>
              </a:ext>
            </a:extLst>
          </p:cNvPr>
          <p:cNvSpPr txBox="1"/>
          <p:nvPr/>
        </p:nvSpPr>
        <p:spPr>
          <a:xfrm>
            <a:off x="385415" y="3005468"/>
            <a:ext cx="6094268"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Removed the irrelevant column 'ID'.</a:t>
            </a:r>
          </a:p>
          <a:p>
            <a:r>
              <a:rPr lang="en-US" sz="1600" dirty="0">
                <a:latin typeface="Times New Roman" panose="02020603050405020304" pitchFamily="18" charset="0"/>
                <a:cs typeface="Times New Roman" panose="02020603050405020304" pitchFamily="18" charset="0"/>
              </a:rPr>
              <a:t>- Purpose: Enhance model performance and eliminate unnecessary information.</a:t>
            </a:r>
          </a:p>
        </p:txBody>
      </p:sp>
      <p:sp>
        <p:nvSpPr>
          <p:cNvPr id="18" name="Shape 43">
            <a:extLst>
              <a:ext uri="{FF2B5EF4-FFF2-40B4-BE49-F238E27FC236}">
                <a16:creationId xmlns:a16="http://schemas.microsoft.com/office/drawing/2014/main" id="{D0D5782B-5C05-A4FB-491C-8C78117C7495}"/>
              </a:ext>
            </a:extLst>
          </p:cNvPr>
          <p:cNvSpPr/>
          <p:nvPr/>
        </p:nvSpPr>
        <p:spPr>
          <a:xfrm>
            <a:off x="70876" y="2889127"/>
            <a:ext cx="314539" cy="308027"/>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7557976-AD81-E143-7A32-268E952111F0}"/>
              </a:ext>
            </a:extLst>
          </p:cNvPr>
          <p:cNvSpPr txBox="1"/>
          <p:nvPr/>
        </p:nvSpPr>
        <p:spPr>
          <a:xfrm rot="10800000" flipV="1">
            <a:off x="7708956" y="4306342"/>
            <a:ext cx="3513226" cy="309893"/>
          </a:xfrm>
          <a:prstGeom prst="rect">
            <a:avLst/>
          </a:prstGeom>
          <a:noFill/>
        </p:spPr>
        <p:txBody>
          <a:bodyPr wrap="square">
            <a:spAutoFit/>
          </a:bodyPr>
          <a:lstStyle/>
          <a:p>
            <a:pPr marL="342900" algn="ctr">
              <a:lnSpc>
                <a:spcPct val="106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15:</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Removing irrelevant Columns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descr="A picture containing text, font, screenshot, line&#10;&#10;Description automatically generated">
            <a:extLst>
              <a:ext uri="{FF2B5EF4-FFF2-40B4-BE49-F238E27FC236}">
                <a16:creationId xmlns:a16="http://schemas.microsoft.com/office/drawing/2014/main" id="{594A5158-FE13-F4D9-A0DD-52F02B7F0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064" y="1634648"/>
            <a:ext cx="4572177" cy="737761"/>
          </a:xfrm>
          <a:prstGeom prst="rect">
            <a:avLst/>
          </a:prstGeom>
        </p:spPr>
      </p:pic>
      <p:pic>
        <p:nvPicPr>
          <p:cNvPr id="7" name="Picture 6" descr="A picture containing text, font, screenshot, line&#10;&#10;Description automatically generated">
            <a:extLst>
              <a:ext uri="{FF2B5EF4-FFF2-40B4-BE49-F238E27FC236}">
                <a16:creationId xmlns:a16="http://schemas.microsoft.com/office/drawing/2014/main" id="{574F7A6D-82C1-B492-C14D-DAAD81DB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783" y="3383335"/>
            <a:ext cx="3992880" cy="737760"/>
          </a:xfrm>
          <a:prstGeom prst="rect">
            <a:avLst/>
          </a:prstGeom>
        </p:spPr>
      </p:pic>
      <p:sp>
        <p:nvSpPr>
          <p:cNvPr id="9" name="TextBox 8">
            <a:extLst>
              <a:ext uri="{FF2B5EF4-FFF2-40B4-BE49-F238E27FC236}">
                <a16:creationId xmlns:a16="http://schemas.microsoft.com/office/drawing/2014/main" id="{713352B4-A187-EA77-6046-35A1E86F1B24}"/>
              </a:ext>
            </a:extLst>
          </p:cNvPr>
          <p:cNvSpPr txBox="1"/>
          <p:nvPr/>
        </p:nvSpPr>
        <p:spPr>
          <a:xfrm>
            <a:off x="358487" y="4298623"/>
            <a:ext cx="6094268" cy="233910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Data Splitting: Split dataset into training and testing sets.</a:t>
            </a:r>
          </a:p>
          <a:p>
            <a:r>
              <a:rPr lang="en-US" sz="1600" dirty="0">
                <a:latin typeface="Times New Roman" panose="02020603050405020304" pitchFamily="18" charset="0"/>
                <a:cs typeface="Times New Roman" panose="02020603050405020304" pitchFamily="18" charset="0"/>
              </a:rPr>
              <a:t>- Purpose: Train models and evaluate their performance.</a:t>
            </a:r>
          </a:p>
          <a:p>
            <a:r>
              <a:rPr lang="en-US" sz="1600" dirty="0">
                <a:latin typeface="Times New Roman" panose="02020603050405020304" pitchFamily="18" charset="0"/>
                <a:cs typeface="Times New Roman" panose="02020603050405020304" pitchFamily="18" charset="0"/>
              </a:rPr>
              <a:t>- Random assignment: Assign a certain percentage (e.g., 80%) to the training set and the remaining (e.g., 20%) to the testing set.</a:t>
            </a:r>
          </a:p>
          <a:p>
            <a:r>
              <a:rPr lang="en-US" sz="1600" dirty="0">
                <a:latin typeface="Times New Roman" panose="02020603050405020304" pitchFamily="18" charset="0"/>
                <a:cs typeface="Times New Roman" panose="02020603050405020304" pitchFamily="18" charset="0"/>
              </a:rPr>
              <a:t>- Training set: Used for building and optimizing models.</a:t>
            </a:r>
          </a:p>
          <a:p>
            <a:r>
              <a:rPr lang="en-US" sz="1600" dirty="0">
                <a:latin typeface="Times New Roman" panose="02020603050405020304" pitchFamily="18" charset="0"/>
                <a:cs typeface="Times New Roman" panose="02020603050405020304" pitchFamily="18" charset="0"/>
              </a:rPr>
              <a:t>- Testing set: Utilized to evaluate models on unseen data.</a:t>
            </a:r>
          </a:p>
          <a:p>
            <a:r>
              <a:rPr lang="en-US" sz="1600" dirty="0">
                <a:latin typeface="Times New Roman" panose="02020603050405020304" pitchFamily="18" charset="0"/>
                <a:cs typeface="Times New Roman" panose="02020603050405020304" pitchFamily="18" charset="0"/>
              </a:rPr>
              <a:t>- Generalization assessment: Measure how well models perform on new instances.</a:t>
            </a:r>
          </a:p>
          <a:p>
            <a:r>
              <a:rPr lang="en-US" sz="1600" dirty="0">
                <a:latin typeface="Times New Roman" panose="02020603050405020304" pitchFamily="18" charset="0"/>
                <a:cs typeface="Times New Roman" panose="02020603050405020304" pitchFamily="18" charset="0"/>
              </a:rPr>
              <a:t>- Insight into predictive capabilities.</a:t>
            </a:r>
          </a:p>
        </p:txBody>
      </p:sp>
      <p:sp>
        <p:nvSpPr>
          <p:cNvPr id="11" name="Shape 43">
            <a:extLst>
              <a:ext uri="{FF2B5EF4-FFF2-40B4-BE49-F238E27FC236}">
                <a16:creationId xmlns:a16="http://schemas.microsoft.com/office/drawing/2014/main" id="{CD35AD87-3221-7788-967B-A952479FF420}"/>
              </a:ext>
            </a:extLst>
          </p:cNvPr>
          <p:cNvSpPr/>
          <p:nvPr/>
        </p:nvSpPr>
        <p:spPr>
          <a:xfrm>
            <a:off x="70876" y="4153262"/>
            <a:ext cx="314539" cy="308027"/>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E9C0292-8E7B-01C8-41AF-D3AC56CDFF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5212506"/>
            <a:ext cx="5943600" cy="492381"/>
          </a:xfrm>
          <a:prstGeom prst="rect">
            <a:avLst/>
          </a:prstGeom>
        </p:spPr>
      </p:pic>
      <p:sp>
        <p:nvSpPr>
          <p:cNvPr id="20" name="TextBox 19">
            <a:extLst>
              <a:ext uri="{FF2B5EF4-FFF2-40B4-BE49-F238E27FC236}">
                <a16:creationId xmlns:a16="http://schemas.microsoft.com/office/drawing/2014/main" id="{DB97F5F2-7D1E-E699-3897-F6A7F984C358}"/>
              </a:ext>
            </a:extLst>
          </p:cNvPr>
          <p:cNvSpPr txBox="1"/>
          <p:nvPr/>
        </p:nvSpPr>
        <p:spPr>
          <a:xfrm>
            <a:off x="7324589" y="5980567"/>
            <a:ext cx="4148074" cy="309893"/>
          </a:xfrm>
          <a:prstGeom prst="rect">
            <a:avLst/>
          </a:prstGeom>
          <a:noFill/>
        </p:spPr>
        <p:txBody>
          <a:bodyPr wrap="square">
            <a:spAutoFit/>
          </a:bodyPr>
          <a:lstStyle/>
          <a:p>
            <a:pPr marL="342900" marR="0" algn="ctr">
              <a:lnSpc>
                <a:spcPct val="106000"/>
              </a:lnSpc>
              <a:spcBef>
                <a:spcPts val="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16: Splitting data into training and testing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672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18" y="0"/>
            <a:ext cx="10048009"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1521276" y="170216"/>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HYPERPARAMETER EXPLORATION</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6FF82216-B36C-73C5-2201-7A72B8BB02F6}"/>
              </a:ext>
            </a:extLst>
          </p:cNvPr>
          <p:cNvSpPr txBox="1"/>
          <p:nvPr/>
        </p:nvSpPr>
        <p:spPr>
          <a:xfrm>
            <a:off x="142009" y="1707111"/>
            <a:ext cx="11907982" cy="5047536"/>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 Model Selection:</a:t>
            </a:r>
          </a:p>
          <a:p>
            <a:r>
              <a:rPr lang="en-US" sz="1400" dirty="0">
                <a:latin typeface="Times New Roman" panose="02020603050405020304" pitchFamily="18" charset="0"/>
                <a:cs typeface="Times New Roman" panose="02020603050405020304" pitchFamily="18" charset="0"/>
              </a:rPr>
              <a:t>- Experimented with different machine learning algorithms.</a:t>
            </a:r>
          </a:p>
          <a:p>
            <a:r>
              <a:rPr lang="en-US" sz="1400" dirty="0">
                <a:latin typeface="Times New Roman" panose="02020603050405020304" pitchFamily="18" charset="0"/>
                <a:cs typeface="Times New Roman" panose="02020603050405020304" pitchFamily="18" charset="0"/>
              </a:rPr>
              <a:t>- Considered their strengths and limitations.</a:t>
            </a:r>
          </a:p>
          <a:p>
            <a:r>
              <a:rPr lang="en-US" sz="1400" dirty="0">
                <a:latin typeface="Times New Roman" panose="02020603050405020304" pitchFamily="18" charset="0"/>
                <a:cs typeface="Times New Roman" panose="02020603050405020304" pitchFamily="18" charset="0"/>
              </a:rPr>
              <a:t>- Algorithms included linear regression, random forests,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support vector machines, artificial neural networks, and convolutional neural networks.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 Hyperparameter Grid:</a:t>
            </a:r>
          </a:p>
          <a:p>
            <a:r>
              <a:rPr lang="en-US" sz="1400" dirty="0">
                <a:latin typeface="Times New Roman" panose="02020603050405020304" pitchFamily="18" charset="0"/>
                <a:cs typeface="Times New Roman" panose="02020603050405020304" pitchFamily="18" charset="0"/>
              </a:rPr>
              <a:t>- Defined a grid of hyperparameters for each algorithm.</a:t>
            </a:r>
          </a:p>
          <a:p>
            <a:r>
              <a:rPr lang="en-US" sz="1400" dirty="0">
                <a:latin typeface="Times New Roman" panose="02020603050405020304" pitchFamily="18" charset="0"/>
                <a:cs typeface="Times New Roman" panose="02020603050405020304" pitchFamily="18" charset="0"/>
              </a:rPr>
              <a:t>- Included various values or ranges for hyperparameters.</a:t>
            </a:r>
          </a:p>
          <a:p>
            <a:r>
              <a:rPr lang="en-US" sz="1400" dirty="0">
                <a:latin typeface="Times New Roman" panose="02020603050405020304" pitchFamily="18" charset="0"/>
                <a:cs typeface="Times New Roman" panose="02020603050405020304" pitchFamily="18" charset="0"/>
              </a:rPr>
              <a:t>- Hyperparameters such as learning rate, regularization strength, maximum depth, number of estimators, or kernel type.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 Cross-Validation:</a:t>
            </a:r>
          </a:p>
          <a:p>
            <a:r>
              <a:rPr lang="en-US" sz="1400" dirty="0">
                <a:latin typeface="Times New Roman" panose="02020603050405020304" pitchFamily="18" charset="0"/>
                <a:cs typeface="Times New Roman" panose="02020603050405020304" pitchFamily="18" charset="0"/>
              </a:rPr>
              <a:t>- Used cross-validation techniques like k-fold cross-validation.</a:t>
            </a:r>
          </a:p>
          <a:p>
            <a:r>
              <a:rPr lang="en-US" sz="1400" dirty="0">
                <a:latin typeface="Times New Roman" panose="02020603050405020304" pitchFamily="18" charset="0"/>
                <a:cs typeface="Times New Roman" panose="02020603050405020304" pitchFamily="18" charset="0"/>
              </a:rPr>
              <a:t>- Split training data into k subsets (e.g., k=5).</a:t>
            </a:r>
          </a:p>
          <a:p>
            <a:r>
              <a:rPr lang="en-US" sz="1400" dirty="0">
                <a:latin typeface="Times New Roman" panose="02020603050405020304" pitchFamily="18" charset="0"/>
                <a:cs typeface="Times New Roman" panose="02020603050405020304" pitchFamily="18" charset="0"/>
              </a:rPr>
              <a:t>- Trained models on k-1 subsets and evaluated performance on the remaining subset.</a:t>
            </a:r>
          </a:p>
          <a:p>
            <a:r>
              <a:rPr lang="en-US" sz="1400" dirty="0">
                <a:latin typeface="Times New Roman" panose="02020603050405020304" pitchFamily="18" charset="0"/>
                <a:cs typeface="Times New Roman" panose="02020603050405020304" pitchFamily="18" charset="0"/>
              </a:rPr>
              <a:t>- Repeated the process k times to ensure each subset served as the validation set once.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or </a:t>
            </a:r>
            <a:r>
              <a:rPr lang="en-US" sz="1400" dirty="0" err="1">
                <a:latin typeface="Times New Roman" panose="02020603050405020304" pitchFamily="18" charset="0"/>
                <a:cs typeface="Times New Roman" panose="02020603050405020304" pitchFamily="18" charset="0"/>
              </a:rPr>
              <a:t>RandomSearchCV</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Employed techniques like </a:t>
            </a:r>
            <a:r>
              <a:rPr lang="en-US" sz="1400"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or </a:t>
            </a:r>
            <a:r>
              <a:rPr lang="en-US" sz="1400" dirty="0" err="1">
                <a:latin typeface="Times New Roman" panose="02020603050405020304" pitchFamily="18" charset="0"/>
                <a:cs typeface="Times New Roman" panose="02020603050405020304" pitchFamily="18" charset="0"/>
              </a:rPr>
              <a:t>RandomSearchCV</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Systematically explored the hyperparameter grid.</a:t>
            </a:r>
          </a:p>
          <a:p>
            <a:r>
              <a:rPr lang="en-US" sz="1400" dirty="0">
                <a:latin typeface="Times New Roman" panose="02020603050405020304" pitchFamily="18" charset="0"/>
                <a:cs typeface="Times New Roman" panose="02020603050405020304" pitchFamily="18" charset="0"/>
              </a:rPr>
              <a:t>- Identified the optimal combination of hyperparameters.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exhaustively searched all possible combinations.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RandomSearchCV</a:t>
            </a:r>
            <a:r>
              <a:rPr lang="en-US" sz="1400" dirty="0">
                <a:latin typeface="Times New Roman" panose="02020603050405020304" pitchFamily="18" charset="0"/>
                <a:cs typeface="Times New Roman" panose="02020603050405020304" pitchFamily="18" charset="0"/>
              </a:rPr>
              <a:t> randomly sampled from the defined grid.</a:t>
            </a:r>
          </a:p>
          <a:p>
            <a:r>
              <a:rPr lang="en-US" sz="1400" dirty="0">
                <a:latin typeface="Times New Roman" panose="02020603050405020304" pitchFamily="18" charset="0"/>
                <a:cs typeface="Times New Roman" panose="02020603050405020304" pitchFamily="18" charset="0"/>
              </a:rPr>
              <a:t>- Evaluation metric used to determine the best model performance.</a:t>
            </a:r>
          </a:p>
        </p:txBody>
      </p:sp>
      <p:grpSp>
        <p:nvGrpSpPr>
          <p:cNvPr id="16" name="Group 44">
            <a:extLst>
              <a:ext uri="{FF2B5EF4-FFF2-40B4-BE49-F238E27FC236}">
                <a16:creationId xmlns:a16="http://schemas.microsoft.com/office/drawing/2014/main" id="{B3DD7801-2D8B-4543-099F-92F29F08CF2B}"/>
              </a:ext>
            </a:extLst>
          </p:cNvPr>
          <p:cNvGrpSpPr/>
          <p:nvPr/>
        </p:nvGrpSpPr>
        <p:grpSpPr>
          <a:xfrm>
            <a:off x="0" y="1614778"/>
            <a:ext cx="353270" cy="388520"/>
            <a:chOff x="0" y="0"/>
            <a:chExt cx="807366" cy="906807"/>
          </a:xfrm>
          <a:noFill/>
        </p:grpSpPr>
        <p:sp>
          <p:nvSpPr>
            <p:cNvPr id="19" name="Shape 42">
              <a:extLst>
                <a:ext uri="{FF2B5EF4-FFF2-40B4-BE49-F238E27FC236}">
                  <a16:creationId xmlns:a16="http://schemas.microsoft.com/office/drawing/2014/main" id="{1A41B4EC-0F42-CB46-ECC0-DF8F2698B0D0}"/>
                </a:ext>
              </a:extLst>
            </p:cNvPr>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22" name="Shape 43">
              <a:extLst>
                <a:ext uri="{FF2B5EF4-FFF2-40B4-BE49-F238E27FC236}">
                  <a16:creationId xmlns:a16="http://schemas.microsoft.com/office/drawing/2014/main" id="{15FB1AEB-5CF0-A295-E9F3-D8F4DCC095B6}"/>
                </a:ext>
              </a:extLst>
            </p:cNvPr>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grpSp>
      <p:grpSp>
        <p:nvGrpSpPr>
          <p:cNvPr id="23" name="Group 44">
            <a:extLst>
              <a:ext uri="{FF2B5EF4-FFF2-40B4-BE49-F238E27FC236}">
                <a16:creationId xmlns:a16="http://schemas.microsoft.com/office/drawing/2014/main" id="{45FB2A54-E486-BFAC-CB90-281E576D13B5}"/>
              </a:ext>
            </a:extLst>
          </p:cNvPr>
          <p:cNvGrpSpPr/>
          <p:nvPr/>
        </p:nvGrpSpPr>
        <p:grpSpPr>
          <a:xfrm>
            <a:off x="0" y="2690607"/>
            <a:ext cx="353270" cy="388520"/>
            <a:chOff x="0" y="0"/>
            <a:chExt cx="807366" cy="906807"/>
          </a:xfrm>
          <a:noFill/>
        </p:grpSpPr>
        <p:sp>
          <p:nvSpPr>
            <p:cNvPr id="24" name="Shape 42">
              <a:extLst>
                <a:ext uri="{FF2B5EF4-FFF2-40B4-BE49-F238E27FC236}">
                  <a16:creationId xmlns:a16="http://schemas.microsoft.com/office/drawing/2014/main" id="{7CF7311E-493C-64A1-D79A-D656E9F1CB30}"/>
                </a:ext>
              </a:extLst>
            </p:cNvPr>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25" name="Shape 43">
              <a:extLst>
                <a:ext uri="{FF2B5EF4-FFF2-40B4-BE49-F238E27FC236}">
                  <a16:creationId xmlns:a16="http://schemas.microsoft.com/office/drawing/2014/main" id="{8C1AF8D9-96C0-F670-1730-D4A92D3CFBF0}"/>
                </a:ext>
              </a:extLst>
            </p:cNvPr>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grpSp>
      <p:grpSp>
        <p:nvGrpSpPr>
          <p:cNvPr id="26" name="Group 44">
            <a:extLst>
              <a:ext uri="{FF2B5EF4-FFF2-40B4-BE49-F238E27FC236}">
                <a16:creationId xmlns:a16="http://schemas.microsoft.com/office/drawing/2014/main" id="{6957F7F2-9213-96E8-1106-5F20BAE86D66}"/>
              </a:ext>
            </a:extLst>
          </p:cNvPr>
          <p:cNvGrpSpPr/>
          <p:nvPr/>
        </p:nvGrpSpPr>
        <p:grpSpPr>
          <a:xfrm>
            <a:off x="46005" y="3776051"/>
            <a:ext cx="353270" cy="388520"/>
            <a:chOff x="0" y="0"/>
            <a:chExt cx="807366" cy="906807"/>
          </a:xfrm>
          <a:noFill/>
        </p:grpSpPr>
        <p:sp>
          <p:nvSpPr>
            <p:cNvPr id="27" name="Shape 42">
              <a:extLst>
                <a:ext uri="{FF2B5EF4-FFF2-40B4-BE49-F238E27FC236}">
                  <a16:creationId xmlns:a16="http://schemas.microsoft.com/office/drawing/2014/main" id="{D4EC7567-6E96-25E8-7934-7B65D57B8B9A}"/>
                </a:ext>
              </a:extLst>
            </p:cNvPr>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28" name="Shape 43">
              <a:extLst>
                <a:ext uri="{FF2B5EF4-FFF2-40B4-BE49-F238E27FC236}">
                  <a16:creationId xmlns:a16="http://schemas.microsoft.com/office/drawing/2014/main" id="{98C4F75C-E43A-714C-5BAF-3BA6289DC4F7}"/>
                </a:ext>
              </a:extLst>
            </p:cNvPr>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grpSp>
      <p:grpSp>
        <p:nvGrpSpPr>
          <p:cNvPr id="29" name="Group 44">
            <a:extLst>
              <a:ext uri="{FF2B5EF4-FFF2-40B4-BE49-F238E27FC236}">
                <a16:creationId xmlns:a16="http://schemas.microsoft.com/office/drawing/2014/main" id="{56083D79-20A5-13EF-66A6-953B1F924459}"/>
              </a:ext>
            </a:extLst>
          </p:cNvPr>
          <p:cNvGrpSpPr/>
          <p:nvPr/>
        </p:nvGrpSpPr>
        <p:grpSpPr>
          <a:xfrm>
            <a:off x="0" y="5030850"/>
            <a:ext cx="353270" cy="388520"/>
            <a:chOff x="0" y="0"/>
            <a:chExt cx="807366" cy="906807"/>
          </a:xfrm>
          <a:noFill/>
        </p:grpSpPr>
        <p:sp>
          <p:nvSpPr>
            <p:cNvPr id="30" name="Shape 42">
              <a:extLst>
                <a:ext uri="{FF2B5EF4-FFF2-40B4-BE49-F238E27FC236}">
                  <a16:creationId xmlns:a16="http://schemas.microsoft.com/office/drawing/2014/main" id="{DC385DD4-3318-57A3-0233-D1139A6A7E95}"/>
                </a:ext>
              </a:extLst>
            </p:cNvPr>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sp>
          <p:nvSpPr>
            <p:cNvPr id="31" name="Shape 43">
              <a:extLst>
                <a:ext uri="{FF2B5EF4-FFF2-40B4-BE49-F238E27FC236}">
                  <a16:creationId xmlns:a16="http://schemas.microsoft.com/office/drawing/2014/main" id="{EBAA57C9-81B9-BA17-59F7-531FBE1DCD98}"/>
                </a:ext>
              </a:extLst>
            </p:cNvPr>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3256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heel(1)">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heel(1)">
                                      <p:cBhvr>
                                        <p:cTn id="2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5" y="0"/>
            <a:ext cx="11998276"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793911" y="173887"/>
            <a:ext cx="9579132" cy="553998"/>
          </a:xfrm>
          <a:prstGeom prst="rect">
            <a:avLst/>
          </a:prstGeom>
          <a:noFill/>
        </p:spPr>
        <p:txBody>
          <a:bodyPr wrap="square" rtlCol="0">
            <a:spAutoFit/>
          </a:bodyPr>
          <a:lstStyle/>
          <a:p>
            <a:pPr algn="ctr">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HYPERPARAMETER EXPLORATION</a:t>
            </a:r>
            <a:r>
              <a:rPr lang="zh-CN" altLang="en-US"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 </a:t>
            </a: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Continue…</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76EF23ED-751D-0F06-E081-4916FAA2A26C}"/>
              </a:ext>
            </a:extLst>
          </p:cNvPr>
          <p:cNvSpPr txBox="1"/>
          <p:nvPr/>
        </p:nvSpPr>
        <p:spPr>
          <a:xfrm>
            <a:off x="292081" y="1428765"/>
            <a:ext cx="2512002" cy="340927"/>
          </a:xfrm>
          <a:prstGeom prst="rect">
            <a:avLst/>
          </a:prstGeom>
          <a:noFill/>
        </p:spPr>
        <p:txBody>
          <a:bodyPr wrap="square">
            <a:spAutoFit/>
          </a:bodyPr>
          <a:lstStyle/>
          <a:p>
            <a:pPr marL="342900" marR="0" lvl="0" indent="-342900">
              <a:lnSpc>
                <a:spcPct val="106000"/>
              </a:lnSpc>
              <a:spcBef>
                <a:spcPts val="0"/>
              </a:spcBef>
              <a:spcAft>
                <a:spcPts val="800"/>
              </a:spcAft>
              <a:buFont typeface="+mj-lt"/>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descr="A screenshot of a computer code&#10;&#10;Description automatically generated with low confidence">
            <a:extLst>
              <a:ext uri="{FF2B5EF4-FFF2-40B4-BE49-F238E27FC236}">
                <a16:creationId xmlns:a16="http://schemas.microsoft.com/office/drawing/2014/main" id="{5DADCEC5-B62B-C01F-50BB-B570B67D6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5" y="1851181"/>
            <a:ext cx="4195723" cy="1435899"/>
          </a:xfrm>
          <a:prstGeom prst="rect">
            <a:avLst/>
          </a:prstGeom>
        </p:spPr>
      </p:pic>
      <p:sp>
        <p:nvSpPr>
          <p:cNvPr id="10" name="TextBox 9">
            <a:extLst>
              <a:ext uri="{FF2B5EF4-FFF2-40B4-BE49-F238E27FC236}">
                <a16:creationId xmlns:a16="http://schemas.microsoft.com/office/drawing/2014/main" id="{5ABB9C3E-2F47-5E1F-B296-CA041979FA15}"/>
              </a:ext>
            </a:extLst>
          </p:cNvPr>
          <p:cNvSpPr txBox="1"/>
          <p:nvPr/>
        </p:nvSpPr>
        <p:spPr>
          <a:xfrm>
            <a:off x="278890" y="3369594"/>
            <a:ext cx="3758911" cy="307777"/>
          </a:xfrm>
          <a:prstGeom prst="rect">
            <a:avLst/>
          </a:prstGeom>
          <a:noFill/>
        </p:spPr>
        <p:txBody>
          <a:bodyPr wrap="square">
            <a:spAutoFit/>
          </a:bodyPr>
          <a:lstStyle/>
          <a:p>
            <a:r>
              <a:rPr lang="en-IN" sz="1400" kern="0">
                <a:effectLst/>
                <a:latin typeface="Times New Roman" panose="02020603050405020304" pitchFamily="18" charset="0"/>
                <a:ea typeface="Times New Roman" panose="02020603050405020304" pitchFamily="18" charset="0"/>
              </a:rPr>
              <a:t>Figure 17: Logistic Regression Hyperparameters</a:t>
            </a:r>
            <a:endParaRPr lang="en-US" sz="1400" dirty="0"/>
          </a:p>
        </p:txBody>
      </p:sp>
      <p:sp>
        <p:nvSpPr>
          <p:cNvPr id="13" name="TextBox 12">
            <a:extLst>
              <a:ext uri="{FF2B5EF4-FFF2-40B4-BE49-F238E27FC236}">
                <a16:creationId xmlns:a16="http://schemas.microsoft.com/office/drawing/2014/main" id="{09F6AA03-6A24-D394-42FF-8B36DA6EA2F1}"/>
              </a:ext>
            </a:extLst>
          </p:cNvPr>
          <p:cNvSpPr txBox="1"/>
          <p:nvPr/>
        </p:nvSpPr>
        <p:spPr>
          <a:xfrm>
            <a:off x="278890" y="3814684"/>
            <a:ext cx="3758911" cy="340927"/>
          </a:xfrm>
          <a:prstGeom prst="rect">
            <a:avLst/>
          </a:prstGeom>
          <a:noFill/>
        </p:spPr>
        <p:txBody>
          <a:bodyPr wrap="square">
            <a:spAutoFit/>
          </a:bodyPr>
          <a:lstStyle/>
          <a:p>
            <a:pPr marR="0" lvl="0">
              <a:lnSpc>
                <a:spcPct val="106000"/>
              </a:lnSpc>
              <a:spcBef>
                <a:spcPts val="0"/>
              </a:spcBef>
              <a:spcAft>
                <a:spcPts val="80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2.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 (SVM)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C3AB14C-1F84-B554-66C9-0B3A90BF51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88" y="4292924"/>
            <a:ext cx="4046220" cy="1630680"/>
          </a:xfrm>
          <a:prstGeom prst="rect">
            <a:avLst/>
          </a:prstGeom>
        </p:spPr>
      </p:pic>
      <p:sp>
        <p:nvSpPr>
          <p:cNvPr id="16" name="TextBox 15">
            <a:extLst>
              <a:ext uri="{FF2B5EF4-FFF2-40B4-BE49-F238E27FC236}">
                <a16:creationId xmlns:a16="http://schemas.microsoft.com/office/drawing/2014/main" id="{89A6DCF8-BAAD-5761-3559-798985BA75FC}"/>
              </a:ext>
            </a:extLst>
          </p:cNvPr>
          <p:cNvSpPr txBox="1"/>
          <p:nvPr/>
        </p:nvSpPr>
        <p:spPr>
          <a:xfrm>
            <a:off x="292081" y="6252950"/>
            <a:ext cx="2553566" cy="276999"/>
          </a:xfrm>
          <a:prstGeom prst="rect">
            <a:avLst/>
          </a:prstGeom>
          <a:noFill/>
        </p:spPr>
        <p:txBody>
          <a:bodyPr wrap="square">
            <a:spAutoFit/>
          </a:bodyPr>
          <a:lstStyle/>
          <a:p>
            <a:r>
              <a:rPr lang="en-IN" sz="1200" kern="0">
                <a:effectLst/>
                <a:latin typeface="Times New Roman" panose="02020603050405020304" pitchFamily="18" charset="0"/>
                <a:ea typeface="Times New Roman" panose="02020603050405020304" pitchFamily="18" charset="0"/>
              </a:rPr>
              <a:t>Figure 18: SVM Hyperparameters</a:t>
            </a:r>
            <a:endParaRPr lang="en-US" sz="1200" dirty="0"/>
          </a:p>
        </p:txBody>
      </p:sp>
      <p:sp>
        <p:nvSpPr>
          <p:cNvPr id="18" name="TextBox 17">
            <a:extLst>
              <a:ext uri="{FF2B5EF4-FFF2-40B4-BE49-F238E27FC236}">
                <a16:creationId xmlns:a16="http://schemas.microsoft.com/office/drawing/2014/main" id="{E2764D93-1602-3B90-630F-12928EDFC760}"/>
              </a:ext>
            </a:extLst>
          </p:cNvPr>
          <p:cNvSpPr txBox="1"/>
          <p:nvPr/>
        </p:nvSpPr>
        <p:spPr>
          <a:xfrm>
            <a:off x="8372796" y="1366973"/>
            <a:ext cx="3415371" cy="340927"/>
          </a:xfrm>
          <a:prstGeom prst="rect">
            <a:avLst/>
          </a:prstGeom>
          <a:noFill/>
        </p:spPr>
        <p:txBody>
          <a:bodyPr wrap="square">
            <a:spAutoFit/>
          </a:bodyPr>
          <a:lstStyle/>
          <a:p>
            <a:pPr marR="0" lvl="0">
              <a:lnSpc>
                <a:spcPct val="106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3.   Artificial Neural Network (ANN)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9" name="Picture 18" descr="A screenshot of a computer code&#10;&#10;Description automatically generated with low confidence">
            <a:extLst>
              <a:ext uri="{FF2B5EF4-FFF2-40B4-BE49-F238E27FC236}">
                <a16:creationId xmlns:a16="http://schemas.microsoft.com/office/drawing/2014/main" id="{115FA9CB-C672-1541-62A8-8CDC61F97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84" y="1769692"/>
            <a:ext cx="4218305" cy="1638300"/>
          </a:xfrm>
          <a:prstGeom prst="rect">
            <a:avLst/>
          </a:prstGeom>
        </p:spPr>
      </p:pic>
      <p:sp>
        <p:nvSpPr>
          <p:cNvPr id="21" name="TextBox 20">
            <a:extLst>
              <a:ext uri="{FF2B5EF4-FFF2-40B4-BE49-F238E27FC236}">
                <a16:creationId xmlns:a16="http://schemas.microsoft.com/office/drawing/2014/main" id="{419465B8-1388-8839-88AE-EBD57F4FEB43}"/>
              </a:ext>
            </a:extLst>
          </p:cNvPr>
          <p:cNvSpPr txBox="1"/>
          <p:nvPr/>
        </p:nvSpPr>
        <p:spPr>
          <a:xfrm>
            <a:off x="8372796" y="3528911"/>
            <a:ext cx="3143249"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Figure 19: ANN Hyperparameters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935F403-83AD-504E-92FC-595D617E058B}"/>
              </a:ext>
            </a:extLst>
          </p:cNvPr>
          <p:cNvSpPr txBox="1"/>
          <p:nvPr/>
        </p:nvSpPr>
        <p:spPr>
          <a:xfrm>
            <a:off x="8372795" y="3928899"/>
            <a:ext cx="3143249" cy="340927"/>
          </a:xfrm>
          <a:prstGeom prst="rect">
            <a:avLst/>
          </a:prstGeom>
          <a:noFill/>
        </p:spPr>
        <p:txBody>
          <a:bodyPr wrap="square">
            <a:spAutoFit/>
          </a:bodyPr>
          <a:lstStyle/>
          <a:p>
            <a:pPr marR="0" lvl="0">
              <a:lnSpc>
                <a:spcPct val="106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4.   Random Forest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501167C3-1E33-40CC-CC4E-9E89C12EC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1346" y="4325090"/>
            <a:ext cx="4717415" cy="1927860"/>
          </a:xfrm>
          <a:prstGeom prst="rect">
            <a:avLst/>
          </a:prstGeom>
        </p:spPr>
      </p:pic>
      <p:sp>
        <p:nvSpPr>
          <p:cNvPr id="28" name="TextBox 27">
            <a:extLst>
              <a:ext uri="{FF2B5EF4-FFF2-40B4-BE49-F238E27FC236}">
                <a16:creationId xmlns:a16="http://schemas.microsoft.com/office/drawing/2014/main" id="{AFE6906A-3634-155C-1F51-17437F2DC601}"/>
              </a:ext>
            </a:extLst>
          </p:cNvPr>
          <p:cNvSpPr txBox="1"/>
          <p:nvPr/>
        </p:nvSpPr>
        <p:spPr>
          <a:xfrm>
            <a:off x="7877749" y="6374220"/>
            <a:ext cx="3644611"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20: Random Forest Hyperparameters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281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43C570E5-BF75-C00D-27C9-7F0BB2B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53113"/>
          </a:xfrm>
          <a:prstGeom prst="rect">
            <a:avLst/>
          </a:prstGeom>
        </p:spPr>
      </p:pic>
      <p:sp>
        <p:nvSpPr>
          <p:cNvPr id="4" name="文本框 3">
            <a:extLst>
              <a:ext uri="{FF2B5EF4-FFF2-40B4-BE49-F238E27FC236}">
                <a16:creationId xmlns:a16="http://schemas.microsoft.com/office/drawing/2014/main" id="{59DBC658-8F29-4FB0-D982-C4C124F56FFA}"/>
              </a:ext>
            </a:extLst>
          </p:cNvPr>
          <p:cNvSpPr txBox="1"/>
          <p:nvPr/>
        </p:nvSpPr>
        <p:spPr>
          <a:xfrm flipH="1">
            <a:off x="904008" y="187471"/>
            <a:ext cx="9258301" cy="553998"/>
          </a:xfrm>
          <a:prstGeom prst="rect">
            <a:avLst/>
          </a:prstGeom>
          <a:noFill/>
        </p:spPr>
        <p:txBody>
          <a:bodyPr wrap="square" rtlCol="0">
            <a:spAutoFit/>
          </a:bodyPr>
          <a:lstStyle/>
          <a:p>
            <a:pPr algn="ctr">
              <a:defRPr/>
            </a:pPr>
            <a:r>
              <a:rPr kumimoji="0" lang="en-US"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HYPERPARAMETER EXPLORATION</a:t>
            </a: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Continue…</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pic>
        <p:nvPicPr>
          <p:cNvPr id="2" name="Picture 1">
            <a:extLst>
              <a:ext uri="{FF2B5EF4-FFF2-40B4-BE49-F238E27FC236}">
                <a16:creationId xmlns:a16="http://schemas.microsoft.com/office/drawing/2014/main" id="{531B051C-0844-947C-49CF-85C3B2A92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 y="2106767"/>
            <a:ext cx="5414010" cy="3082290"/>
          </a:xfrm>
          <a:prstGeom prst="rect">
            <a:avLst/>
          </a:prstGeom>
        </p:spPr>
      </p:pic>
      <p:sp>
        <p:nvSpPr>
          <p:cNvPr id="11" name="TextBox 10">
            <a:extLst>
              <a:ext uri="{FF2B5EF4-FFF2-40B4-BE49-F238E27FC236}">
                <a16:creationId xmlns:a16="http://schemas.microsoft.com/office/drawing/2014/main" id="{F25B1306-A798-3C13-C013-376D3EC4844B}"/>
              </a:ext>
            </a:extLst>
          </p:cNvPr>
          <p:cNvSpPr txBox="1"/>
          <p:nvPr/>
        </p:nvSpPr>
        <p:spPr>
          <a:xfrm>
            <a:off x="1331171" y="1570191"/>
            <a:ext cx="1472911" cy="340927"/>
          </a:xfrm>
          <a:prstGeom prst="rect">
            <a:avLst/>
          </a:prstGeom>
          <a:noFill/>
        </p:spPr>
        <p:txBody>
          <a:bodyPr wrap="square">
            <a:spAutoFit/>
          </a:bodyPr>
          <a:lstStyle/>
          <a:p>
            <a:pPr marR="0" lvl="0">
              <a:lnSpc>
                <a:spcPct val="106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CE0AE5E-543D-6680-E148-16590C620B58}"/>
              </a:ext>
            </a:extLst>
          </p:cNvPr>
          <p:cNvSpPr txBox="1"/>
          <p:nvPr/>
        </p:nvSpPr>
        <p:spPr>
          <a:xfrm>
            <a:off x="1207342" y="5497718"/>
            <a:ext cx="3048866"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21: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Hyperparameters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D954E2F-4946-9212-9D89-5B845668D6CA}"/>
              </a:ext>
            </a:extLst>
          </p:cNvPr>
          <p:cNvSpPr txBox="1"/>
          <p:nvPr/>
        </p:nvSpPr>
        <p:spPr>
          <a:xfrm>
            <a:off x="7785388" y="1614778"/>
            <a:ext cx="3790084" cy="340927"/>
          </a:xfrm>
          <a:prstGeom prst="rect">
            <a:avLst/>
          </a:prstGeom>
          <a:noFill/>
        </p:spPr>
        <p:txBody>
          <a:bodyPr wrap="square">
            <a:spAutoFit/>
          </a:bodyPr>
          <a:lstStyle/>
          <a:p>
            <a:pPr marR="0" lvl="0">
              <a:lnSpc>
                <a:spcPct val="106000"/>
              </a:lnSpc>
              <a:spcBef>
                <a:spcPts val="0"/>
              </a:spcBef>
              <a:spcAft>
                <a:spcPts val="8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6.   Convolution Neural Network (CNN)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0758895-9690-E6AF-3C97-027873843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62" y="2256559"/>
            <a:ext cx="4373880" cy="2095500"/>
          </a:xfrm>
          <a:prstGeom prst="rect">
            <a:avLst/>
          </a:prstGeom>
        </p:spPr>
      </p:pic>
      <p:sp>
        <p:nvSpPr>
          <p:cNvPr id="24" name="TextBox 23">
            <a:extLst>
              <a:ext uri="{FF2B5EF4-FFF2-40B4-BE49-F238E27FC236}">
                <a16:creationId xmlns:a16="http://schemas.microsoft.com/office/drawing/2014/main" id="{B66F6514-0861-2806-6FD0-142E8DFBCFB7}"/>
              </a:ext>
            </a:extLst>
          </p:cNvPr>
          <p:cNvSpPr txBox="1"/>
          <p:nvPr/>
        </p:nvSpPr>
        <p:spPr>
          <a:xfrm>
            <a:off x="7930861" y="4652913"/>
            <a:ext cx="3125066"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22: CNN Hyperparameters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5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80" y="2227419"/>
            <a:ext cx="2815241" cy="2842574"/>
          </a:xfrm>
          <a:prstGeom prst="rect">
            <a:avLst/>
          </a:prstGeom>
        </p:spPr>
      </p:pic>
      <p:sp>
        <p:nvSpPr>
          <p:cNvPr id="8" name="Freeform 34"/>
          <p:cNvSpPr>
            <a:spLocks noEditPoints="1"/>
          </p:cNvSpPr>
          <p:nvPr/>
        </p:nvSpPr>
        <p:spPr bwMode="auto">
          <a:xfrm>
            <a:off x="10889674" y="3778953"/>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5317687" y="3736357"/>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flipH="1">
            <a:off x="6449312" y="3436388"/>
            <a:ext cx="4418764" cy="49244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fr-FR" altLang="zh-CN" sz="2600" dirty="0">
                <a:solidFill>
                  <a:prstClr val="black"/>
                </a:solidFill>
                <a:latin typeface="方正静蕾简体" panose="02000000000000000000" pitchFamily="2" charset="-122"/>
                <a:ea typeface="方正静蕾简体" panose="02000000000000000000" pitchFamily="2" charset="-122"/>
              </a:rPr>
              <a:t>R E S U L T</a:t>
            </a:r>
            <a:endParaRPr kumimoji="0" lang="zh-CN" altLang="en-US"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nvGrpSpPr>
          <p:cNvPr id="11" name="组合 10"/>
          <p:cNvGrpSpPr/>
          <p:nvPr/>
        </p:nvGrpSpPr>
        <p:grpSpPr>
          <a:xfrm>
            <a:off x="5476628" y="3193013"/>
            <a:ext cx="813743" cy="777246"/>
            <a:chOff x="6016268" y="2883155"/>
            <a:chExt cx="841304" cy="841304"/>
          </a:xfrm>
        </p:grpSpPr>
        <p:sp>
          <p:nvSpPr>
            <p:cNvPr id="12" name="椭圆 11"/>
            <p:cNvSpPr/>
            <p:nvPr/>
          </p:nvSpPr>
          <p:spPr>
            <a:xfrm>
              <a:off x="6016268" y="2883155"/>
              <a:ext cx="841304" cy="841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flipH="1">
              <a:off x="6058025" y="2940820"/>
              <a:ext cx="786100" cy="7662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rPr>
                <a:t>3</a:t>
              </a:r>
              <a:endParaRPr kumimoji="0" lang="zh-CN" altLang="en-US" sz="72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endParaRPr>
            </a:p>
          </p:txBody>
        </p:sp>
      </p:grpSp>
      <p:sp>
        <p:nvSpPr>
          <p:cNvPr id="14" name="文本框 13"/>
          <p:cNvSpPr txBox="1"/>
          <p:nvPr/>
        </p:nvSpPr>
        <p:spPr>
          <a:xfrm>
            <a:off x="1924286" y="2559989"/>
            <a:ext cx="22520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rPr>
              <a:t>PART  01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endParaRPr>
          </a:p>
        </p:txBody>
      </p:sp>
    </p:spTree>
    <p:extLst>
      <p:ext uri="{BB962C8B-B14F-4D97-AF65-F5344CB8AC3E}">
        <p14:creationId xmlns:p14="http://schemas.microsoft.com/office/powerpoint/2010/main" val="161286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213" y="320026"/>
            <a:ext cx="8827139" cy="1153113"/>
          </a:xfrm>
          <a:prstGeom prst="rect">
            <a:avLst/>
          </a:prstGeom>
        </p:spPr>
      </p:pic>
      <p:sp>
        <p:nvSpPr>
          <p:cNvPr id="4" name="文本框 3"/>
          <p:cNvSpPr txBox="1"/>
          <p:nvPr/>
        </p:nvSpPr>
        <p:spPr>
          <a:xfrm flipH="1">
            <a:off x="3173430" y="557117"/>
            <a:ext cx="584513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ABSTRACT</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6" name="椭圆 31"/>
          <p:cNvSpPr/>
          <p:nvPr/>
        </p:nvSpPr>
        <p:spPr>
          <a:xfrm>
            <a:off x="2148212" y="1984663"/>
            <a:ext cx="8408951" cy="416675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itchFamily="34" charset="-122"/>
              <a:cs typeface="Arial" panose="020B0604020202020204" pitchFamily="34" charset="0"/>
            </a:endParaRPr>
          </a:p>
        </p:txBody>
      </p:sp>
      <p:sp>
        <p:nvSpPr>
          <p:cNvPr id="27" name="TextBox 26">
            <a:extLst>
              <a:ext uri="{FF2B5EF4-FFF2-40B4-BE49-F238E27FC236}">
                <a16:creationId xmlns:a16="http://schemas.microsoft.com/office/drawing/2014/main" id="{958F79B7-18DE-7A43-7ECD-1CBF647046AD}"/>
              </a:ext>
            </a:extLst>
          </p:cNvPr>
          <p:cNvSpPr txBox="1"/>
          <p:nvPr/>
        </p:nvSpPr>
        <p:spPr>
          <a:xfrm>
            <a:off x="2472740" y="2531104"/>
            <a:ext cx="7949044"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project aims to analyze the "</a:t>
            </a:r>
            <a:r>
              <a:rPr lang="en-US" b="1" dirty="0">
                <a:latin typeface="Times New Roman" panose="02020603050405020304" pitchFamily="18" charset="0"/>
                <a:cs typeface="Times New Roman" panose="02020603050405020304" pitchFamily="18" charset="0"/>
              </a:rPr>
              <a:t>Default of Credit Card Clients</a:t>
            </a:r>
            <a:r>
              <a:rPr lang="en-US" dirty="0">
                <a:latin typeface="Times New Roman" panose="02020603050405020304" pitchFamily="18" charset="0"/>
                <a:cs typeface="Times New Roman" panose="02020603050405020304" pitchFamily="18" charset="0"/>
              </a:rPr>
              <a:t>" dataset using data mining techniques and machine learning algorithms to gain insights into factors influencing credit card default. The dataset includes demographic factors, payment history, bill statements, and financial indicators. The report covers the project introduction, literature review, dataset overview, algorithms used, implementation process, and experiment setup. It includes steps for data preprocessing, and hyperparameter exploration, and presents the results of different algorithms. The conclusion emphasizes the importance of EDA, data preprocessing, and hyperparameters and suggests potential improvements. The project contributes to credit risk management and provides valuable insights for decision-making in the financial industry.</a:t>
            </a:r>
          </a:p>
        </p:txBody>
      </p:sp>
    </p:spTree>
    <p:extLst>
      <p:ext uri="{BB962C8B-B14F-4D97-AF65-F5344CB8AC3E}">
        <p14:creationId xmlns:p14="http://schemas.microsoft.com/office/powerpoint/2010/main" val="858597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1539123" y="83127"/>
            <a:ext cx="9468742" cy="129184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3077000" y="197798"/>
            <a:ext cx="6094268"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5AC5FE84-C2AA-72E9-A99B-43B9901120CC}"/>
              </a:ext>
            </a:extLst>
          </p:cNvPr>
          <p:cNvGraphicFramePr>
            <a:graphicFrameLocks noGrp="1"/>
          </p:cNvGraphicFramePr>
          <p:nvPr>
            <p:extLst>
              <p:ext uri="{D42A27DB-BD31-4B8C-83A1-F6EECF244321}">
                <p14:modId xmlns:p14="http://schemas.microsoft.com/office/powerpoint/2010/main" val="219754865"/>
              </p:ext>
            </p:extLst>
          </p:nvPr>
        </p:nvGraphicFramePr>
        <p:xfrm>
          <a:off x="597538" y="3762174"/>
          <a:ext cx="8128001" cy="2123440"/>
        </p:xfrm>
        <a:graphic>
          <a:graphicData uri="http://schemas.openxmlformats.org/drawingml/2006/table">
            <a:tbl>
              <a:tblPr firstRow="1" bandRow="1">
                <a:tableStyleId>{5C22544A-7EE6-4342-B048-85BDC9FD1C3A}</a:tableStyleId>
              </a:tblPr>
              <a:tblGrid>
                <a:gridCol w="1283217">
                  <a:extLst>
                    <a:ext uri="{9D8B030D-6E8A-4147-A177-3AD203B41FA5}">
                      <a16:colId xmlns:a16="http://schemas.microsoft.com/office/drawing/2014/main" val="2190585992"/>
                    </a:ext>
                  </a:extLst>
                </a:gridCol>
                <a:gridCol w="1278081">
                  <a:extLst>
                    <a:ext uri="{9D8B030D-6E8A-4147-A177-3AD203B41FA5}">
                      <a16:colId xmlns:a16="http://schemas.microsoft.com/office/drawing/2014/main" val="215175653"/>
                    </a:ext>
                  </a:extLst>
                </a:gridCol>
                <a:gridCol w="922131">
                  <a:extLst>
                    <a:ext uri="{9D8B030D-6E8A-4147-A177-3AD203B41FA5}">
                      <a16:colId xmlns:a16="http://schemas.microsoft.com/office/drawing/2014/main" val="3684162017"/>
                    </a:ext>
                  </a:extLst>
                </a:gridCol>
                <a:gridCol w="1161143">
                  <a:extLst>
                    <a:ext uri="{9D8B030D-6E8A-4147-A177-3AD203B41FA5}">
                      <a16:colId xmlns:a16="http://schemas.microsoft.com/office/drawing/2014/main" val="2901343788"/>
                    </a:ext>
                  </a:extLst>
                </a:gridCol>
                <a:gridCol w="1161143">
                  <a:extLst>
                    <a:ext uri="{9D8B030D-6E8A-4147-A177-3AD203B41FA5}">
                      <a16:colId xmlns:a16="http://schemas.microsoft.com/office/drawing/2014/main" val="406593473"/>
                    </a:ext>
                  </a:extLst>
                </a:gridCol>
                <a:gridCol w="1161143">
                  <a:extLst>
                    <a:ext uri="{9D8B030D-6E8A-4147-A177-3AD203B41FA5}">
                      <a16:colId xmlns:a16="http://schemas.microsoft.com/office/drawing/2014/main" val="2912090567"/>
                    </a:ext>
                  </a:extLst>
                </a:gridCol>
                <a:gridCol w="1161143">
                  <a:extLst>
                    <a:ext uri="{9D8B030D-6E8A-4147-A177-3AD203B41FA5}">
                      <a16:colId xmlns:a16="http://schemas.microsoft.com/office/drawing/2014/main" val="3358892232"/>
                    </a:ext>
                  </a:extLst>
                </a:gridCol>
              </a:tblGrid>
              <a:tr h="370840">
                <a:tc>
                  <a:txBody>
                    <a:bodyPr/>
                    <a:lstStyle/>
                    <a:p>
                      <a:r>
                        <a:rPr lang="en-US" dirty="0">
                          <a:latin typeface="Times New Roman" panose="02020603050405020304" pitchFamily="18" charset="0"/>
                          <a:cs typeface="Times New Roman" panose="02020603050405020304" pitchFamily="18" charset="0"/>
                        </a:rPr>
                        <a:t>Confusion Matrix</a:t>
                      </a:r>
                    </a:p>
                  </a:txBody>
                  <a:tcPr/>
                </a:tc>
                <a:tc>
                  <a:txBody>
                    <a:bodyPr/>
                    <a:lstStyle/>
                    <a:p>
                      <a:r>
                        <a:rPr lang="en-US" dirty="0">
                          <a:latin typeface="Times New Roman" panose="02020603050405020304" pitchFamily="18" charset="0"/>
                          <a:cs typeface="Times New Roman" panose="02020603050405020304" pitchFamily="18" charset="0"/>
                        </a:rPr>
                        <a:t>Logistic Regression</a:t>
                      </a:r>
                    </a:p>
                  </a:txBody>
                  <a:tcPr/>
                </a:tc>
                <a:tc>
                  <a:txBody>
                    <a:bodyPr/>
                    <a:lstStyle/>
                    <a:p>
                      <a:r>
                        <a:rPr lang="en-US" dirty="0">
                          <a:latin typeface="Times New Roman" panose="02020603050405020304" pitchFamily="18" charset="0"/>
                          <a:cs typeface="Times New Roman" panose="02020603050405020304" pitchFamily="18" charset="0"/>
                        </a:rPr>
                        <a:t>SVM</a:t>
                      </a:r>
                    </a:p>
                  </a:txBody>
                  <a:tcPr/>
                </a:tc>
                <a:tc>
                  <a:txBody>
                    <a:bodyPr/>
                    <a:lstStyle/>
                    <a:p>
                      <a:r>
                        <a:rPr lang="en-US" dirty="0">
                          <a:latin typeface="Times New Roman" panose="02020603050405020304" pitchFamily="18" charset="0"/>
                          <a:cs typeface="Times New Roman" panose="02020603050405020304" pitchFamily="18" charset="0"/>
                        </a:rPr>
                        <a:t>ANN</a:t>
                      </a:r>
                    </a:p>
                  </a:txBody>
                  <a:tcPr/>
                </a:tc>
                <a:tc>
                  <a:txBody>
                    <a:bodyPr/>
                    <a:lstStyle/>
                    <a:p>
                      <a:r>
                        <a:rPr lang="en-US" dirty="0">
                          <a:latin typeface="Times New Roman" panose="02020603050405020304" pitchFamily="18" charset="0"/>
                          <a:cs typeface="Times New Roman" panose="02020603050405020304" pitchFamily="18" charset="0"/>
                        </a:rPr>
                        <a:t>Random Forest</a:t>
                      </a:r>
                    </a:p>
                  </a:txBody>
                  <a:tcPr/>
                </a:tc>
                <a:tc>
                  <a:txBody>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CNN</a:t>
                      </a:r>
                    </a:p>
                  </a:txBody>
                  <a:tcPr/>
                </a:tc>
                <a:extLst>
                  <a:ext uri="{0D108BD9-81ED-4DB2-BD59-A6C34878D82A}">
                    <a16:rowId xmlns:a16="http://schemas.microsoft.com/office/drawing/2014/main" val="3235166517"/>
                  </a:ext>
                </a:extLst>
              </a:tr>
              <a:tr h="370840">
                <a:tc>
                  <a:txBody>
                    <a:bodyPr/>
                    <a:lstStyle/>
                    <a:p>
                      <a:r>
                        <a:rPr lang="en-US" dirty="0">
                          <a:latin typeface="Times New Roman" panose="02020603050405020304" pitchFamily="18" charset="0"/>
                          <a:cs typeface="Times New Roman" panose="02020603050405020304" pitchFamily="18" charset="0"/>
                        </a:rPr>
                        <a:t>TP</a:t>
                      </a:r>
                    </a:p>
                  </a:txBody>
                  <a:tcPr/>
                </a:tc>
                <a:tc>
                  <a:txBody>
                    <a:bodyPr/>
                    <a:lstStyle/>
                    <a:p>
                      <a:r>
                        <a:rPr lang="en-US" dirty="0">
                          <a:latin typeface="Times New Roman" panose="02020603050405020304" pitchFamily="18" charset="0"/>
                          <a:cs typeface="Times New Roman" panose="02020603050405020304" pitchFamily="18" charset="0"/>
                        </a:rPr>
                        <a:t>296</a:t>
                      </a:r>
                    </a:p>
                  </a:txBody>
                  <a:tcPr/>
                </a:tc>
                <a:tc>
                  <a:txBody>
                    <a:bodyPr/>
                    <a:lstStyle/>
                    <a:p>
                      <a:r>
                        <a:rPr lang="en-US" dirty="0">
                          <a:latin typeface="Times New Roman" panose="02020603050405020304" pitchFamily="18" charset="0"/>
                          <a:cs typeface="Times New Roman" panose="02020603050405020304" pitchFamily="18" charset="0"/>
                        </a:rPr>
                        <a:t>383</a:t>
                      </a:r>
                    </a:p>
                  </a:txBody>
                  <a:tcPr/>
                </a:tc>
                <a:tc>
                  <a:txBody>
                    <a:bodyPr/>
                    <a:lstStyle/>
                    <a:p>
                      <a:r>
                        <a:rPr lang="en-US" dirty="0">
                          <a:latin typeface="Times New Roman" panose="02020603050405020304" pitchFamily="18" charset="0"/>
                          <a:cs typeface="Times New Roman" panose="02020603050405020304" pitchFamily="18" charset="0"/>
                        </a:rPr>
                        <a:t>386</a:t>
                      </a:r>
                    </a:p>
                  </a:txBody>
                  <a:tcPr/>
                </a:tc>
                <a:tc>
                  <a:txBody>
                    <a:bodyPr/>
                    <a:lstStyle/>
                    <a:p>
                      <a:r>
                        <a:rPr lang="en-US" dirty="0">
                          <a:latin typeface="Times New Roman" panose="02020603050405020304" pitchFamily="18" charset="0"/>
                          <a:cs typeface="Times New Roman" panose="02020603050405020304" pitchFamily="18" charset="0"/>
                        </a:rPr>
                        <a:t>404</a:t>
                      </a:r>
                    </a:p>
                  </a:txBody>
                  <a:tcPr/>
                </a:tc>
                <a:tc>
                  <a:txBody>
                    <a:bodyPr/>
                    <a:lstStyle/>
                    <a:p>
                      <a:r>
                        <a:rPr lang="en-US" dirty="0">
                          <a:latin typeface="Times New Roman" panose="02020603050405020304" pitchFamily="18" charset="0"/>
                          <a:cs typeface="Times New Roman" panose="02020603050405020304" pitchFamily="18" charset="0"/>
                        </a:rPr>
                        <a:t>422</a:t>
                      </a:r>
                    </a:p>
                  </a:txBody>
                  <a:tcPr/>
                </a:tc>
                <a:tc>
                  <a:txBody>
                    <a:bodyPr/>
                    <a:lstStyle/>
                    <a:p>
                      <a:r>
                        <a:rPr lang="en-US" dirty="0">
                          <a:latin typeface="Times New Roman" panose="02020603050405020304" pitchFamily="18" charset="0"/>
                          <a:cs typeface="Times New Roman" panose="02020603050405020304" pitchFamily="18" charset="0"/>
                        </a:rPr>
                        <a:t>363</a:t>
                      </a:r>
                    </a:p>
                  </a:txBody>
                  <a:tcPr/>
                </a:tc>
                <a:extLst>
                  <a:ext uri="{0D108BD9-81ED-4DB2-BD59-A6C34878D82A}">
                    <a16:rowId xmlns:a16="http://schemas.microsoft.com/office/drawing/2014/main" val="4139934611"/>
                  </a:ext>
                </a:extLst>
              </a:tr>
              <a:tr h="370840">
                <a:tc>
                  <a:txBody>
                    <a:bodyPr/>
                    <a:lstStyle/>
                    <a:p>
                      <a:r>
                        <a:rPr lang="en-US" dirty="0">
                          <a:latin typeface="Times New Roman" panose="02020603050405020304" pitchFamily="18" charset="0"/>
                          <a:cs typeface="Times New Roman" panose="02020603050405020304" pitchFamily="18" charset="0"/>
                        </a:rPr>
                        <a:t>TN</a:t>
                      </a:r>
                    </a:p>
                  </a:txBody>
                  <a:tcPr/>
                </a:tc>
                <a:tc>
                  <a:txBody>
                    <a:bodyPr/>
                    <a:lstStyle/>
                    <a:p>
                      <a:r>
                        <a:rPr lang="en-US" dirty="0">
                          <a:latin typeface="Times New Roman" panose="02020603050405020304" pitchFamily="18" charset="0"/>
                          <a:cs typeface="Times New Roman" panose="02020603050405020304" pitchFamily="18" charset="0"/>
                        </a:rPr>
                        <a:t>3973</a:t>
                      </a:r>
                    </a:p>
                  </a:txBody>
                  <a:tcPr/>
                </a:tc>
                <a:tc>
                  <a:txBody>
                    <a:bodyPr/>
                    <a:lstStyle/>
                    <a:p>
                      <a:r>
                        <a:rPr lang="en-US" dirty="0">
                          <a:latin typeface="Times New Roman" panose="02020603050405020304" pitchFamily="18" charset="0"/>
                          <a:cs typeface="Times New Roman" panose="02020603050405020304" pitchFamily="18" charset="0"/>
                        </a:rPr>
                        <a:t>3951</a:t>
                      </a:r>
                    </a:p>
                  </a:txBody>
                  <a:tcPr/>
                </a:tc>
                <a:tc>
                  <a:txBody>
                    <a:bodyPr/>
                    <a:lstStyle/>
                    <a:p>
                      <a:r>
                        <a:rPr lang="en-US" dirty="0">
                          <a:latin typeface="Times New Roman" panose="02020603050405020304" pitchFamily="18" charset="0"/>
                          <a:cs typeface="Times New Roman" panose="02020603050405020304" pitchFamily="18" charset="0"/>
                        </a:rPr>
                        <a:t>3944</a:t>
                      </a:r>
                    </a:p>
                  </a:txBody>
                  <a:tcPr/>
                </a:tc>
                <a:tc>
                  <a:txBody>
                    <a:bodyPr/>
                    <a:lstStyle/>
                    <a:p>
                      <a:r>
                        <a:rPr lang="en-US" dirty="0">
                          <a:latin typeface="Times New Roman" panose="02020603050405020304" pitchFamily="18" charset="0"/>
                          <a:cs typeface="Times New Roman" panose="02020603050405020304" pitchFamily="18" charset="0"/>
                        </a:rPr>
                        <a:t>3934</a:t>
                      </a:r>
                    </a:p>
                  </a:txBody>
                  <a:tcPr/>
                </a:tc>
                <a:tc>
                  <a:txBody>
                    <a:bodyPr/>
                    <a:lstStyle/>
                    <a:p>
                      <a:r>
                        <a:rPr lang="en-US" dirty="0">
                          <a:latin typeface="Times New Roman" panose="02020603050405020304" pitchFamily="18" charset="0"/>
                          <a:cs typeface="Times New Roman" panose="02020603050405020304" pitchFamily="18" charset="0"/>
                        </a:rPr>
                        <a:t>3927</a:t>
                      </a:r>
                    </a:p>
                  </a:txBody>
                  <a:tcPr/>
                </a:tc>
                <a:tc>
                  <a:txBody>
                    <a:bodyPr/>
                    <a:lstStyle/>
                    <a:p>
                      <a:r>
                        <a:rPr lang="en-US" dirty="0">
                          <a:latin typeface="Times New Roman" panose="02020603050405020304" pitchFamily="18" charset="0"/>
                          <a:cs typeface="Times New Roman" panose="02020603050405020304" pitchFamily="18" charset="0"/>
                        </a:rPr>
                        <a:t>3931</a:t>
                      </a:r>
                    </a:p>
                  </a:txBody>
                  <a:tcPr/>
                </a:tc>
                <a:extLst>
                  <a:ext uri="{0D108BD9-81ED-4DB2-BD59-A6C34878D82A}">
                    <a16:rowId xmlns:a16="http://schemas.microsoft.com/office/drawing/2014/main" val="507096472"/>
                  </a:ext>
                </a:extLst>
              </a:tr>
              <a:tr h="370840">
                <a:tc>
                  <a:txBody>
                    <a:bodyPr/>
                    <a:lstStyle/>
                    <a:p>
                      <a:r>
                        <a:rPr lang="en-US" dirty="0">
                          <a:latin typeface="Times New Roman" panose="02020603050405020304" pitchFamily="18" charset="0"/>
                          <a:cs typeface="Times New Roman" panose="02020603050405020304" pitchFamily="18" charset="0"/>
                        </a:rPr>
                        <a:t>FP</a:t>
                      </a:r>
                    </a:p>
                  </a:txBody>
                  <a:tcPr/>
                </a:tc>
                <a:tc>
                  <a:txBody>
                    <a:bodyPr/>
                    <a:lstStyle/>
                    <a:p>
                      <a:r>
                        <a:rPr lang="en-US" dirty="0">
                          <a:latin typeface="Times New Roman" panose="02020603050405020304" pitchFamily="18" charset="0"/>
                          <a:cs typeface="Times New Roman" panose="02020603050405020304" pitchFamily="18" charset="0"/>
                        </a:rPr>
                        <a:t>124</a:t>
                      </a:r>
                    </a:p>
                  </a:txBody>
                  <a:tcPr/>
                </a:tc>
                <a:tc>
                  <a:txBody>
                    <a:bodyPr/>
                    <a:lstStyle/>
                    <a:p>
                      <a:r>
                        <a:rPr lang="en-US" dirty="0">
                          <a:latin typeface="Times New Roman" panose="02020603050405020304" pitchFamily="18" charset="0"/>
                          <a:cs typeface="Times New Roman" panose="02020603050405020304" pitchFamily="18" charset="0"/>
                        </a:rPr>
                        <a:t>146</a:t>
                      </a:r>
                    </a:p>
                  </a:txBody>
                  <a:tcPr/>
                </a:tc>
                <a:tc>
                  <a:txBody>
                    <a:bodyPr/>
                    <a:lstStyle/>
                    <a:p>
                      <a:r>
                        <a:rPr lang="en-US" dirty="0">
                          <a:latin typeface="Times New Roman" panose="02020603050405020304" pitchFamily="18" charset="0"/>
                          <a:cs typeface="Times New Roman" panose="02020603050405020304" pitchFamily="18" charset="0"/>
                        </a:rPr>
                        <a:t>153</a:t>
                      </a:r>
                    </a:p>
                  </a:txBody>
                  <a:tcPr/>
                </a:tc>
                <a:tc>
                  <a:txBody>
                    <a:bodyPr/>
                    <a:lstStyle/>
                    <a:p>
                      <a:r>
                        <a:rPr lang="en-US" dirty="0">
                          <a:latin typeface="Times New Roman" panose="02020603050405020304" pitchFamily="18" charset="0"/>
                          <a:cs typeface="Times New Roman" panose="02020603050405020304" pitchFamily="18" charset="0"/>
                        </a:rPr>
                        <a:t>163</a:t>
                      </a:r>
                    </a:p>
                  </a:txBody>
                  <a:tcPr/>
                </a:tc>
                <a:tc>
                  <a:txBody>
                    <a:bodyPr/>
                    <a:lstStyle/>
                    <a:p>
                      <a:r>
                        <a:rPr lang="en-US" dirty="0">
                          <a:latin typeface="Times New Roman" panose="02020603050405020304" pitchFamily="18" charset="0"/>
                          <a:cs typeface="Times New Roman" panose="02020603050405020304" pitchFamily="18" charset="0"/>
                        </a:rPr>
                        <a:t>170</a:t>
                      </a:r>
                    </a:p>
                  </a:txBody>
                  <a:tcPr/>
                </a:tc>
                <a:tc>
                  <a:txBody>
                    <a:bodyPr/>
                    <a:lstStyle/>
                    <a:p>
                      <a:r>
                        <a:rPr lang="en-US" dirty="0">
                          <a:latin typeface="Times New Roman" panose="02020603050405020304" pitchFamily="18" charset="0"/>
                          <a:cs typeface="Times New Roman" panose="02020603050405020304" pitchFamily="18" charset="0"/>
                        </a:rPr>
                        <a:t>166</a:t>
                      </a:r>
                    </a:p>
                  </a:txBody>
                  <a:tcPr/>
                </a:tc>
                <a:extLst>
                  <a:ext uri="{0D108BD9-81ED-4DB2-BD59-A6C34878D82A}">
                    <a16:rowId xmlns:a16="http://schemas.microsoft.com/office/drawing/2014/main" val="3271627173"/>
                  </a:ext>
                </a:extLst>
              </a:tr>
              <a:tr h="370840">
                <a:tc>
                  <a:txBody>
                    <a:bodyPr/>
                    <a:lstStyle/>
                    <a:p>
                      <a:r>
                        <a:rPr lang="en-US" dirty="0">
                          <a:latin typeface="Times New Roman" panose="02020603050405020304" pitchFamily="18" charset="0"/>
                          <a:cs typeface="Times New Roman" panose="02020603050405020304" pitchFamily="18" charset="0"/>
                        </a:rPr>
                        <a:t>FN</a:t>
                      </a:r>
                    </a:p>
                  </a:txBody>
                  <a:tcPr/>
                </a:tc>
                <a:tc>
                  <a:txBody>
                    <a:bodyPr/>
                    <a:lstStyle/>
                    <a:p>
                      <a:r>
                        <a:rPr lang="en-US" dirty="0">
                          <a:latin typeface="Times New Roman" panose="02020603050405020304" pitchFamily="18" charset="0"/>
                          <a:cs typeface="Times New Roman" panose="02020603050405020304" pitchFamily="18" charset="0"/>
                        </a:rPr>
                        <a:t>893</a:t>
                      </a:r>
                    </a:p>
                  </a:txBody>
                  <a:tcPr/>
                </a:tc>
                <a:tc>
                  <a:txBody>
                    <a:bodyPr/>
                    <a:lstStyle/>
                    <a:p>
                      <a:r>
                        <a:rPr lang="en-US" dirty="0">
                          <a:latin typeface="Times New Roman" panose="02020603050405020304" pitchFamily="18" charset="0"/>
                          <a:cs typeface="Times New Roman" panose="02020603050405020304" pitchFamily="18" charset="0"/>
                        </a:rPr>
                        <a:t>806</a:t>
                      </a:r>
                    </a:p>
                  </a:txBody>
                  <a:tcPr/>
                </a:tc>
                <a:tc>
                  <a:txBody>
                    <a:bodyPr/>
                    <a:lstStyle/>
                    <a:p>
                      <a:r>
                        <a:rPr lang="en-US" dirty="0">
                          <a:latin typeface="Times New Roman" panose="02020603050405020304" pitchFamily="18" charset="0"/>
                          <a:cs typeface="Times New Roman" panose="02020603050405020304" pitchFamily="18" charset="0"/>
                        </a:rPr>
                        <a:t>803</a:t>
                      </a:r>
                    </a:p>
                  </a:txBody>
                  <a:tcPr/>
                </a:tc>
                <a:tc>
                  <a:txBody>
                    <a:bodyPr/>
                    <a:lstStyle/>
                    <a:p>
                      <a:r>
                        <a:rPr lang="en-US" dirty="0">
                          <a:latin typeface="Times New Roman" panose="02020603050405020304" pitchFamily="18" charset="0"/>
                          <a:cs typeface="Times New Roman" panose="02020603050405020304" pitchFamily="18" charset="0"/>
                        </a:rPr>
                        <a:t>785</a:t>
                      </a:r>
                    </a:p>
                  </a:txBody>
                  <a:tcPr/>
                </a:tc>
                <a:tc>
                  <a:txBody>
                    <a:bodyPr/>
                    <a:lstStyle/>
                    <a:p>
                      <a:r>
                        <a:rPr lang="en-US" dirty="0">
                          <a:latin typeface="Times New Roman" panose="02020603050405020304" pitchFamily="18" charset="0"/>
                          <a:cs typeface="Times New Roman" panose="02020603050405020304" pitchFamily="18" charset="0"/>
                        </a:rPr>
                        <a:t>767</a:t>
                      </a:r>
                    </a:p>
                  </a:txBody>
                  <a:tcPr/>
                </a:tc>
                <a:tc>
                  <a:txBody>
                    <a:bodyPr/>
                    <a:lstStyle/>
                    <a:p>
                      <a:r>
                        <a:rPr lang="en-US" dirty="0">
                          <a:latin typeface="Times New Roman" panose="02020603050405020304" pitchFamily="18" charset="0"/>
                          <a:cs typeface="Times New Roman" panose="02020603050405020304" pitchFamily="18" charset="0"/>
                        </a:rPr>
                        <a:t>826</a:t>
                      </a:r>
                    </a:p>
                  </a:txBody>
                  <a:tcPr/>
                </a:tc>
                <a:extLst>
                  <a:ext uri="{0D108BD9-81ED-4DB2-BD59-A6C34878D82A}">
                    <a16:rowId xmlns:a16="http://schemas.microsoft.com/office/drawing/2014/main" val="3052198603"/>
                  </a:ext>
                </a:extLst>
              </a:tr>
            </a:tbl>
          </a:graphicData>
        </a:graphic>
      </p:graphicFrame>
      <p:sp>
        <p:nvSpPr>
          <p:cNvPr id="26" name="TextBox 25">
            <a:extLst>
              <a:ext uri="{FF2B5EF4-FFF2-40B4-BE49-F238E27FC236}">
                <a16:creationId xmlns:a16="http://schemas.microsoft.com/office/drawing/2014/main" id="{2676AF0F-E588-13FE-8D39-37A005A743EB}"/>
              </a:ext>
            </a:extLst>
          </p:cNvPr>
          <p:cNvSpPr txBox="1"/>
          <p:nvPr/>
        </p:nvSpPr>
        <p:spPr>
          <a:xfrm>
            <a:off x="0" y="1524411"/>
            <a:ext cx="12191999" cy="1908664"/>
          </a:xfrm>
          <a:prstGeom prst="rect">
            <a:avLst/>
          </a:prstGeom>
          <a:noFill/>
        </p:spPr>
        <p:txBody>
          <a:bodyPr wrap="square">
            <a:spAutoFit/>
          </a:bodyPr>
          <a:lstStyle/>
          <a:p>
            <a:pPr marL="342900" marR="0" lvl="0" indent="-342900">
              <a:lnSpc>
                <a:spcPct val="106000"/>
              </a:lnSpc>
              <a:spcBef>
                <a:spcPts val="0"/>
              </a:spcBef>
              <a:spcAft>
                <a:spcPts val="0"/>
              </a:spcAft>
              <a:buFont typeface="+mj-lt"/>
              <a:buAutoNum type="arabicPeriod"/>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True Positives (TP):</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6000"/>
              </a:lnSpc>
              <a:spcBef>
                <a:spcPts val="0"/>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represents the number of instances that were actually positive (default) and was correctly predicted as positive by the model.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True Negatives (TN):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6000"/>
              </a:lnSpc>
              <a:spcBef>
                <a:spcPts val="0"/>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represents the number of instances that were actually negative (non-default) and was correctly predicted as negative by the model.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False Positives (FP):</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6000"/>
              </a:lnSpc>
              <a:spcBef>
                <a:spcPts val="0"/>
              </a:spcBef>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represents the number of instances that were actually negative (non-default) but were incorrectly predicted as positive (default) by the model.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False Negative (FN):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6000"/>
              </a:lnSpc>
              <a:spcBef>
                <a:spcPts val="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represents the number of instances that were actually positive (default) but were incorrectly predicted as negative (non-default) by the model.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9F693AD-5773-1D4C-7300-77B5E2A80EC1}"/>
              </a:ext>
            </a:extLst>
          </p:cNvPr>
          <p:cNvSpPr txBox="1"/>
          <p:nvPr/>
        </p:nvSpPr>
        <p:spPr>
          <a:xfrm>
            <a:off x="9190258" y="3708563"/>
            <a:ext cx="3020731"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After Splitting into 80% Training and 20% testing.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Training Data: 21142</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Testing Data: 5286</a:t>
            </a:r>
          </a:p>
        </p:txBody>
      </p:sp>
      <p:sp>
        <p:nvSpPr>
          <p:cNvPr id="30" name="TextBox 29">
            <a:extLst>
              <a:ext uri="{FF2B5EF4-FFF2-40B4-BE49-F238E27FC236}">
                <a16:creationId xmlns:a16="http://schemas.microsoft.com/office/drawing/2014/main" id="{6CBF0A4F-7EF4-7585-2A58-EAD46E12EF84}"/>
              </a:ext>
            </a:extLst>
          </p:cNvPr>
          <p:cNvSpPr txBox="1"/>
          <p:nvPr/>
        </p:nvSpPr>
        <p:spPr>
          <a:xfrm>
            <a:off x="2796188" y="6214713"/>
            <a:ext cx="3125066"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23: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Confusion Matrix Table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42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2514600" y="83128"/>
            <a:ext cx="7377546" cy="82088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3077000" y="197798"/>
            <a:ext cx="6094268"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A9C54B-528D-FD71-DFAE-273680FAD022}"/>
              </a:ext>
            </a:extLst>
          </p:cNvPr>
          <p:cNvSpPr txBox="1"/>
          <p:nvPr/>
        </p:nvSpPr>
        <p:spPr>
          <a:xfrm>
            <a:off x="180110" y="1438444"/>
            <a:ext cx="12011890" cy="2926057"/>
          </a:xfrm>
          <a:prstGeom prst="rect">
            <a:avLst/>
          </a:prstGeom>
          <a:noFill/>
        </p:spPr>
        <p:txBody>
          <a:bodyPr wrap="square">
            <a:spAutoFit/>
          </a:bodyPr>
          <a:lstStyle/>
          <a:p>
            <a:pPr marL="0" marR="0">
              <a:lnSpc>
                <a:spcPct val="106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Precision: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represents the ability of the model to correctly predict positive instances (class 1) out of all instances it predicted as positive.</a:t>
            </a:r>
            <a:r>
              <a:rPr lang="en-IN" dirty="0">
                <a:latin typeface="Times New Roman" panose="02020603050405020304" pitchFamily="18" charset="0"/>
                <a:ea typeface="Times New Roman" panose="02020603050405020304" pitchFamily="18" charset="0"/>
                <a:cs typeface="Times New Roman" panose="02020603050405020304" pitchFamily="18" charset="0"/>
              </a:rPr>
              <a:t> For Example,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precision of 0.82 for class 0 and 0.70 for class 1 indicates that the model has higher precision for class 0 predictions compared to class 1 predictions.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Recall: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represents the ability of the model to correctly identify positive instances (class 1) out of all actual positive instances. </a:t>
            </a:r>
            <a:r>
              <a:rPr lang="en-IN" dirty="0">
                <a:latin typeface="Times New Roman" panose="02020603050405020304" pitchFamily="18" charset="0"/>
                <a:ea typeface="Times New Roman" panose="02020603050405020304" pitchFamily="18" charset="0"/>
                <a:cs typeface="Times New Roman" panose="02020603050405020304" pitchFamily="18" charset="0"/>
              </a:rPr>
              <a:t>For Example,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recall of 0.97 for class 0 and 0.25 for class 1 indicates that the model performs well in identifying class 0 instances but has a lower recall for class 1 instances.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F1-score: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is the harmonic mean of precision and recall, providing a balanced measure of the model's performance. </a:t>
            </a:r>
            <a:r>
              <a:rPr lang="en-IN" dirty="0">
                <a:latin typeface="Times New Roman" panose="02020603050405020304" pitchFamily="18" charset="0"/>
                <a:ea typeface="Times New Roman" panose="02020603050405020304" pitchFamily="18" charset="0"/>
                <a:cs typeface="Times New Roman" panose="02020603050405020304" pitchFamily="18" charset="0"/>
              </a:rPr>
              <a:t>For Example,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f1-score of 0.89 for class 0 and 0.37 for class 1 indicates that the model has better overall performance in predicting class 0 instances compared to class 1 instances.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90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1267690" y="177016"/>
            <a:ext cx="9175173" cy="82088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2148298" y="165380"/>
            <a:ext cx="8515850"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 Continue…</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51EC587E-69CB-98C5-7F39-A7532575E7F0}"/>
              </a:ext>
            </a:extLst>
          </p:cNvPr>
          <p:cNvGraphicFramePr>
            <a:graphicFrameLocks noGrp="1"/>
          </p:cNvGraphicFramePr>
          <p:nvPr>
            <p:extLst>
              <p:ext uri="{D42A27DB-BD31-4B8C-83A1-F6EECF244321}">
                <p14:modId xmlns:p14="http://schemas.microsoft.com/office/powerpoint/2010/main" val="824323267"/>
              </p:ext>
            </p:extLst>
          </p:nvPr>
        </p:nvGraphicFramePr>
        <p:xfrm>
          <a:off x="820882" y="1018809"/>
          <a:ext cx="10544053" cy="5560812"/>
        </p:xfrm>
        <a:graphic>
          <a:graphicData uri="http://schemas.openxmlformats.org/drawingml/2006/table">
            <a:tbl>
              <a:tblPr firstRow="1" bandRow="1">
                <a:tableStyleId>{93296810-A885-4BE3-A3E7-6D5BEEA58F35}</a:tableStyleId>
              </a:tblPr>
              <a:tblGrid>
                <a:gridCol w="2113757">
                  <a:extLst>
                    <a:ext uri="{9D8B030D-6E8A-4147-A177-3AD203B41FA5}">
                      <a16:colId xmlns:a16="http://schemas.microsoft.com/office/drawing/2014/main" val="3355503474"/>
                    </a:ext>
                  </a:extLst>
                </a:gridCol>
                <a:gridCol w="2107574">
                  <a:extLst>
                    <a:ext uri="{9D8B030D-6E8A-4147-A177-3AD203B41FA5}">
                      <a16:colId xmlns:a16="http://schemas.microsoft.com/office/drawing/2014/main" val="797281506"/>
                    </a:ext>
                  </a:extLst>
                </a:gridCol>
                <a:gridCol w="2107574">
                  <a:extLst>
                    <a:ext uri="{9D8B030D-6E8A-4147-A177-3AD203B41FA5}">
                      <a16:colId xmlns:a16="http://schemas.microsoft.com/office/drawing/2014/main" val="3722704902"/>
                    </a:ext>
                  </a:extLst>
                </a:gridCol>
                <a:gridCol w="2107574">
                  <a:extLst>
                    <a:ext uri="{9D8B030D-6E8A-4147-A177-3AD203B41FA5}">
                      <a16:colId xmlns:a16="http://schemas.microsoft.com/office/drawing/2014/main" val="3192675222"/>
                    </a:ext>
                  </a:extLst>
                </a:gridCol>
                <a:gridCol w="2107574">
                  <a:extLst>
                    <a:ext uri="{9D8B030D-6E8A-4147-A177-3AD203B41FA5}">
                      <a16:colId xmlns:a16="http://schemas.microsoft.com/office/drawing/2014/main" val="3862665075"/>
                    </a:ext>
                  </a:extLst>
                </a:gridCol>
              </a:tblGrid>
              <a:tr h="308934">
                <a:tc>
                  <a:txBody>
                    <a:bodyPr/>
                    <a:lstStyle/>
                    <a:p>
                      <a:r>
                        <a:rPr lang="en-US" sz="1400" dirty="0">
                          <a:latin typeface="Times New Roman" panose="02020603050405020304" pitchFamily="18" charset="0"/>
                          <a:cs typeface="Times New Roman" panose="02020603050405020304" pitchFamily="18" charset="0"/>
                        </a:rPr>
                        <a:t>Algorithm Name</a:t>
                      </a:r>
                    </a:p>
                  </a:txBody>
                  <a:tcPr/>
                </a:tc>
                <a:tc>
                  <a:txBody>
                    <a:bodyPr/>
                    <a:lstStyle/>
                    <a:p>
                      <a:r>
                        <a:rPr lang="en-US" sz="1400" dirty="0">
                          <a:latin typeface="Times New Roman" panose="02020603050405020304" pitchFamily="18" charset="0"/>
                          <a:cs typeface="Times New Roman" panose="02020603050405020304" pitchFamily="18" charset="0"/>
                        </a:rPr>
                        <a:t>Class</a:t>
                      </a:r>
                    </a:p>
                  </a:txBody>
                  <a:tcPr/>
                </a:tc>
                <a:tc>
                  <a:txBody>
                    <a:bodyPr/>
                    <a:lstStyle/>
                    <a:p>
                      <a:r>
                        <a:rPr lang="en-US" sz="1400" dirty="0">
                          <a:latin typeface="Times New Roman" panose="02020603050405020304" pitchFamily="18" charset="0"/>
                          <a:cs typeface="Times New Roman" panose="02020603050405020304" pitchFamily="18" charset="0"/>
                        </a:rPr>
                        <a:t>Precision</a:t>
                      </a:r>
                    </a:p>
                  </a:txBody>
                  <a:tcPr/>
                </a:tc>
                <a:tc>
                  <a:txBody>
                    <a:bodyPr/>
                    <a:lstStyle/>
                    <a:p>
                      <a:r>
                        <a:rPr lang="en-US" sz="1400" dirty="0">
                          <a:latin typeface="Times New Roman" panose="02020603050405020304" pitchFamily="18" charset="0"/>
                          <a:cs typeface="Times New Roman" panose="02020603050405020304" pitchFamily="18" charset="0"/>
                        </a:rPr>
                        <a:t>Recall</a:t>
                      </a:r>
                    </a:p>
                  </a:txBody>
                  <a:tcPr/>
                </a:tc>
                <a:tc>
                  <a:txBody>
                    <a:bodyPr/>
                    <a:lstStyle/>
                    <a:p>
                      <a:r>
                        <a:rPr lang="en-US" sz="1400" dirty="0">
                          <a:latin typeface="Times New Roman" panose="02020603050405020304" pitchFamily="18" charset="0"/>
                          <a:cs typeface="Times New Roman" panose="02020603050405020304" pitchFamily="18" charset="0"/>
                        </a:rPr>
                        <a:t>F1-Score</a:t>
                      </a:r>
                    </a:p>
                  </a:txBody>
                  <a:tcPr/>
                </a:tc>
                <a:extLst>
                  <a:ext uri="{0D108BD9-81ED-4DB2-BD59-A6C34878D82A}">
                    <a16:rowId xmlns:a16="http://schemas.microsoft.com/office/drawing/2014/main" val="3736101021"/>
                  </a:ext>
                </a:extLst>
              </a:tr>
              <a:tr h="308934">
                <a:tc rowSpan="2">
                  <a:txBody>
                    <a:bodyPr/>
                    <a:lstStyle/>
                    <a:p>
                      <a:r>
                        <a:rPr lang="en-US" sz="1400" dirty="0">
                          <a:latin typeface="Times New Roman" panose="02020603050405020304" pitchFamily="18" charset="0"/>
                          <a:cs typeface="Times New Roman" panose="02020603050405020304" pitchFamily="18" charset="0"/>
                        </a:rPr>
                        <a:t>Logistic Regression</a:t>
                      </a: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0.82</a:t>
                      </a:r>
                    </a:p>
                  </a:txBody>
                  <a:tcPr/>
                </a:tc>
                <a:tc>
                  <a:txBody>
                    <a:bodyPr/>
                    <a:lstStyle/>
                    <a:p>
                      <a:r>
                        <a:rPr lang="en-US" sz="1400" dirty="0">
                          <a:latin typeface="Times New Roman" panose="02020603050405020304" pitchFamily="18" charset="0"/>
                          <a:cs typeface="Times New Roman" panose="02020603050405020304" pitchFamily="18" charset="0"/>
                        </a:rPr>
                        <a:t>0.97</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501442251"/>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0.70</a:t>
                      </a:r>
                    </a:p>
                  </a:txBody>
                  <a:tcPr/>
                </a:tc>
                <a:tc>
                  <a:txBody>
                    <a:bodyPr/>
                    <a:lstStyle/>
                    <a:p>
                      <a:r>
                        <a:rPr lang="en-US" sz="1400" dirty="0">
                          <a:latin typeface="Times New Roman" panose="02020603050405020304" pitchFamily="18" charset="0"/>
                          <a:cs typeface="Times New Roman" panose="02020603050405020304" pitchFamily="18" charset="0"/>
                        </a:rPr>
                        <a:t>0.25</a:t>
                      </a:r>
                    </a:p>
                  </a:txBody>
                  <a:tcPr/>
                </a:tc>
                <a:tc>
                  <a:txBody>
                    <a:bodyPr/>
                    <a:lstStyle/>
                    <a:p>
                      <a:r>
                        <a:rPr lang="en-US" sz="1400" dirty="0">
                          <a:latin typeface="Times New Roman" panose="02020603050405020304" pitchFamily="18" charset="0"/>
                          <a:cs typeface="Times New Roman" panose="02020603050405020304" pitchFamily="18" charset="0"/>
                        </a:rPr>
                        <a:t>0.37</a:t>
                      </a:r>
                    </a:p>
                  </a:txBody>
                  <a:tcPr/>
                </a:tc>
                <a:extLst>
                  <a:ext uri="{0D108BD9-81ED-4DB2-BD59-A6C34878D82A}">
                    <a16:rowId xmlns:a16="http://schemas.microsoft.com/office/drawing/2014/main" val="1867337143"/>
                  </a:ext>
                </a:extLst>
              </a:tr>
              <a:tr h="30893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9960201"/>
                  </a:ext>
                </a:extLst>
              </a:tr>
              <a:tr h="308934">
                <a:tc rowSpan="2">
                  <a:txBody>
                    <a:bodyPr/>
                    <a:lstStyle/>
                    <a:p>
                      <a:r>
                        <a:rPr lang="en-US" sz="1400" dirty="0">
                          <a:latin typeface="Times New Roman" panose="02020603050405020304" pitchFamily="18" charset="0"/>
                          <a:cs typeface="Times New Roman" panose="02020603050405020304" pitchFamily="18" charset="0"/>
                        </a:rPr>
                        <a:t>SVM</a:t>
                      </a: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0.83</a:t>
                      </a:r>
                    </a:p>
                  </a:txBody>
                  <a:tcPr/>
                </a:tc>
                <a:tc>
                  <a:txBody>
                    <a:bodyPr/>
                    <a:lstStyle/>
                    <a:p>
                      <a:r>
                        <a:rPr lang="en-US" sz="1400" dirty="0">
                          <a:latin typeface="Times New Roman" panose="02020603050405020304" pitchFamily="18" charset="0"/>
                          <a:cs typeface="Times New Roman" panose="02020603050405020304" pitchFamily="18" charset="0"/>
                        </a:rPr>
                        <a:t>0.96</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100102120"/>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0.72</a:t>
                      </a:r>
                    </a:p>
                  </a:txBody>
                  <a:tcPr/>
                </a:tc>
                <a:tc>
                  <a:txBody>
                    <a:bodyPr/>
                    <a:lstStyle/>
                    <a:p>
                      <a:r>
                        <a:rPr lang="en-US" sz="1400" dirty="0">
                          <a:latin typeface="Times New Roman" panose="02020603050405020304" pitchFamily="18" charset="0"/>
                          <a:cs typeface="Times New Roman" panose="02020603050405020304" pitchFamily="18" charset="0"/>
                        </a:rPr>
                        <a:t>0.32</a:t>
                      </a:r>
                    </a:p>
                  </a:txBody>
                  <a:tcPr/>
                </a:tc>
                <a:tc>
                  <a:txBody>
                    <a:bodyPr/>
                    <a:lstStyle/>
                    <a:p>
                      <a:r>
                        <a:rPr lang="en-US" sz="1400" dirty="0">
                          <a:latin typeface="Times New Roman" panose="02020603050405020304" pitchFamily="18" charset="0"/>
                          <a:cs typeface="Times New Roman" panose="02020603050405020304" pitchFamily="18" charset="0"/>
                        </a:rPr>
                        <a:t>0.45</a:t>
                      </a:r>
                    </a:p>
                  </a:txBody>
                  <a:tcPr/>
                </a:tc>
                <a:extLst>
                  <a:ext uri="{0D108BD9-81ED-4DB2-BD59-A6C34878D82A}">
                    <a16:rowId xmlns:a16="http://schemas.microsoft.com/office/drawing/2014/main" val="3685978030"/>
                  </a:ext>
                </a:extLst>
              </a:tr>
              <a:tr h="30893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572359"/>
                  </a:ext>
                </a:extLst>
              </a:tr>
              <a:tr h="308934">
                <a:tc rowSpan="2">
                  <a:txBody>
                    <a:bodyPr/>
                    <a:lstStyle/>
                    <a:p>
                      <a:r>
                        <a:rPr lang="en-US" sz="1400" dirty="0">
                          <a:latin typeface="Times New Roman" panose="02020603050405020304" pitchFamily="18" charset="0"/>
                          <a:cs typeface="Times New Roman" panose="02020603050405020304" pitchFamily="18" charset="0"/>
                        </a:rPr>
                        <a:t>ANN</a:t>
                      </a: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0.83</a:t>
                      </a:r>
                    </a:p>
                  </a:txBody>
                  <a:tcPr/>
                </a:tc>
                <a:tc>
                  <a:txBody>
                    <a:bodyPr/>
                    <a:lstStyle/>
                    <a:p>
                      <a:r>
                        <a:rPr lang="en-US" sz="1400" dirty="0">
                          <a:latin typeface="Times New Roman" panose="02020603050405020304" pitchFamily="18" charset="0"/>
                          <a:cs typeface="Times New Roman" panose="02020603050405020304" pitchFamily="18" charset="0"/>
                        </a:rPr>
                        <a:t>0.96</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3037443198"/>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0.72</a:t>
                      </a:r>
                    </a:p>
                  </a:txBody>
                  <a:tcPr/>
                </a:tc>
                <a:tc>
                  <a:txBody>
                    <a:bodyPr/>
                    <a:lstStyle/>
                    <a:p>
                      <a:r>
                        <a:rPr lang="en-US" sz="1400" dirty="0">
                          <a:latin typeface="Times New Roman" panose="02020603050405020304" pitchFamily="18" charset="0"/>
                          <a:cs typeface="Times New Roman" panose="02020603050405020304" pitchFamily="18" charset="0"/>
                        </a:rPr>
                        <a:t>0.32</a:t>
                      </a:r>
                    </a:p>
                  </a:txBody>
                  <a:tcPr/>
                </a:tc>
                <a:tc>
                  <a:txBody>
                    <a:bodyPr/>
                    <a:lstStyle/>
                    <a:p>
                      <a:r>
                        <a:rPr lang="en-US" sz="1400" dirty="0">
                          <a:latin typeface="Times New Roman" panose="02020603050405020304" pitchFamily="18" charset="0"/>
                          <a:cs typeface="Times New Roman" panose="02020603050405020304" pitchFamily="18" charset="0"/>
                        </a:rPr>
                        <a:t>0.45</a:t>
                      </a:r>
                    </a:p>
                  </a:txBody>
                  <a:tcPr/>
                </a:tc>
                <a:extLst>
                  <a:ext uri="{0D108BD9-81ED-4DB2-BD59-A6C34878D82A}">
                    <a16:rowId xmlns:a16="http://schemas.microsoft.com/office/drawing/2014/main" val="2974842792"/>
                  </a:ext>
                </a:extLst>
              </a:tr>
              <a:tr h="30893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6521121"/>
                  </a:ext>
                </a:extLst>
              </a:tr>
              <a:tr h="308934">
                <a:tc rowSpan="2">
                  <a:txBody>
                    <a:bodyPr/>
                    <a:lstStyle/>
                    <a:p>
                      <a:r>
                        <a:rPr lang="en-US" sz="1400" dirty="0">
                          <a:latin typeface="Times New Roman" panose="02020603050405020304" pitchFamily="18" charset="0"/>
                          <a:cs typeface="Times New Roman" panose="02020603050405020304" pitchFamily="18" charset="0"/>
                        </a:rPr>
                        <a:t>Random Forest</a:t>
                      </a: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0.83</a:t>
                      </a:r>
                    </a:p>
                  </a:txBody>
                  <a:tcPr/>
                </a:tc>
                <a:tc>
                  <a:txBody>
                    <a:bodyPr/>
                    <a:lstStyle/>
                    <a:p>
                      <a:r>
                        <a:rPr lang="en-US" sz="1400" dirty="0">
                          <a:latin typeface="Times New Roman" panose="02020603050405020304" pitchFamily="18" charset="0"/>
                          <a:cs typeface="Times New Roman" panose="02020603050405020304" pitchFamily="18" charset="0"/>
                        </a:rPr>
                        <a:t>0.96</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1944830578"/>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0.71</a:t>
                      </a:r>
                    </a:p>
                  </a:txBody>
                  <a:tcPr/>
                </a:tc>
                <a:tc>
                  <a:txBody>
                    <a:bodyPr/>
                    <a:lstStyle/>
                    <a:p>
                      <a:r>
                        <a:rPr lang="en-US" sz="1400" dirty="0">
                          <a:latin typeface="Times New Roman" panose="02020603050405020304" pitchFamily="18" charset="0"/>
                          <a:cs typeface="Times New Roman" panose="02020603050405020304" pitchFamily="18" charset="0"/>
                        </a:rPr>
                        <a:t>0.34</a:t>
                      </a:r>
                    </a:p>
                  </a:txBody>
                  <a:tcPr/>
                </a:tc>
                <a:tc>
                  <a:txBody>
                    <a:bodyPr/>
                    <a:lstStyle/>
                    <a:p>
                      <a:r>
                        <a:rPr lang="en-US" sz="1400" dirty="0">
                          <a:latin typeface="Times New Roman" panose="02020603050405020304" pitchFamily="18" charset="0"/>
                          <a:cs typeface="Times New Roman" panose="02020603050405020304" pitchFamily="18" charset="0"/>
                        </a:rPr>
                        <a:t>0.46</a:t>
                      </a:r>
                    </a:p>
                  </a:txBody>
                  <a:tcPr/>
                </a:tc>
                <a:extLst>
                  <a:ext uri="{0D108BD9-81ED-4DB2-BD59-A6C34878D82A}">
                    <a16:rowId xmlns:a16="http://schemas.microsoft.com/office/drawing/2014/main" val="2866714734"/>
                  </a:ext>
                </a:extLst>
              </a:tr>
              <a:tr h="30893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2622289"/>
                  </a:ext>
                </a:extLst>
              </a:tr>
              <a:tr h="308934">
                <a:tc rowSpan="2">
                  <a:txBody>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0.84</a:t>
                      </a:r>
                    </a:p>
                  </a:txBody>
                  <a:tcPr/>
                </a:tc>
                <a:tc>
                  <a:txBody>
                    <a:bodyPr/>
                    <a:lstStyle/>
                    <a:p>
                      <a:r>
                        <a:rPr lang="en-US" sz="1400" dirty="0">
                          <a:latin typeface="Times New Roman" panose="02020603050405020304" pitchFamily="18" charset="0"/>
                          <a:cs typeface="Times New Roman" panose="02020603050405020304" pitchFamily="18" charset="0"/>
                        </a:rPr>
                        <a:t>0.96</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3128943148"/>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0.71</a:t>
                      </a:r>
                    </a:p>
                  </a:txBody>
                  <a:tcPr/>
                </a:tc>
                <a:tc>
                  <a:txBody>
                    <a:bodyPr/>
                    <a:lstStyle/>
                    <a:p>
                      <a:r>
                        <a:rPr lang="en-US" sz="1400" dirty="0">
                          <a:latin typeface="Times New Roman" panose="02020603050405020304" pitchFamily="18" charset="0"/>
                          <a:cs typeface="Times New Roman" panose="02020603050405020304" pitchFamily="18" charset="0"/>
                        </a:rPr>
                        <a:t>0.35</a:t>
                      </a:r>
                    </a:p>
                  </a:txBody>
                  <a:tcPr/>
                </a:tc>
                <a:tc>
                  <a:txBody>
                    <a:bodyPr/>
                    <a:lstStyle/>
                    <a:p>
                      <a:r>
                        <a:rPr lang="en-US" sz="1400" dirty="0">
                          <a:latin typeface="Times New Roman" panose="02020603050405020304" pitchFamily="18" charset="0"/>
                          <a:cs typeface="Times New Roman" panose="02020603050405020304" pitchFamily="18" charset="0"/>
                        </a:rPr>
                        <a:t>0.47</a:t>
                      </a:r>
                    </a:p>
                  </a:txBody>
                  <a:tcPr/>
                </a:tc>
                <a:extLst>
                  <a:ext uri="{0D108BD9-81ED-4DB2-BD59-A6C34878D82A}">
                    <a16:rowId xmlns:a16="http://schemas.microsoft.com/office/drawing/2014/main" val="3230517786"/>
                  </a:ext>
                </a:extLst>
              </a:tr>
              <a:tr h="30893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5161787"/>
                  </a:ext>
                </a:extLst>
              </a:tr>
              <a:tr h="308934">
                <a:tc rowSpan="2">
                  <a:txBody>
                    <a:bodyPr/>
                    <a:lstStyle/>
                    <a:p>
                      <a:r>
                        <a:rPr lang="en-US" sz="1400" dirty="0">
                          <a:latin typeface="Times New Roman" panose="02020603050405020304" pitchFamily="18" charset="0"/>
                          <a:cs typeface="Times New Roman" panose="02020603050405020304" pitchFamily="18" charset="0"/>
                        </a:rPr>
                        <a:t>CNN</a:t>
                      </a:r>
                    </a:p>
                  </a:txBody>
                  <a:tcPr/>
                </a:tc>
                <a:tc>
                  <a:txBody>
                    <a:bodyPr/>
                    <a:lstStyle/>
                    <a:p>
                      <a:r>
                        <a:rPr lang="en-US" sz="1400" dirty="0">
                          <a:latin typeface="Times New Roman" panose="02020603050405020304" pitchFamily="18" charset="0"/>
                          <a:cs typeface="Times New Roman" panose="02020603050405020304" pitchFamily="18" charset="0"/>
                        </a:rPr>
                        <a:t>0</a:t>
                      </a:r>
                    </a:p>
                  </a:txBody>
                  <a:tcPr/>
                </a:tc>
                <a:tc>
                  <a:txBody>
                    <a:bodyPr/>
                    <a:lstStyle/>
                    <a:p>
                      <a:r>
                        <a:rPr lang="en-US" sz="1400" dirty="0">
                          <a:latin typeface="Times New Roman" panose="02020603050405020304" pitchFamily="18" charset="0"/>
                          <a:cs typeface="Times New Roman" panose="02020603050405020304" pitchFamily="18" charset="0"/>
                        </a:rPr>
                        <a:t>0.83</a:t>
                      </a:r>
                    </a:p>
                  </a:txBody>
                  <a:tcPr/>
                </a:tc>
                <a:tc>
                  <a:txBody>
                    <a:bodyPr/>
                    <a:lstStyle/>
                    <a:p>
                      <a:r>
                        <a:rPr lang="en-US" sz="1400" dirty="0">
                          <a:latin typeface="Times New Roman" panose="02020603050405020304" pitchFamily="18" charset="0"/>
                          <a:cs typeface="Times New Roman" panose="02020603050405020304" pitchFamily="18" charset="0"/>
                        </a:rPr>
                        <a:t>0.96</a:t>
                      </a:r>
                    </a:p>
                  </a:txBody>
                  <a:tcPr/>
                </a:tc>
                <a:tc>
                  <a:txBody>
                    <a:bodyPr/>
                    <a:lstStyle/>
                    <a:p>
                      <a:r>
                        <a:rPr lang="en-US" sz="14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1473263576"/>
                  </a:ext>
                </a:extLst>
              </a:tr>
              <a:tr h="308934">
                <a:tc vMerge="1">
                  <a:txBody>
                    <a:bodyPr/>
                    <a:lstStyle/>
                    <a:p>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0.69</a:t>
                      </a:r>
                    </a:p>
                  </a:txBody>
                  <a:tcPr/>
                </a:tc>
                <a:tc>
                  <a:txBody>
                    <a:bodyPr/>
                    <a:lstStyle/>
                    <a:p>
                      <a:r>
                        <a:rPr lang="en-US" sz="1400" dirty="0">
                          <a:latin typeface="Times New Roman" panose="02020603050405020304" pitchFamily="18" charset="0"/>
                          <a:cs typeface="Times New Roman" panose="02020603050405020304" pitchFamily="18" charset="0"/>
                        </a:rPr>
                        <a:t>0.31</a:t>
                      </a:r>
                    </a:p>
                  </a:txBody>
                  <a:tcPr/>
                </a:tc>
                <a:tc>
                  <a:txBody>
                    <a:bodyPr/>
                    <a:lstStyle/>
                    <a:p>
                      <a:r>
                        <a:rPr lang="en-US" sz="1400" dirty="0">
                          <a:latin typeface="Times New Roman" panose="02020603050405020304" pitchFamily="18" charset="0"/>
                          <a:cs typeface="Times New Roman" panose="02020603050405020304" pitchFamily="18" charset="0"/>
                        </a:rPr>
                        <a:t>0.42</a:t>
                      </a:r>
                    </a:p>
                  </a:txBody>
                  <a:tcPr/>
                </a:tc>
                <a:extLst>
                  <a:ext uri="{0D108BD9-81ED-4DB2-BD59-A6C34878D82A}">
                    <a16:rowId xmlns:a16="http://schemas.microsoft.com/office/drawing/2014/main" val="2486625057"/>
                  </a:ext>
                </a:extLst>
              </a:tr>
            </a:tbl>
          </a:graphicData>
        </a:graphic>
      </p:graphicFrame>
      <p:sp>
        <p:nvSpPr>
          <p:cNvPr id="4" name="TextBox 3">
            <a:extLst>
              <a:ext uri="{FF2B5EF4-FFF2-40B4-BE49-F238E27FC236}">
                <a16:creationId xmlns:a16="http://schemas.microsoft.com/office/drawing/2014/main" id="{3B3D9421-DEB0-B9E6-9D09-075F5F080FCA}"/>
              </a:ext>
            </a:extLst>
          </p:cNvPr>
          <p:cNvSpPr txBox="1"/>
          <p:nvPr/>
        </p:nvSpPr>
        <p:spPr>
          <a:xfrm>
            <a:off x="4136615" y="6561958"/>
            <a:ext cx="3125066"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24: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Classification Report Table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23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2514600" y="83128"/>
            <a:ext cx="7377546" cy="82088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4548026" y="126141"/>
            <a:ext cx="3364440"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ROC Curve</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25">
            <a:extLst>
              <a:ext uri="{FF2B5EF4-FFF2-40B4-BE49-F238E27FC236}">
                <a16:creationId xmlns:a16="http://schemas.microsoft.com/office/drawing/2014/main" id="{97A1C1E7-8184-1973-7CE6-D4585965E435}"/>
              </a:ext>
            </a:extLst>
          </p:cNvPr>
          <p:cNvGraphicFramePr>
            <a:graphicFrameLocks noGrp="1"/>
          </p:cNvGraphicFramePr>
          <p:nvPr>
            <p:extLst>
              <p:ext uri="{D42A27DB-BD31-4B8C-83A1-F6EECF244321}">
                <p14:modId xmlns:p14="http://schemas.microsoft.com/office/powerpoint/2010/main" val="2009713062"/>
              </p:ext>
            </p:extLst>
          </p:nvPr>
        </p:nvGraphicFramePr>
        <p:xfrm>
          <a:off x="1764146" y="1378750"/>
          <a:ext cx="8128000" cy="445008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3372660444"/>
                    </a:ext>
                  </a:extLst>
                </a:gridCol>
                <a:gridCol w="4064000">
                  <a:extLst>
                    <a:ext uri="{9D8B030D-6E8A-4147-A177-3AD203B41FA5}">
                      <a16:colId xmlns:a16="http://schemas.microsoft.com/office/drawing/2014/main" val="3369650079"/>
                    </a:ext>
                  </a:extLst>
                </a:gridCol>
              </a:tblGrid>
              <a:tr h="370840">
                <a:tc>
                  <a:txBody>
                    <a:bodyPr/>
                    <a:lstStyle/>
                    <a:p>
                      <a:r>
                        <a:rPr lang="en-US" dirty="0">
                          <a:latin typeface="Times New Roman" panose="02020603050405020304" pitchFamily="18" charset="0"/>
                          <a:cs typeface="Times New Roman" panose="02020603050405020304" pitchFamily="18" charset="0"/>
                        </a:rPr>
                        <a:t>Algorithm Name</a:t>
                      </a:r>
                    </a:p>
                  </a:txBody>
                  <a:tcPr/>
                </a:tc>
                <a:tc>
                  <a:txBody>
                    <a:bodyPr/>
                    <a:lstStyle/>
                    <a:p>
                      <a:r>
                        <a:rPr lang="en-US" dirty="0">
                          <a:latin typeface="Times New Roman" panose="02020603050405020304" pitchFamily="18" charset="0"/>
                          <a:cs typeface="Times New Roman" panose="02020603050405020304" pitchFamily="18" charset="0"/>
                        </a:rPr>
                        <a:t>ROC Curve</a:t>
                      </a:r>
                    </a:p>
                  </a:txBody>
                  <a:tcPr/>
                </a:tc>
                <a:extLst>
                  <a:ext uri="{0D108BD9-81ED-4DB2-BD59-A6C34878D82A}">
                    <a16:rowId xmlns:a16="http://schemas.microsoft.com/office/drawing/2014/main" val="1525520779"/>
                  </a:ext>
                </a:extLst>
              </a:tr>
              <a:tr h="370840">
                <a:tc>
                  <a:txBody>
                    <a:bodyPr/>
                    <a:lstStyle/>
                    <a:p>
                      <a:r>
                        <a:rPr lang="en-US" dirty="0">
                          <a:latin typeface="Times New Roman" panose="02020603050405020304" pitchFamily="18" charset="0"/>
                          <a:cs typeface="Times New Roman" panose="02020603050405020304" pitchFamily="18" charset="0"/>
                        </a:rPr>
                        <a:t>Logistic Regression</a:t>
                      </a:r>
                    </a:p>
                  </a:txBody>
                  <a:tcPr/>
                </a:tc>
                <a:tc>
                  <a:txBody>
                    <a:bodyPr/>
                    <a:lstStyle/>
                    <a:p>
                      <a:r>
                        <a:rPr lang="en-US" dirty="0">
                          <a:latin typeface="Times New Roman" panose="02020603050405020304" pitchFamily="18" charset="0"/>
                          <a:cs typeface="Times New Roman" panose="02020603050405020304" pitchFamily="18" charset="0"/>
                        </a:rPr>
                        <a:t>0.73</a:t>
                      </a:r>
                    </a:p>
                  </a:txBody>
                  <a:tcPr/>
                </a:tc>
                <a:extLst>
                  <a:ext uri="{0D108BD9-81ED-4DB2-BD59-A6C34878D82A}">
                    <a16:rowId xmlns:a16="http://schemas.microsoft.com/office/drawing/2014/main" val="2313973789"/>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2556840"/>
                  </a:ext>
                </a:extLst>
              </a:tr>
              <a:tr h="370840">
                <a:tc>
                  <a:txBody>
                    <a:bodyPr/>
                    <a:lstStyle/>
                    <a:p>
                      <a:r>
                        <a:rPr lang="en-US" dirty="0">
                          <a:latin typeface="Times New Roman" panose="02020603050405020304" pitchFamily="18" charset="0"/>
                          <a:cs typeface="Times New Roman" panose="02020603050405020304" pitchFamily="18" charset="0"/>
                        </a:rPr>
                        <a:t>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0.71</a:t>
                      </a:r>
                    </a:p>
                  </a:txBody>
                  <a:tcPr/>
                </a:tc>
                <a:extLst>
                  <a:ext uri="{0D108BD9-81ED-4DB2-BD59-A6C34878D82A}">
                    <a16:rowId xmlns:a16="http://schemas.microsoft.com/office/drawing/2014/main" val="831755440"/>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385525"/>
                  </a:ext>
                </a:extLst>
              </a:tr>
              <a:tr h="370840">
                <a:tc>
                  <a:txBody>
                    <a:bodyPr/>
                    <a:lstStyle/>
                    <a:p>
                      <a:r>
                        <a:rPr lang="en-US" dirty="0">
                          <a:latin typeface="Times New Roman" panose="02020603050405020304" pitchFamily="18" charset="0"/>
                          <a:cs typeface="Times New Roman" panose="02020603050405020304" pitchFamily="18" charset="0"/>
                        </a:rPr>
                        <a:t>ANN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0.78</a:t>
                      </a:r>
                    </a:p>
                  </a:txBody>
                  <a:tcPr/>
                </a:tc>
                <a:extLst>
                  <a:ext uri="{0D108BD9-81ED-4DB2-BD59-A6C34878D82A}">
                    <a16:rowId xmlns:a16="http://schemas.microsoft.com/office/drawing/2014/main" val="1178284499"/>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7205"/>
                  </a:ext>
                </a:extLst>
              </a:tr>
              <a:tr h="370840">
                <a:tc>
                  <a:txBody>
                    <a:bodyPr/>
                    <a:lstStyle/>
                    <a:p>
                      <a:r>
                        <a:rPr lang="en-US" dirty="0">
                          <a:latin typeface="Times New Roman" panose="02020603050405020304" pitchFamily="18" charset="0"/>
                          <a:cs typeface="Times New Roman" panose="02020603050405020304" pitchFamily="18" charset="0"/>
                        </a:rPr>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0.79</a:t>
                      </a:r>
                    </a:p>
                  </a:txBody>
                  <a:tcPr/>
                </a:tc>
                <a:extLst>
                  <a:ext uri="{0D108BD9-81ED-4DB2-BD59-A6C34878D82A}">
                    <a16:rowId xmlns:a16="http://schemas.microsoft.com/office/drawing/2014/main" val="3827594799"/>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2682268"/>
                  </a:ext>
                </a:extLst>
              </a:tr>
              <a:tr h="370840">
                <a:tc>
                  <a:txBody>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0.79</a:t>
                      </a:r>
                    </a:p>
                  </a:txBody>
                  <a:tcPr/>
                </a:tc>
                <a:extLst>
                  <a:ext uri="{0D108BD9-81ED-4DB2-BD59-A6C34878D82A}">
                    <a16:rowId xmlns:a16="http://schemas.microsoft.com/office/drawing/2014/main" val="4049359547"/>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187242"/>
                  </a:ext>
                </a:extLst>
              </a:tr>
              <a:tr h="370840">
                <a:tc>
                  <a:txBody>
                    <a:bodyPr/>
                    <a:lstStyle/>
                    <a:p>
                      <a:r>
                        <a:rPr lang="en-US" dirty="0">
                          <a:latin typeface="Times New Roman" panose="02020603050405020304" pitchFamily="18" charset="0"/>
                          <a:cs typeface="Times New Roman" panose="02020603050405020304" pitchFamily="18" charset="0"/>
                        </a:rPr>
                        <a:t>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0.78</a:t>
                      </a:r>
                    </a:p>
                  </a:txBody>
                  <a:tcPr/>
                </a:tc>
                <a:extLst>
                  <a:ext uri="{0D108BD9-81ED-4DB2-BD59-A6C34878D82A}">
                    <a16:rowId xmlns:a16="http://schemas.microsoft.com/office/drawing/2014/main" val="2018748249"/>
                  </a:ext>
                </a:extLst>
              </a:tr>
            </a:tbl>
          </a:graphicData>
        </a:graphic>
      </p:graphicFrame>
      <p:sp>
        <p:nvSpPr>
          <p:cNvPr id="26" name="TextBox 25">
            <a:extLst>
              <a:ext uri="{FF2B5EF4-FFF2-40B4-BE49-F238E27FC236}">
                <a16:creationId xmlns:a16="http://schemas.microsoft.com/office/drawing/2014/main" id="{2530487E-1891-A911-9B90-3BD702B746FB}"/>
              </a:ext>
            </a:extLst>
          </p:cNvPr>
          <p:cNvSpPr txBox="1"/>
          <p:nvPr/>
        </p:nvSpPr>
        <p:spPr>
          <a:xfrm>
            <a:off x="4167788" y="6042752"/>
            <a:ext cx="3125066" cy="309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25: ROC Curve</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Table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979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2514600" y="83128"/>
            <a:ext cx="7377546" cy="82088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3904933" y="126141"/>
            <a:ext cx="5109450"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ROC Curve Continue…</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descr="A picture containing line, plot, text, diagram&#10;&#10;Description automatically generated">
            <a:extLst>
              <a:ext uri="{FF2B5EF4-FFF2-40B4-BE49-F238E27FC236}">
                <a16:creationId xmlns:a16="http://schemas.microsoft.com/office/drawing/2014/main" id="{9CBA8D48-AD9B-FEEA-8B6B-10A38A5B2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3" y="1191681"/>
            <a:ext cx="3429557" cy="2149787"/>
          </a:xfrm>
          <a:prstGeom prst="rect">
            <a:avLst/>
          </a:prstGeom>
        </p:spPr>
      </p:pic>
      <p:sp>
        <p:nvSpPr>
          <p:cNvPr id="3" name="TextBox 2">
            <a:extLst>
              <a:ext uri="{FF2B5EF4-FFF2-40B4-BE49-F238E27FC236}">
                <a16:creationId xmlns:a16="http://schemas.microsoft.com/office/drawing/2014/main" id="{2154CBE4-8059-18B6-9EDE-66EDCD5992B4}"/>
              </a:ext>
            </a:extLst>
          </p:cNvPr>
          <p:cNvSpPr txBox="1"/>
          <p:nvPr/>
        </p:nvSpPr>
        <p:spPr>
          <a:xfrm>
            <a:off x="307457" y="793946"/>
            <a:ext cx="2207143" cy="369332"/>
          </a:xfrm>
          <a:prstGeom prst="rect">
            <a:avLst/>
          </a:prstGeom>
          <a:noFill/>
        </p:spPr>
        <p:txBody>
          <a:bodyPr wrap="none" rtlCol="0">
            <a:spAutoFit/>
          </a:bodyPr>
          <a:lstStyle/>
          <a:p>
            <a:r>
              <a:rPr lang="en-US" b="1" dirty="0"/>
              <a:t>1. Logistic Regression</a:t>
            </a:r>
          </a:p>
        </p:txBody>
      </p:sp>
      <p:sp>
        <p:nvSpPr>
          <p:cNvPr id="26" name="Rectangle 2">
            <a:extLst>
              <a:ext uri="{FF2B5EF4-FFF2-40B4-BE49-F238E27FC236}">
                <a16:creationId xmlns:a16="http://schemas.microsoft.com/office/drawing/2014/main" id="{85F501B8-A94F-C007-66FB-157463B07A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4">
            <a:extLst>
              <a:ext uri="{FF2B5EF4-FFF2-40B4-BE49-F238E27FC236}">
                <a16:creationId xmlns:a16="http://schemas.microsoft.com/office/drawing/2014/main" id="{55C008E9-B200-2104-1017-D71D5D61B916}"/>
              </a:ext>
            </a:extLst>
          </p:cNvPr>
          <p:cNvSpPr>
            <a:spLocks noChangeArrowheads="1"/>
          </p:cNvSpPr>
          <p:nvPr/>
        </p:nvSpPr>
        <p:spPr bwMode="auto">
          <a:xfrm rot="10800000" flipV="1">
            <a:off x="226257" y="3341468"/>
            <a:ext cx="332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26: Logistic Regression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2BFECB59-735F-4A67-F529-BC27B7573EBF}"/>
              </a:ext>
            </a:extLst>
          </p:cNvPr>
          <p:cNvSpPr txBox="1"/>
          <p:nvPr/>
        </p:nvSpPr>
        <p:spPr>
          <a:xfrm>
            <a:off x="317848" y="3970100"/>
            <a:ext cx="860364" cy="369332"/>
          </a:xfrm>
          <a:prstGeom prst="rect">
            <a:avLst/>
          </a:prstGeom>
          <a:noFill/>
        </p:spPr>
        <p:txBody>
          <a:bodyPr wrap="none" rtlCol="0">
            <a:spAutoFit/>
          </a:bodyPr>
          <a:lstStyle/>
          <a:p>
            <a:r>
              <a:rPr lang="en-US" b="1" dirty="0"/>
              <a:t>2. SVM</a:t>
            </a:r>
          </a:p>
        </p:txBody>
      </p:sp>
      <p:pic>
        <p:nvPicPr>
          <p:cNvPr id="31" name="Picture 30" descr="A picture containing text, line, plot, diagram&#10;&#10;Description automatically generated">
            <a:extLst>
              <a:ext uri="{FF2B5EF4-FFF2-40B4-BE49-F238E27FC236}">
                <a16:creationId xmlns:a16="http://schemas.microsoft.com/office/drawing/2014/main" id="{091C350C-F7B9-28AD-40E7-CC7C42A99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5" y="4333728"/>
            <a:ext cx="3366495" cy="2058728"/>
          </a:xfrm>
          <a:prstGeom prst="rect">
            <a:avLst/>
          </a:prstGeom>
        </p:spPr>
      </p:pic>
      <p:sp>
        <p:nvSpPr>
          <p:cNvPr id="32" name="Rectangle 4">
            <a:extLst>
              <a:ext uri="{FF2B5EF4-FFF2-40B4-BE49-F238E27FC236}">
                <a16:creationId xmlns:a16="http://schemas.microsoft.com/office/drawing/2014/main" id="{048E2A3D-BA17-FA3D-4D29-81614DC48E86}"/>
              </a:ext>
            </a:extLst>
          </p:cNvPr>
          <p:cNvSpPr>
            <a:spLocks noChangeArrowheads="1"/>
          </p:cNvSpPr>
          <p:nvPr/>
        </p:nvSpPr>
        <p:spPr bwMode="auto">
          <a:xfrm rot="10800000" flipV="1">
            <a:off x="-51810" y="6237309"/>
            <a:ext cx="332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27: SVM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A33AA743-44F6-B2F3-1BB3-FB21D17E8D76}"/>
              </a:ext>
            </a:extLst>
          </p:cNvPr>
          <p:cNvSpPr txBox="1"/>
          <p:nvPr/>
        </p:nvSpPr>
        <p:spPr>
          <a:xfrm>
            <a:off x="4688958" y="978612"/>
            <a:ext cx="859531" cy="369332"/>
          </a:xfrm>
          <a:prstGeom prst="rect">
            <a:avLst/>
          </a:prstGeom>
          <a:noFill/>
        </p:spPr>
        <p:txBody>
          <a:bodyPr wrap="none" rtlCol="0">
            <a:spAutoFit/>
          </a:bodyPr>
          <a:lstStyle/>
          <a:p>
            <a:r>
              <a:rPr lang="en-US" b="1" dirty="0"/>
              <a:t>3. ANN</a:t>
            </a:r>
          </a:p>
        </p:txBody>
      </p:sp>
      <p:sp>
        <p:nvSpPr>
          <p:cNvPr id="34" name="Rectangle 4">
            <a:extLst>
              <a:ext uri="{FF2B5EF4-FFF2-40B4-BE49-F238E27FC236}">
                <a16:creationId xmlns:a16="http://schemas.microsoft.com/office/drawing/2014/main" id="{90C32DFD-2A53-7317-59EE-E9EFBFB3F524}"/>
              </a:ext>
            </a:extLst>
          </p:cNvPr>
          <p:cNvSpPr>
            <a:spLocks noChangeArrowheads="1"/>
          </p:cNvSpPr>
          <p:nvPr/>
        </p:nvSpPr>
        <p:spPr bwMode="auto">
          <a:xfrm rot="10800000" flipV="1">
            <a:off x="3681138" y="3508435"/>
            <a:ext cx="332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28: ANN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 name="Picture 35" descr="A picture containing text, line, plot, diagram&#10;&#10;Description automatically generated">
            <a:extLst>
              <a:ext uri="{FF2B5EF4-FFF2-40B4-BE49-F238E27FC236}">
                <a16:creationId xmlns:a16="http://schemas.microsoft.com/office/drawing/2014/main" id="{EAE2F37A-38E5-894F-1E13-6A033CFE1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933" y="1360229"/>
            <a:ext cx="3324637" cy="2286980"/>
          </a:xfrm>
          <a:prstGeom prst="rect">
            <a:avLst/>
          </a:prstGeom>
        </p:spPr>
      </p:pic>
      <p:sp>
        <p:nvSpPr>
          <p:cNvPr id="37" name="TextBox 36">
            <a:extLst>
              <a:ext uri="{FF2B5EF4-FFF2-40B4-BE49-F238E27FC236}">
                <a16:creationId xmlns:a16="http://schemas.microsoft.com/office/drawing/2014/main" id="{48744013-C952-E87F-99B8-819AFEC0AA53}"/>
              </a:ext>
            </a:extLst>
          </p:cNvPr>
          <p:cNvSpPr txBox="1"/>
          <p:nvPr/>
        </p:nvSpPr>
        <p:spPr>
          <a:xfrm>
            <a:off x="4688958" y="4001444"/>
            <a:ext cx="1859868" cy="369332"/>
          </a:xfrm>
          <a:prstGeom prst="rect">
            <a:avLst/>
          </a:prstGeom>
          <a:noFill/>
        </p:spPr>
        <p:txBody>
          <a:bodyPr wrap="none" rtlCol="0">
            <a:spAutoFit/>
          </a:bodyPr>
          <a:lstStyle/>
          <a:p>
            <a:r>
              <a:rPr lang="en-US" b="1" dirty="0"/>
              <a:t>4. Random Forest</a:t>
            </a:r>
          </a:p>
        </p:txBody>
      </p:sp>
      <p:pic>
        <p:nvPicPr>
          <p:cNvPr id="38" name="Picture 37" descr="A picture containing text, line, plot, diagram&#10;&#10;Description automatically generated">
            <a:extLst>
              <a:ext uri="{FF2B5EF4-FFF2-40B4-BE49-F238E27FC236}">
                <a16:creationId xmlns:a16="http://schemas.microsoft.com/office/drawing/2014/main" id="{DAD59A5C-0C3E-9444-ABE2-6037215C3C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8799" y="4384549"/>
            <a:ext cx="3120771" cy="2121157"/>
          </a:xfrm>
          <a:prstGeom prst="rect">
            <a:avLst/>
          </a:prstGeom>
        </p:spPr>
      </p:pic>
      <p:sp>
        <p:nvSpPr>
          <p:cNvPr id="39" name="Rectangle 4">
            <a:extLst>
              <a:ext uri="{FF2B5EF4-FFF2-40B4-BE49-F238E27FC236}">
                <a16:creationId xmlns:a16="http://schemas.microsoft.com/office/drawing/2014/main" id="{6184FD75-1FBC-2682-5085-8CAE4FE1CC91}"/>
              </a:ext>
            </a:extLst>
          </p:cNvPr>
          <p:cNvSpPr>
            <a:spLocks noChangeArrowheads="1"/>
          </p:cNvSpPr>
          <p:nvPr/>
        </p:nvSpPr>
        <p:spPr bwMode="auto">
          <a:xfrm rot="10800000" flipV="1">
            <a:off x="4108799" y="6311957"/>
            <a:ext cx="332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29: Random Forest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TextBox 39">
            <a:extLst>
              <a:ext uri="{FF2B5EF4-FFF2-40B4-BE49-F238E27FC236}">
                <a16:creationId xmlns:a16="http://schemas.microsoft.com/office/drawing/2014/main" id="{A139FAE0-94F8-B6D9-FFD8-582ED6025577}"/>
              </a:ext>
            </a:extLst>
          </p:cNvPr>
          <p:cNvSpPr txBox="1"/>
          <p:nvPr/>
        </p:nvSpPr>
        <p:spPr>
          <a:xfrm>
            <a:off x="9984858" y="904010"/>
            <a:ext cx="1226811" cy="369332"/>
          </a:xfrm>
          <a:prstGeom prst="rect">
            <a:avLst/>
          </a:prstGeom>
          <a:noFill/>
        </p:spPr>
        <p:txBody>
          <a:bodyPr wrap="none" rtlCol="0">
            <a:spAutoFit/>
          </a:bodyPr>
          <a:lstStyle/>
          <a:p>
            <a:r>
              <a:rPr lang="en-US" b="1" dirty="0"/>
              <a:t>5. </a:t>
            </a:r>
            <a:r>
              <a:rPr lang="en-US" b="1" dirty="0" err="1"/>
              <a:t>XGBoost</a:t>
            </a:r>
            <a:endParaRPr lang="en-US" b="1" dirty="0"/>
          </a:p>
        </p:txBody>
      </p:sp>
      <p:sp>
        <p:nvSpPr>
          <p:cNvPr id="41" name="Rectangle 4">
            <a:extLst>
              <a:ext uri="{FF2B5EF4-FFF2-40B4-BE49-F238E27FC236}">
                <a16:creationId xmlns:a16="http://schemas.microsoft.com/office/drawing/2014/main" id="{E2B76C56-1AEC-5703-B06D-2ABC2049CCDC}"/>
              </a:ext>
            </a:extLst>
          </p:cNvPr>
          <p:cNvSpPr>
            <a:spLocks noChangeArrowheads="1"/>
          </p:cNvSpPr>
          <p:nvPr/>
        </p:nvSpPr>
        <p:spPr bwMode="auto">
          <a:xfrm rot="10800000" flipV="1">
            <a:off x="8583075" y="3351482"/>
            <a:ext cx="3324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30: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2" name="Picture 41" descr="A picture containing line, text, plot, diagram&#10;&#10;Description automatically generated">
            <a:extLst>
              <a:ext uri="{FF2B5EF4-FFF2-40B4-BE49-F238E27FC236}">
                <a16:creationId xmlns:a16="http://schemas.microsoft.com/office/drawing/2014/main" id="{9673FEEB-9C8A-4212-F0F1-F629DF6FD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7507" y="1309255"/>
            <a:ext cx="3456169" cy="2149787"/>
          </a:xfrm>
          <a:prstGeom prst="rect">
            <a:avLst/>
          </a:prstGeom>
        </p:spPr>
      </p:pic>
      <p:sp>
        <p:nvSpPr>
          <p:cNvPr id="43" name="TextBox 42">
            <a:extLst>
              <a:ext uri="{FF2B5EF4-FFF2-40B4-BE49-F238E27FC236}">
                <a16:creationId xmlns:a16="http://schemas.microsoft.com/office/drawing/2014/main" id="{6F891ECE-746D-38D9-FE84-DB38B656662E}"/>
              </a:ext>
            </a:extLst>
          </p:cNvPr>
          <p:cNvSpPr txBox="1"/>
          <p:nvPr/>
        </p:nvSpPr>
        <p:spPr>
          <a:xfrm>
            <a:off x="10059572" y="3938118"/>
            <a:ext cx="841897" cy="369332"/>
          </a:xfrm>
          <a:prstGeom prst="rect">
            <a:avLst/>
          </a:prstGeom>
          <a:noFill/>
        </p:spPr>
        <p:txBody>
          <a:bodyPr wrap="none" rtlCol="0">
            <a:spAutoFit/>
          </a:bodyPr>
          <a:lstStyle/>
          <a:p>
            <a:r>
              <a:rPr lang="en-US" b="1" dirty="0"/>
              <a:t>6. CNN</a:t>
            </a:r>
          </a:p>
        </p:txBody>
      </p:sp>
      <p:sp>
        <p:nvSpPr>
          <p:cNvPr id="44" name="Rectangle 4">
            <a:extLst>
              <a:ext uri="{FF2B5EF4-FFF2-40B4-BE49-F238E27FC236}">
                <a16:creationId xmlns:a16="http://schemas.microsoft.com/office/drawing/2014/main" id="{E5F755E4-44A9-81BB-C386-6A66F4CB64A8}"/>
              </a:ext>
            </a:extLst>
          </p:cNvPr>
          <p:cNvSpPr>
            <a:spLocks noChangeArrowheads="1"/>
          </p:cNvSpPr>
          <p:nvPr/>
        </p:nvSpPr>
        <p:spPr bwMode="auto">
          <a:xfrm rot="10800000" flipV="1">
            <a:off x="8867363" y="6488280"/>
            <a:ext cx="33246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0"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31: CNN ROC Curve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A picture containing line, plot, text, diagram&#10;&#10;Description automatically generated">
            <a:extLst>
              <a:ext uri="{FF2B5EF4-FFF2-40B4-BE49-F238E27FC236}">
                <a16:creationId xmlns:a16="http://schemas.microsoft.com/office/drawing/2014/main" id="{A59F5777-CCAE-0253-BBC2-C5C842137A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2474" y="4307450"/>
            <a:ext cx="3734161" cy="2149787"/>
          </a:xfrm>
          <a:prstGeom prst="rect">
            <a:avLst/>
          </a:prstGeom>
        </p:spPr>
      </p:pic>
    </p:spTree>
    <p:extLst>
      <p:ext uri="{BB962C8B-B14F-4D97-AF65-F5344CB8AC3E}">
        <p14:creationId xmlns:p14="http://schemas.microsoft.com/office/powerpoint/2010/main" val="319747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0" y="156720"/>
            <a:ext cx="12192000" cy="148382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1471307" y="144560"/>
            <a:ext cx="9833859" cy="11115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TRAINING &amp; TESTING ACCURACY GRAPH OF 6 ALGORITHMS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descr="A picture containing text, screenshot, line, parallel&#10;&#10;Description automatically generated">
            <a:extLst>
              <a:ext uri="{FF2B5EF4-FFF2-40B4-BE49-F238E27FC236}">
                <a16:creationId xmlns:a16="http://schemas.microsoft.com/office/drawing/2014/main" id="{E2823978-CFCD-1DBC-1DD1-5B4300405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504" y="3106666"/>
            <a:ext cx="6756613" cy="2961793"/>
          </a:xfrm>
          <a:prstGeom prst="rect">
            <a:avLst/>
          </a:prstGeom>
        </p:spPr>
      </p:pic>
      <p:sp>
        <p:nvSpPr>
          <p:cNvPr id="28" name="TextBox 27">
            <a:extLst>
              <a:ext uri="{FF2B5EF4-FFF2-40B4-BE49-F238E27FC236}">
                <a16:creationId xmlns:a16="http://schemas.microsoft.com/office/drawing/2014/main" id="{12034762-08C0-CD7E-7ACE-B2098E6FFC60}"/>
              </a:ext>
            </a:extLst>
          </p:cNvPr>
          <p:cNvSpPr txBox="1"/>
          <p:nvPr/>
        </p:nvSpPr>
        <p:spPr>
          <a:xfrm>
            <a:off x="376648" y="1743250"/>
            <a:ext cx="10648084"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training and testing accuracy of different machine learning models were analyzed, including Logistic Regression, SVM, ANN,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CNN. 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showed the highest accuracy, closely followed by the Random Forest Classifier. The Logistic Regression, SVM, ANN, and CNN Classifiers exhibited similar performance with slightly lower testing accuracy values.</a:t>
            </a:r>
          </a:p>
        </p:txBody>
      </p:sp>
      <p:sp>
        <p:nvSpPr>
          <p:cNvPr id="30" name="TextBox 29">
            <a:extLst>
              <a:ext uri="{FF2B5EF4-FFF2-40B4-BE49-F238E27FC236}">
                <a16:creationId xmlns:a16="http://schemas.microsoft.com/office/drawing/2014/main" id="{D20126FF-32A9-3F4E-CAE0-A22E82B49BFF}"/>
              </a:ext>
            </a:extLst>
          </p:cNvPr>
          <p:cNvSpPr txBox="1"/>
          <p:nvPr/>
        </p:nvSpPr>
        <p:spPr>
          <a:xfrm>
            <a:off x="1852612" y="6147217"/>
            <a:ext cx="8486775" cy="309893"/>
          </a:xfrm>
          <a:prstGeom prst="rect">
            <a:avLst/>
          </a:prstGeom>
          <a:noFill/>
        </p:spPr>
        <p:txBody>
          <a:bodyPr wrap="square">
            <a:spAutoFit/>
          </a:bodyPr>
          <a:lstStyle/>
          <a:p>
            <a:pPr marL="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32</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ALL 6 ALGORITHMS MODELS TRAINING AND TESTING ACCURACY COMPARISON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18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0" y="156720"/>
            <a:ext cx="12192000" cy="955963"/>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1065940" y="367555"/>
            <a:ext cx="11061073"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COMPUTATION TIME GRAPH OF 6 ALGORITHMS</a:t>
            </a: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247FBE-AB15-E8F8-AF01-A040A69970A2}"/>
              </a:ext>
            </a:extLst>
          </p:cNvPr>
          <p:cNvSpPr txBox="1"/>
          <p:nvPr/>
        </p:nvSpPr>
        <p:spPr>
          <a:xfrm>
            <a:off x="0" y="1443841"/>
            <a:ext cx="1219200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Computation Times: Algorithms show significant variation in computation times, ranging from seconds to minutes.</a:t>
            </a:r>
          </a:p>
          <a:p>
            <a:r>
              <a:rPr lang="en-US" dirty="0">
                <a:latin typeface="Times New Roman" panose="02020603050405020304" pitchFamily="18" charset="0"/>
                <a:cs typeface="Times New Roman" panose="02020603050405020304" pitchFamily="18" charset="0"/>
              </a:rPr>
              <a:t>2. Fast Algorithms: Logistic Regression and ANN Classifier have computation times of &lt;1s and ~5.6s, respectively.</a:t>
            </a:r>
          </a:p>
          <a:p>
            <a:r>
              <a:rPr lang="en-US" dirty="0">
                <a:latin typeface="Times New Roman" panose="02020603050405020304" pitchFamily="18" charset="0"/>
                <a:cs typeface="Times New Roman" panose="02020603050405020304" pitchFamily="18" charset="0"/>
              </a:rPr>
              <a:t>3. Moderate Algorithms: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take around 2.4s and 13.4s, respectively.</a:t>
            </a:r>
          </a:p>
          <a:p>
            <a:r>
              <a:rPr lang="en-US" dirty="0">
                <a:latin typeface="Times New Roman" panose="02020603050405020304" pitchFamily="18" charset="0"/>
                <a:cs typeface="Times New Roman" panose="02020603050405020304" pitchFamily="18" charset="0"/>
              </a:rPr>
              <a:t>4. Time-Intensive Algorithm: CNN Classifier has the longest computation time of ~182.4s.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insights highlight the trade-off between accuracy and computation time, with faster algorithms like Logistic Regression and ANN being suitable for quick results, while CNNs, despite their longer computation times, may offer higher accuracy.</a:t>
            </a:r>
          </a:p>
        </p:txBody>
      </p:sp>
      <p:pic>
        <p:nvPicPr>
          <p:cNvPr id="4" name="Picture 3" descr="A picture containing text, plot, line, diagram&#10;&#10;Description automatically generated">
            <a:extLst>
              <a:ext uri="{FF2B5EF4-FFF2-40B4-BE49-F238E27FC236}">
                <a16:creationId xmlns:a16="http://schemas.microsoft.com/office/drawing/2014/main" id="{3D077EC9-CBE0-7690-51F3-CA653D458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08897"/>
            <a:ext cx="5943600" cy="2407920"/>
          </a:xfrm>
          <a:prstGeom prst="rect">
            <a:avLst/>
          </a:prstGeom>
        </p:spPr>
      </p:pic>
      <p:sp>
        <p:nvSpPr>
          <p:cNvPr id="28" name="TextBox 27">
            <a:extLst>
              <a:ext uri="{FF2B5EF4-FFF2-40B4-BE49-F238E27FC236}">
                <a16:creationId xmlns:a16="http://schemas.microsoft.com/office/drawing/2014/main" id="{E669E6B1-5D05-E7CE-4055-78F9FBE7AF2A}"/>
              </a:ext>
            </a:extLst>
          </p:cNvPr>
          <p:cNvSpPr txBox="1"/>
          <p:nvPr/>
        </p:nvSpPr>
        <p:spPr>
          <a:xfrm>
            <a:off x="3062354" y="6112254"/>
            <a:ext cx="6125440" cy="309893"/>
          </a:xfrm>
          <a:prstGeom prst="rect">
            <a:avLst/>
          </a:prstGeom>
          <a:noFill/>
        </p:spPr>
        <p:txBody>
          <a:bodyPr wrap="square">
            <a:spAutoFit/>
          </a:bodyPr>
          <a:lstStyle/>
          <a:p>
            <a:pPr marL="0" marR="0" algn="ctr">
              <a:lnSpc>
                <a:spcPct val="106000"/>
              </a:lnSpc>
              <a:spcBef>
                <a:spcPts val="0"/>
              </a:spcBef>
              <a:spcAft>
                <a:spcPts val="800"/>
              </a:spcAft>
              <a:tabLst>
                <a:tab pos="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33</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ALL 6 ALGORITHMS MODELS Computation Time Comparison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367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01CCB16-056C-9134-53A1-B5A24B188C0D}"/>
              </a:ext>
            </a:extLst>
          </p:cNvPr>
          <p:cNvGrpSpPr/>
          <p:nvPr/>
        </p:nvGrpSpPr>
        <p:grpSpPr>
          <a:xfrm>
            <a:off x="1569027" y="105773"/>
            <a:ext cx="9331037" cy="820882"/>
            <a:chOff x="2164773" y="151870"/>
            <a:chExt cx="9468742" cy="1371658"/>
          </a:xfrm>
        </p:grpSpPr>
        <p:grpSp>
          <p:nvGrpSpPr>
            <p:cNvPr id="3" name="组合 6">
              <a:extLst>
                <a:ext uri="{FF2B5EF4-FFF2-40B4-BE49-F238E27FC236}">
                  <a16:creationId xmlns:a16="http://schemas.microsoft.com/office/drawing/2014/main" id="{1ACBD6B2-F9E8-2A5D-276B-2A6F4C237085}"/>
                </a:ext>
              </a:extLst>
            </p:cNvPr>
            <p:cNvGrpSpPr/>
            <p:nvPr/>
          </p:nvGrpSpPr>
          <p:grpSpPr>
            <a:xfrm>
              <a:off x="2164773" y="151870"/>
              <a:ext cx="1330036" cy="1126835"/>
              <a:chOff x="774701" y="2601913"/>
              <a:chExt cx="3313113" cy="2997199"/>
            </a:xfrm>
            <a:solidFill>
              <a:srgbClr val="262626"/>
            </a:solidFill>
          </p:grpSpPr>
          <p:sp>
            <p:nvSpPr>
              <p:cNvPr id="6" name="Freeform 165">
                <a:extLst>
                  <a:ext uri="{FF2B5EF4-FFF2-40B4-BE49-F238E27FC236}">
                    <a16:creationId xmlns:a16="http://schemas.microsoft.com/office/drawing/2014/main" id="{4F11A716-8D5F-24A5-BCC8-334844F48F06}"/>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 name="Freeform 166">
                <a:extLst>
                  <a:ext uri="{FF2B5EF4-FFF2-40B4-BE49-F238E27FC236}">
                    <a16:creationId xmlns:a16="http://schemas.microsoft.com/office/drawing/2014/main" id="{8D3D94E1-E9B6-8057-72DE-102F1435431C}"/>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8" name="Freeform 167">
                <a:extLst>
                  <a:ext uri="{FF2B5EF4-FFF2-40B4-BE49-F238E27FC236}">
                    <a16:creationId xmlns:a16="http://schemas.microsoft.com/office/drawing/2014/main" id="{943DD884-1FE0-6545-5D7B-9C8B1695E008}"/>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9" name="Freeform 168">
                <a:extLst>
                  <a:ext uri="{FF2B5EF4-FFF2-40B4-BE49-F238E27FC236}">
                    <a16:creationId xmlns:a16="http://schemas.microsoft.com/office/drawing/2014/main" id="{54C477A8-A0A7-1901-FBDF-1EC97554AAE2}"/>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9">
                <a:extLst>
                  <a:ext uri="{FF2B5EF4-FFF2-40B4-BE49-F238E27FC236}">
                    <a16:creationId xmlns:a16="http://schemas.microsoft.com/office/drawing/2014/main" id="{08C35FAC-DE52-EE81-289A-05ACD2ED120C}"/>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 name="Freeform 170">
                <a:extLst>
                  <a:ext uri="{FF2B5EF4-FFF2-40B4-BE49-F238E27FC236}">
                    <a16:creationId xmlns:a16="http://schemas.microsoft.com/office/drawing/2014/main" id="{7F343B48-A029-9761-2E8A-41E2627DDCFF}"/>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71">
                <a:extLst>
                  <a:ext uri="{FF2B5EF4-FFF2-40B4-BE49-F238E27FC236}">
                    <a16:creationId xmlns:a16="http://schemas.microsoft.com/office/drawing/2014/main" id="{A9FA1BD9-E226-5B31-9C7F-00A33CBD6C1C}"/>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72">
                <a:extLst>
                  <a:ext uri="{FF2B5EF4-FFF2-40B4-BE49-F238E27FC236}">
                    <a16:creationId xmlns:a16="http://schemas.microsoft.com/office/drawing/2014/main" id="{EBFDB8D1-45BE-5A4E-7A5D-C5A94A81B4C9}"/>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3">
                <a:extLst>
                  <a:ext uri="{FF2B5EF4-FFF2-40B4-BE49-F238E27FC236}">
                    <a16:creationId xmlns:a16="http://schemas.microsoft.com/office/drawing/2014/main" id="{77D10919-D405-9E06-546A-425BEAE3B7A0}"/>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4">
                <a:extLst>
                  <a:ext uri="{FF2B5EF4-FFF2-40B4-BE49-F238E27FC236}">
                    <a16:creationId xmlns:a16="http://schemas.microsoft.com/office/drawing/2014/main" id="{8775707A-BE5F-A303-E9FD-DA9F3FE85E61}"/>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5">
                <a:extLst>
                  <a:ext uri="{FF2B5EF4-FFF2-40B4-BE49-F238E27FC236}">
                    <a16:creationId xmlns:a16="http://schemas.microsoft.com/office/drawing/2014/main" id="{363E4478-8538-E941-8653-0DB9ABFBDFF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6">
                <a:extLst>
                  <a:ext uri="{FF2B5EF4-FFF2-40B4-BE49-F238E27FC236}">
                    <a16:creationId xmlns:a16="http://schemas.microsoft.com/office/drawing/2014/main" id="{E055144F-A7E3-0F59-3592-8AB510B4349F}"/>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7">
                <a:extLst>
                  <a:ext uri="{FF2B5EF4-FFF2-40B4-BE49-F238E27FC236}">
                    <a16:creationId xmlns:a16="http://schemas.microsoft.com/office/drawing/2014/main" id="{03A9D430-93D2-908C-D49C-BBCD2785F180}"/>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8">
                <a:extLst>
                  <a:ext uri="{FF2B5EF4-FFF2-40B4-BE49-F238E27FC236}">
                    <a16:creationId xmlns:a16="http://schemas.microsoft.com/office/drawing/2014/main" id="{BBAD0EB2-0899-B5E6-1C91-739E8D769490}"/>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9">
                <a:extLst>
                  <a:ext uri="{FF2B5EF4-FFF2-40B4-BE49-F238E27FC236}">
                    <a16:creationId xmlns:a16="http://schemas.microsoft.com/office/drawing/2014/main" id="{5FE7161C-8A27-99C3-F78C-CA67922F6792}"/>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80">
                <a:extLst>
                  <a:ext uri="{FF2B5EF4-FFF2-40B4-BE49-F238E27FC236}">
                    <a16:creationId xmlns:a16="http://schemas.microsoft.com/office/drawing/2014/main" id="{08DB85D5-2830-3EDC-F905-288891B51AC4}"/>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81">
                <a:extLst>
                  <a:ext uri="{FF2B5EF4-FFF2-40B4-BE49-F238E27FC236}">
                    <a16:creationId xmlns:a16="http://schemas.microsoft.com/office/drawing/2014/main" id="{DA8B4FAF-EA37-2C1A-A3DF-825273506AC3}"/>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4" name="任意多边形 18">
              <a:extLst>
                <a:ext uri="{FF2B5EF4-FFF2-40B4-BE49-F238E27FC236}">
                  <a16:creationId xmlns:a16="http://schemas.microsoft.com/office/drawing/2014/main" id="{0338AEE6-5A2C-708B-77DA-84D3C5A117D7}"/>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Freeform 34">
              <a:extLst>
                <a:ext uri="{FF2B5EF4-FFF2-40B4-BE49-F238E27FC236}">
                  <a16:creationId xmlns:a16="http://schemas.microsoft.com/office/drawing/2014/main" id="{E6E8E47C-CF0C-9D31-B6BD-2D8C789B6E82}"/>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3" name="TextBox 22">
            <a:extLst>
              <a:ext uri="{FF2B5EF4-FFF2-40B4-BE49-F238E27FC236}">
                <a16:creationId xmlns:a16="http://schemas.microsoft.com/office/drawing/2014/main" id="{41EF3924-1D76-DA06-05A2-2EA226E575A3}"/>
              </a:ext>
            </a:extLst>
          </p:cNvPr>
          <p:cNvSpPr txBox="1"/>
          <p:nvPr/>
        </p:nvSpPr>
        <p:spPr>
          <a:xfrm>
            <a:off x="2448266" y="187926"/>
            <a:ext cx="7973462"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COMPARISON OF ALL ALGORITHMS</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29D8C73-47E6-491A-A041-4A49B2ED6A8A}"/>
              </a:ext>
            </a:extLst>
          </p:cNvPr>
          <p:cNvSpPr txBox="1"/>
          <p:nvPr/>
        </p:nvSpPr>
        <p:spPr>
          <a:xfrm>
            <a:off x="6468898" y="4907748"/>
            <a:ext cx="5148123" cy="160043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Considering from the above results, the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algorithm appears to be performing relatively well compared to the other algorithms. It has the highest training and testing accuracies, along with the highest F1 score for class 1. Additionally, it achieves a reasonable computation time of 13.4150 seconds, which is lower compared to the CNN algorithm.</a:t>
            </a:r>
          </a:p>
          <a:p>
            <a:endParaRPr lang="en-US" sz="1400" dirty="0">
              <a:latin typeface="Times New Roman" panose="02020603050405020304" pitchFamily="18" charset="0"/>
              <a:cs typeface="Times New Roman" panose="02020603050405020304" pitchFamily="18" charset="0"/>
            </a:endParaRPr>
          </a:p>
        </p:txBody>
      </p:sp>
      <p:grpSp>
        <p:nvGrpSpPr>
          <p:cNvPr id="31" name="组合 16">
            <a:extLst>
              <a:ext uri="{FF2B5EF4-FFF2-40B4-BE49-F238E27FC236}">
                <a16:creationId xmlns:a16="http://schemas.microsoft.com/office/drawing/2014/main" id="{125896E4-FE33-55F2-A6FF-6AD6F543AF2A}"/>
              </a:ext>
            </a:extLst>
          </p:cNvPr>
          <p:cNvGrpSpPr/>
          <p:nvPr/>
        </p:nvGrpSpPr>
        <p:grpSpPr>
          <a:xfrm>
            <a:off x="146245" y="1602360"/>
            <a:ext cx="2753870" cy="2022709"/>
            <a:chOff x="1832966" y="1945037"/>
            <a:chExt cx="2396430" cy="2022709"/>
          </a:xfrm>
        </p:grpSpPr>
        <p:sp>
          <p:nvSpPr>
            <p:cNvPr id="32" name="Freeform 7">
              <a:extLst>
                <a:ext uri="{FF2B5EF4-FFF2-40B4-BE49-F238E27FC236}">
                  <a16:creationId xmlns:a16="http://schemas.microsoft.com/office/drawing/2014/main" id="{4B6C1537-D75F-ED4E-1CC1-4E7287AF5D58}"/>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3" name="Text Box 12">
              <a:extLst>
                <a:ext uri="{FF2B5EF4-FFF2-40B4-BE49-F238E27FC236}">
                  <a16:creationId xmlns:a16="http://schemas.microsoft.com/office/drawing/2014/main" id="{E0B8AF86-68A5-8D88-67A7-E7406A20F8C7}"/>
                </a:ext>
              </a:extLst>
            </p:cNvPr>
            <p:cNvSpPr txBox="1">
              <a:spLocks noChangeArrowheads="1"/>
            </p:cNvSpPr>
            <p:nvPr/>
          </p:nvSpPr>
          <p:spPr bwMode="auto">
            <a:xfrm>
              <a:off x="1947993" y="2371702"/>
              <a:ext cx="2281403" cy="1596044"/>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1. Logistic Regression:</a:t>
              </a:r>
            </a:p>
            <a:p>
              <a:r>
                <a:rPr lang="en-US" sz="1400" dirty="0">
                  <a:latin typeface="Times New Roman" panose="02020603050405020304" pitchFamily="18" charset="0"/>
                  <a:cs typeface="Times New Roman" panose="02020603050405020304" pitchFamily="18" charset="0"/>
                </a:rPr>
                <a:t>   - Training Accuracy: 0.8055</a:t>
              </a:r>
            </a:p>
            <a:p>
              <a:r>
                <a:rPr lang="en-US" sz="1400" dirty="0">
                  <a:latin typeface="Times New Roman" panose="02020603050405020304" pitchFamily="18" charset="0"/>
                  <a:cs typeface="Times New Roman" panose="02020603050405020304" pitchFamily="18" charset="0"/>
                </a:rPr>
                <a:t>   - Testing Accuracy: 0.8076</a:t>
              </a:r>
            </a:p>
            <a:p>
              <a:r>
                <a:rPr lang="en-US" sz="1400" dirty="0">
                  <a:latin typeface="Times New Roman" panose="02020603050405020304" pitchFamily="18" charset="0"/>
                  <a:cs typeface="Times New Roman" panose="02020603050405020304" pitchFamily="18" charset="0"/>
                </a:rPr>
                <a:t>   - F1-score (Class 1): 0.37</a:t>
              </a:r>
            </a:p>
            <a:p>
              <a:r>
                <a:rPr lang="en-US" sz="1400" dirty="0">
                  <a:latin typeface="Times New Roman" panose="02020603050405020304" pitchFamily="18" charset="0"/>
                  <a:cs typeface="Times New Roman" panose="02020603050405020304" pitchFamily="18" charset="0"/>
                </a:rPr>
                <a:t>   - Computation Time: 0.0781 seconds</a:t>
              </a:r>
            </a:p>
            <a:p>
              <a:pPr algn="ctr">
                <a:defRPr/>
              </a:pPr>
              <a:endParaRPr lang="zh-CN" altLang="en-US" sz="1400" kern="0" dirty="0">
                <a:solidFill>
                  <a:srgbClr val="392F2F"/>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34" name="组合 16">
            <a:extLst>
              <a:ext uri="{FF2B5EF4-FFF2-40B4-BE49-F238E27FC236}">
                <a16:creationId xmlns:a16="http://schemas.microsoft.com/office/drawing/2014/main" id="{0AA20AC8-E42C-88F9-935F-0C957951E420}"/>
              </a:ext>
            </a:extLst>
          </p:cNvPr>
          <p:cNvGrpSpPr/>
          <p:nvPr/>
        </p:nvGrpSpPr>
        <p:grpSpPr>
          <a:xfrm>
            <a:off x="3119776" y="1595597"/>
            <a:ext cx="2777651" cy="1999280"/>
            <a:chOff x="1832966" y="1945037"/>
            <a:chExt cx="2417124" cy="1999280"/>
          </a:xfrm>
        </p:grpSpPr>
        <p:sp>
          <p:nvSpPr>
            <p:cNvPr id="35" name="Freeform 7">
              <a:extLst>
                <a:ext uri="{FF2B5EF4-FFF2-40B4-BE49-F238E27FC236}">
                  <a16:creationId xmlns:a16="http://schemas.microsoft.com/office/drawing/2014/main" id="{919F2083-977D-5B33-C975-0E4FB2DD7BC2}"/>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6" name="Text Box 12">
              <a:extLst>
                <a:ext uri="{FF2B5EF4-FFF2-40B4-BE49-F238E27FC236}">
                  <a16:creationId xmlns:a16="http://schemas.microsoft.com/office/drawing/2014/main" id="{C9975C10-4112-6BCF-25A0-BDAE2FF431CF}"/>
                </a:ext>
              </a:extLst>
            </p:cNvPr>
            <p:cNvSpPr txBox="1">
              <a:spLocks noChangeArrowheads="1"/>
            </p:cNvSpPr>
            <p:nvPr/>
          </p:nvSpPr>
          <p:spPr bwMode="auto">
            <a:xfrm>
              <a:off x="1968687" y="2261140"/>
              <a:ext cx="2281403" cy="1380600"/>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2. SVM:</a:t>
              </a:r>
            </a:p>
            <a:p>
              <a:r>
                <a:rPr lang="en-US" sz="1400" dirty="0">
                  <a:latin typeface="Times New Roman" panose="02020603050405020304" pitchFamily="18" charset="0"/>
                  <a:cs typeface="Times New Roman" panose="02020603050405020304" pitchFamily="18" charset="0"/>
                </a:rPr>
                <a:t>   - Training Accuracy: 0.8181</a:t>
              </a:r>
            </a:p>
            <a:p>
              <a:r>
                <a:rPr lang="en-US" sz="1400" dirty="0">
                  <a:latin typeface="Times New Roman" panose="02020603050405020304" pitchFamily="18" charset="0"/>
                  <a:cs typeface="Times New Roman" panose="02020603050405020304" pitchFamily="18" charset="0"/>
                </a:rPr>
                <a:t>   - Testing Accuracy: 0.8199</a:t>
              </a:r>
            </a:p>
            <a:p>
              <a:r>
                <a:rPr lang="en-US" sz="1400" dirty="0">
                  <a:latin typeface="Times New Roman" panose="02020603050405020304" pitchFamily="18" charset="0"/>
                  <a:cs typeface="Times New Roman" panose="02020603050405020304" pitchFamily="18" charset="0"/>
                </a:rPr>
                <a:t>   - F1-score (Class 1): 0.45</a:t>
              </a:r>
            </a:p>
            <a:p>
              <a:r>
                <a:rPr lang="en-US" sz="1400" dirty="0">
                  <a:latin typeface="Times New Roman" panose="02020603050405020304" pitchFamily="18" charset="0"/>
                  <a:cs typeface="Times New Roman" panose="02020603050405020304" pitchFamily="18" charset="0"/>
                </a:rPr>
                <a:t>   - Computation Time: 40.5254 seconds</a:t>
              </a:r>
            </a:p>
          </p:txBody>
        </p:sp>
      </p:grpSp>
      <p:grpSp>
        <p:nvGrpSpPr>
          <p:cNvPr id="37" name="组合 16">
            <a:extLst>
              <a:ext uri="{FF2B5EF4-FFF2-40B4-BE49-F238E27FC236}">
                <a16:creationId xmlns:a16="http://schemas.microsoft.com/office/drawing/2014/main" id="{3EF9534C-9667-758E-5AB8-1354C5A0FF22}"/>
              </a:ext>
            </a:extLst>
          </p:cNvPr>
          <p:cNvGrpSpPr/>
          <p:nvPr/>
        </p:nvGrpSpPr>
        <p:grpSpPr>
          <a:xfrm>
            <a:off x="6177329" y="1563315"/>
            <a:ext cx="2777651" cy="1999280"/>
            <a:chOff x="1832966" y="1945037"/>
            <a:chExt cx="2417124" cy="1999280"/>
          </a:xfrm>
        </p:grpSpPr>
        <p:sp>
          <p:nvSpPr>
            <p:cNvPr id="38" name="Freeform 7">
              <a:extLst>
                <a:ext uri="{FF2B5EF4-FFF2-40B4-BE49-F238E27FC236}">
                  <a16:creationId xmlns:a16="http://schemas.microsoft.com/office/drawing/2014/main" id="{006A138B-ECAB-D8DC-7451-B0D1449F15FE}"/>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9" name="Text Box 12">
              <a:extLst>
                <a:ext uri="{FF2B5EF4-FFF2-40B4-BE49-F238E27FC236}">
                  <a16:creationId xmlns:a16="http://schemas.microsoft.com/office/drawing/2014/main" id="{3BB00F06-A0BF-FF74-FF69-798560824855}"/>
                </a:ext>
              </a:extLst>
            </p:cNvPr>
            <p:cNvSpPr txBox="1">
              <a:spLocks noChangeArrowheads="1"/>
            </p:cNvSpPr>
            <p:nvPr/>
          </p:nvSpPr>
          <p:spPr bwMode="auto">
            <a:xfrm>
              <a:off x="1968687" y="2293422"/>
              <a:ext cx="2281403" cy="1380600"/>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3. ANN:</a:t>
              </a:r>
            </a:p>
            <a:p>
              <a:r>
                <a:rPr lang="en-US" sz="1400" dirty="0">
                  <a:latin typeface="Times New Roman" panose="02020603050405020304" pitchFamily="18" charset="0"/>
                  <a:cs typeface="Times New Roman" panose="02020603050405020304" pitchFamily="18" charset="0"/>
                </a:rPr>
                <a:t>   - Training Accuracy: 0.8144</a:t>
              </a:r>
            </a:p>
            <a:p>
              <a:r>
                <a:rPr lang="en-US" sz="1400" dirty="0">
                  <a:latin typeface="Times New Roman" panose="02020603050405020304" pitchFamily="18" charset="0"/>
                  <a:cs typeface="Times New Roman" panose="02020603050405020304" pitchFamily="18" charset="0"/>
                </a:rPr>
                <a:t>   - Testing Accuracy: 0.8191</a:t>
              </a:r>
            </a:p>
            <a:p>
              <a:r>
                <a:rPr lang="en-US" sz="1400" dirty="0">
                  <a:latin typeface="Times New Roman" panose="02020603050405020304" pitchFamily="18" charset="0"/>
                  <a:cs typeface="Times New Roman" panose="02020603050405020304" pitchFamily="18" charset="0"/>
                </a:rPr>
                <a:t>   - F1-score (Class 1): 0.45</a:t>
              </a:r>
            </a:p>
            <a:p>
              <a:r>
                <a:rPr lang="en-US" sz="1400" dirty="0">
                  <a:latin typeface="Times New Roman" panose="02020603050405020304" pitchFamily="18" charset="0"/>
                  <a:cs typeface="Times New Roman" panose="02020603050405020304" pitchFamily="18" charset="0"/>
                </a:rPr>
                <a:t>   - Computation Time: 5.6107 seconds</a:t>
              </a:r>
            </a:p>
          </p:txBody>
        </p:sp>
      </p:grpSp>
      <p:grpSp>
        <p:nvGrpSpPr>
          <p:cNvPr id="44" name="组合 16">
            <a:extLst>
              <a:ext uri="{FF2B5EF4-FFF2-40B4-BE49-F238E27FC236}">
                <a16:creationId xmlns:a16="http://schemas.microsoft.com/office/drawing/2014/main" id="{870F647F-9DBB-CE16-4924-7739CA4A6C86}"/>
              </a:ext>
            </a:extLst>
          </p:cNvPr>
          <p:cNvGrpSpPr/>
          <p:nvPr/>
        </p:nvGrpSpPr>
        <p:grpSpPr>
          <a:xfrm>
            <a:off x="9234882" y="1577538"/>
            <a:ext cx="2777650" cy="1999280"/>
            <a:chOff x="1832966" y="1945037"/>
            <a:chExt cx="2417124" cy="1999280"/>
          </a:xfrm>
        </p:grpSpPr>
        <p:sp>
          <p:nvSpPr>
            <p:cNvPr id="45" name="Freeform 7">
              <a:extLst>
                <a:ext uri="{FF2B5EF4-FFF2-40B4-BE49-F238E27FC236}">
                  <a16:creationId xmlns:a16="http://schemas.microsoft.com/office/drawing/2014/main" id="{1083ACAC-6653-9B9C-463A-EDACB41542E6}"/>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6" name="Text Box 12">
              <a:extLst>
                <a:ext uri="{FF2B5EF4-FFF2-40B4-BE49-F238E27FC236}">
                  <a16:creationId xmlns:a16="http://schemas.microsoft.com/office/drawing/2014/main" id="{98E1E39B-2433-23C7-B395-73628A22D672}"/>
                </a:ext>
              </a:extLst>
            </p:cNvPr>
            <p:cNvSpPr txBox="1">
              <a:spLocks noChangeArrowheads="1"/>
            </p:cNvSpPr>
            <p:nvPr/>
          </p:nvSpPr>
          <p:spPr bwMode="auto">
            <a:xfrm>
              <a:off x="1968687" y="2308066"/>
              <a:ext cx="2281403" cy="1380600"/>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4. Random Forest:</a:t>
              </a:r>
            </a:p>
            <a:p>
              <a:r>
                <a:rPr lang="en-US" sz="1400" dirty="0">
                  <a:latin typeface="Times New Roman" panose="02020603050405020304" pitchFamily="18" charset="0"/>
                  <a:cs typeface="Times New Roman" panose="02020603050405020304" pitchFamily="18" charset="0"/>
                </a:rPr>
                <a:t>   - Training Accuracy: 0.8206</a:t>
              </a:r>
            </a:p>
            <a:p>
              <a:r>
                <a:rPr lang="en-US" sz="1400" dirty="0">
                  <a:latin typeface="Times New Roman" panose="02020603050405020304" pitchFamily="18" charset="0"/>
                  <a:cs typeface="Times New Roman" panose="02020603050405020304" pitchFamily="18" charset="0"/>
                </a:rPr>
                <a:t>   - Testing Accuracy: 0.8206</a:t>
              </a:r>
            </a:p>
            <a:p>
              <a:r>
                <a:rPr lang="en-US" sz="1400" dirty="0">
                  <a:latin typeface="Times New Roman" panose="02020603050405020304" pitchFamily="18" charset="0"/>
                  <a:cs typeface="Times New Roman" panose="02020603050405020304" pitchFamily="18" charset="0"/>
                </a:rPr>
                <a:t>   - F1-score (Class 1): 0.46</a:t>
              </a:r>
            </a:p>
            <a:p>
              <a:r>
                <a:rPr lang="en-US" sz="1400" dirty="0">
                  <a:latin typeface="Times New Roman" panose="02020603050405020304" pitchFamily="18" charset="0"/>
                  <a:cs typeface="Times New Roman" panose="02020603050405020304" pitchFamily="18" charset="0"/>
                </a:rPr>
                <a:t>   - Computation Time: 2.3918 seconds</a:t>
              </a:r>
            </a:p>
          </p:txBody>
        </p:sp>
      </p:grpSp>
      <p:grpSp>
        <p:nvGrpSpPr>
          <p:cNvPr id="47" name="组合 16">
            <a:extLst>
              <a:ext uri="{FF2B5EF4-FFF2-40B4-BE49-F238E27FC236}">
                <a16:creationId xmlns:a16="http://schemas.microsoft.com/office/drawing/2014/main" id="{695BF865-0C27-EDDC-3BA3-F1A395104876}"/>
              </a:ext>
            </a:extLst>
          </p:cNvPr>
          <p:cNvGrpSpPr/>
          <p:nvPr/>
        </p:nvGrpSpPr>
        <p:grpSpPr>
          <a:xfrm>
            <a:off x="185298" y="3898206"/>
            <a:ext cx="2767472" cy="1999280"/>
            <a:chOff x="1832966" y="1945037"/>
            <a:chExt cx="2408266" cy="1999280"/>
          </a:xfrm>
        </p:grpSpPr>
        <p:sp>
          <p:nvSpPr>
            <p:cNvPr id="48" name="Freeform 7">
              <a:extLst>
                <a:ext uri="{FF2B5EF4-FFF2-40B4-BE49-F238E27FC236}">
                  <a16:creationId xmlns:a16="http://schemas.microsoft.com/office/drawing/2014/main" id="{A92E3413-776A-CF09-C49C-63C7EFD56301}"/>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9" name="Text Box 12">
              <a:extLst>
                <a:ext uri="{FF2B5EF4-FFF2-40B4-BE49-F238E27FC236}">
                  <a16:creationId xmlns:a16="http://schemas.microsoft.com/office/drawing/2014/main" id="{A31D9EA0-6C5F-FA68-8505-8A0184E63EBC}"/>
                </a:ext>
              </a:extLst>
            </p:cNvPr>
            <p:cNvSpPr txBox="1">
              <a:spLocks noChangeArrowheads="1"/>
            </p:cNvSpPr>
            <p:nvPr/>
          </p:nvSpPr>
          <p:spPr bwMode="auto">
            <a:xfrm>
              <a:off x="1959829" y="2254377"/>
              <a:ext cx="2281403" cy="1380600"/>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Training Accuracy: 0.8273</a:t>
              </a:r>
            </a:p>
            <a:p>
              <a:r>
                <a:rPr lang="en-US" sz="1400" dirty="0">
                  <a:latin typeface="Times New Roman" panose="02020603050405020304" pitchFamily="18" charset="0"/>
                  <a:cs typeface="Times New Roman" panose="02020603050405020304" pitchFamily="18" charset="0"/>
                </a:rPr>
                <a:t>   - Testing Accuracy: 0.8227</a:t>
              </a:r>
            </a:p>
            <a:p>
              <a:r>
                <a:rPr lang="en-US" sz="1400" dirty="0">
                  <a:latin typeface="Times New Roman" panose="02020603050405020304" pitchFamily="18" charset="0"/>
                  <a:cs typeface="Times New Roman" panose="02020603050405020304" pitchFamily="18" charset="0"/>
                </a:rPr>
                <a:t>   - F1-score (Class 1): 0.47</a:t>
              </a:r>
            </a:p>
            <a:p>
              <a:r>
                <a:rPr lang="en-US" sz="1400" dirty="0">
                  <a:latin typeface="Times New Roman" panose="02020603050405020304" pitchFamily="18" charset="0"/>
                  <a:cs typeface="Times New Roman" panose="02020603050405020304" pitchFamily="18" charset="0"/>
                </a:rPr>
                <a:t>   - Computation Time: 13.4150 seconds</a:t>
              </a:r>
            </a:p>
          </p:txBody>
        </p:sp>
      </p:grpSp>
      <p:grpSp>
        <p:nvGrpSpPr>
          <p:cNvPr id="50" name="组合 16">
            <a:extLst>
              <a:ext uri="{FF2B5EF4-FFF2-40B4-BE49-F238E27FC236}">
                <a16:creationId xmlns:a16="http://schemas.microsoft.com/office/drawing/2014/main" id="{E635A288-E5B7-0A10-7FE5-E2205398D589}"/>
              </a:ext>
            </a:extLst>
          </p:cNvPr>
          <p:cNvGrpSpPr/>
          <p:nvPr/>
        </p:nvGrpSpPr>
        <p:grpSpPr>
          <a:xfrm>
            <a:off x="3363466" y="4034756"/>
            <a:ext cx="2694736" cy="1999280"/>
            <a:chOff x="1832966" y="1945037"/>
            <a:chExt cx="2344971" cy="1999280"/>
          </a:xfrm>
        </p:grpSpPr>
        <p:sp>
          <p:nvSpPr>
            <p:cNvPr id="51" name="Freeform 7">
              <a:extLst>
                <a:ext uri="{FF2B5EF4-FFF2-40B4-BE49-F238E27FC236}">
                  <a16:creationId xmlns:a16="http://schemas.microsoft.com/office/drawing/2014/main" id="{AA27FCB9-16E9-0534-AB30-D2FB628EA2B4}"/>
                </a:ext>
              </a:extLst>
            </p:cNvPr>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52" name="Text Box 12">
              <a:extLst>
                <a:ext uri="{FF2B5EF4-FFF2-40B4-BE49-F238E27FC236}">
                  <a16:creationId xmlns:a16="http://schemas.microsoft.com/office/drawing/2014/main" id="{23C0749D-2AED-3489-D265-8D46F2E89399}"/>
                </a:ext>
              </a:extLst>
            </p:cNvPr>
            <p:cNvSpPr txBox="1">
              <a:spLocks noChangeArrowheads="1"/>
            </p:cNvSpPr>
            <p:nvPr/>
          </p:nvSpPr>
          <p:spPr bwMode="auto">
            <a:xfrm>
              <a:off x="1896534" y="2230472"/>
              <a:ext cx="2281403" cy="1380600"/>
            </a:xfrm>
            <a:prstGeom prst="rect">
              <a:avLst/>
            </a:prstGeom>
            <a:noFill/>
            <a:ln w="9525">
              <a:noFill/>
              <a:miter lim="800000"/>
              <a:headEnd/>
              <a:tailEnd/>
            </a:ln>
            <a:effectLst/>
          </p:spPr>
          <p:txBody>
            <a:bodyPr wrap="square" lIns="87089" tIns="43544" rIns="87089" bIns="43544">
              <a:spAutoFit/>
            </a:bodyPr>
            <a:lstStyle/>
            <a:p>
              <a:r>
                <a:rPr lang="en-US" sz="1400" dirty="0">
                  <a:latin typeface="Times New Roman" panose="02020603050405020304" pitchFamily="18" charset="0"/>
                  <a:cs typeface="Times New Roman" panose="02020603050405020304" pitchFamily="18" charset="0"/>
                </a:rPr>
                <a:t>6. CNN:</a:t>
              </a:r>
            </a:p>
            <a:p>
              <a:r>
                <a:rPr lang="en-US" sz="1400" dirty="0">
                  <a:latin typeface="Times New Roman" panose="02020603050405020304" pitchFamily="18" charset="0"/>
                  <a:cs typeface="Times New Roman" panose="02020603050405020304" pitchFamily="18" charset="0"/>
                </a:rPr>
                <a:t>   - Training Accuracy: 0.8073</a:t>
              </a:r>
            </a:p>
            <a:p>
              <a:r>
                <a:rPr lang="en-US" sz="1400" dirty="0">
                  <a:latin typeface="Times New Roman" panose="02020603050405020304" pitchFamily="18" charset="0"/>
                  <a:cs typeface="Times New Roman" panose="02020603050405020304" pitchFamily="18" charset="0"/>
                </a:rPr>
                <a:t>   - Testing Accuracy: 0.8169</a:t>
              </a:r>
            </a:p>
            <a:p>
              <a:r>
                <a:rPr lang="en-US" sz="1400" dirty="0">
                  <a:latin typeface="Times New Roman" panose="02020603050405020304" pitchFamily="18" charset="0"/>
                  <a:cs typeface="Times New Roman" panose="02020603050405020304" pitchFamily="18" charset="0"/>
                </a:rPr>
                <a:t>   - F1-score (Class 1): 0.42</a:t>
              </a:r>
            </a:p>
            <a:p>
              <a:r>
                <a:rPr lang="en-US" sz="1400" dirty="0">
                  <a:latin typeface="Times New Roman" panose="02020603050405020304" pitchFamily="18" charset="0"/>
                  <a:cs typeface="Times New Roman" panose="02020603050405020304" pitchFamily="18" charset="0"/>
                </a:rPr>
                <a:t>   - Computation Time: 182.4387 seconds</a:t>
              </a:r>
            </a:p>
          </p:txBody>
        </p:sp>
      </p:grpSp>
      <p:sp>
        <p:nvSpPr>
          <p:cNvPr id="54" name="TextBox 53">
            <a:extLst>
              <a:ext uri="{FF2B5EF4-FFF2-40B4-BE49-F238E27FC236}">
                <a16:creationId xmlns:a16="http://schemas.microsoft.com/office/drawing/2014/main" id="{85379647-EF66-817C-047E-77162395B201}"/>
              </a:ext>
            </a:extLst>
          </p:cNvPr>
          <p:cNvSpPr txBox="1"/>
          <p:nvPr/>
        </p:nvSpPr>
        <p:spPr>
          <a:xfrm>
            <a:off x="943638" y="1019656"/>
            <a:ext cx="9658793"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From the above result for each of the algorithms, the performance of the algorithms can be evaluated as follows:</a:t>
            </a:r>
          </a:p>
        </p:txBody>
      </p:sp>
    </p:spTree>
    <p:extLst>
      <p:ext uri="{BB962C8B-B14F-4D97-AF65-F5344CB8AC3E}">
        <p14:creationId xmlns:p14="http://schemas.microsoft.com/office/powerpoint/2010/main" val="210268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80" y="2227419"/>
            <a:ext cx="2815241" cy="2842574"/>
          </a:xfrm>
          <a:prstGeom prst="rect">
            <a:avLst/>
          </a:prstGeom>
        </p:spPr>
      </p:pic>
      <p:sp>
        <p:nvSpPr>
          <p:cNvPr id="8" name="Freeform 34"/>
          <p:cNvSpPr>
            <a:spLocks noEditPoints="1"/>
          </p:cNvSpPr>
          <p:nvPr/>
        </p:nvSpPr>
        <p:spPr bwMode="auto">
          <a:xfrm>
            <a:off x="10889674" y="3778953"/>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5317687" y="3736357"/>
            <a:ext cx="5966840"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flipH="1">
            <a:off x="6449312" y="3153954"/>
            <a:ext cx="4481924" cy="89255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fr-FR" altLang="zh-CN" sz="2600" dirty="0">
                <a:solidFill>
                  <a:prstClr val="black"/>
                </a:solidFill>
                <a:latin typeface="方正静蕾简体" panose="02000000000000000000" pitchFamily="2" charset="-122"/>
                <a:ea typeface="方正静蕾简体" panose="02000000000000000000" pitchFamily="2" charset="-122"/>
              </a:rPr>
              <a:t>CONCLUSION &amp; RECOMMENDATION</a:t>
            </a:r>
            <a:endParaRPr kumimoji="0" lang="zh-CN" altLang="en-US"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nvGrpSpPr>
          <p:cNvPr id="11" name="组合 10"/>
          <p:cNvGrpSpPr/>
          <p:nvPr/>
        </p:nvGrpSpPr>
        <p:grpSpPr>
          <a:xfrm>
            <a:off x="5476628" y="3193013"/>
            <a:ext cx="813743" cy="777246"/>
            <a:chOff x="6016268" y="2883155"/>
            <a:chExt cx="841304" cy="841304"/>
          </a:xfrm>
        </p:grpSpPr>
        <p:sp>
          <p:nvSpPr>
            <p:cNvPr id="12" name="椭圆 11"/>
            <p:cNvSpPr/>
            <p:nvPr/>
          </p:nvSpPr>
          <p:spPr>
            <a:xfrm>
              <a:off x="6016268" y="2883155"/>
              <a:ext cx="841304" cy="841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flipH="1">
              <a:off x="6058025" y="2940820"/>
              <a:ext cx="786100" cy="7662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9F9F9"/>
                  </a:solidFill>
                  <a:latin typeface="方正静蕾简体" panose="02000000000000000000" pitchFamily="2" charset="-122"/>
                  <a:ea typeface="方正静蕾简体" panose="02000000000000000000" pitchFamily="2" charset="-122"/>
                </a:rPr>
                <a:t>4</a:t>
              </a:r>
              <a:endParaRPr kumimoji="0" lang="zh-CN" altLang="en-US" sz="72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endParaRPr>
            </a:p>
          </p:txBody>
        </p:sp>
      </p:grpSp>
      <p:sp>
        <p:nvSpPr>
          <p:cNvPr id="14" name="文本框 13"/>
          <p:cNvSpPr txBox="1"/>
          <p:nvPr/>
        </p:nvSpPr>
        <p:spPr>
          <a:xfrm>
            <a:off x="1924286" y="2559989"/>
            <a:ext cx="22520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rPr>
              <a:t>PART  01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endParaRPr>
          </a:p>
        </p:txBody>
      </p:sp>
    </p:spTree>
    <p:extLst>
      <p:ext uri="{BB962C8B-B14F-4D97-AF65-F5344CB8AC3E}">
        <p14:creationId xmlns:p14="http://schemas.microsoft.com/office/powerpoint/2010/main" val="4113561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913" y="0"/>
            <a:ext cx="8827139" cy="1153113"/>
          </a:xfrm>
          <a:prstGeom prst="rect">
            <a:avLst/>
          </a:prstGeom>
        </p:spPr>
      </p:pic>
      <p:sp>
        <p:nvSpPr>
          <p:cNvPr id="4" name="文本框 3"/>
          <p:cNvSpPr txBox="1"/>
          <p:nvPr/>
        </p:nvSpPr>
        <p:spPr>
          <a:xfrm flipH="1">
            <a:off x="2934439" y="141481"/>
            <a:ext cx="584513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OBSERVATION &amp; FINDINGS</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14BB14DB-074D-A253-2A21-D8E9E4F468A7}"/>
              </a:ext>
            </a:extLst>
          </p:cNvPr>
          <p:cNvSpPr txBox="1"/>
          <p:nvPr/>
        </p:nvSpPr>
        <p:spPr>
          <a:xfrm>
            <a:off x="735757" y="1650685"/>
            <a:ext cx="11500139"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EDA: Gain insights, visualize data distribution, examine class imbalance, explore categorical variables, and analyze feature relationships.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Pre-processing: Handle missing values, scale features, handle outliers, drop unnecessary columns, and split data for training and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Hyperparameter Exploration: Explore parameter combinations using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RandomSearchCV</a:t>
            </a:r>
            <a:r>
              <a:rPr lang="en-US" dirty="0">
                <a:latin typeface="Times New Roman" panose="02020603050405020304" pitchFamily="18" charset="0"/>
                <a:cs typeface="Times New Roman" panose="02020603050405020304" pitchFamily="18" charset="0"/>
              </a:rPr>
              <a:t> to find optimal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Performance: Different algorithms yield varying performance results across metrics like confusion matrix, accuracy, precision, recall, and ROC curve.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Overfitting and Underfitting: Address overfitting (high training performance, poor on unseen data) and underfitting (consistently low performance) using techniques like cross-validation.</a:t>
            </a:r>
          </a:p>
        </p:txBody>
      </p:sp>
      <p:sp>
        <p:nvSpPr>
          <p:cNvPr id="7" name="Freeform 5">
            <a:extLst>
              <a:ext uri="{FF2B5EF4-FFF2-40B4-BE49-F238E27FC236}">
                <a16:creationId xmlns:a16="http://schemas.microsoft.com/office/drawing/2014/main" id="{DEBEA041-80A0-333C-B5B8-E1885B9988EC}"/>
              </a:ext>
            </a:extLst>
          </p:cNvPr>
          <p:cNvSpPr>
            <a:spLocks noEditPoints="1"/>
          </p:cNvSpPr>
          <p:nvPr/>
        </p:nvSpPr>
        <p:spPr bwMode="auto">
          <a:xfrm>
            <a:off x="211233" y="1726664"/>
            <a:ext cx="397236" cy="29632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8" name="Freeform 5">
            <a:extLst>
              <a:ext uri="{FF2B5EF4-FFF2-40B4-BE49-F238E27FC236}">
                <a16:creationId xmlns:a16="http://schemas.microsoft.com/office/drawing/2014/main" id="{2E73B288-04B3-9AB6-4C5A-F8861A247AB8}"/>
              </a:ext>
            </a:extLst>
          </p:cNvPr>
          <p:cNvSpPr>
            <a:spLocks noEditPoints="1"/>
          </p:cNvSpPr>
          <p:nvPr/>
        </p:nvSpPr>
        <p:spPr bwMode="auto">
          <a:xfrm>
            <a:off x="211233" y="2554473"/>
            <a:ext cx="397236" cy="29632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9" name="Freeform 5">
            <a:extLst>
              <a:ext uri="{FF2B5EF4-FFF2-40B4-BE49-F238E27FC236}">
                <a16:creationId xmlns:a16="http://schemas.microsoft.com/office/drawing/2014/main" id="{67130061-A92D-9AD5-08EA-6584F09701B1}"/>
              </a:ext>
            </a:extLst>
          </p:cNvPr>
          <p:cNvSpPr>
            <a:spLocks noEditPoints="1"/>
          </p:cNvSpPr>
          <p:nvPr/>
        </p:nvSpPr>
        <p:spPr bwMode="auto">
          <a:xfrm>
            <a:off x="211233" y="3403064"/>
            <a:ext cx="397236" cy="29632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5">
            <a:extLst>
              <a:ext uri="{FF2B5EF4-FFF2-40B4-BE49-F238E27FC236}">
                <a16:creationId xmlns:a16="http://schemas.microsoft.com/office/drawing/2014/main" id="{7D21B113-1A08-95DB-EB2E-C9BD0F9630EA}"/>
              </a:ext>
            </a:extLst>
          </p:cNvPr>
          <p:cNvSpPr>
            <a:spLocks noEditPoints="1"/>
          </p:cNvSpPr>
          <p:nvPr/>
        </p:nvSpPr>
        <p:spPr bwMode="auto">
          <a:xfrm>
            <a:off x="211233" y="4241264"/>
            <a:ext cx="397236" cy="29632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 name="Freeform 5">
            <a:extLst>
              <a:ext uri="{FF2B5EF4-FFF2-40B4-BE49-F238E27FC236}">
                <a16:creationId xmlns:a16="http://schemas.microsoft.com/office/drawing/2014/main" id="{78159216-196D-ADC8-FB64-148311BDE9E1}"/>
              </a:ext>
            </a:extLst>
          </p:cNvPr>
          <p:cNvSpPr>
            <a:spLocks noEditPoints="1"/>
          </p:cNvSpPr>
          <p:nvPr/>
        </p:nvSpPr>
        <p:spPr bwMode="auto">
          <a:xfrm>
            <a:off x="211233" y="5024739"/>
            <a:ext cx="397236" cy="29632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24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34"/>
          <p:cNvSpPr>
            <a:spLocks noEditPoints="1"/>
          </p:cNvSpPr>
          <p:nvPr/>
        </p:nvSpPr>
        <p:spPr bwMode="auto">
          <a:xfrm>
            <a:off x="10786407" y="68021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19" name="任意多边形 18"/>
          <p:cNvSpPr/>
          <p:nvPr/>
        </p:nvSpPr>
        <p:spPr>
          <a:xfrm>
            <a:off x="5288614" y="888465"/>
            <a:ext cx="5497793" cy="22712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447421" y="210811"/>
            <a:ext cx="4241463" cy="523220"/>
          </a:xfrm>
          <a:prstGeom prst="rect">
            <a:avLst/>
          </a:prstGeom>
          <a:noFill/>
        </p:spPr>
        <p:txBody>
          <a:bodyPr wrap="square" rtlCol="0">
            <a:spAutoFit/>
          </a:bodyPr>
          <a:lstStyle/>
          <a:p>
            <a:pPr algn="dist"/>
            <a:r>
              <a:rPr lang="en-US" altLang="zh-CN" sz="2800" dirty="0">
                <a:latin typeface="方正静蕾简体" panose="02000000000000000000" pitchFamily="2" charset="-122"/>
                <a:ea typeface="方正静蕾简体" panose="02000000000000000000" pitchFamily="2" charset="-122"/>
              </a:rPr>
              <a:t>1.</a:t>
            </a:r>
            <a:r>
              <a:rPr lang="fr-FR" altLang="zh-CN" sz="2800" dirty="0">
                <a:latin typeface="方正静蕾简体" panose="02000000000000000000" pitchFamily="2" charset="-122"/>
                <a:ea typeface="方正静蕾简体" panose="02000000000000000000" pitchFamily="2" charset="-122"/>
              </a:rPr>
              <a:t> INTRODUCTION</a:t>
            </a:r>
            <a:endParaRPr lang="zh-CN" altLang="en-US" sz="2800" dirty="0">
              <a:latin typeface="方正静蕾简体" panose="02000000000000000000" pitchFamily="2" charset="-122"/>
              <a:ea typeface="方正静蕾简体" panose="02000000000000000000" pitchFamily="2" charset="-122"/>
            </a:endParaRPr>
          </a:p>
        </p:txBody>
      </p:sp>
      <p:sp>
        <p:nvSpPr>
          <p:cNvPr id="30" name="Freeform 197"/>
          <p:cNvSpPr>
            <a:spLocks noEditPoints="1"/>
          </p:cNvSpPr>
          <p:nvPr/>
        </p:nvSpPr>
        <p:spPr bwMode="auto">
          <a:xfrm>
            <a:off x="389157" y="2448826"/>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91440" tIns="45720" rIns="91440" bIns="45720" numCol="1" anchor="t" anchorCtr="0" compatLnSpc="1"/>
          <a:lstStyle/>
          <a:p>
            <a:endParaRPr lang="zh-CN" altLang="en-US"/>
          </a:p>
        </p:txBody>
      </p:sp>
      <p:sp>
        <p:nvSpPr>
          <p:cNvPr id="31" name="文本框 30"/>
          <p:cNvSpPr txBox="1"/>
          <p:nvPr/>
        </p:nvSpPr>
        <p:spPr>
          <a:xfrm>
            <a:off x="720066" y="3607341"/>
            <a:ext cx="3612251" cy="707886"/>
          </a:xfrm>
          <a:prstGeom prst="rect">
            <a:avLst/>
          </a:prstGeom>
          <a:noFill/>
        </p:spPr>
        <p:txBody>
          <a:bodyPr wrap="square" rtlCol="0">
            <a:spAutoFit/>
          </a:bodyPr>
          <a:lstStyle/>
          <a:p>
            <a:pPr algn="ctr"/>
            <a:r>
              <a:rPr lang="en-US" altLang="zh-CN" sz="4000" b="1" dirty="0">
                <a:solidFill>
                  <a:srgbClr val="2E2E2E"/>
                </a:solidFill>
                <a:latin typeface="华文隶书" panose="02010800040101010101" pitchFamily="2" charset="-122"/>
                <a:ea typeface="华文隶书" panose="02010800040101010101" pitchFamily="2" charset="-122"/>
              </a:rPr>
              <a:t>Contents</a:t>
            </a:r>
            <a:endParaRPr lang="zh-CN" altLang="en-US" sz="4000" b="1" dirty="0">
              <a:solidFill>
                <a:srgbClr val="2E2E2E"/>
              </a:solidFill>
              <a:latin typeface="华文隶书" panose="02010800040101010101" pitchFamily="2" charset="-122"/>
              <a:ea typeface="华文隶书" panose="02010800040101010101" pitchFamily="2" charset="-122"/>
            </a:endParaRPr>
          </a:p>
        </p:txBody>
      </p:sp>
      <p:grpSp>
        <p:nvGrpSpPr>
          <p:cNvPr id="52" name="Group 4"/>
          <p:cNvGrpSpPr>
            <a:grpSpLocks noChangeAspect="1"/>
          </p:cNvGrpSpPr>
          <p:nvPr/>
        </p:nvGrpSpPr>
        <p:grpSpPr bwMode="auto">
          <a:xfrm flipV="1">
            <a:off x="5488270" y="146318"/>
            <a:ext cx="739929" cy="763583"/>
            <a:chOff x="1308" y="1009"/>
            <a:chExt cx="1001" cy="1033"/>
          </a:xfrm>
        </p:grpSpPr>
        <p:sp>
          <p:nvSpPr>
            <p:cNvPr id="53" name="Freeform 5"/>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4"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5"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6"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7"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8"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9"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0"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1"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Freeform 34">
            <a:extLst>
              <a:ext uri="{FF2B5EF4-FFF2-40B4-BE49-F238E27FC236}">
                <a16:creationId xmlns:a16="http://schemas.microsoft.com/office/drawing/2014/main" id="{16757E58-FDA8-6FE8-BAB4-E131D19EDEA5}"/>
              </a:ext>
            </a:extLst>
          </p:cNvPr>
          <p:cNvSpPr>
            <a:spLocks noEditPoints="1"/>
          </p:cNvSpPr>
          <p:nvPr/>
        </p:nvSpPr>
        <p:spPr bwMode="auto">
          <a:xfrm>
            <a:off x="10801302" y="2099332"/>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3" name="任意多边形 18">
            <a:extLst>
              <a:ext uri="{FF2B5EF4-FFF2-40B4-BE49-F238E27FC236}">
                <a16:creationId xmlns:a16="http://schemas.microsoft.com/office/drawing/2014/main" id="{AB26A82E-C0CF-787C-F15F-50534DFA9B68}"/>
              </a:ext>
            </a:extLst>
          </p:cNvPr>
          <p:cNvSpPr/>
          <p:nvPr/>
        </p:nvSpPr>
        <p:spPr>
          <a:xfrm>
            <a:off x="5269850" y="2276175"/>
            <a:ext cx="5497793" cy="22712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19">
            <a:extLst>
              <a:ext uri="{FF2B5EF4-FFF2-40B4-BE49-F238E27FC236}">
                <a16:creationId xmlns:a16="http://schemas.microsoft.com/office/drawing/2014/main" id="{FA565E57-D990-3E2B-1480-47A2C4A69601}"/>
              </a:ext>
            </a:extLst>
          </p:cNvPr>
          <p:cNvSpPr txBox="1"/>
          <p:nvPr/>
        </p:nvSpPr>
        <p:spPr>
          <a:xfrm>
            <a:off x="6368664" y="1604588"/>
            <a:ext cx="4398979" cy="954107"/>
          </a:xfrm>
          <a:prstGeom prst="rect">
            <a:avLst/>
          </a:prstGeom>
          <a:noFill/>
        </p:spPr>
        <p:txBody>
          <a:bodyPr wrap="square" rtlCol="0">
            <a:spAutoFit/>
          </a:bodyPr>
          <a:lstStyle/>
          <a:p>
            <a:pPr algn="dist"/>
            <a:r>
              <a:rPr lang="en-US" altLang="zh-CN" sz="2800" dirty="0">
                <a:latin typeface="方正静蕾简体" panose="02000000000000000000" pitchFamily="2" charset="-122"/>
                <a:ea typeface="方正静蕾简体" panose="02000000000000000000" pitchFamily="2" charset="-122"/>
              </a:rPr>
              <a:t>2. EXPERIMENT SETUP</a:t>
            </a:r>
            <a:endParaRPr lang="fr-FR" altLang="zh-CN" sz="2800" dirty="0">
              <a:latin typeface="方正静蕾简体" panose="02000000000000000000" pitchFamily="2" charset="-122"/>
              <a:ea typeface="方正静蕾简体" panose="02000000000000000000" pitchFamily="2" charset="-122"/>
            </a:endParaRPr>
          </a:p>
          <a:p>
            <a:pPr algn="dist"/>
            <a:endParaRPr lang="zh-CN" altLang="en-US" sz="2800" dirty="0">
              <a:latin typeface="方正静蕾简体" panose="02000000000000000000" pitchFamily="2" charset="-122"/>
              <a:ea typeface="方正静蕾简体" panose="02000000000000000000" pitchFamily="2" charset="-122"/>
            </a:endParaRPr>
          </a:p>
        </p:txBody>
      </p:sp>
      <p:grpSp>
        <p:nvGrpSpPr>
          <p:cNvPr id="5" name="Group 4">
            <a:extLst>
              <a:ext uri="{FF2B5EF4-FFF2-40B4-BE49-F238E27FC236}">
                <a16:creationId xmlns:a16="http://schemas.microsoft.com/office/drawing/2014/main" id="{F704E08C-BBAD-C3B8-91AE-6DDC517DE00F}"/>
              </a:ext>
            </a:extLst>
          </p:cNvPr>
          <p:cNvGrpSpPr>
            <a:grpSpLocks noChangeAspect="1"/>
          </p:cNvGrpSpPr>
          <p:nvPr/>
        </p:nvGrpSpPr>
        <p:grpSpPr bwMode="auto">
          <a:xfrm flipV="1">
            <a:off x="5483323" y="1486842"/>
            <a:ext cx="739929" cy="763583"/>
            <a:chOff x="1308" y="1009"/>
            <a:chExt cx="1001" cy="1033"/>
          </a:xfrm>
        </p:grpSpPr>
        <p:sp>
          <p:nvSpPr>
            <p:cNvPr id="6" name="Freeform 5">
              <a:extLst>
                <a:ext uri="{FF2B5EF4-FFF2-40B4-BE49-F238E27FC236}">
                  <a16:creationId xmlns:a16="http://schemas.microsoft.com/office/drawing/2014/main" id="{740A9DDB-4E02-03C2-6AD9-DF5AAA02409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 name="Freeform 6">
              <a:extLst>
                <a:ext uri="{FF2B5EF4-FFF2-40B4-BE49-F238E27FC236}">
                  <a16:creationId xmlns:a16="http://schemas.microsoft.com/office/drawing/2014/main" id="{F3FD61E4-3F3C-616D-6E7F-5C7F87EFC2C9}"/>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 name="Freeform 7">
              <a:extLst>
                <a:ext uri="{FF2B5EF4-FFF2-40B4-BE49-F238E27FC236}">
                  <a16:creationId xmlns:a16="http://schemas.microsoft.com/office/drawing/2014/main" id="{E9499A65-CB66-8947-AC12-2AF502D5129B}"/>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8">
              <a:extLst>
                <a:ext uri="{FF2B5EF4-FFF2-40B4-BE49-F238E27FC236}">
                  <a16:creationId xmlns:a16="http://schemas.microsoft.com/office/drawing/2014/main" id="{A54AE7E1-597D-F4D6-B811-A8CA0776A013}"/>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 name="Freeform 9">
              <a:extLst>
                <a:ext uri="{FF2B5EF4-FFF2-40B4-BE49-F238E27FC236}">
                  <a16:creationId xmlns:a16="http://schemas.microsoft.com/office/drawing/2014/main" id="{C255F243-C9E2-F178-C7C6-4DB4DCA2430E}"/>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1" name="Freeform 10">
              <a:extLst>
                <a:ext uri="{FF2B5EF4-FFF2-40B4-BE49-F238E27FC236}">
                  <a16:creationId xmlns:a16="http://schemas.microsoft.com/office/drawing/2014/main" id="{DCDE7865-3BF7-604A-4151-5ED5333ADDBD}"/>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2" name="Freeform 11">
              <a:extLst>
                <a:ext uri="{FF2B5EF4-FFF2-40B4-BE49-F238E27FC236}">
                  <a16:creationId xmlns:a16="http://schemas.microsoft.com/office/drawing/2014/main" id="{7F1525E5-AED7-B89D-F51C-65EC6104F27B}"/>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3" name="Freeform 12">
              <a:extLst>
                <a:ext uri="{FF2B5EF4-FFF2-40B4-BE49-F238E27FC236}">
                  <a16:creationId xmlns:a16="http://schemas.microsoft.com/office/drawing/2014/main" id="{84B92A11-B5AC-0E54-3597-14766E4E37D1}"/>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4" name="Freeform 13">
              <a:extLst>
                <a:ext uri="{FF2B5EF4-FFF2-40B4-BE49-F238E27FC236}">
                  <a16:creationId xmlns:a16="http://schemas.microsoft.com/office/drawing/2014/main" id="{DD07F039-6869-A2C0-D9FE-D9192CECF243}"/>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15" name="Freeform 34">
            <a:extLst>
              <a:ext uri="{FF2B5EF4-FFF2-40B4-BE49-F238E27FC236}">
                <a16:creationId xmlns:a16="http://schemas.microsoft.com/office/drawing/2014/main" id="{CCFFEECA-54F3-2A38-F40C-3F1F45DC7162}"/>
              </a:ext>
            </a:extLst>
          </p:cNvPr>
          <p:cNvSpPr>
            <a:spLocks noEditPoints="1"/>
          </p:cNvSpPr>
          <p:nvPr/>
        </p:nvSpPr>
        <p:spPr bwMode="auto">
          <a:xfrm>
            <a:off x="10878741" y="353653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16" name="任意多边形 18">
            <a:extLst>
              <a:ext uri="{FF2B5EF4-FFF2-40B4-BE49-F238E27FC236}">
                <a16:creationId xmlns:a16="http://schemas.microsoft.com/office/drawing/2014/main" id="{608191C7-963C-033E-60E8-50E992483B3B}"/>
              </a:ext>
            </a:extLst>
          </p:cNvPr>
          <p:cNvSpPr/>
          <p:nvPr/>
        </p:nvSpPr>
        <p:spPr>
          <a:xfrm>
            <a:off x="5359627" y="3732987"/>
            <a:ext cx="5497793" cy="22712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9">
            <a:extLst>
              <a:ext uri="{FF2B5EF4-FFF2-40B4-BE49-F238E27FC236}">
                <a16:creationId xmlns:a16="http://schemas.microsoft.com/office/drawing/2014/main" id="{E5FBC643-8D13-31C6-DCA3-725B469C107E}"/>
              </a:ext>
            </a:extLst>
          </p:cNvPr>
          <p:cNvSpPr txBox="1"/>
          <p:nvPr/>
        </p:nvSpPr>
        <p:spPr>
          <a:xfrm>
            <a:off x="6368664" y="3030963"/>
            <a:ext cx="4600587" cy="492443"/>
          </a:xfrm>
          <a:prstGeom prst="rect">
            <a:avLst/>
          </a:prstGeom>
          <a:noFill/>
        </p:spPr>
        <p:txBody>
          <a:bodyPr wrap="square" rtlCol="0">
            <a:spAutoFit/>
          </a:bodyPr>
          <a:lstStyle/>
          <a:p>
            <a:r>
              <a:rPr lang="en-US" altLang="zh-CN" sz="2600" dirty="0">
                <a:latin typeface="方正静蕾简体" panose="02000000000000000000" pitchFamily="2" charset="-122"/>
                <a:ea typeface="方正静蕾简体" panose="02000000000000000000" pitchFamily="2" charset="-122"/>
              </a:rPr>
              <a:t>3. RESULTS</a:t>
            </a:r>
            <a:endParaRPr lang="fr-FR" altLang="zh-CN" sz="2600" dirty="0">
              <a:latin typeface="方正静蕾简体" panose="02000000000000000000" pitchFamily="2" charset="-122"/>
              <a:ea typeface="方正静蕾简体" panose="02000000000000000000" pitchFamily="2" charset="-122"/>
            </a:endParaRPr>
          </a:p>
        </p:txBody>
      </p:sp>
      <p:grpSp>
        <p:nvGrpSpPr>
          <p:cNvPr id="72" name="Group 4">
            <a:extLst>
              <a:ext uri="{FF2B5EF4-FFF2-40B4-BE49-F238E27FC236}">
                <a16:creationId xmlns:a16="http://schemas.microsoft.com/office/drawing/2014/main" id="{5D7AE06F-20C3-3A34-61FD-BDEDFFDFB13D}"/>
              </a:ext>
            </a:extLst>
          </p:cNvPr>
          <p:cNvGrpSpPr>
            <a:grpSpLocks noChangeAspect="1"/>
          </p:cNvGrpSpPr>
          <p:nvPr/>
        </p:nvGrpSpPr>
        <p:grpSpPr bwMode="auto">
          <a:xfrm flipV="1">
            <a:off x="5449689" y="2927561"/>
            <a:ext cx="739929" cy="763583"/>
            <a:chOff x="1308" y="1009"/>
            <a:chExt cx="1001" cy="1033"/>
          </a:xfrm>
        </p:grpSpPr>
        <p:sp>
          <p:nvSpPr>
            <p:cNvPr id="73" name="Freeform 5">
              <a:extLst>
                <a:ext uri="{FF2B5EF4-FFF2-40B4-BE49-F238E27FC236}">
                  <a16:creationId xmlns:a16="http://schemas.microsoft.com/office/drawing/2014/main" id="{C144BB53-6F4F-286D-AA6E-08D6FC9A8A04}"/>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4" name="Freeform 6">
              <a:extLst>
                <a:ext uri="{FF2B5EF4-FFF2-40B4-BE49-F238E27FC236}">
                  <a16:creationId xmlns:a16="http://schemas.microsoft.com/office/drawing/2014/main" id="{9932AD53-2D4F-EAC2-EE63-E8E9A0B49703}"/>
                </a:ext>
              </a:extLst>
            </p:cNvPr>
            <p:cNvSpPr>
              <a:spLocks noEditPoints="1"/>
            </p:cNvSpPr>
            <p:nvPr/>
          </p:nvSpPr>
          <p:spPr bwMode="auto">
            <a:xfrm>
              <a:off x="1584" y="1066"/>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p>
          </p:txBody>
        </p:sp>
        <p:sp>
          <p:nvSpPr>
            <p:cNvPr id="75" name="Freeform 7">
              <a:extLst>
                <a:ext uri="{FF2B5EF4-FFF2-40B4-BE49-F238E27FC236}">
                  <a16:creationId xmlns:a16="http://schemas.microsoft.com/office/drawing/2014/main" id="{A2B23ABC-06A3-AD40-3CE6-6AB72FAFBF18}"/>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6" name="Freeform 8">
              <a:extLst>
                <a:ext uri="{FF2B5EF4-FFF2-40B4-BE49-F238E27FC236}">
                  <a16:creationId xmlns:a16="http://schemas.microsoft.com/office/drawing/2014/main" id="{CD7E3B3B-F32B-0580-8214-BB43F90738CB}"/>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7" name="Freeform 9">
              <a:extLst>
                <a:ext uri="{FF2B5EF4-FFF2-40B4-BE49-F238E27FC236}">
                  <a16:creationId xmlns:a16="http://schemas.microsoft.com/office/drawing/2014/main" id="{20754FBD-3693-4B9D-2562-E20C859FCF7F}"/>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8" name="Freeform 10">
              <a:extLst>
                <a:ext uri="{FF2B5EF4-FFF2-40B4-BE49-F238E27FC236}">
                  <a16:creationId xmlns:a16="http://schemas.microsoft.com/office/drawing/2014/main" id="{E25738DF-8468-D412-7ABC-40C70ACF1D2A}"/>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9" name="Freeform 11">
              <a:extLst>
                <a:ext uri="{FF2B5EF4-FFF2-40B4-BE49-F238E27FC236}">
                  <a16:creationId xmlns:a16="http://schemas.microsoft.com/office/drawing/2014/main" id="{90715865-C983-BC8E-D3AC-F5426DD71EF5}"/>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0" name="Freeform 12">
              <a:extLst>
                <a:ext uri="{FF2B5EF4-FFF2-40B4-BE49-F238E27FC236}">
                  <a16:creationId xmlns:a16="http://schemas.microsoft.com/office/drawing/2014/main" id="{C5CA5FBF-6E94-5172-744E-0B323FF64F31}"/>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1" name="Freeform 13">
              <a:extLst>
                <a:ext uri="{FF2B5EF4-FFF2-40B4-BE49-F238E27FC236}">
                  <a16:creationId xmlns:a16="http://schemas.microsoft.com/office/drawing/2014/main" id="{4E208799-4512-9B07-5E1F-79DD630CC633}"/>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82" name="Freeform 34">
            <a:extLst>
              <a:ext uri="{FF2B5EF4-FFF2-40B4-BE49-F238E27FC236}">
                <a16:creationId xmlns:a16="http://schemas.microsoft.com/office/drawing/2014/main" id="{E71E6B44-EC7C-69D7-5854-845AAB538486}"/>
              </a:ext>
            </a:extLst>
          </p:cNvPr>
          <p:cNvSpPr>
            <a:spLocks noEditPoints="1"/>
          </p:cNvSpPr>
          <p:nvPr/>
        </p:nvSpPr>
        <p:spPr bwMode="auto">
          <a:xfrm>
            <a:off x="10843628" y="484100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83" name="任意多边形 18">
            <a:extLst>
              <a:ext uri="{FF2B5EF4-FFF2-40B4-BE49-F238E27FC236}">
                <a16:creationId xmlns:a16="http://schemas.microsoft.com/office/drawing/2014/main" id="{F25B343D-AF13-458B-EA0C-188A2EA38B42}"/>
              </a:ext>
            </a:extLst>
          </p:cNvPr>
          <p:cNvSpPr/>
          <p:nvPr/>
        </p:nvSpPr>
        <p:spPr>
          <a:xfrm>
            <a:off x="5269850" y="5070242"/>
            <a:ext cx="5497793" cy="22712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19">
            <a:extLst>
              <a:ext uri="{FF2B5EF4-FFF2-40B4-BE49-F238E27FC236}">
                <a16:creationId xmlns:a16="http://schemas.microsoft.com/office/drawing/2014/main" id="{3157AD41-B877-27E4-0041-1B7FF288FD9F}"/>
              </a:ext>
            </a:extLst>
          </p:cNvPr>
          <p:cNvSpPr txBox="1"/>
          <p:nvPr/>
        </p:nvSpPr>
        <p:spPr>
          <a:xfrm>
            <a:off x="6468512" y="4338871"/>
            <a:ext cx="3806148" cy="954107"/>
          </a:xfrm>
          <a:prstGeom prst="rect">
            <a:avLst/>
          </a:prstGeom>
          <a:noFill/>
        </p:spPr>
        <p:txBody>
          <a:bodyPr wrap="square" rtlCol="0">
            <a:spAutoFit/>
          </a:bodyPr>
          <a:lstStyle/>
          <a:p>
            <a:pPr algn="dist"/>
            <a:r>
              <a:rPr lang="en-US" altLang="zh-CN" sz="2800" dirty="0">
                <a:latin typeface="方正静蕾简体" panose="02000000000000000000" pitchFamily="2" charset="-122"/>
                <a:ea typeface="方正静蕾简体" panose="02000000000000000000" pitchFamily="2" charset="-122"/>
              </a:rPr>
              <a:t>4.</a:t>
            </a:r>
            <a:r>
              <a:rPr lang="fr-FR" altLang="zh-CN" sz="2800" dirty="0">
                <a:latin typeface="方正静蕾简体" panose="02000000000000000000" pitchFamily="2" charset="-122"/>
                <a:ea typeface="方正静蕾简体" panose="02000000000000000000" pitchFamily="2" charset="-122"/>
              </a:rPr>
              <a:t> CONCLUSION &amp; RECOMMENDATION</a:t>
            </a:r>
          </a:p>
        </p:txBody>
      </p:sp>
      <p:grpSp>
        <p:nvGrpSpPr>
          <p:cNvPr id="85" name="Group 4">
            <a:extLst>
              <a:ext uri="{FF2B5EF4-FFF2-40B4-BE49-F238E27FC236}">
                <a16:creationId xmlns:a16="http://schemas.microsoft.com/office/drawing/2014/main" id="{420EC34B-801C-79EC-30E5-BD0D26F6C219}"/>
              </a:ext>
            </a:extLst>
          </p:cNvPr>
          <p:cNvGrpSpPr>
            <a:grpSpLocks noChangeAspect="1"/>
          </p:cNvGrpSpPr>
          <p:nvPr/>
        </p:nvGrpSpPr>
        <p:grpSpPr bwMode="auto">
          <a:xfrm flipV="1">
            <a:off x="5457080" y="4326518"/>
            <a:ext cx="739929" cy="763583"/>
            <a:chOff x="1308" y="1009"/>
            <a:chExt cx="1001" cy="1033"/>
          </a:xfrm>
        </p:grpSpPr>
        <p:sp>
          <p:nvSpPr>
            <p:cNvPr id="86" name="Freeform 5">
              <a:extLst>
                <a:ext uri="{FF2B5EF4-FFF2-40B4-BE49-F238E27FC236}">
                  <a16:creationId xmlns:a16="http://schemas.microsoft.com/office/drawing/2014/main" id="{E4A2F6D3-7293-F280-3832-CFE296F748A0}"/>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7" name="Freeform 6">
              <a:extLst>
                <a:ext uri="{FF2B5EF4-FFF2-40B4-BE49-F238E27FC236}">
                  <a16:creationId xmlns:a16="http://schemas.microsoft.com/office/drawing/2014/main" id="{24C89CD2-32C5-0B3B-1476-8E80A3AA4CC5}"/>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8" name="Freeform 7">
              <a:extLst>
                <a:ext uri="{FF2B5EF4-FFF2-40B4-BE49-F238E27FC236}">
                  <a16:creationId xmlns:a16="http://schemas.microsoft.com/office/drawing/2014/main" id="{B9B5A519-1D64-5BB8-27D2-408B9988B992}"/>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9" name="Freeform 8">
              <a:extLst>
                <a:ext uri="{FF2B5EF4-FFF2-40B4-BE49-F238E27FC236}">
                  <a16:creationId xmlns:a16="http://schemas.microsoft.com/office/drawing/2014/main" id="{DF3EE913-FD7E-0D02-7DA2-14D8108F239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0" name="Freeform 9">
              <a:extLst>
                <a:ext uri="{FF2B5EF4-FFF2-40B4-BE49-F238E27FC236}">
                  <a16:creationId xmlns:a16="http://schemas.microsoft.com/office/drawing/2014/main" id="{03E13ACD-C20C-FD6E-6FE1-DEAE311E544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1" name="Freeform 10">
              <a:extLst>
                <a:ext uri="{FF2B5EF4-FFF2-40B4-BE49-F238E27FC236}">
                  <a16:creationId xmlns:a16="http://schemas.microsoft.com/office/drawing/2014/main" id="{8479EC41-17E8-76F7-A2A3-1B517543673E}"/>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2" name="Freeform 11">
              <a:extLst>
                <a:ext uri="{FF2B5EF4-FFF2-40B4-BE49-F238E27FC236}">
                  <a16:creationId xmlns:a16="http://schemas.microsoft.com/office/drawing/2014/main" id="{41292211-2ED5-CC87-7FE6-D60E5FB4EB8D}"/>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3" name="Freeform 12">
              <a:extLst>
                <a:ext uri="{FF2B5EF4-FFF2-40B4-BE49-F238E27FC236}">
                  <a16:creationId xmlns:a16="http://schemas.microsoft.com/office/drawing/2014/main" id="{3B2DAD4C-4C54-E4CA-5F28-94B8BCA8FF4E}"/>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4" name="Freeform 13">
              <a:extLst>
                <a:ext uri="{FF2B5EF4-FFF2-40B4-BE49-F238E27FC236}">
                  <a16:creationId xmlns:a16="http://schemas.microsoft.com/office/drawing/2014/main" id="{41870855-E6F4-7947-3A99-8FB30563F6A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21" name="Group 4">
            <a:extLst>
              <a:ext uri="{FF2B5EF4-FFF2-40B4-BE49-F238E27FC236}">
                <a16:creationId xmlns:a16="http://schemas.microsoft.com/office/drawing/2014/main" id="{E5ED020F-041A-B345-2730-513B2321CD40}"/>
              </a:ext>
            </a:extLst>
          </p:cNvPr>
          <p:cNvGrpSpPr>
            <a:grpSpLocks noChangeAspect="1"/>
          </p:cNvGrpSpPr>
          <p:nvPr/>
        </p:nvGrpSpPr>
        <p:grpSpPr bwMode="auto">
          <a:xfrm flipV="1">
            <a:off x="5505338" y="5816892"/>
            <a:ext cx="739929" cy="763583"/>
            <a:chOff x="1308" y="1009"/>
            <a:chExt cx="1001" cy="1033"/>
          </a:xfrm>
        </p:grpSpPr>
        <p:sp>
          <p:nvSpPr>
            <p:cNvPr id="22" name="Freeform 5">
              <a:extLst>
                <a:ext uri="{FF2B5EF4-FFF2-40B4-BE49-F238E27FC236}">
                  <a16:creationId xmlns:a16="http://schemas.microsoft.com/office/drawing/2014/main" id="{B5EFA1FC-3DCE-42B4-C8C0-2DD965CA7C7A}"/>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3" name="Freeform 6">
              <a:extLst>
                <a:ext uri="{FF2B5EF4-FFF2-40B4-BE49-F238E27FC236}">
                  <a16:creationId xmlns:a16="http://schemas.microsoft.com/office/drawing/2014/main" id="{C3887B77-5FD1-A503-73E4-FFD639B5D6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7">
              <a:extLst>
                <a:ext uri="{FF2B5EF4-FFF2-40B4-BE49-F238E27FC236}">
                  <a16:creationId xmlns:a16="http://schemas.microsoft.com/office/drawing/2014/main" id="{2ED7F9CE-A5CD-B710-96CD-653E16D0360D}"/>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5" name="Freeform 8">
              <a:extLst>
                <a:ext uri="{FF2B5EF4-FFF2-40B4-BE49-F238E27FC236}">
                  <a16:creationId xmlns:a16="http://schemas.microsoft.com/office/drawing/2014/main" id="{3EF7E204-D9D3-2B1F-B9DE-11E592BD8DD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6" name="Freeform 9">
              <a:extLst>
                <a:ext uri="{FF2B5EF4-FFF2-40B4-BE49-F238E27FC236}">
                  <a16:creationId xmlns:a16="http://schemas.microsoft.com/office/drawing/2014/main" id="{47DC1CB9-35AB-4B58-E4E7-6C4520369A93}"/>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7" name="Freeform 10">
              <a:extLst>
                <a:ext uri="{FF2B5EF4-FFF2-40B4-BE49-F238E27FC236}">
                  <a16:creationId xmlns:a16="http://schemas.microsoft.com/office/drawing/2014/main" id="{DDAE3339-65B7-5631-A3C0-225E3098327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11">
              <a:extLst>
                <a:ext uri="{FF2B5EF4-FFF2-40B4-BE49-F238E27FC236}">
                  <a16:creationId xmlns:a16="http://schemas.microsoft.com/office/drawing/2014/main" id="{61FEFA91-610C-6489-33F5-2F1C3E2A0D9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9" name="Freeform 12">
              <a:extLst>
                <a:ext uri="{FF2B5EF4-FFF2-40B4-BE49-F238E27FC236}">
                  <a16:creationId xmlns:a16="http://schemas.microsoft.com/office/drawing/2014/main" id="{B388D8C1-CEF5-CFFA-0929-269B20F159FE}"/>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2" name="Freeform 13">
              <a:extLst>
                <a:ext uri="{FF2B5EF4-FFF2-40B4-BE49-F238E27FC236}">
                  <a16:creationId xmlns:a16="http://schemas.microsoft.com/office/drawing/2014/main" id="{2F3B39EE-43CE-E1EF-D470-8C6632AD6CC7}"/>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33" name="任意多边形 18">
            <a:extLst>
              <a:ext uri="{FF2B5EF4-FFF2-40B4-BE49-F238E27FC236}">
                <a16:creationId xmlns:a16="http://schemas.microsoft.com/office/drawing/2014/main" id="{986CF3DC-2CA7-08E8-8F23-FD70E65E280D}"/>
              </a:ext>
            </a:extLst>
          </p:cNvPr>
          <p:cNvSpPr/>
          <p:nvPr/>
        </p:nvSpPr>
        <p:spPr>
          <a:xfrm>
            <a:off x="5303509" y="6542308"/>
            <a:ext cx="5497793" cy="22712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19">
            <a:extLst>
              <a:ext uri="{FF2B5EF4-FFF2-40B4-BE49-F238E27FC236}">
                <a16:creationId xmlns:a16="http://schemas.microsoft.com/office/drawing/2014/main" id="{D3679D01-2A87-4AC8-FD50-9942EEADDF81}"/>
              </a:ext>
            </a:extLst>
          </p:cNvPr>
          <p:cNvSpPr txBox="1"/>
          <p:nvPr/>
        </p:nvSpPr>
        <p:spPr>
          <a:xfrm>
            <a:off x="6566075" y="6124212"/>
            <a:ext cx="4600587" cy="492443"/>
          </a:xfrm>
          <a:prstGeom prst="rect">
            <a:avLst/>
          </a:prstGeom>
          <a:noFill/>
        </p:spPr>
        <p:txBody>
          <a:bodyPr wrap="square" rtlCol="0">
            <a:spAutoFit/>
          </a:bodyPr>
          <a:lstStyle/>
          <a:p>
            <a:r>
              <a:rPr lang="en-US" altLang="zh-CN" sz="2600" dirty="0">
                <a:latin typeface="方正静蕾简体" panose="02000000000000000000" pitchFamily="2" charset="-122"/>
                <a:ea typeface="方正静蕾简体" panose="02000000000000000000" pitchFamily="2" charset="-122"/>
              </a:rPr>
              <a:t>5. REFERENCES</a:t>
            </a:r>
            <a:endParaRPr lang="fr-FR" altLang="zh-CN" sz="2600" dirty="0">
              <a:latin typeface="方正静蕾简体" panose="02000000000000000000" pitchFamily="2" charset="-122"/>
              <a:ea typeface="方正静蕾简体" panose="02000000000000000000" pitchFamily="2" charset="-122"/>
            </a:endParaRPr>
          </a:p>
        </p:txBody>
      </p:sp>
      <p:sp>
        <p:nvSpPr>
          <p:cNvPr id="35" name="Freeform 34">
            <a:extLst>
              <a:ext uri="{FF2B5EF4-FFF2-40B4-BE49-F238E27FC236}">
                <a16:creationId xmlns:a16="http://schemas.microsoft.com/office/drawing/2014/main" id="{7EF74027-D812-D316-CDEF-4BBF6B1C9778}"/>
              </a:ext>
            </a:extLst>
          </p:cNvPr>
          <p:cNvSpPr>
            <a:spLocks noEditPoints="1"/>
          </p:cNvSpPr>
          <p:nvPr/>
        </p:nvSpPr>
        <p:spPr bwMode="auto">
          <a:xfrm>
            <a:off x="10871525" y="631262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257940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83" y="0"/>
            <a:ext cx="10941626" cy="1153113"/>
          </a:xfrm>
          <a:prstGeom prst="rect">
            <a:avLst/>
          </a:prstGeom>
        </p:spPr>
      </p:pic>
      <p:sp>
        <p:nvSpPr>
          <p:cNvPr id="4" name="文本框 3"/>
          <p:cNvSpPr txBox="1"/>
          <p:nvPr/>
        </p:nvSpPr>
        <p:spPr>
          <a:xfrm flipH="1">
            <a:off x="1781047" y="203826"/>
            <a:ext cx="8038361" cy="553998"/>
          </a:xfrm>
          <a:prstGeom prst="rect">
            <a:avLst/>
          </a:prstGeom>
          <a:noFill/>
        </p:spPr>
        <p:txBody>
          <a:bodyPr wrap="square" rtlCol="0">
            <a:spAutoFit/>
          </a:bodyPr>
          <a:lstStyle/>
          <a:p>
            <a:pPr algn="ctr">
              <a:defRPr/>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POSSIBLE IMPROVEMENT DIRECTIONS</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7C5D10-594C-993A-DFB0-1D65D6EF706E}"/>
              </a:ext>
            </a:extLst>
          </p:cNvPr>
          <p:cNvSpPr txBox="1"/>
          <p:nvPr/>
        </p:nvSpPr>
        <p:spPr>
          <a:xfrm>
            <a:off x="1215736" y="1694904"/>
            <a:ext cx="10818668"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Feature Engineering: Enhance models' predictive power by exploring and creating new relevant features using domain knowledge and feature extraction techniques.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Ensemble Methods: Improve model performance by implementing ensemble methods like bagging or stacking, which combine multiple models to leverage their strengths and mitigate weaknesses.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Augmentation: Increase training data size and diversity through data augmentation techniques to enhance model generalization and performance, particularly when dealing with limited datasets.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Advanced Algorithms: Consider utilizing sophisticated algorithms and deep learning models such as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AdaBoost, Neural Networks, or RNNs for complex tasks or when existing models struggle to capture intricate data patterns.</a:t>
            </a:r>
          </a:p>
        </p:txBody>
      </p:sp>
      <p:sp>
        <p:nvSpPr>
          <p:cNvPr id="12" name="椭圆 31">
            <a:extLst>
              <a:ext uri="{FF2B5EF4-FFF2-40B4-BE49-F238E27FC236}">
                <a16:creationId xmlns:a16="http://schemas.microsoft.com/office/drawing/2014/main" id="{C7BB880C-A227-3088-286A-2FFBFFA42446}"/>
              </a:ext>
            </a:extLst>
          </p:cNvPr>
          <p:cNvSpPr/>
          <p:nvPr/>
        </p:nvSpPr>
        <p:spPr>
          <a:xfrm>
            <a:off x="467590" y="1746859"/>
            <a:ext cx="582339" cy="2786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rPr>
              <a:t>1</a:t>
            </a:r>
            <a:endParaRPr lang="zh-CN" altLang="en-US"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endParaRPr>
          </a:p>
        </p:txBody>
      </p:sp>
      <p:sp>
        <p:nvSpPr>
          <p:cNvPr id="13" name="椭圆 31">
            <a:extLst>
              <a:ext uri="{FF2B5EF4-FFF2-40B4-BE49-F238E27FC236}">
                <a16:creationId xmlns:a16="http://schemas.microsoft.com/office/drawing/2014/main" id="{7E1C9195-37C8-E22F-DB9E-2CE4522E5576}"/>
              </a:ext>
            </a:extLst>
          </p:cNvPr>
          <p:cNvSpPr/>
          <p:nvPr/>
        </p:nvSpPr>
        <p:spPr>
          <a:xfrm>
            <a:off x="467590" y="2603903"/>
            <a:ext cx="582339" cy="2786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rPr>
              <a:t>2</a:t>
            </a:r>
            <a:endParaRPr lang="zh-CN" altLang="en-US"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endParaRPr>
          </a:p>
        </p:txBody>
      </p:sp>
      <p:sp>
        <p:nvSpPr>
          <p:cNvPr id="14" name="椭圆 31">
            <a:extLst>
              <a:ext uri="{FF2B5EF4-FFF2-40B4-BE49-F238E27FC236}">
                <a16:creationId xmlns:a16="http://schemas.microsoft.com/office/drawing/2014/main" id="{AAFFFE5C-D367-FC60-A8D8-EEA3FE01FCEA}"/>
              </a:ext>
            </a:extLst>
          </p:cNvPr>
          <p:cNvSpPr/>
          <p:nvPr/>
        </p:nvSpPr>
        <p:spPr>
          <a:xfrm>
            <a:off x="474964" y="3380515"/>
            <a:ext cx="582339" cy="2786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rPr>
              <a:t>3</a:t>
            </a:r>
            <a:endParaRPr lang="zh-CN" altLang="en-US"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endParaRPr>
          </a:p>
        </p:txBody>
      </p:sp>
      <p:sp>
        <p:nvSpPr>
          <p:cNvPr id="15" name="椭圆 31">
            <a:extLst>
              <a:ext uri="{FF2B5EF4-FFF2-40B4-BE49-F238E27FC236}">
                <a16:creationId xmlns:a16="http://schemas.microsoft.com/office/drawing/2014/main" id="{EB2B0142-E164-FA74-D0DC-064A93785810}"/>
              </a:ext>
            </a:extLst>
          </p:cNvPr>
          <p:cNvSpPr/>
          <p:nvPr/>
        </p:nvSpPr>
        <p:spPr>
          <a:xfrm>
            <a:off x="474964" y="4238322"/>
            <a:ext cx="582339" cy="2786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rPr>
              <a:t>4</a:t>
            </a:r>
            <a:endParaRPr lang="zh-CN" altLang="en-US" b="1" spc="-300" dirty="0">
              <a:solidFill>
                <a:srgbClr val="392F2F"/>
              </a:solidFill>
              <a:latin typeface="Arial" panose="020B0604020202020204" pitchFamily="34" charset="0"/>
              <a:ea typeface="方正静蕾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135799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83" y="0"/>
            <a:ext cx="10941626" cy="1153113"/>
          </a:xfrm>
          <a:prstGeom prst="rect">
            <a:avLst/>
          </a:prstGeom>
        </p:spPr>
      </p:pic>
      <p:sp>
        <p:nvSpPr>
          <p:cNvPr id="4" name="文本框 3"/>
          <p:cNvSpPr txBox="1"/>
          <p:nvPr/>
        </p:nvSpPr>
        <p:spPr>
          <a:xfrm flipH="1">
            <a:off x="1781047" y="203826"/>
            <a:ext cx="8038361" cy="553998"/>
          </a:xfrm>
          <a:prstGeom prst="rect">
            <a:avLst/>
          </a:prstGeom>
          <a:noFill/>
        </p:spPr>
        <p:txBody>
          <a:bodyPr wrap="square" rtlCol="0">
            <a:spAutoFit/>
          </a:bodyPr>
          <a:lstStyle/>
          <a:p>
            <a:pPr algn="ctr">
              <a:defRPr/>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椭圆 31">
            <a:extLst>
              <a:ext uri="{FF2B5EF4-FFF2-40B4-BE49-F238E27FC236}">
                <a16:creationId xmlns:a16="http://schemas.microsoft.com/office/drawing/2014/main" id="{88CF1095-4413-16B9-F54D-37177F62EC36}"/>
              </a:ext>
            </a:extLst>
          </p:cNvPr>
          <p:cNvSpPr/>
          <p:nvPr/>
        </p:nvSpPr>
        <p:spPr>
          <a:xfrm>
            <a:off x="970655" y="1294315"/>
            <a:ext cx="9451428" cy="420247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itchFamily="34" charset="-122"/>
              <a:cs typeface="Arial" panose="020B0604020202020204" pitchFamily="34" charset="0"/>
            </a:endParaRPr>
          </a:p>
        </p:txBody>
      </p:sp>
      <p:sp>
        <p:nvSpPr>
          <p:cNvPr id="5" name="TextBox 4">
            <a:extLst>
              <a:ext uri="{FF2B5EF4-FFF2-40B4-BE49-F238E27FC236}">
                <a16:creationId xmlns:a16="http://schemas.microsoft.com/office/drawing/2014/main" id="{8DA87AA0-E772-EE0A-25A5-BE14A7D83BEE}"/>
              </a:ext>
            </a:extLst>
          </p:cNvPr>
          <p:cNvSpPr txBox="1"/>
          <p:nvPr/>
        </p:nvSpPr>
        <p:spPr>
          <a:xfrm>
            <a:off x="1426152" y="1859339"/>
            <a:ext cx="8995930"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and evaluated machine-learning models for default credit card clients.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Emphasized the importance of thorough EDA, data pre-processing, and hyperparameter exploration for optimal model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Compared the performance of different algorithms using task-specific metrics.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directions for improvement: feature engineering, ensemble methods, data augmentation, and exploring advanced algorithms.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Aimed to enhance accuracy, robustness, and generalization capabilities through these enhancements.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Provided valuable insights into the performance of machine learning models.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Highlights areas for improvement and serves as a foundation for further enhancements and research in the field.</a:t>
            </a:r>
          </a:p>
        </p:txBody>
      </p:sp>
    </p:spTree>
    <p:extLst>
      <p:ext uri="{BB962C8B-B14F-4D97-AF65-F5344CB8AC3E}">
        <p14:creationId xmlns:p14="http://schemas.microsoft.com/office/powerpoint/2010/main" val="3802626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80" y="2227419"/>
            <a:ext cx="2815241" cy="2842574"/>
          </a:xfrm>
          <a:prstGeom prst="rect">
            <a:avLst/>
          </a:prstGeom>
        </p:spPr>
      </p:pic>
      <p:sp>
        <p:nvSpPr>
          <p:cNvPr id="8" name="Freeform 34"/>
          <p:cNvSpPr>
            <a:spLocks noEditPoints="1"/>
          </p:cNvSpPr>
          <p:nvPr/>
        </p:nvSpPr>
        <p:spPr bwMode="auto">
          <a:xfrm>
            <a:off x="10889674" y="3778953"/>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5317687" y="3736357"/>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flipH="1">
            <a:off x="6449312" y="3436388"/>
            <a:ext cx="4418764" cy="49244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fr-FR" altLang="zh-CN" sz="2600" dirty="0">
                <a:solidFill>
                  <a:prstClr val="black"/>
                </a:solidFill>
                <a:latin typeface="方正静蕾简体" panose="02000000000000000000" pitchFamily="2" charset="-122"/>
                <a:ea typeface="方正静蕾简体" panose="02000000000000000000" pitchFamily="2" charset="-122"/>
              </a:rPr>
              <a:t>R E F E R E N C E S</a:t>
            </a:r>
            <a:endParaRPr kumimoji="0" lang="zh-CN" altLang="en-US"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nvGrpSpPr>
          <p:cNvPr id="11" name="组合 10"/>
          <p:cNvGrpSpPr/>
          <p:nvPr/>
        </p:nvGrpSpPr>
        <p:grpSpPr>
          <a:xfrm>
            <a:off x="5476628" y="3193013"/>
            <a:ext cx="813743" cy="777246"/>
            <a:chOff x="6016268" y="2883155"/>
            <a:chExt cx="841304" cy="841304"/>
          </a:xfrm>
        </p:grpSpPr>
        <p:sp>
          <p:nvSpPr>
            <p:cNvPr id="12" name="椭圆 11"/>
            <p:cNvSpPr/>
            <p:nvPr/>
          </p:nvSpPr>
          <p:spPr>
            <a:xfrm>
              <a:off x="6016268" y="2883155"/>
              <a:ext cx="841304" cy="841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flipH="1">
              <a:off x="6058025" y="2940820"/>
              <a:ext cx="786100" cy="7662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9F9F9"/>
                  </a:solidFill>
                  <a:latin typeface="方正静蕾简体" panose="02000000000000000000" pitchFamily="2" charset="-122"/>
                  <a:ea typeface="方正静蕾简体" panose="02000000000000000000" pitchFamily="2" charset="-122"/>
                </a:rPr>
                <a:t>5</a:t>
              </a:r>
              <a:endParaRPr kumimoji="0" lang="zh-CN" altLang="en-US" sz="72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endParaRPr>
            </a:p>
          </p:txBody>
        </p:sp>
      </p:grpSp>
      <p:sp>
        <p:nvSpPr>
          <p:cNvPr id="14" name="文本框 13"/>
          <p:cNvSpPr txBox="1"/>
          <p:nvPr/>
        </p:nvSpPr>
        <p:spPr>
          <a:xfrm>
            <a:off x="1924286" y="2559989"/>
            <a:ext cx="22520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rPr>
              <a:t>PART  01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endParaRPr>
          </a:p>
        </p:txBody>
      </p:sp>
    </p:spTree>
    <p:extLst>
      <p:ext uri="{BB962C8B-B14F-4D97-AF65-F5344CB8AC3E}">
        <p14:creationId xmlns:p14="http://schemas.microsoft.com/office/powerpoint/2010/main" val="1058379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213" y="320026"/>
            <a:ext cx="8827139" cy="1153113"/>
          </a:xfrm>
          <a:prstGeom prst="rect">
            <a:avLst/>
          </a:prstGeom>
        </p:spPr>
      </p:pic>
      <p:sp>
        <p:nvSpPr>
          <p:cNvPr id="4" name="文本框 3"/>
          <p:cNvSpPr txBox="1"/>
          <p:nvPr/>
        </p:nvSpPr>
        <p:spPr>
          <a:xfrm flipH="1">
            <a:off x="3173430" y="557117"/>
            <a:ext cx="584513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rPr>
              <a:t>REF</a:t>
            </a:r>
            <a:r>
              <a:rPr lang="fr-FR"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ERENCES</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83F11118-EBAD-75E9-25A2-0E3E0FE8E2B3}"/>
              </a:ext>
            </a:extLst>
          </p:cNvPr>
          <p:cNvSpPr txBox="1"/>
          <p:nvPr/>
        </p:nvSpPr>
        <p:spPr>
          <a:xfrm>
            <a:off x="-1" y="1879763"/>
            <a:ext cx="12191999" cy="477053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[1.] Yeh, I. C., &amp; Lien, C. H. (2009). The comparisons of data mining techniques for the predictive accuracy of probability of default of credit card clients. Expert Systems with Applications, 36(2), 2473-2480.</a:t>
            </a:r>
          </a:p>
          <a:p>
            <a:r>
              <a:rPr lang="en-US" sz="1600" dirty="0">
                <a:latin typeface="Times New Roman" panose="02020603050405020304" pitchFamily="18" charset="0"/>
                <a:cs typeface="Times New Roman" panose="02020603050405020304" pitchFamily="18" charset="0"/>
              </a:rPr>
              <a:t>[2.] Yeh, I-Cheng, Wen-Hui Hsu, and Min-</a:t>
            </a:r>
            <a:r>
              <a:rPr lang="en-US" sz="1600" dirty="0" err="1">
                <a:latin typeface="Times New Roman" panose="02020603050405020304" pitchFamily="18" charset="0"/>
                <a:cs typeface="Times New Roman" panose="02020603050405020304" pitchFamily="18" charset="0"/>
              </a:rPr>
              <a:t>Hsin</a:t>
            </a:r>
            <a:r>
              <a:rPr lang="en-US" sz="1600" dirty="0">
                <a:latin typeface="Times New Roman" panose="02020603050405020304" pitchFamily="18" charset="0"/>
                <a:cs typeface="Times New Roman" panose="02020603050405020304" pitchFamily="18" charset="0"/>
              </a:rPr>
              <a:t> Chen. "A comparative study of data mining methods for credit card default prediction: a case study of Taiwan." Expert Systems with Applications 39.10 (2012): 9451-9460.</a:t>
            </a:r>
          </a:p>
          <a:p>
            <a:r>
              <a:rPr lang="en-US" sz="1600" dirty="0">
                <a:latin typeface="Times New Roman" panose="02020603050405020304" pitchFamily="18" charset="0"/>
                <a:cs typeface="Times New Roman" panose="02020603050405020304" pitchFamily="18" charset="0"/>
              </a:rPr>
              <a:t>[3.] I-Cheng Yeh, </a:t>
            </a:r>
            <a:r>
              <a:rPr lang="en-US" sz="1600" dirty="0" err="1">
                <a:latin typeface="Times New Roman" panose="02020603050405020304" pitchFamily="18" charset="0"/>
                <a:cs typeface="Times New Roman" panose="02020603050405020304" pitchFamily="18" charset="0"/>
              </a:rPr>
              <a:t>Chih</a:t>
            </a:r>
            <a:r>
              <a:rPr lang="en-US" sz="1600" dirty="0">
                <a:latin typeface="Times New Roman" panose="02020603050405020304" pitchFamily="18" charset="0"/>
                <a:cs typeface="Times New Roman" panose="02020603050405020304" pitchFamily="18" charset="0"/>
              </a:rPr>
              <a:t>-Jen Lin, and Wen-Sheng Chu. "The comparison of data mining methods and Sorting Smoothing Method for the prediction of credit card clients' default." Expert Systems with Applications 39.3 (2012): 5750-5757.</a:t>
            </a:r>
          </a:p>
          <a:p>
            <a:r>
              <a:rPr lang="en-US" sz="1600" dirty="0">
                <a:latin typeface="Times New Roman" panose="02020603050405020304" pitchFamily="18" charset="0"/>
                <a:cs typeface="Times New Roman" panose="02020603050405020304" pitchFamily="18" charset="0"/>
              </a:rPr>
              <a:t>[4.] Yeh, I-Cheng, et al. "A novel sorting smoothing method for the prediction of credit card clients' default." Expert Systems with Applications 41.10 (2014): 4389-4396.</a:t>
            </a:r>
          </a:p>
          <a:p>
            <a:r>
              <a:rPr lang="en-US" sz="1600" dirty="0">
                <a:latin typeface="Times New Roman" panose="02020603050405020304" pitchFamily="18" charset="0"/>
                <a:cs typeface="Times New Roman" panose="02020603050405020304" pitchFamily="18" charset="0"/>
              </a:rPr>
              <a:t>[5.] Yeh, I-Cheng, et al. "The comparison of data mining methods and Sorting Smoothing Method for the prediction of credit card clients' default: A case study of Taiwan." Expert Systems with Applications 42.16 (2015): 5933-5941.</a:t>
            </a:r>
          </a:p>
          <a:p>
            <a:r>
              <a:rPr lang="en-US" sz="1600" dirty="0">
                <a:latin typeface="Times New Roman" panose="02020603050405020304" pitchFamily="18" charset="0"/>
                <a:cs typeface="Times New Roman" panose="02020603050405020304" pitchFamily="18" charset="0"/>
              </a:rPr>
              <a:t>[6.]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Documentation: Chen, T., &amp; </a:t>
            </a:r>
            <a:r>
              <a:rPr lang="en-US" sz="1600" dirty="0" err="1">
                <a:latin typeface="Times New Roman" panose="02020603050405020304" pitchFamily="18" charset="0"/>
                <a:cs typeface="Times New Roman" panose="02020603050405020304" pitchFamily="18" charset="0"/>
              </a:rPr>
              <a:t>Guestrin</a:t>
            </a:r>
            <a:r>
              <a:rPr lang="en-US" sz="1600" dirty="0">
                <a:latin typeface="Times New Roman" panose="02020603050405020304" pitchFamily="18" charset="0"/>
                <a:cs typeface="Times New Roman" panose="02020603050405020304" pitchFamily="18" charset="0"/>
              </a:rPr>
              <a:t>, C. (2016).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A scalable tree boosting system. In Proceedings of the 22nd ACM SIGKDD International Conference on Knowledge Discovery and Data Mining (pp. 785-794). </a:t>
            </a:r>
          </a:p>
          <a:p>
            <a:r>
              <a:rPr lang="en-US" sz="1600" dirty="0">
                <a:latin typeface="Times New Roman" panose="02020603050405020304" pitchFamily="18" charset="0"/>
                <a:cs typeface="Times New Roman" panose="02020603050405020304" pitchFamily="18" charset="0"/>
              </a:rPr>
              <a:t>[7.] Grid Search for Hyperparameter Tuning in Python (Article): Brownlee, J. (2021). Grid Search for Hyperparameter Tuning in Python. Machine Learning Mastery.</a:t>
            </a:r>
          </a:p>
          <a:p>
            <a:r>
              <a:rPr lang="en-US" sz="1600" dirty="0">
                <a:latin typeface="Times New Roman" panose="02020603050405020304" pitchFamily="18" charset="0"/>
                <a:cs typeface="Times New Roman" panose="02020603050405020304" pitchFamily="18" charset="0"/>
              </a:rPr>
              <a:t>[8.] A Gentle Introduction to K-Fold Cross-Validation (Article): Brownlee, J. (2021). A Gentle Introduction to K-fold Cross-Validation. Machine Learning Mastery.</a:t>
            </a:r>
          </a:p>
          <a:p>
            <a:r>
              <a:rPr lang="en-US" sz="1600" dirty="0">
                <a:latin typeface="Times New Roman" panose="02020603050405020304" pitchFamily="18" charset="0"/>
                <a:cs typeface="Times New Roman" panose="02020603050405020304" pitchFamily="18" charset="0"/>
              </a:rPr>
              <a:t>[9.] Deep Learning with Python by François Chollet (Book): Chollet, F. (2017). Deep Learning with Python. Manning Publications.</a:t>
            </a:r>
          </a:p>
          <a:p>
            <a:r>
              <a:rPr lang="en-US" sz="1600" dirty="0">
                <a:latin typeface="Times New Roman" panose="02020603050405020304" pitchFamily="18" charset="0"/>
                <a:cs typeface="Times New Roman" panose="02020603050405020304" pitchFamily="18" charset="0"/>
              </a:rPr>
              <a:t>[10.] Keras Documentation: Chollet, F., et al. (2015). Keras: Deep Learning for Python.</a:t>
            </a:r>
          </a:p>
          <a:p>
            <a:r>
              <a:rPr lang="en-US" sz="1600" dirty="0">
                <a:latin typeface="Times New Roman" panose="02020603050405020304" pitchFamily="18" charset="0"/>
                <a:cs typeface="Times New Roman" panose="02020603050405020304" pitchFamily="18" charset="0"/>
              </a:rPr>
              <a:t>[11.] </a:t>
            </a:r>
            <a:r>
              <a:rPr lang="en-US" sz="1600" dirty="0" err="1">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Documentation: Abadi, M., et al. (2015). TensorFlow: Large-scale machine learning on heterogeneous systems.</a:t>
            </a:r>
          </a:p>
        </p:txBody>
      </p:sp>
    </p:spTree>
    <p:extLst>
      <p:ext uri="{BB962C8B-B14F-4D97-AF65-F5344CB8AC3E}">
        <p14:creationId xmlns:p14="http://schemas.microsoft.com/office/powerpoint/2010/main" val="3768944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4159336" y="3044279"/>
            <a:ext cx="3633846" cy="769441"/>
          </a:xfrm>
          <a:prstGeom prst="rect">
            <a:avLst/>
          </a:prstGeom>
          <a:noFill/>
        </p:spPr>
        <p:txBody>
          <a:bodyPr wrap="square" rtlCol="0">
            <a:spAutoFit/>
          </a:bodyPr>
          <a:lstStyle/>
          <a:p>
            <a:r>
              <a:rPr lang="en-US" altLang="zh-CN" sz="4400" dirty="0">
                <a:solidFill>
                  <a:schemeClr val="tx1">
                    <a:lumMod val="65000"/>
                    <a:lumOff val="35000"/>
                  </a:schemeClr>
                </a:solidFill>
                <a:latin typeface="幼圆" panose="02010509060101010101" pitchFamily="49" charset="-122"/>
                <a:ea typeface="幼圆" panose="02010509060101010101" pitchFamily="49" charset="-122"/>
              </a:rPr>
              <a:t>THANK YOU</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1165646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80" y="2227419"/>
            <a:ext cx="2815241" cy="2842574"/>
          </a:xfrm>
          <a:prstGeom prst="rect">
            <a:avLst/>
          </a:prstGeom>
        </p:spPr>
      </p:pic>
      <p:sp>
        <p:nvSpPr>
          <p:cNvPr id="8" name="Freeform 34"/>
          <p:cNvSpPr>
            <a:spLocks noEditPoints="1"/>
          </p:cNvSpPr>
          <p:nvPr/>
        </p:nvSpPr>
        <p:spPr bwMode="auto">
          <a:xfrm>
            <a:off x="10889674" y="3778953"/>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5317687" y="3736357"/>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flipH="1">
            <a:off x="6449312" y="3436388"/>
            <a:ext cx="4418764" cy="49244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fr-FR" altLang="zh-CN"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rPr>
              <a:t>INTRODUCTION</a:t>
            </a:r>
            <a:endParaRPr kumimoji="0" lang="zh-CN" altLang="en-US" sz="2600" b="0" i="0" u="none" strike="noStrike" kern="1200" cap="none" spc="0" normalizeH="0" baseline="0" noProof="0" dirty="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grpSp>
        <p:nvGrpSpPr>
          <p:cNvPr id="11" name="组合 10"/>
          <p:cNvGrpSpPr/>
          <p:nvPr/>
        </p:nvGrpSpPr>
        <p:grpSpPr>
          <a:xfrm>
            <a:off x="5476628" y="3193013"/>
            <a:ext cx="813743" cy="777246"/>
            <a:chOff x="6016268" y="2883155"/>
            <a:chExt cx="841304" cy="841304"/>
          </a:xfrm>
        </p:grpSpPr>
        <p:sp>
          <p:nvSpPr>
            <p:cNvPr id="12" name="椭圆 11"/>
            <p:cNvSpPr/>
            <p:nvPr/>
          </p:nvSpPr>
          <p:spPr>
            <a:xfrm>
              <a:off x="6016268" y="2883155"/>
              <a:ext cx="841304" cy="841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flipH="1">
              <a:off x="6058025" y="2940820"/>
              <a:ext cx="78609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rPr>
                <a:t>1</a:t>
              </a:r>
              <a:endParaRPr kumimoji="0" lang="zh-CN" altLang="en-US" sz="7200" b="1" i="0" u="none" strike="noStrike" kern="1200" cap="none" spc="0" normalizeH="0" baseline="0" noProof="0" dirty="0">
                <a:ln>
                  <a:noFill/>
                </a:ln>
                <a:solidFill>
                  <a:srgbClr val="F9F9F9"/>
                </a:solidFill>
                <a:effectLst/>
                <a:uLnTx/>
                <a:uFillTx/>
                <a:latin typeface="方正静蕾简体" panose="02000000000000000000" pitchFamily="2" charset="-122"/>
                <a:ea typeface="方正静蕾简体" panose="02000000000000000000" pitchFamily="2" charset="-122"/>
                <a:cs typeface="+mn-cs"/>
              </a:endParaRPr>
            </a:p>
          </p:txBody>
        </p:sp>
      </p:grpSp>
      <p:sp>
        <p:nvSpPr>
          <p:cNvPr id="14" name="文本框 13"/>
          <p:cNvSpPr txBox="1"/>
          <p:nvPr/>
        </p:nvSpPr>
        <p:spPr>
          <a:xfrm>
            <a:off x="1924286" y="2559989"/>
            <a:ext cx="22520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rPr>
              <a:t>PART  01</a:t>
            </a:r>
            <a:endParaRPr kumimoji="0" lang="zh-CN" altLang="en-US" sz="3600" b="1" i="0" u="none" strike="noStrike" kern="1200" cap="none" spc="0" normalizeH="0" baseline="0" noProof="0" dirty="0">
              <a:ln>
                <a:noFill/>
              </a:ln>
              <a:solidFill>
                <a:prstClr val="black">
                  <a:lumMod val="65000"/>
                  <a:lumOff val="35000"/>
                </a:prstClr>
              </a:solidFill>
              <a:effectLst/>
              <a:uLnTx/>
              <a:uFillTx/>
              <a:latin typeface="方正兰亭超细黑简体" panose="02000000000000000000" pitchFamily="2" charset="-122"/>
              <a:ea typeface="方正兰亭超细黑简体" panose="02000000000000000000" pitchFamily="2" charset="-122"/>
              <a:cs typeface="+mn-cs"/>
            </a:endParaRPr>
          </a:p>
        </p:txBody>
      </p:sp>
    </p:spTree>
    <p:extLst>
      <p:ext uri="{BB962C8B-B14F-4D97-AF65-F5344CB8AC3E}">
        <p14:creationId xmlns:p14="http://schemas.microsoft.com/office/powerpoint/2010/main" val="333870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24E0D8DD-3CEE-A91B-060A-88A79C0B2087}"/>
              </a:ext>
            </a:extLst>
          </p:cNvPr>
          <p:cNvSpPr txBox="1"/>
          <p:nvPr/>
        </p:nvSpPr>
        <p:spPr>
          <a:xfrm flipH="1">
            <a:off x="3105421" y="506276"/>
            <a:ext cx="7472842" cy="558486"/>
          </a:xfrm>
          <a:prstGeom prst="rect">
            <a:avLst/>
          </a:prstGeom>
          <a:noFill/>
        </p:spPr>
        <p:txBody>
          <a:bodyPr wrap="square" rtlCol="0">
            <a:spAutoFit/>
          </a:bodyPr>
          <a:lstStyle/>
          <a:p>
            <a:pPr marR="0" lvl="1">
              <a:lnSpc>
                <a:spcPct val="106000"/>
              </a:lnSpc>
              <a:spcBef>
                <a:spcPts val="0"/>
              </a:spcBef>
              <a:spcAft>
                <a:spcPts val="800"/>
              </a:spcAft>
              <a:tabLst>
                <a:tab pos="0" algn="l"/>
              </a:tabLst>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 OF THE PROJECT</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478588-AA77-4346-1CC3-299AD4B8912B}"/>
              </a:ext>
            </a:extLst>
          </p:cNvPr>
          <p:cNvSpPr txBox="1"/>
          <p:nvPr/>
        </p:nvSpPr>
        <p:spPr>
          <a:xfrm>
            <a:off x="446809" y="1766135"/>
            <a:ext cx="11053090" cy="4524315"/>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 default prediction is crucial for financial institutions and individuals.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algorithms can accurately predict credit card default.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focuses on developing robust models for credit card default classification.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acquired from the UCI Machine Learning Repository.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Exploratory data analysis provides initial insights into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 includes handling duplicates, missing values, outliers and feature scaling.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is split into training and testing sets for model 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Six machine learning algorithms are used: Logistic Regression, SVM, ANN,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CNN.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Hyperparameter tuning is performed to optimize model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Models are trained on the training set and evaluated on the testing 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 metrics include accuracy, precision, recall, F1-score, and AUC-ROC.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are analyzed for each algorithm, including best parameters and scores.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Confusion matrices, classification reports, and ROC curves are presented.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and testing accuracy graphs visualize model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helps financial institutions make data-driven decisions to mitigate credit card default risk.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Lending strategies and business operations can be optimized based on the insights gained.</a:t>
            </a:r>
          </a:p>
        </p:txBody>
      </p:sp>
      <p:grpSp>
        <p:nvGrpSpPr>
          <p:cNvPr id="25" name="Group 24">
            <a:extLst>
              <a:ext uri="{FF2B5EF4-FFF2-40B4-BE49-F238E27FC236}">
                <a16:creationId xmlns:a16="http://schemas.microsoft.com/office/drawing/2014/main" id="{67267216-D462-57A3-394C-BC06684ACB24}"/>
              </a:ext>
            </a:extLst>
          </p:cNvPr>
          <p:cNvGrpSpPr/>
          <p:nvPr/>
        </p:nvGrpSpPr>
        <p:grpSpPr>
          <a:xfrm>
            <a:off x="2164773" y="151870"/>
            <a:ext cx="9468742" cy="1371658"/>
            <a:chOff x="2164773" y="151870"/>
            <a:chExt cx="9468742" cy="1371658"/>
          </a:xfrm>
        </p:grpSpPr>
        <p:grpSp>
          <p:nvGrpSpPr>
            <p:cNvPr id="5" name="组合 6">
              <a:extLst>
                <a:ext uri="{FF2B5EF4-FFF2-40B4-BE49-F238E27FC236}">
                  <a16:creationId xmlns:a16="http://schemas.microsoft.com/office/drawing/2014/main" id="{9FB92D03-B9BA-F531-C3F8-914A5E623F0C}"/>
                </a:ext>
              </a:extLst>
            </p:cNvPr>
            <p:cNvGrpSpPr/>
            <p:nvPr/>
          </p:nvGrpSpPr>
          <p:grpSpPr>
            <a:xfrm>
              <a:off x="2164773" y="151870"/>
              <a:ext cx="1330036" cy="1126835"/>
              <a:chOff x="774701" y="2601913"/>
              <a:chExt cx="3313113" cy="2997199"/>
            </a:xfrm>
            <a:solidFill>
              <a:srgbClr val="262626"/>
            </a:solidFill>
          </p:grpSpPr>
          <p:sp>
            <p:nvSpPr>
              <p:cNvPr id="6" name="Freeform 165">
                <a:extLst>
                  <a:ext uri="{FF2B5EF4-FFF2-40B4-BE49-F238E27FC236}">
                    <a16:creationId xmlns:a16="http://schemas.microsoft.com/office/drawing/2014/main" id="{2899021F-1DC9-B79F-66A4-126F4CE8027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 name="Freeform 166">
                <a:extLst>
                  <a:ext uri="{FF2B5EF4-FFF2-40B4-BE49-F238E27FC236}">
                    <a16:creationId xmlns:a16="http://schemas.microsoft.com/office/drawing/2014/main" id="{46C30686-4B01-BA63-D945-E5374AE28897}"/>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8" name="Freeform 167">
                <a:extLst>
                  <a:ext uri="{FF2B5EF4-FFF2-40B4-BE49-F238E27FC236}">
                    <a16:creationId xmlns:a16="http://schemas.microsoft.com/office/drawing/2014/main" id="{CE630ED5-EFD3-99A0-4866-55766B2C114F}"/>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9" name="Freeform 168">
                <a:extLst>
                  <a:ext uri="{FF2B5EF4-FFF2-40B4-BE49-F238E27FC236}">
                    <a16:creationId xmlns:a16="http://schemas.microsoft.com/office/drawing/2014/main" id="{64972B13-B4EA-FCC8-BBDB-2BA650E057BF}"/>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9">
                <a:extLst>
                  <a:ext uri="{FF2B5EF4-FFF2-40B4-BE49-F238E27FC236}">
                    <a16:creationId xmlns:a16="http://schemas.microsoft.com/office/drawing/2014/main" id="{9C60C1C3-35CE-2CEA-8C17-24D7864D620F}"/>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 name="Freeform 170">
                <a:extLst>
                  <a:ext uri="{FF2B5EF4-FFF2-40B4-BE49-F238E27FC236}">
                    <a16:creationId xmlns:a16="http://schemas.microsoft.com/office/drawing/2014/main" id="{0C1DA8DA-6E9F-7FD2-F6F7-A96B406AAA0C}"/>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71">
                <a:extLst>
                  <a:ext uri="{FF2B5EF4-FFF2-40B4-BE49-F238E27FC236}">
                    <a16:creationId xmlns:a16="http://schemas.microsoft.com/office/drawing/2014/main" id="{1EE36E51-DC51-708B-FF08-F1CC9482C1AD}"/>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72">
                <a:extLst>
                  <a:ext uri="{FF2B5EF4-FFF2-40B4-BE49-F238E27FC236}">
                    <a16:creationId xmlns:a16="http://schemas.microsoft.com/office/drawing/2014/main" id="{2C609F5E-D6C5-74E1-72FD-AD69A69176A5}"/>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3">
                <a:extLst>
                  <a:ext uri="{FF2B5EF4-FFF2-40B4-BE49-F238E27FC236}">
                    <a16:creationId xmlns:a16="http://schemas.microsoft.com/office/drawing/2014/main" id="{CD85D4D0-86A2-4A61-F9D7-446F6B69224B}"/>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4">
                <a:extLst>
                  <a:ext uri="{FF2B5EF4-FFF2-40B4-BE49-F238E27FC236}">
                    <a16:creationId xmlns:a16="http://schemas.microsoft.com/office/drawing/2014/main" id="{7BC1D28A-5B22-81FA-106B-D1723FAED245}"/>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5">
                <a:extLst>
                  <a:ext uri="{FF2B5EF4-FFF2-40B4-BE49-F238E27FC236}">
                    <a16:creationId xmlns:a16="http://schemas.microsoft.com/office/drawing/2014/main" id="{A0E1191B-CF98-664B-48D1-62FDF0DD676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6">
                <a:extLst>
                  <a:ext uri="{FF2B5EF4-FFF2-40B4-BE49-F238E27FC236}">
                    <a16:creationId xmlns:a16="http://schemas.microsoft.com/office/drawing/2014/main" id="{4F359DB1-7354-D9EC-3928-A0FE996AF933}"/>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7">
                <a:extLst>
                  <a:ext uri="{FF2B5EF4-FFF2-40B4-BE49-F238E27FC236}">
                    <a16:creationId xmlns:a16="http://schemas.microsoft.com/office/drawing/2014/main" id="{EEB42781-90A9-AFA9-1B17-24A524FA6A80}"/>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8">
                <a:extLst>
                  <a:ext uri="{FF2B5EF4-FFF2-40B4-BE49-F238E27FC236}">
                    <a16:creationId xmlns:a16="http://schemas.microsoft.com/office/drawing/2014/main" id="{ADA04452-9578-F00C-81E9-CDD1240AEED2}"/>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9">
                <a:extLst>
                  <a:ext uri="{FF2B5EF4-FFF2-40B4-BE49-F238E27FC236}">
                    <a16:creationId xmlns:a16="http://schemas.microsoft.com/office/drawing/2014/main" id="{9E3665DB-068A-A620-881B-0B8F44349452}"/>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80">
                <a:extLst>
                  <a:ext uri="{FF2B5EF4-FFF2-40B4-BE49-F238E27FC236}">
                    <a16:creationId xmlns:a16="http://schemas.microsoft.com/office/drawing/2014/main" id="{1EC97094-0160-80BE-AA2E-47D09408FB2F}"/>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81">
                <a:extLst>
                  <a:ext uri="{FF2B5EF4-FFF2-40B4-BE49-F238E27FC236}">
                    <a16:creationId xmlns:a16="http://schemas.microsoft.com/office/drawing/2014/main" id="{0D3AACE5-F5F6-0787-03B7-4E7280A7C9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23" name="任意多边形 18">
              <a:extLst>
                <a:ext uri="{FF2B5EF4-FFF2-40B4-BE49-F238E27FC236}">
                  <a16:creationId xmlns:a16="http://schemas.microsoft.com/office/drawing/2014/main" id="{0FDB9879-49B7-9E95-C75E-02B73EA8AD22}"/>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4">
              <a:extLst>
                <a:ext uri="{FF2B5EF4-FFF2-40B4-BE49-F238E27FC236}">
                  <a16:creationId xmlns:a16="http://schemas.microsoft.com/office/drawing/2014/main" id="{A050B582-3CA3-121D-021C-4F43F223C9DB}"/>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057074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8D198FE-12F8-2742-5961-44F70AE0C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13" y="309866"/>
            <a:ext cx="8827139" cy="1153113"/>
          </a:xfrm>
          <a:prstGeom prst="rect">
            <a:avLst/>
          </a:prstGeom>
        </p:spPr>
      </p:pic>
      <p:sp>
        <p:nvSpPr>
          <p:cNvPr id="4" name="文本框 3">
            <a:extLst>
              <a:ext uri="{FF2B5EF4-FFF2-40B4-BE49-F238E27FC236}">
                <a16:creationId xmlns:a16="http://schemas.microsoft.com/office/drawing/2014/main" id="{B76036ED-DAE2-3F31-D0DD-3837655D587C}"/>
              </a:ext>
            </a:extLst>
          </p:cNvPr>
          <p:cNvSpPr txBox="1"/>
          <p:nvPr/>
        </p:nvSpPr>
        <p:spPr>
          <a:xfrm flipH="1">
            <a:off x="3173430" y="557117"/>
            <a:ext cx="584513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LITERATURE REVIEW</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31F38377-B6A3-E65C-FE98-F14B2BDF294A}"/>
              </a:ext>
            </a:extLst>
          </p:cNvPr>
          <p:cNvSpPr txBox="1"/>
          <p:nvPr/>
        </p:nvSpPr>
        <p:spPr>
          <a:xfrm>
            <a:off x="1768601" y="2545139"/>
            <a:ext cx="9795487" cy="338554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"Yeh, I. C., &amp; Lien, C. H. (2009). The comparisons of data mining techniques for the predictive accuracy of probability of default of credit card clients. Expert Systems with Applications, 36(2), 2473-2480.“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paper compares the predictive accuracy of six data mining techniques for estimating the probability of default of credit card clients. The data mining techniques are: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Logistic regression</a:t>
            </a:r>
          </a:p>
          <a:p>
            <a:r>
              <a:rPr lang="en-US" sz="1600" dirty="0">
                <a:latin typeface="Times New Roman" panose="02020603050405020304" pitchFamily="18" charset="0"/>
                <a:cs typeface="Times New Roman" panose="02020603050405020304" pitchFamily="18" charset="0"/>
              </a:rPr>
              <a:t>•	Decision trees</a:t>
            </a:r>
          </a:p>
          <a:p>
            <a:r>
              <a:rPr lang="en-US" sz="1600" dirty="0">
                <a:latin typeface="Times New Roman" panose="02020603050405020304" pitchFamily="18" charset="0"/>
                <a:cs typeface="Times New Roman" panose="02020603050405020304" pitchFamily="18" charset="0"/>
              </a:rPr>
              <a:t>•	Support vector machines</a:t>
            </a:r>
          </a:p>
          <a:p>
            <a:r>
              <a:rPr lang="en-US" sz="1600" dirty="0">
                <a:latin typeface="Times New Roman" panose="02020603050405020304" pitchFamily="18" charset="0"/>
                <a:cs typeface="Times New Roman" panose="02020603050405020304" pitchFamily="18" charset="0"/>
              </a:rPr>
              <a:t>•	Artificial neural networks</a:t>
            </a:r>
          </a:p>
          <a:p>
            <a:r>
              <a:rPr lang="en-US" sz="1600" dirty="0">
                <a:latin typeface="Times New Roman" panose="02020603050405020304" pitchFamily="18" charset="0"/>
                <a:cs typeface="Times New Roman" panose="02020603050405020304" pitchFamily="18" charset="0"/>
              </a:rPr>
              <a:t>•	k-nearest </a:t>
            </a:r>
            <a:r>
              <a:rPr lang="en-US" sz="1600" dirty="0" err="1">
                <a:latin typeface="Times New Roman" panose="02020603050405020304" pitchFamily="18" charset="0"/>
                <a:cs typeface="Times New Roman" panose="02020603050405020304" pitchFamily="18" charset="0"/>
              </a:rPr>
              <a:t>neighbours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Naive Bayes</a:t>
            </a:r>
          </a:p>
          <a:p>
            <a:endParaRPr lang="en-US" sz="1600"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66E81E88-9B42-5BA6-B1F9-54C5403A60EC}"/>
              </a:ext>
            </a:extLst>
          </p:cNvPr>
          <p:cNvGrpSpPr/>
          <p:nvPr/>
        </p:nvGrpSpPr>
        <p:grpSpPr>
          <a:xfrm flipH="1">
            <a:off x="-2" y="1579418"/>
            <a:ext cx="12192002" cy="5122717"/>
            <a:chOff x="6208713" y="1243013"/>
            <a:chExt cx="706438" cy="620713"/>
          </a:xfrm>
          <a:noFill/>
        </p:grpSpPr>
        <p:sp>
          <p:nvSpPr>
            <p:cNvPr id="7" name="Freeform 827">
              <a:extLst>
                <a:ext uri="{FF2B5EF4-FFF2-40B4-BE49-F238E27FC236}">
                  <a16:creationId xmlns:a16="http://schemas.microsoft.com/office/drawing/2014/main" id="{48B5935A-E9A8-57A5-244E-C1E3BF881FFD}"/>
                </a:ext>
              </a:extLst>
            </p:cNvPr>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6350">
              <a:solidFill>
                <a:schemeClr val="tx1">
                  <a:lumMod val="95000"/>
                  <a:lumOff val="5000"/>
                </a:schemeClr>
              </a:solidFill>
              <a:round/>
              <a:headEnd/>
              <a:tailE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
          <p:nvSpPr>
            <p:cNvPr id="8" name="Freeform 828">
              <a:extLst>
                <a:ext uri="{FF2B5EF4-FFF2-40B4-BE49-F238E27FC236}">
                  <a16:creationId xmlns:a16="http://schemas.microsoft.com/office/drawing/2014/main" id="{FB0DA120-450C-0611-8EBF-FE3688FEBDC1}"/>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6350">
              <a:solidFill>
                <a:schemeClr val="tx1">
                  <a:lumMod val="95000"/>
                  <a:lumOff val="5000"/>
                </a:schemeClr>
              </a:solidFill>
              <a:round/>
              <a:headEnd/>
              <a:tailEnd/>
            </a:ln>
          </p:spPr>
          <p:txBody>
            <a:bodyPr vert="horz" wrap="square" lIns="121920" tIns="60960" rIns="121920" bIns="6096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3123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7AAE21-D056-68ED-4697-034B30CBB7D7}"/>
              </a:ext>
            </a:extLst>
          </p:cNvPr>
          <p:cNvGrpSpPr/>
          <p:nvPr/>
        </p:nvGrpSpPr>
        <p:grpSpPr>
          <a:xfrm>
            <a:off x="1539123" y="3311"/>
            <a:ext cx="9468742" cy="1371658"/>
            <a:chOff x="2164773" y="151870"/>
            <a:chExt cx="9468742" cy="1371658"/>
          </a:xfrm>
        </p:grpSpPr>
        <p:grpSp>
          <p:nvGrpSpPr>
            <p:cNvPr id="3" name="组合 6">
              <a:extLst>
                <a:ext uri="{FF2B5EF4-FFF2-40B4-BE49-F238E27FC236}">
                  <a16:creationId xmlns:a16="http://schemas.microsoft.com/office/drawing/2014/main" id="{ECDBBF76-65A2-84D0-C14D-FCBC3329A997}"/>
                </a:ext>
              </a:extLst>
            </p:cNvPr>
            <p:cNvGrpSpPr/>
            <p:nvPr/>
          </p:nvGrpSpPr>
          <p:grpSpPr>
            <a:xfrm>
              <a:off x="2164773" y="151870"/>
              <a:ext cx="1330036" cy="1126835"/>
              <a:chOff x="774701" y="2601913"/>
              <a:chExt cx="3313113" cy="2997199"/>
            </a:xfrm>
            <a:solidFill>
              <a:srgbClr val="262626"/>
            </a:solidFill>
          </p:grpSpPr>
          <p:sp>
            <p:nvSpPr>
              <p:cNvPr id="6" name="Freeform 165">
                <a:extLst>
                  <a:ext uri="{FF2B5EF4-FFF2-40B4-BE49-F238E27FC236}">
                    <a16:creationId xmlns:a16="http://schemas.microsoft.com/office/drawing/2014/main" id="{1D52D784-90FF-923F-C6BF-75DCED361463}"/>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7" name="Freeform 166">
                <a:extLst>
                  <a:ext uri="{FF2B5EF4-FFF2-40B4-BE49-F238E27FC236}">
                    <a16:creationId xmlns:a16="http://schemas.microsoft.com/office/drawing/2014/main" id="{2443F86A-C9C2-981C-E55B-1C8B5CEEEF92}"/>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8" name="Freeform 167">
                <a:extLst>
                  <a:ext uri="{FF2B5EF4-FFF2-40B4-BE49-F238E27FC236}">
                    <a16:creationId xmlns:a16="http://schemas.microsoft.com/office/drawing/2014/main" id="{E0FD9050-B4EE-7B29-E83E-E31E3CB63756}"/>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9" name="Freeform 168">
                <a:extLst>
                  <a:ext uri="{FF2B5EF4-FFF2-40B4-BE49-F238E27FC236}">
                    <a16:creationId xmlns:a16="http://schemas.microsoft.com/office/drawing/2014/main" id="{5D6BAB63-2CC4-F13F-DDF9-89160FC54D3D}"/>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9">
                <a:extLst>
                  <a:ext uri="{FF2B5EF4-FFF2-40B4-BE49-F238E27FC236}">
                    <a16:creationId xmlns:a16="http://schemas.microsoft.com/office/drawing/2014/main" id="{B2C8E678-B578-4CD1-1169-2C68A60B6CFD}"/>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 name="Freeform 170">
                <a:extLst>
                  <a:ext uri="{FF2B5EF4-FFF2-40B4-BE49-F238E27FC236}">
                    <a16:creationId xmlns:a16="http://schemas.microsoft.com/office/drawing/2014/main" id="{968B45F3-0511-E228-8B03-1F942272EFFC}"/>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71">
                <a:extLst>
                  <a:ext uri="{FF2B5EF4-FFF2-40B4-BE49-F238E27FC236}">
                    <a16:creationId xmlns:a16="http://schemas.microsoft.com/office/drawing/2014/main" id="{9C3B82AD-0D11-C566-8C4D-0B94B6FE7E5A}"/>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72">
                <a:extLst>
                  <a:ext uri="{FF2B5EF4-FFF2-40B4-BE49-F238E27FC236}">
                    <a16:creationId xmlns:a16="http://schemas.microsoft.com/office/drawing/2014/main" id="{A02AD434-76F1-FEDF-E2DB-4815FD61EA87}"/>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3">
                <a:extLst>
                  <a:ext uri="{FF2B5EF4-FFF2-40B4-BE49-F238E27FC236}">
                    <a16:creationId xmlns:a16="http://schemas.microsoft.com/office/drawing/2014/main" id="{89669BAB-7F55-5FB5-F9C7-8F620E181F71}"/>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4">
                <a:extLst>
                  <a:ext uri="{FF2B5EF4-FFF2-40B4-BE49-F238E27FC236}">
                    <a16:creationId xmlns:a16="http://schemas.microsoft.com/office/drawing/2014/main" id="{F1D73E93-A38D-785B-C651-47975F7F4A6F}"/>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5">
                <a:extLst>
                  <a:ext uri="{FF2B5EF4-FFF2-40B4-BE49-F238E27FC236}">
                    <a16:creationId xmlns:a16="http://schemas.microsoft.com/office/drawing/2014/main" id="{3CB8FC73-FEED-2272-ED14-99E4E15F6D5E}"/>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6">
                <a:extLst>
                  <a:ext uri="{FF2B5EF4-FFF2-40B4-BE49-F238E27FC236}">
                    <a16:creationId xmlns:a16="http://schemas.microsoft.com/office/drawing/2014/main" id="{C76CB945-B410-9312-7585-D4B8B9A43B90}"/>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7">
                <a:extLst>
                  <a:ext uri="{FF2B5EF4-FFF2-40B4-BE49-F238E27FC236}">
                    <a16:creationId xmlns:a16="http://schemas.microsoft.com/office/drawing/2014/main" id="{C8E5B858-5FE8-3C6D-CB76-847B9C58110A}"/>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8">
                <a:extLst>
                  <a:ext uri="{FF2B5EF4-FFF2-40B4-BE49-F238E27FC236}">
                    <a16:creationId xmlns:a16="http://schemas.microsoft.com/office/drawing/2014/main" id="{35CC4560-406C-92B4-9893-28ACB03DC3F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9">
                <a:extLst>
                  <a:ext uri="{FF2B5EF4-FFF2-40B4-BE49-F238E27FC236}">
                    <a16:creationId xmlns:a16="http://schemas.microsoft.com/office/drawing/2014/main" id="{0ED214D7-1894-9F1C-EE67-3D0AC8D642B5}"/>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80">
                <a:extLst>
                  <a:ext uri="{FF2B5EF4-FFF2-40B4-BE49-F238E27FC236}">
                    <a16:creationId xmlns:a16="http://schemas.microsoft.com/office/drawing/2014/main" id="{7C9C6C3B-C14E-F2FC-EA65-E13D5E678C2B}"/>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81">
                <a:extLst>
                  <a:ext uri="{FF2B5EF4-FFF2-40B4-BE49-F238E27FC236}">
                    <a16:creationId xmlns:a16="http://schemas.microsoft.com/office/drawing/2014/main" id="{FD5C1FD0-6BAB-61DF-1E5A-A85FE58D579D}"/>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4" name="任意多边形 18">
              <a:extLst>
                <a:ext uri="{FF2B5EF4-FFF2-40B4-BE49-F238E27FC236}">
                  <a16:creationId xmlns:a16="http://schemas.microsoft.com/office/drawing/2014/main" id="{D3D9693B-CA41-F29E-54D2-C31A5B7B70AE}"/>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4">
              <a:extLst>
                <a:ext uri="{FF2B5EF4-FFF2-40B4-BE49-F238E27FC236}">
                  <a16:creationId xmlns:a16="http://schemas.microsoft.com/office/drawing/2014/main" id="{989BB91D-1384-3C5A-009C-96800ABAFC30}"/>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3" name="TextBox 22">
            <a:extLst>
              <a:ext uri="{FF2B5EF4-FFF2-40B4-BE49-F238E27FC236}">
                <a16:creationId xmlns:a16="http://schemas.microsoft.com/office/drawing/2014/main" id="{C2C2A54E-1B59-0627-E97A-126EE24F9D50}"/>
              </a:ext>
            </a:extLst>
          </p:cNvPr>
          <p:cNvSpPr txBox="1"/>
          <p:nvPr/>
        </p:nvSpPr>
        <p:spPr>
          <a:xfrm>
            <a:off x="2902298" y="493036"/>
            <a:ext cx="665348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INTRODUCTION TO THE DATASET</a:t>
            </a:r>
          </a:p>
        </p:txBody>
      </p:sp>
      <p:pic>
        <p:nvPicPr>
          <p:cNvPr id="26" name="Picture 25">
            <a:extLst>
              <a:ext uri="{FF2B5EF4-FFF2-40B4-BE49-F238E27FC236}">
                <a16:creationId xmlns:a16="http://schemas.microsoft.com/office/drawing/2014/main" id="{80CBB22A-9133-F873-8383-0BD2EBE5E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584" y="5275199"/>
            <a:ext cx="6295738" cy="1228637"/>
          </a:xfrm>
          <a:prstGeom prst="rect">
            <a:avLst/>
          </a:prstGeom>
        </p:spPr>
      </p:pic>
      <p:sp>
        <p:nvSpPr>
          <p:cNvPr id="28" name="TextBox 27">
            <a:extLst>
              <a:ext uri="{FF2B5EF4-FFF2-40B4-BE49-F238E27FC236}">
                <a16:creationId xmlns:a16="http://schemas.microsoft.com/office/drawing/2014/main" id="{6CD5B41C-039C-AE20-D079-25F2F898A8EA}"/>
              </a:ext>
            </a:extLst>
          </p:cNvPr>
          <p:cNvSpPr txBox="1"/>
          <p:nvPr/>
        </p:nvSpPr>
        <p:spPr>
          <a:xfrm>
            <a:off x="235209" y="1396313"/>
            <a:ext cx="11721582" cy="3933962"/>
          </a:xfrm>
          <a:prstGeom prst="rect">
            <a:avLst/>
          </a:prstGeom>
          <a:noFill/>
        </p:spPr>
        <p:txBody>
          <a:bodyPr wrap="square">
            <a:spAutoFit/>
          </a:bodyPr>
          <a:lstStyle/>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Here is a brief overview of some of the key features present in the dataset: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 Limit Balance: The credit card limit provided to the client.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 Sex: The gender of the client (1 = male, 2 = female).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 Education: The educational background of the client (1 = graduate school, 2 = university, 3 = high school, 4 = others).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 Marriage: The marital status of the client (1 = married, 2 = single, 3 = others).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5. Age: The age of the client in years.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 Payment History (September 2005 - April 2005): The repayment status of the client's credit card bills, ranging from -2 (no consumption) to 9 (payment duly).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7. Bill Amount (September 2005 - April 2005): The amount of the billing statement for each month.</a:t>
            </a:r>
          </a:p>
          <a:p>
            <a:pPr marL="0" marR="0">
              <a:lnSpc>
                <a:spcPct val="106000"/>
              </a:lnSpc>
              <a:spcBef>
                <a:spcPts val="0"/>
              </a:spcBef>
              <a:spcAft>
                <a:spcPts val="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8. Previous Payment Amount (September 2005 - April 2005): The number of previous payments made by the client for each month.</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tabLst>
                <a:tab pos="40005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9. Default Payment: The target variable indicates whether the client defaulted on their credit card payment in the following month (1 = default, 0 = not default).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tabLst>
                <a:tab pos="400050" algn="l"/>
              </a:tabLs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AD8E438-3145-CA7C-2916-F41BF3BDD31B}"/>
              </a:ext>
            </a:extLst>
          </p:cNvPr>
          <p:cNvSpPr txBox="1"/>
          <p:nvPr/>
        </p:nvSpPr>
        <p:spPr>
          <a:xfrm>
            <a:off x="3461518" y="6347782"/>
            <a:ext cx="6094268" cy="340927"/>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Figure 1: Dataset Information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 name="Rectangle 5">
            <a:extLst>
              <a:ext uri="{FF2B5EF4-FFF2-40B4-BE49-F238E27FC236}">
                <a16:creationId xmlns:a16="http://schemas.microsoft.com/office/drawing/2014/main" id="{32630123-3720-E75B-C3AD-CE999B4B3482}"/>
              </a:ext>
            </a:extLst>
          </p:cNvPr>
          <p:cNvSpPr>
            <a:spLocks noChangeArrowheads="1"/>
          </p:cNvSpPr>
          <p:nvPr/>
        </p:nvSpPr>
        <p:spPr bwMode="auto">
          <a:xfrm>
            <a:off x="3999106" y="50291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Rectangle 6">
            <a:extLst>
              <a:ext uri="{FF2B5EF4-FFF2-40B4-BE49-F238E27FC236}">
                <a16:creationId xmlns:a16="http://schemas.microsoft.com/office/drawing/2014/main" id="{AC83C9F7-7113-9FF6-B100-CB53F85476BB}"/>
              </a:ext>
            </a:extLst>
          </p:cNvPr>
          <p:cNvSpPr>
            <a:spLocks noChangeArrowheads="1"/>
          </p:cNvSpPr>
          <p:nvPr/>
        </p:nvSpPr>
        <p:spPr bwMode="auto">
          <a:xfrm>
            <a:off x="235209" y="4932637"/>
            <a:ext cx="9273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 Link: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https://archive.ics.uci.edu/dataset/350/default+of+credit+card+clients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2094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7DD78B8-7A87-E5E8-44C4-BA22FAD1E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64" y="0"/>
            <a:ext cx="10900064" cy="1153113"/>
          </a:xfrm>
          <a:prstGeom prst="rect">
            <a:avLst/>
          </a:prstGeom>
        </p:spPr>
      </p:pic>
      <p:sp>
        <p:nvSpPr>
          <p:cNvPr id="3" name="文本框 3">
            <a:extLst>
              <a:ext uri="{FF2B5EF4-FFF2-40B4-BE49-F238E27FC236}">
                <a16:creationId xmlns:a16="http://schemas.microsoft.com/office/drawing/2014/main" id="{C8C00ADE-A520-06E0-678B-EF11E4DD0298}"/>
              </a:ext>
            </a:extLst>
          </p:cNvPr>
          <p:cNvSpPr txBox="1"/>
          <p:nvPr/>
        </p:nvSpPr>
        <p:spPr>
          <a:xfrm flipH="1">
            <a:off x="1936912" y="203825"/>
            <a:ext cx="79656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b="1" dirty="0">
                <a:solidFill>
                  <a:prstClr val="black">
                    <a:lumMod val="85000"/>
                    <a:lumOff val="15000"/>
                  </a:prstClr>
                </a:solidFill>
                <a:latin typeface="Times New Roman" panose="02020603050405020304" pitchFamily="18" charset="0"/>
                <a:ea typeface="方正静蕾简体" panose="02000000000000000000" pitchFamily="2" charset="-122"/>
                <a:cs typeface="Times New Roman" panose="02020603050405020304" pitchFamily="18" charset="0"/>
              </a:rPr>
              <a:t>ALGORITHMS USED IN THIS PROJECT</a:t>
            </a:r>
            <a:endParaRPr kumimoji="0" lang="zh-CN" altLang="en-US" sz="3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方正静蕾简体" panose="02000000000000000000" pitchFamily="2" charset="-122"/>
              <a:cs typeface="Times New Roman" panose="02020603050405020304" pitchFamily="18" charset="0"/>
            </a:endParaRPr>
          </a:p>
        </p:txBody>
      </p:sp>
      <p:grpSp>
        <p:nvGrpSpPr>
          <p:cNvPr id="53" name="Group 52">
            <a:extLst>
              <a:ext uri="{FF2B5EF4-FFF2-40B4-BE49-F238E27FC236}">
                <a16:creationId xmlns:a16="http://schemas.microsoft.com/office/drawing/2014/main" id="{EB9607BB-D544-7E85-4A1B-45AC28533D50}"/>
              </a:ext>
            </a:extLst>
          </p:cNvPr>
          <p:cNvGrpSpPr/>
          <p:nvPr/>
        </p:nvGrpSpPr>
        <p:grpSpPr>
          <a:xfrm>
            <a:off x="529657" y="1804482"/>
            <a:ext cx="8628288" cy="3693319"/>
            <a:chOff x="529657" y="1804482"/>
            <a:chExt cx="8628288" cy="3693319"/>
          </a:xfrm>
        </p:grpSpPr>
        <p:sp>
          <p:nvSpPr>
            <p:cNvPr id="4" name="TextBox 3">
              <a:extLst>
                <a:ext uri="{FF2B5EF4-FFF2-40B4-BE49-F238E27FC236}">
                  <a16:creationId xmlns:a16="http://schemas.microsoft.com/office/drawing/2014/main" id="{E22DE78D-BE6B-F8CF-D228-B64633252F72}"/>
                </a:ext>
              </a:extLst>
            </p:cNvPr>
            <p:cNvSpPr txBox="1"/>
            <p:nvPr/>
          </p:nvSpPr>
          <p:spPr>
            <a:xfrm>
              <a:off x="1092917" y="1804482"/>
              <a:ext cx="8065028" cy="369331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Logistic Regression: Estimates probability for binary classification.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Vector Machine (SVM): Separates data points using a hyperplane.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Artificial Neural Network (ANN): Deep learning model that learns complex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 Ensemble algorithm combining decision trees.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Optimized gradient-boosting algorithm.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Convolutional Neural Network (CNN): Effective for capturing spatial patterns.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algorithms used for credit card default prediction.</a:t>
              </a:r>
            </a:p>
          </p:txBody>
        </p:sp>
        <p:grpSp>
          <p:nvGrpSpPr>
            <p:cNvPr id="52" name="Group 51">
              <a:extLst>
                <a:ext uri="{FF2B5EF4-FFF2-40B4-BE49-F238E27FC236}">
                  <a16:creationId xmlns:a16="http://schemas.microsoft.com/office/drawing/2014/main" id="{62B986D1-B503-24D5-A8A1-51F96D444D48}"/>
                </a:ext>
              </a:extLst>
            </p:cNvPr>
            <p:cNvGrpSpPr/>
            <p:nvPr/>
          </p:nvGrpSpPr>
          <p:grpSpPr>
            <a:xfrm>
              <a:off x="529657" y="1852041"/>
              <a:ext cx="440998" cy="3556571"/>
              <a:chOff x="529657" y="1852041"/>
              <a:chExt cx="440998" cy="3556571"/>
            </a:xfrm>
          </p:grpSpPr>
          <p:grpSp>
            <p:nvGrpSpPr>
              <p:cNvPr id="9" name="组合 6">
                <a:extLst>
                  <a:ext uri="{FF2B5EF4-FFF2-40B4-BE49-F238E27FC236}">
                    <a16:creationId xmlns:a16="http://schemas.microsoft.com/office/drawing/2014/main" id="{AFD35617-9F98-9D12-572A-9B1A58755C0F}"/>
                  </a:ext>
                </a:extLst>
              </p:cNvPr>
              <p:cNvGrpSpPr/>
              <p:nvPr/>
            </p:nvGrpSpPr>
            <p:grpSpPr>
              <a:xfrm>
                <a:off x="573419" y="1852041"/>
                <a:ext cx="397236" cy="296321"/>
                <a:chOff x="6183313" y="1962150"/>
                <a:chExt cx="1431925" cy="1168401"/>
              </a:xfrm>
              <a:solidFill>
                <a:srgbClr val="262626"/>
              </a:solidFill>
            </p:grpSpPr>
            <p:sp>
              <p:nvSpPr>
                <p:cNvPr id="10" name="Freeform 5">
                  <a:extLst>
                    <a:ext uri="{FF2B5EF4-FFF2-40B4-BE49-F238E27FC236}">
                      <a16:creationId xmlns:a16="http://schemas.microsoft.com/office/drawing/2014/main" id="{0658FBB9-7DE8-4D14-8DE8-60B9C4F63396}"/>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 name="Freeform 6">
                  <a:extLst>
                    <a:ext uri="{FF2B5EF4-FFF2-40B4-BE49-F238E27FC236}">
                      <a16:creationId xmlns:a16="http://schemas.microsoft.com/office/drawing/2014/main" id="{B2184FDD-6825-DC32-6C29-246F1FD385E5}"/>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7">
                  <a:extLst>
                    <a:ext uri="{FF2B5EF4-FFF2-40B4-BE49-F238E27FC236}">
                      <a16:creationId xmlns:a16="http://schemas.microsoft.com/office/drawing/2014/main" id="{67B11966-509B-94F9-C15D-7FDC5382E168}"/>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8">
                  <a:extLst>
                    <a:ext uri="{FF2B5EF4-FFF2-40B4-BE49-F238E27FC236}">
                      <a16:creationId xmlns:a16="http://schemas.microsoft.com/office/drawing/2014/main" id="{242C30D5-A663-CF0C-AAE2-677B0DFC821D}"/>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9">
                  <a:extLst>
                    <a:ext uri="{FF2B5EF4-FFF2-40B4-BE49-F238E27FC236}">
                      <a16:creationId xmlns:a16="http://schemas.microsoft.com/office/drawing/2014/main" id="{3AB21087-67C2-ECE0-6283-7C7DAD2CED67}"/>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16" name="组合 6">
                <a:extLst>
                  <a:ext uri="{FF2B5EF4-FFF2-40B4-BE49-F238E27FC236}">
                    <a16:creationId xmlns:a16="http://schemas.microsoft.com/office/drawing/2014/main" id="{B58364C4-E70A-9E83-4B9E-ACFC3C13EAA1}"/>
                  </a:ext>
                </a:extLst>
              </p:cNvPr>
              <p:cNvGrpSpPr/>
              <p:nvPr/>
            </p:nvGrpSpPr>
            <p:grpSpPr>
              <a:xfrm>
                <a:off x="533351" y="2360509"/>
                <a:ext cx="397236" cy="296321"/>
                <a:chOff x="6183313" y="1962150"/>
                <a:chExt cx="1431925" cy="1168401"/>
              </a:xfrm>
              <a:solidFill>
                <a:srgbClr val="262626"/>
              </a:solidFill>
            </p:grpSpPr>
            <p:sp>
              <p:nvSpPr>
                <p:cNvPr id="17" name="Freeform 5">
                  <a:extLst>
                    <a:ext uri="{FF2B5EF4-FFF2-40B4-BE49-F238E27FC236}">
                      <a16:creationId xmlns:a16="http://schemas.microsoft.com/office/drawing/2014/main" id="{F6C195D7-703C-FBB0-1470-70BB1A751E0F}"/>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6">
                  <a:extLst>
                    <a:ext uri="{FF2B5EF4-FFF2-40B4-BE49-F238E27FC236}">
                      <a16:creationId xmlns:a16="http://schemas.microsoft.com/office/drawing/2014/main" id="{9D4BC0D7-A04D-ED5E-0EC7-79407DA7A16B}"/>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7">
                  <a:extLst>
                    <a:ext uri="{FF2B5EF4-FFF2-40B4-BE49-F238E27FC236}">
                      <a16:creationId xmlns:a16="http://schemas.microsoft.com/office/drawing/2014/main" id="{654E9B9A-8E9C-CB66-F22F-A1A8DA99FB2A}"/>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8">
                  <a:extLst>
                    <a:ext uri="{FF2B5EF4-FFF2-40B4-BE49-F238E27FC236}">
                      <a16:creationId xmlns:a16="http://schemas.microsoft.com/office/drawing/2014/main" id="{2C937957-25ED-4264-A0A2-1FDB3173A507}"/>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9">
                  <a:extLst>
                    <a:ext uri="{FF2B5EF4-FFF2-40B4-BE49-F238E27FC236}">
                      <a16:creationId xmlns:a16="http://schemas.microsoft.com/office/drawing/2014/main" id="{5F9BABD9-4BD8-A4C1-85EF-8F5D22F0C353}"/>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6">
                <a:extLst>
                  <a:ext uri="{FF2B5EF4-FFF2-40B4-BE49-F238E27FC236}">
                    <a16:creationId xmlns:a16="http://schemas.microsoft.com/office/drawing/2014/main" id="{12B3BF39-C89D-C2E4-2DAD-D0AC307F60B4}"/>
                  </a:ext>
                </a:extLst>
              </p:cNvPr>
              <p:cNvGrpSpPr/>
              <p:nvPr/>
            </p:nvGrpSpPr>
            <p:grpSpPr>
              <a:xfrm>
                <a:off x="541875" y="4023911"/>
                <a:ext cx="397236" cy="296321"/>
                <a:chOff x="6183313" y="1962150"/>
                <a:chExt cx="1431925" cy="1168401"/>
              </a:xfrm>
              <a:solidFill>
                <a:srgbClr val="262626"/>
              </a:solidFill>
            </p:grpSpPr>
            <p:sp>
              <p:nvSpPr>
                <p:cNvPr id="23" name="Freeform 5">
                  <a:extLst>
                    <a:ext uri="{FF2B5EF4-FFF2-40B4-BE49-F238E27FC236}">
                      <a16:creationId xmlns:a16="http://schemas.microsoft.com/office/drawing/2014/main" id="{77990AA1-1B1B-D453-0680-68F299CA7D0A}"/>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6">
                  <a:extLst>
                    <a:ext uri="{FF2B5EF4-FFF2-40B4-BE49-F238E27FC236}">
                      <a16:creationId xmlns:a16="http://schemas.microsoft.com/office/drawing/2014/main" id="{2771DFEB-FDC9-7CB6-AE44-1145D890ECFF}"/>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7">
                  <a:extLst>
                    <a:ext uri="{FF2B5EF4-FFF2-40B4-BE49-F238E27FC236}">
                      <a16:creationId xmlns:a16="http://schemas.microsoft.com/office/drawing/2014/main" id="{81EBA714-7E54-586E-28CC-1CC05590DABF}"/>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6" name="Freeform 8">
                  <a:extLst>
                    <a:ext uri="{FF2B5EF4-FFF2-40B4-BE49-F238E27FC236}">
                      <a16:creationId xmlns:a16="http://schemas.microsoft.com/office/drawing/2014/main" id="{56690EB5-B966-60FB-7DBC-3D5F80D3EB09}"/>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7" name="Freeform 9">
                  <a:extLst>
                    <a:ext uri="{FF2B5EF4-FFF2-40B4-BE49-F238E27FC236}">
                      <a16:creationId xmlns:a16="http://schemas.microsoft.com/office/drawing/2014/main" id="{24594FCA-9B06-6398-78F4-06E655287139}"/>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8" name="组合 6">
                <a:extLst>
                  <a:ext uri="{FF2B5EF4-FFF2-40B4-BE49-F238E27FC236}">
                    <a16:creationId xmlns:a16="http://schemas.microsoft.com/office/drawing/2014/main" id="{07DB6E77-2E7A-C250-E974-0F5318A74F1E}"/>
                  </a:ext>
                </a:extLst>
              </p:cNvPr>
              <p:cNvGrpSpPr/>
              <p:nvPr/>
            </p:nvGrpSpPr>
            <p:grpSpPr>
              <a:xfrm>
                <a:off x="537613" y="2934765"/>
                <a:ext cx="397236" cy="296321"/>
                <a:chOff x="6183313" y="1962150"/>
                <a:chExt cx="1431925" cy="1168401"/>
              </a:xfrm>
              <a:solidFill>
                <a:srgbClr val="262626"/>
              </a:solidFill>
            </p:grpSpPr>
            <p:sp>
              <p:nvSpPr>
                <p:cNvPr id="29" name="Freeform 5">
                  <a:extLst>
                    <a:ext uri="{FF2B5EF4-FFF2-40B4-BE49-F238E27FC236}">
                      <a16:creationId xmlns:a16="http://schemas.microsoft.com/office/drawing/2014/main" id="{A1682CDE-DE6E-D1E6-2348-61AF1AE90294}"/>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0" name="Freeform 6">
                  <a:extLst>
                    <a:ext uri="{FF2B5EF4-FFF2-40B4-BE49-F238E27FC236}">
                      <a16:creationId xmlns:a16="http://schemas.microsoft.com/office/drawing/2014/main" id="{9F366747-C16F-2D97-DE43-5ED0C31C3B77}"/>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1" name="Freeform 7">
                  <a:extLst>
                    <a:ext uri="{FF2B5EF4-FFF2-40B4-BE49-F238E27FC236}">
                      <a16:creationId xmlns:a16="http://schemas.microsoft.com/office/drawing/2014/main" id="{0A27AA95-1139-D74D-C06D-73998074CB33}"/>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2" name="Freeform 8">
                  <a:extLst>
                    <a:ext uri="{FF2B5EF4-FFF2-40B4-BE49-F238E27FC236}">
                      <a16:creationId xmlns:a16="http://schemas.microsoft.com/office/drawing/2014/main" id="{59DC7E40-54DA-357C-E786-05B4C485C5E4}"/>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3" name="Freeform 9">
                  <a:extLst>
                    <a:ext uri="{FF2B5EF4-FFF2-40B4-BE49-F238E27FC236}">
                      <a16:creationId xmlns:a16="http://schemas.microsoft.com/office/drawing/2014/main" id="{27397695-2014-9224-D276-5F94036B748F}"/>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34" name="组合 6">
                <a:extLst>
                  <a:ext uri="{FF2B5EF4-FFF2-40B4-BE49-F238E27FC236}">
                    <a16:creationId xmlns:a16="http://schemas.microsoft.com/office/drawing/2014/main" id="{D7647734-24CE-3940-1C89-48BFC6D851D6}"/>
                  </a:ext>
                </a:extLst>
              </p:cNvPr>
              <p:cNvGrpSpPr/>
              <p:nvPr/>
            </p:nvGrpSpPr>
            <p:grpSpPr>
              <a:xfrm>
                <a:off x="533351" y="3484864"/>
                <a:ext cx="397236" cy="296321"/>
                <a:chOff x="6183313" y="1962150"/>
                <a:chExt cx="1431925" cy="1168401"/>
              </a:xfrm>
              <a:solidFill>
                <a:srgbClr val="262626"/>
              </a:solidFill>
            </p:grpSpPr>
            <p:sp>
              <p:nvSpPr>
                <p:cNvPr id="35" name="Freeform 5">
                  <a:extLst>
                    <a:ext uri="{FF2B5EF4-FFF2-40B4-BE49-F238E27FC236}">
                      <a16:creationId xmlns:a16="http://schemas.microsoft.com/office/drawing/2014/main" id="{66BD7D78-A137-DED3-F86C-BE49A1015AE9}"/>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6" name="Freeform 6">
                  <a:extLst>
                    <a:ext uri="{FF2B5EF4-FFF2-40B4-BE49-F238E27FC236}">
                      <a16:creationId xmlns:a16="http://schemas.microsoft.com/office/drawing/2014/main" id="{E8FB3B3A-DFF9-5A35-F1AE-348C6B9045D9}"/>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7" name="Freeform 7">
                  <a:extLst>
                    <a:ext uri="{FF2B5EF4-FFF2-40B4-BE49-F238E27FC236}">
                      <a16:creationId xmlns:a16="http://schemas.microsoft.com/office/drawing/2014/main" id="{FF6BECD8-FF50-2E70-7966-45D7C2F4FC86}"/>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8" name="Freeform 8">
                  <a:extLst>
                    <a:ext uri="{FF2B5EF4-FFF2-40B4-BE49-F238E27FC236}">
                      <a16:creationId xmlns:a16="http://schemas.microsoft.com/office/drawing/2014/main" id="{2C49B636-3E02-B37C-3BE7-BE1C41A95644}"/>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9" name="Freeform 9">
                  <a:extLst>
                    <a:ext uri="{FF2B5EF4-FFF2-40B4-BE49-F238E27FC236}">
                      <a16:creationId xmlns:a16="http://schemas.microsoft.com/office/drawing/2014/main" id="{F3DB59B2-A888-78A7-0733-61F057A1F71A}"/>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40" name="组合 6">
                <a:extLst>
                  <a:ext uri="{FF2B5EF4-FFF2-40B4-BE49-F238E27FC236}">
                    <a16:creationId xmlns:a16="http://schemas.microsoft.com/office/drawing/2014/main" id="{8662F4B7-C948-5C9B-EEF7-CF8974422750}"/>
                  </a:ext>
                </a:extLst>
              </p:cNvPr>
              <p:cNvGrpSpPr/>
              <p:nvPr/>
            </p:nvGrpSpPr>
            <p:grpSpPr>
              <a:xfrm>
                <a:off x="529657" y="4562192"/>
                <a:ext cx="397236" cy="296321"/>
                <a:chOff x="6183313" y="1962150"/>
                <a:chExt cx="1431925" cy="1168401"/>
              </a:xfrm>
              <a:solidFill>
                <a:srgbClr val="262626"/>
              </a:solidFill>
            </p:grpSpPr>
            <p:sp>
              <p:nvSpPr>
                <p:cNvPr id="41" name="Freeform 5">
                  <a:extLst>
                    <a:ext uri="{FF2B5EF4-FFF2-40B4-BE49-F238E27FC236}">
                      <a16:creationId xmlns:a16="http://schemas.microsoft.com/office/drawing/2014/main" id="{7482E92C-13C8-5D73-6B40-1218DA785649}"/>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2" name="Freeform 6">
                  <a:extLst>
                    <a:ext uri="{FF2B5EF4-FFF2-40B4-BE49-F238E27FC236}">
                      <a16:creationId xmlns:a16="http://schemas.microsoft.com/office/drawing/2014/main" id="{AC61568C-1307-B1E5-9677-4B1FA36019E4}"/>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3" name="Freeform 7">
                  <a:extLst>
                    <a:ext uri="{FF2B5EF4-FFF2-40B4-BE49-F238E27FC236}">
                      <a16:creationId xmlns:a16="http://schemas.microsoft.com/office/drawing/2014/main" id="{12002EF5-D4C3-1247-05A7-105BD87DCB31}"/>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4" name="Freeform 8">
                  <a:extLst>
                    <a:ext uri="{FF2B5EF4-FFF2-40B4-BE49-F238E27FC236}">
                      <a16:creationId xmlns:a16="http://schemas.microsoft.com/office/drawing/2014/main" id="{23F41A6E-8D62-DCA0-9824-BB9AE5B2245C}"/>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5" name="Freeform 9">
                  <a:extLst>
                    <a:ext uri="{FF2B5EF4-FFF2-40B4-BE49-F238E27FC236}">
                      <a16:creationId xmlns:a16="http://schemas.microsoft.com/office/drawing/2014/main" id="{C4577F25-DBF4-9168-6583-9BFDAEBA6673}"/>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46" name="组合 6">
                <a:extLst>
                  <a:ext uri="{FF2B5EF4-FFF2-40B4-BE49-F238E27FC236}">
                    <a16:creationId xmlns:a16="http://schemas.microsoft.com/office/drawing/2014/main" id="{B4A859E5-79B3-0EBE-C623-9E9344DE0595}"/>
                  </a:ext>
                </a:extLst>
              </p:cNvPr>
              <p:cNvGrpSpPr/>
              <p:nvPr/>
            </p:nvGrpSpPr>
            <p:grpSpPr>
              <a:xfrm>
                <a:off x="573419" y="5112291"/>
                <a:ext cx="397236" cy="296321"/>
                <a:chOff x="6183313" y="1962150"/>
                <a:chExt cx="1431925" cy="1168401"/>
              </a:xfrm>
              <a:solidFill>
                <a:srgbClr val="262626"/>
              </a:solidFill>
            </p:grpSpPr>
            <p:sp>
              <p:nvSpPr>
                <p:cNvPr id="47" name="Freeform 5">
                  <a:extLst>
                    <a:ext uri="{FF2B5EF4-FFF2-40B4-BE49-F238E27FC236}">
                      <a16:creationId xmlns:a16="http://schemas.microsoft.com/office/drawing/2014/main" id="{0333C477-078D-6A6A-CF2B-A7EF4D1138E3}"/>
                    </a:ext>
                  </a:extLst>
                </p:cNvPr>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48" name="Freeform 6">
                  <a:extLst>
                    <a:ext uri="{FF2B5EF4-FFF2-40B4-BE49-F238E27FC236}">
                      <a16:creationId xmlns:a16="http://schemas.microsoft.com/office/drawing/2014/main" id="{E4AD4EA1-C0DF-7AF5-5AF7-E49FB5A4AC63}"/>
                    </a:ext>
                  </a:extLst>
                </p:cNvPr>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49" name="Freeform 7">
                  <a:extLst>
                    <a:ext uri="{FF2B5EF4-FFF2-40B4-BE49-F238E27FC236}">
                      <a16:creationId xmlns:a16="http://schemas.microsoft.com/office/drawing/2014/main" id="{132965B5-7F80-8E77-DAD5-EDEE8849C8FD}"/>
                    </a:ext>
                  </a:extLst>
                </p:cNvPr>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50" name="Freeform 8">
                  <a:extLst>
                    <a:ext uri="{FF2B5EF4-FFF2-40B4-BE49-F238E27FC236}">
                      <a16:creationId xmlns:a16="http://schemas.microsoft.com/office/drawing/2014/main" id="{4B6CE3CA-C351-6F32-D185-FF1D2EE7C409}"/>
                    </a:ext>
                  </a:extLst>
                </p:cNvPr>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51" name="Freeform 9">
                  <a:extLst>
                    <a:ext uri="{FF2B5EF4-FFF2-40B4-BE49-F238E27FC236}">
                      <a16:creationId xmlns:a16="http://schemas.microsoft.com/office/drawing/2014/main" id="{6860134C-22B6-6FB0-BD8F-4FFA6CEE9196}"/>
                    </a:ext>
                  </a:extLst>
                </p:cNvPr>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grpSp>
      <p:pic>
        <p:nvPicPr>
          <p:cNvPr id="1032" name="Picture 8" descr="How algorithms come into being - TechTalks">
            <a:extLst>
              <a:ext uri="{FF2B5EF4-FFF2-40B4-BE49-F238E27FC236}">
                <a16:creationId xmlns:a16="http://schemas.microsoft.com/office/drawing/2014/main" id="{B8A23B06-AF98-5521-9CC0-431A14F07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2956" y="4368070"/>
            <a:ext cx="2655925" cy="165995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44C26392-E0CA-A7A9-3893-30D75DA66939}"/>
              </a:ext>
            </a:extLst>
          </p:cNvPr>
          <p:cNvSpPr txBox="1"/>
          <p:nvPr/>
        </p:nvSpPr>
        <p:spPr>
          <a:xfrm>
            <a:off x="8624454" y="6149170"/>
            <a:ext cx="2961410" cy="346893"/>
          </a:xfrm>
          <a:prstGeom prst="rect">
            <a:avLst/>
          </a:prstGeom>
          <a:noFill/>
        </p:spPr>
        <p:txBody>
          <a:bodyPr wrap="square">
            <a:spAutoFit/>
          </a:bodyPr>
          <a:lstStyle/>
          <a:p>
            <a:pPr marL="57150" marR="0" algn="ctr">
              <a:lnSpc>
                <a:spcPct val="106000"/>
              </a:lnSpc>
              <a:spcBef>
                <a:spcPts val="0"/>
              </a:spcBef>
              <a:spcAft>
                <a:spcPts val="800"/>
              </a:spcAft>
              <a:tabLst>
                <a:tab pos="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Figure 2: Algorithms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7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438739-FFD6-540A-3D42-C5CF79B94640}"/>
              </a:ext>
            </a:extLst>
          </p:cNvPr>
          <p:cNvGrpSpPr/>
          <p:nvPr/>
        </p:nvGrpSpPr>
        <p:grpSpPr>
          <a:xfrm>
            <a:off x="1539123" y="83127"/>
            <a:ext cx="9468742" cy="1291842"/>
            <a:chOff x="2164773" y="151870"/>
            <a:chExt cx="9468742" cy="1371658"/>
          </a:xfrm>
        </p:grpSpPr>
        <p:grpSp>
          <p:nvGrpSpPr>
            <p:cNvPr id="6" name="组合 6">
              <a:extLst>
                <a:ext uri="{FF2B5EF4-FFF2-40B4-BE49-F238E27FC236}">
                  <a16:creationId xmlns:a16="http://schemas.microsoft.com/office/drawing/2014/main" id="{2187023A-9C2B-ABA2-22F6-847B0F05834A}"/>
                </a:ext>
              </a:extLst>
            </p:cNvPr>
            <p:cNvGrpSpPr/>
            <p:nvPr/>
          </p:nvGrpSpPr>
          <p:grpSpPr>
            <a:xfrm>
              <a:off x="2164773" y="151870"/>
              <a:ext cx="1330036" cy="1126835"/>
              <a:chOff x="774701" y="2601913"/>
              <a:chExt cx="3313113" cy="2997199"/>
            </a:xfrm>
            <a:solidFill>
              <a:srgbClr val="262626"/>
            </a:solidFill>
          </p:grpSpPr>
          <p:sp>
            <p:nvSpPr>
              <p:cNvPr id="9" name="Freeform 165">
                <a:extLst>
                  <a:ext uri="{FF2B5EF4-FFF2-40B4-BE49-F238E27FC236}">
                    <a16:creationId xmlns:a16="http://schemas.microsoft.com/office/drawing/2014/main" id="{2BB3200D-2BB3-EC09-5587-48B03AC2245F}"/>
                  </a:ext>
                </a:extLst>
              </p:cNvPr>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0" name="Freeform 166">
                <a:extLst>
                  <a:ext uri="{FF2B5EF4-FFF2-40B4-BE49-F238E27FC236}">
                    <a16:creationId xmlns:a16="http://schemas.microsoft.com/office/drawing/2014/main" id="{04EA1BF1-CEF8-FC69-227C-D253AEDC87E4}"/>
                  </a:ext>
                </a:extLst>
              </p:cNvPr>
              <p:cNvSpPr>
                <a:spLocks/>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1" name="Freeform 167">
                <a:extLst>
                  <a:ext uri="{FF2B5EF4-FFF2-40B4-BE49-F238E27FC236}">
                    <a16:creationId xmlns:a16="http://schemas.microsoft.com/office/drawing/2014/main" id="{228B3A05-FB87-9903-52FE-0475E37A8FBB}"/>
                  </a:ext>
                </a:extLst>
              </p:cNvPr>
              <p:cNvSpPr>
                <a:spLocks/>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 name="Freeform 168">
                <a:extLst>
                  <a:ext uri="{FF2B5EF4-FFF2-40B4-BE49-F238E27FC236}">
                    <a16:creationId xmlns:a16="http://schemas.microsoft.com/office/drawing/2014/main" id="{11956B0A-9420-F5B9-2958-77F1699EE0D0}"/>
                  </a:ext>
                </a:extLst>
              </p:cNvPr>
              <p:cNvSpPr>
                <a:spLocks/>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169">
                <a:extLst>
                  <a:ext uri="{FF2B5EF4-FFF2-40B4-BE49-F238E27FC236}">
                    <a16:creationId xmlns:a16="http://schemas.microsoft.com/office/drawing/2014/main" id="{F845F699-C074-00F1-2FF3-8BA95159F4B1}"/>
                  </a:ext>
                </a:extLst>
              </p:cNvPr>
              <p:cNvSpPr>
                <a:spLocks/>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170">
                <a:extLst>
                  <a:ext uri="{FF2B5EF4-FFF2-40B4-BE49-F238E27FC236}">
                    <a16:creationId xmlns:a16="http://schemas.microsoft.com/office/drawing/2014/main" id="{11720B57-2E35-C82B-8F57-7124814EC73B}"/>
                  </a:ext>
                </a:extLst>
              </p:cNvPr>
              <p:cNvSpPr>
                <a:spLocks/>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5" name="Freeform 171">
                <a:extLst>
                  <a:ext uri="{FF2B5EF4-FFF2-40B4-BE49-F238E27FC236}">
                    <a16:creationId xmlns:a16="http://schemas.microsoft.com/office/drawing/2014/main" id="{51F7DB7E-75D5-040F-534B-0E0D436D6DD0}"/>
                  </a:ext>
                </a:extLst>
              </p:cNvPr>
              <p:cNvSpPr>
                <a:spLocks/>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6" name="Freeform 172">
                <a:extLst>
                  <a:ext uri="{FF2B5EF4-FFF2-40B4-BE49-F238E27FC236}">
                    <a16:creationId xmlns:a16="http://schemas.microsoft.com/office/drawing/2014/main" id="{DA90142C-CC34-DDCA-2258-96F7CB7538DC}"/>
                  </a:ext>
                </a:extLst>
              </p:cNvPr>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7" name="Freeform 173">
                <a:extLst>
                  <a:ext uri="{FF2B5EF4-FFF2-40B4-BE49-F238E27FC236}">
                    <a16:creationId xmlns:a16="http://schemas.microsoft.com/office/drawing/2014/main" id="{75486EBF-5487-80C2-AEA0-9F30017550A2}"/>
                  </a:ext>
                </a:extLst>
              </p:cNvPr>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8" name="Freeform 174">
                <a:extLst>
                  <a:ext uri="{FF2B5EF4-FFF2-40B4-BE49-F238E27FC236}">
                    <a16:creationId xmlns:a16="http://schemas.microsoft.com/office/drawing/2014/main" id="{873EEB3B-4216-BE58-DD3B-53CD96ABF1AD}"/>
                  </a:ext>
                </a:extLst>
              </p:cNvPr>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175">
                <a:extLst>
                  <a:ext uri="{FF2B5EF4-FFF2-40B4-BE49-F238E27FC236}">
                    <a16:creationId xmlns:a16="http://schemas.microsoft.com/office/drawing/2014/main" id="{A0EF04CF-E9F0-AAB5-0E3A-AE383A90341C}"/>
                  </a:ext>
                </a:extLst>
              </p:cNvPr>
              <p:cNvSpPr>
                <a:spLocks/>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76">
                <a:extLst>
                  <a:ext uri="{FF2B5EF4-FFF2-40B4-BE49-F238E27FC236}">
                    <a16:creationId xmlns:a16="http://schemas.microsoft.com/office/drawing/2014/main" id="{0FA4AE76-EB39-C773-1A57-BE649A4FDBDC}"/>
                  </a:ext>
                </a:extLst>
              </p:cNvPr>
              <p:cNvSpPr>
                <a:spLocks/>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77">
                <a:extLst>
                  <a:ext uri="{FF2B5EF4-FFF2-40B4-BE49-F238E27FC236}">
                    <a16:creationId xmlns:a16="http://schemas.microsoft.com/office/drawing/2014/main" id="{D514117C-9697-9118-0256-633D163E69AB}"/>
                  </a:ext>
                </a:extLst>
              </p:cNvPr>
              <p:cNvSpPr>
                <a:spLocks/>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78">
                <a:extLst>
                  <a:ext uri="{FF2B5EF4-FFF2-40B4-BE49-F238E27FC236}">
                    <a16:creationId xmlns:a16="http://schemas.microsoft.com/office/drawing/2014/main" id="{F2E46046-0D85-48C7-4C93-EEC1C6A1583B}"/>
                  </a:ext>
                </a:extLst>
              </p:cNvPr>
              <p:cNvSpPr>
                <a:spLocks/>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79">
                <a:extLst>
                  <a:ext uri="{FF2B5EF4-FFF2-40B4-BE49-F238E27FC236}">
                    <a16:creationId xmlns:a16="http://schemas.microsoft.com/office/drawing/2014/main" id="{A8403AA0-58E0-0B24-3323-ADB1CC56EDCE}"/>
                  </a:ext>
                </a:extLst>
              </p:cNvPr>
              <p:cNvSpPr>
                <a:spLocks/>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4" name="Freeform 180">
                <a:extLst>
                  <a:ext uri="{FF2B5EF4-FFF2-40B4-BE49-F238E27FC236}">
                    <a16:creationId xmlns:a16="http://schemas.microsoft.com/office/drawing/2014/main" id="{E0E33D23-5475-D820-8DC9-3A24AD6D1F48}"/>
                  </a:ext>
                </a:extLst>
              </p:cNvPr>
              <p:cNvSpPr>
                <a:spLocks/>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5" name="Freeform 181">
                <a:extLst>
                  <a:ext uri="{FF2B5EF4-FFF2-40B4-BE49-F238E27FC236}">
                    <a16:creationId xmlns:a16="http://schemas.microsoft.com/office/drawing/2014/main" id="{6B459738-AA31-DC6E-81F6-EABC5B85C4A9}"/>
                  </a:ext>
                </a:extLst>
              </p:cNvPr>
              <p:cNvSpPr>
                <a:spLocks/>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7" name="任意多边形 18">
              <a:extLst>
                <a:ext uri="{FF2B5EF4-FFF2-40B4-BE49-F238E27FC236}">
                  <a16:creationId xmlns:a16="http://schemas.microsoft.com/office/drawing/2014/main" id="{96C11BDF-BBE4-B391-BE19-564D5D178B33}"/>
                </a:ext>
              </a:extLst>
            </p:cNvPr>
            <p:cNvSpPr/>
            <p:nvPr/>
          </p:nvSpPr>
          <p:spPr>
            <a:xfrm>
              <a:off x="2164773" y="997030"/>
              <a:ext cx="8548254" cy="44449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4">
              <a:extLst>
                <a:ext uri="{FF2B5EF4-FFF2-40B4-BE49-F238E27FC236}">
                  <a16:creationId xmlns:a16="http://schemas.microsoft.com/office/drawing/2014/main" id="{BA8D3B29-0DEB-5A8F-F03C-E8F3EED0646D}"/>
                </a:ext>
              </a:extLst>
            </p:cNvPr>
            <p:cNvSpPr>
              <a:spLocks noEditPoints="1"/>
            </p:cNvSpPr>
            <p:nvPr/>
          </p:nvSpPr>
          <p:spPr bwMode="auto">
            <a:xfrm>
              <a:off x="10669457" y="790371"/>
              <a:ext cx="964058" cy="7331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sp>
        <p:nvSpPr>
          <p:cNvPr id="27" name="TextBox 26">
            <a:extLst>
              <a:ext uri="{FF2B5EF4-FFF2-40B4-BE49-F238E27FC236}">
                <a16:creationId xmlns:a16="http://schemas.microsoft.com/office/drawing/2014/main" id="{9CC5099D-A6FE-B322-1174-16D54480F560}"/>
              </a:ext>
            </a:extLst>
          </p:cNvPr>
          <p:cNvSpPr txBox="1"/>
          <p:nvPr/>
        </p:nvSpPr>
        <p:spPr>
          <a:xfrm>
            <a:off x="2886365" y="405379"/>
            <a:ext cx="6094268" cy="558486"/>
          </a:xfrm>
          <a:prstGeom prst="rect">
            <a:avLst/>
          </a:prstGeom>
          <a:noFill/>
        </p:spPr>
        <p:txBody>
          <a:bodyPr wrap="square">
            <a:spAutoFit/>
          </a:bodyPr>
          <a:lstStyle/>
          <a:p>
            <a:pPr marR="0" lvl="1">
              <a:lnSpc>
                <a:spcPct val="106000"/>
              </a:lnSpc>
              <a:spcBef>
                <a:spcPts val="0"/>
              </a:spcBef>
              <a:spcAft>
                <a:spcPts val="800"/>
              </a:spcAft>
              <a:tabLst>
                <a:tab pos="0" algn="l"/>
              </a:tabLst>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 PROCESS</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4B9D88E1-DC2B-883F-9710-0164A8EFFA21}"/>
              </a:ext>
            </a:extLst>
          </p:cNvPr>
          <p:cNvSpPr txBox="1"/>
          <p:nvPr/>
        </p:nvSpPr>
        <p:spPr>
          <a:xfrm>
            <a:off x="220806" y="1839467"/>
            <a:ext cx="11572875"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Importing Libraries: Necessary libraries for analysis, modelling, and visualization are imported.</a:t>
            </a:r>
          </a:p>
          <a:p>
            <a:r>
              <a:rPr lang="en-US" dirty="0">
                <a:latin typeface="Times New Roman" panose="02020603050405020304" pitchFamily="18" charset="0"/>
                <a:cs typeface="Times New Roman" panose="02020603050405020304" pitchFamily="18" charset="0"/>
              </a:rPr>
              <a:t>2. Data Acquisition: The dataset is downloaded and read into a pandas DataFrame.</a:t>
            </a:r>
          </a:p>
          <a:p>
            <a:r>
              <a:rPr lang="en-US" dirty="0">
                <a:latin typeface="Times New Roman" panose="02020603050405020304" pitchFamily="18" charset="0"/>
                <a:cs typeface="Times New Roman" panose="02020603050405020304" pitchFamily="18" charset="0"/>
              </a:rPr>
              <a:t>3. Exploratory Data Analysis (EDA): Initial insights through data visualization and exploration.</a:t>
            </a:r>
          </a:p>
          <a:p>
            <a:r>
              <a:rPr lang="en-US" dirty="0">
                <a:latin typeface="Times New Roman" panose="02020603050405020304" pitchFamily="18" charset="0"/>
                <a:cs typeface="Times New Roman" panose="02020603050405020304" pitchFamily="18" charset="0"/>
              </a:rPr>
              <a:t>4. Data Pre-processing: Handling duplicates, missing values, dropping unnecessary columns, outlier detection, and feature scaling.</a:t>
            </a:r>
          </a:p>
          <a:p>
            <a:r>
              <a:rPr lang="en-US" dirty="0">
                <a:latin typeface="Times New Roman" panose="02020603050405020304" pitchFamily="18" charset="0"/>
                <a:cs typeface="Times New Roman" panose="02020603050405020304" pitchFamily="18" charset="0"/>
              </a:rPr>
              <a:t>5. Data Splitting: The dataset is split into training and testing sets.</a:t>
            </a:r>
          </a:p>
          <a:p>
            <a:r>
              <a:rPr lang="en-US" dirty="0">
                <a:latin typeface="Times New Roman" panose="02020603050405020304" pitchFamily="18" charset="0"/>
                <a:cs typeface="Times New Roman" panose="02020603050405020304" pitchFamily="18" charset="0"/>
              </a:rPr>
              <a:t>6. Model Training and Hyperparameter Tuning: Algorithms are trained on the training set with hyperparameter tuning.</a:t>
            </a:r>
          </a:p>
          <a:p>
            <a:r>
              <a:rPr lang="en-US" dirty="0">
                <a:latin typeface="Times New Roman" panose="02020603050405020304" pitchFamily="18" charset="0"/>
                <a:cs typeface="Times New Roman" panose="02020603050405020304" pitchFamily="18" charset="0"/>
              </a:rPr>
              <a:t>7. Record Computation Time: Measure and record the computation time for each model.</a:t>
            </a:r>
          </a:p>
          <a:p>
            <a:r>
              <a:rPr lang="en-US" dirty="0">
                <a:latin typeface="Times New Roman" panose="02020603050405020304" pitchFamily="18" charset="0"/>
                <a:cs typeface="Times New Roman" panose="02020603050405020304" pitchFamily="18" charset="0"/>
              </a:rPr>
              <a:t>8. Model Evaluation: Evaluate models on the testing set using performance metrics and analyze confusion matrices, classification reports, and ROC curves.</a:t>
            </a:r>
          </a:p>
          <a:p>
            <a:r>
              <a:rPr lang="en-US" dirty="0">
                <a:latin typeface="Times New Roman" panose="02020603050405020304" pitchFamily="18" charset="0"/>
                <a:cs typeface="Times New Roman" panose="02020603050405020304" pitchFamily="18" charset="0"/>
              </a:rPr>
              <a:t>9. Comparison and Selection: Compare algorithm performance and select the best model for credit card default prediction.</a:t>
            </a:r>
          </a:p>
          <a:p>
            <a:r>
              <a:rPr lang="en-US" dirty="0">
                <a:latin typeface="Times New Roman" panose="02020603050405020304" pitchFamily="18" charset="0"/>
                <a:cs typeface="Times New Roman" panose="02020603050405020304" pitchFamily="18" charset="0"/>
              </a:rPr>
              <a:t>10. Recommendations and Insights: Use project results and insights to inform decision-making, optimize lending strategies, and enhance risk management.</a:t>
            </a:r>
          </a:p>
        </p:txBody>
      </p:sp>
    </p:spTree>
    <p:extLst>
      <p:ext uri="{BB962C8B-B14F-4D97-AF65-F5344CB8AC3E}">
        <p14:creationId xmlns:p14="http://schemas.microsoft.com/office/powerpoint/2010/main" val="2313501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3499</Words>
  <Application>Microsoft Office PowerPoint</Application>
  <PresentationFormat>Widescreen</PresentationFormat>
  <Paragraphs>426</Paragraphs>
  <Slides>34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Calibri Light</vt:lpstr>
      <vt:lpstr>华文隶书</vt:lpstr>
      <vt:lpstr>Times New Roman</vt:lpstr>
      <vt:lpstr>幼圆</vt:lpstr>
      <vt:lpstr>方正兰亭超细黑简体</vt:lpstr>
      <vt:lpstr>方正静蕾简体</vt:lpstr>
      <vt:lpstr>Office Theme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 Kumar Giri</dc:creator>
  <cp:lastModifiedBy>Sanju Kumar Giri</cp:lastModifiedBy>
  <cp:revision>11</cp:revision>
  <dcterms:created xsi:type="dcterms:W3CDTF">2023-06-10T11:05:09Z</dcterms:created>
  <dcterms:modified xsi:type="dcterms:W3CDTF">2023-06-19T09:02:36Z</dcterms:modified>
</cp:coreProperties>
</file>