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Fira Mono Medium"/>
      <p:regular r:id="rId16"/>
    </p:embeddedFont>
    <p:embeddedFont>
      <p:font typeface="Fira Mono Medium"/>
      <p:regular r:id="rId17"/>
    </p:embeddedFont>
    <p:embeddedFont>
      <p:font typeface="Fira Sans"/>
      <p:regular r:id="rId18"/>
    </p:embeddedFont>
    <p:embeddedFont>
      <p:font typeface="Fira Sans"/>
      <p:regular r:id="rId19"/>
    </p:embeddedFont>
    <p:embeddedFont>
      <p:font typeface="Fira Sans"/>
      <p:regular r:id="rId20"/>
    </p:embeddedFont>
    <p:embeddedFont>
      <p:font typeface="Fira Sans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Building an ELT Pipeline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presentation summarizes the key concepts and practical steps to build an ELT pipeline using dbt, Snowflake, and Airflow, based on "jayzern's" comprehensive tutorial.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3054"/>
            <a:ext cx="108860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Understanding ELT: Core Concepts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35461"/>
            <a:ext cx="6521410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869531"/>
            <a:ext cx="51007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ETL (Extract, Transform, Load)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359950"/>
            <a:ext cx="60677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 transformed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before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loading into data warehouses. Common when cloud storage was expensive, prioritizing cost minimization.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35461"/>
            <a:ext cx="6521410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42014" y="3869531"/>
            <a:ext cx="51007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ELT (Extract, Load, Transform)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542014" y="4359950"/>
            <a:ext cx="606778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 is first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loaded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into the data warehouse, then transformed. Preferred today due to cheaper cloud storage (e.g., Snowflake), allowing flexible "slice and dice" operations.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93790" y="62935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ELT offers greater flexibility and scalability, leveraging modern data warehousing capabilities for post-load transformations.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46873"/>
            <a:ext cx="88449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Key Tools in the ELT Stack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809280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659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DBT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150162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 Build Tool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is used specifically for data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transformation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 It enables analytics engineers to transform data in their warehouse by simply writing SQL.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2809280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3659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Snowflake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4150162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Serves as the robust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 warehouse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 Its architecture allows for independent scaling of storage and compute, ideal for ELT workflows.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2809280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3659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Airflow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4150162"/>
            <a:ext cx="415861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 open-source platform for programmatically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authoring, scheduling, and monitoring workflows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 It acts as the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orchestration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layer, managing pipeline dependencies.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2198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These tools form a powerful combination for building efficient and scalable data pipelines.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818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Data Modeling with Fact Tables and Data Marts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62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Fact Tables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438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Store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numeric measures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from business processes.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860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Contain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foreign keys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linking to dimensional tables.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282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Examples: Sales transactions, website clicks, sensor readings.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62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Data Marts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24386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Specialized data repositories for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specific business functions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489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Often derived from a larger data warehouse.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911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Examples: Marketing data mart, finance data mart.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1885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approach optimizes data for analytical queries and reporting, making it accessible to business users.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57432"/>
            <a:ext cx="7143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DBT Project Structure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19839"/>
            <a:ext cx="13042821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dbt_project.yml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file orchestrates the project, defining directories for various components: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153132"/>
            <a:ext cx="6407944" cy="1730812"/>
          </a:xfrm>
          <a:prstGeom prst="roundRect">
            <a:avLst>
              <a:gd name="adj" fmla="val 8453"/>
            </a:avLst>
          </a:prstGeom>
          <a:noFill/>
          <a:ln w="30480">
            <a:solidFill>
              <a:srgbClr val="47474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3310" y="3153132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FF6BD8"/>
          </a:solidFill>
          <a:ln/>
        </p:spPr>
      </p:sp>
      <p:sp>
        <p:nvSpPr>
          <p:cNvPr id="6" name="Text 4"/>
          <p:cNvSpPr/>
          <p:nvPr/>
        </p:nvSpPr>
        <p:spPr>
          <a:xfrm>
            <a:off x="1142524" y="34104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Models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42524" y="3900845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SQL logic for transformations. Separate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staging models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(views) from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mart models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(tables).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548" y="3153132"/>
            <a:ext cx="6408063" cy="1730812"/>
          </a:xfrm>
          <a:prstGeom prst="roundRect">
            <a:avLst>
              <a:gd name="adj" fmla="val 8453"/>
            </a:avLst>
          </a:prstGeom>
          <a:noFill/>
          <a:ln w="30480">
            <a:solidFill>
              <a:srgbClr val="47474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98067" y="3153132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FF6BD8"/>
          </a:solidFill>
          <a:ln/>
        </p:spPr>
      </p:sp>
      <p:sp>
        <p:nvSpPr>
          <p:cNvPr id="10" name="Text 8"/>
          <p:cNvSpPr/>
          <p:nvPr/>
        </p:nvSpPr>
        <p:spPr>
          <a:xfrm>
            <a:off x="7777282" y="34104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Macros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777282" y="3900845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Reusable SQL snippets to template code and apply consistent business logic.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10758"/>
            <a:ext cx="6407944" cy="1761292"/>
          </a:xfrm>
          <a:prstGeom prst="roundRect">
            <a:avLst>
              <a:gd name="adj" fmla="val 8307"/>
            </a:avLst>
          </a:prstGeom>
          <a:noFill/>
          <a:ln w="30480">
            <a:solidFill>
              <a:srgbClr val="474748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63310" y="5110758"/>
            <a:ext cx="121920" cy="1761292"/>
          </a:xfrm>
          <a:prstGeom prst="roundRect">
            <a:avLst>
              <a:gd name="adj" fmla="val 27907"/>
            </a:avLst>
          </a:prstGeom>
          <a:solidFill>
            <a:srgbClr val="FF6BD8"/>
          </a:solidFill>
          <a:ln/>
        </p:spPr>
      </p:sp>
      <p:sp>
        <p:nvSpPr>
          <p:cNvPr id="14" name="Text 12"/>
          <p:cNvSpPr/>
          <p:nvPr/>
        </p:nvSpPr>
        <p:spPr>
          <a:xfrm>
            <a:off x="1142524" y="5368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Packages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142524" y="5858470"/>
            <a:ext cx="5801916" cy="756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packages.yml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defines third-party DBT libraries like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dbt_utils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for common functions (e.g., surrogate keys).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548" y="5110758"/>
            <a:ext cx="6408063" cy="1761292"/>
          </a:xfrm>
          <a:prstGeom prst="roundRect">
            <a:avLst>
              <a:gd name="adj" fmla="val 8307"/>
            </a:avLst>
          </a:prstGeom>
          <a:noFill/>
          <a:ln w="30480">
            <a:solidFill>
              <a:srgbClr val="474748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7398067" y="5110758"/>
            <a:ext cx="121920" cy="1761292"/>
          </a:xfrm>
          <a:prstGeom prst="roundRect">
            <a:avLst>
              <a:gd name="adj" fmla="val 27907"/>
            </a:avLst>
          </a:prstGeom>
          <a:solidFill>
            <a:srgbClr val="FF6BD8"/>
          </a:solidFill>
          <a:ln/>
        </p:spPr>
      </p:sp>
      <p:sp>
        <p:nvSpPr>
          <p:cNvPr id="18" name="Text 16"/>
          <p:cNvSpPr/>
          <p:nvPr/>
        </p:nvSpPr>
        <p:spPr>
          <a:xfrm>
            <a:off x="7777282" y="5368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Tests &amp; Seeds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777282" y="5858470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ensure data quality;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Seeds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store static, infrequently changing CSV data.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0670"/>
            <a:ext cx="105458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DBT Test Types for Data Quality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264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Generic Tests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075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Parameterized queries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accepting arguments.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497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Pre-built by DBT for common checks: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9196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unique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Ensures uniqueness of column values.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341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not_null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Checks for absence of nulls.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1763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relationships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Validates foreign key integrity.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185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accepted_values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Restricts values to a defined set.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28264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Singular Tests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34075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Custom SQL queries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that identify "failing rows."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8497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test fails if the query returns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any rows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29196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Examples: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47341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Discount amount always greater than zero.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17636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Dates within an acceptable range (e.g., not in the future).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63159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Both test types are critical for maintaining high data quality throughout the pipeline.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4988"/>
            <a:ext cx="105458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Hands-on: Snowflake &amp; DBT Setup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73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card outlines the initial environment configuration steps for Snowflake and DBT Core: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85448"/>
            <a:ext cx="13042821" cy="756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Snowflake Environment Setup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Create warehouse, database, role, and schema. Grant necessary permissions. Use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IF NOT EXISTS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or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DROP IF EXISTS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for idempotency.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21029"/>
            <a:ext cx="13042821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DBT Core Installation &amp; Project Initialization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Install DBT Core (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pip install dbt-core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). Initialize a project (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dbt init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 and configure the Snowflake profile with account locator, user, role, warehouse, database, and schema details.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4136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dbt_project.yml Configuration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Define materialization strategies (e.g., views for staging, tables for marts) and specify the Snowflake warehouse for models.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046470"/>
            <a:ext cx="13042821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DBT Packages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Create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packages.yml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 add third-party libraries (e.g.,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dbt-labs/dbt_utils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 and run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dbt deps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to install.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5916"/>
            <a:ext cx="129270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Data Transformation and Testing in DBT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783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Building the core of the ELT pipeline involves defining sources, creating staging models, and transforming data into fact tables.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96377"/>
            <a:ext cx="13042821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Setting up Source Tables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Define external data sources (e.g.,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SNOWFLAKE_SAMPLE_DATA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 in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.yml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files, with optional generic tests for source columns.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16718"/>
            <a:ext cx="13042821" cy="756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Creating Staging Models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SQL files pull raw data using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source()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rename columns for clarity, and create surrogate keys (e.g.,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dbt_utils.surrogate_key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 for linking tables.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52298"/>
            <a:ext cx="13042821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Transforming Data (Marts/Fact Tables)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Create fact tables (e.g.,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fct_orders.sql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 by referencing staging models using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ref()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joining tables, and using reusable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macros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for business logic (e.g., calculating discounted amounts).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72639"/>
            <a:ext cx="13042821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Implementing Tests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Apply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generic tests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(unique, not_null, relationships, accepted_values)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singular tests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(custom SQL queries that return failing rows) to ensure data integrity. Run with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dbt test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7474" y="587335"/>
            <a:ext cx="13135451" cy="1334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Orchestrating with Airflow &amp; Astronomer Cosmos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47474" y="2349341"/>
            <a:ext cx="13135451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final step integrates the DBT pipeline with Airflow for automated execution and monitoring.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47474" y="2931319"/>
            <a:ext cx="13135451" cy="1454467"/>
          </a:xfrm>
          <a:prstGeom prst="roundRect">
            <a:avLst>
              <a:gd name="adj" fmla="val 2203"/>
            </a:avLst>
          </a:prstGeom>
          <a:solidFill>
            <a:srgbClr val="5E98F1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953" y="3215997"/>
            <a:ext cx="333613" cy="2669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08046" y="3198138"/>
            <a:ext cx="2721650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Astronomer Cosmos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508046" y="3745230"/>
            <a:ext cx="12161401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library that allows running dbt Core projects as Airflow DAGs and task groups, simplifying integration.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47474" y="4626054"/>
            <a:ext cx="13135451" cy="1070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Airflow Setup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Install Astronomer CLI (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brew install astro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), initialize an Astro project (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astro dev init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), configure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Dockerfile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(install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dbt-snowflake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), and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requirements.txt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(add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astronomer-cosmos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apache-airflow-providers-snowflake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). Start Airflow with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astro dev start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47474" y="5771555"/>
            <a:ext cx="13135451" cy="698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Integrating DBT Project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Copy the dbt project folder into Airflow's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dags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folder. Create an Airflow DAG file (e.g.,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dbt_dag.py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 using Cosmos to define Snowflake connection, profile arguments, and dbt project directory.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47474" y="6544866"/>
            <a:ext cx="13135451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Airflow Connection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Set up a Snowflake connection in the Airflow UI (Admin &gt; Connections) with necessary credentials.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47474" y="6961227"/>
            <a:ext cx="13135451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Running DAG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Cosmos automatically generates a graph view of dbt models and tests. Trigger the DAG from the Airflow UI to monitor execution.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2025-07-10T10:42:53Z</dcterms:created>
  <dcterms:modified xsi:type="dcterms:W3CDTF">2025-07-10T10:42:53Z</dcterms:modified>
</cp:coreProperties>
</file>