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9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33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556500" cy="10693400"/>
          </a:xfrm>
          <a:prstGeom prst="rect">
            <a:avLst/>
          </a:prstGeom>
        </p:spPr>
      </p:pic>
      <p:sp useBgFill="1">
        <p:nvSpPr>
          <p:cNvPr id="13" name="Freeform 12"/>
          <p:cNvSpPr/>
          <p:nvPr/>
        </p:nvSpPr>
        <p:spPr>
          <a:xfrm>
            <a:off x="-6997" y="-26403"/>
            <a:ext cx="7234650" cy="10059717"/>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577" y="6930908"/>
            <a:ext cx="6995130" cy="2675394"/>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366" y="1"/>
            <a:ext cx="4802340" cy="501481"/>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41121" y="332158"/>
            <a:ext cx="7008219" cy="8959516"/>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373045" y="1042112"/>
            <a:ext cx="6225621" cy="4313734"/>
          </a:xfrm>
        </p:spPr>
        <p:txBody>
          <a:bodyPr anchor="b">
            <a:normAutofit/>
          </a:bodyPr>
          <a:lstStyle>
            <a:lvl1pPr algn="r">
              <a:defRPr sz="5950"/>
            </a:lvl1pPr>
          </a:lstStyle>
          <a:p>
            <a:r>
              <a:rPr lang="en-US"/>
              <a:t>Click to edit Master title style</a:t>
            </a:r>
            <a:endParaRPr lang="en-US" dirty="0"/>
          </a:p>
        </p:txBody>
      </p:sp>
      <p:sp>
        <p:nvSpPr>
          <p:cNvPr id="3" name="Subtitle 2"/>
          <p:cNvSpPr>
            <a:spLocks noGrp="1"/>
          </p:cNvSpPr>
          <p:nvPr>
            <p:ph type="subTitle" idx="1"/>
          </p:nvPr>
        </p:nvSpPr>
        <p:spPr>
          <a:xfrm rot="21420000">
            <a:off x="458201" y="5374502"/>
            <a:ext cx="6207883" cy="858112"/>
          </a:xfrm>
        </p:spPr>
        <p:txBody>
          <a:bodyPr anchor="t">
            <a:noAutofit/>
          </a:bodyPr>
          <a:lstStyle>
            <a:lvl1pPr marL="0" indent="0" algn="r">
              <a:buNone/>
              <a:defRPr sz="1983">
                <a:solidFill>
                  <a:schemeClr val="bg1">
                    <a:lumMod val="50000"/>
                  </a:schemeClr>
                </a:solidFill>
              </a:defRPr>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3032080" y="7350726"/>
            <a:ext cx="3807785" cy="1469377"/>
          </a:xfrm>
        </p:spPr>
        <p:txBody>
          <a:bodyPr/>
          <a:lstStyle>
            <a:lvl1pPr algn="ctr">
              <a:defRPr sz="3471">
                <a:solidFill>
                  <a:schemeClr val="accent1">
                    <a:lumMod val="50000"/>
                  </a:schemeClr>
                </a:solidFill>
              </a:defRPr>
            </a:lvl1pPr>
          </a:lstStyle>
          <a:p>
            <a:fld id="{1D8BD707-D9CF-40AE-B4C6-C98DA3205C09}" type="datetimeFigureOut">
              <a:rPr lang="en-US" smtClean="0"/>
              <a:t>2/17/2023</a:t>
            </a:fld>
            <a:endParaRPr lang="en-US"/>
          </a:p>
        </p:txBody>
      </p:sp>
      <p:sp>
        <p:nvSpPr>
          <p:cNvPr id="5" name="Footer Placeholder 4"/>
          <p:cNvSpPr>
            <a:spLocks noGrp="1"/>
          </p:cNvSpPr>
          <p:nvPr>
            <p:ph type="ftr" sz="quarter" idx="11"/>
          </p:nvPr>
        </p:nvSpPr>
        <p:spPr>
          <a:xfrm rot="21420000">
            <a:off x="-10027" y="7725561"/>
            <a:ext cx="2468481" cy="1431963"/>
          </a:xfrm>
        </p:spPr>
        <p:txBody>
          <a:bodyPr vert="horz" lIns="91440" tIns="45720" rIns="91440" bIns="45720" rtlCol="0" anchor="ctr"/>
          <a:lstStyle>
            <a:lvl1pPr algn="r">
              <a:defRPr lang="en-US" sz="3471" dirty="0"/>
            </a:lvl1pPr>
          </a:lstStyle>
          <a:p>
            <a:endParaRPr lang="en-IN"/>
          </a:p>
        </p:txBody>
      </p:sp>
      <p:sp>
        <p:nvSpPr>
          <p:cNvPr id="6" name="Slide Number Placeholder 5"/>
          <p:cNvSpPr>
            <a:spLocks noGrp="1"/>
          </p:cNvSpPr>
          <p:nvPr>
            <p:ph type="sldNum" sz="quarter" idx="12"/>
          </p:nvPr>
        </p:nvSpPr>
        <p:spPr>
          <a:xfrm rot="21420000">
            <a:off x="6116532" y="5956289"/>
            <a:ext cx="562267" cy="777244"/>
          </a:xfrm>
        </p:spPr>
        <p:txBody>
          <a:bodyPr/>
          <a:lstStyle>
            <a:lvl1pPr>
              <a:defRPr sz="1983">
                <a:solidFill>
                  <a:schemeClr val="tx1">
                    <a:lumMod val="75000"/>
                    <a:lumOff val="25000"/>
                  </a:schemeClr>
                </a:solidFill>
              </a:defRPr>
            </a:lvl1pPr>
          </a:lstStyle>
          <a:p>
            <a:fld id="{B6F15528-21DE-4FAA-801E-634DDDAF4B2B}" type="slidenum">
              <a:rPr lang="en-IN" smtClean="0"/>
              <a:t>‹#›</a:t>
            </a:fld>
            <a:endParaRPr lang="en-IN"/>
          </a:p>
        </p:txBody>
      </p:sp>
      <p:sp>
        <p:nvSpPr>
          <p:cNvPr id="33" name="5-Point Star 32"/>
          <p:cNvSpPr/>
          <p:nvPr/>
        </p:nvSpPr>
        <p:spPr>
          <a:xfrm rot="21420000">
            <a:off x="2579946" y="7885460"/>
            <a:ext cx="425909" cy="80362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276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054" y="6402838"/>
            <a:ext cx="6442553" cy="918164"/>
          </a:xfrm>
        </p:spPr>
        <p:txBody>
          <a:bodyPr anchor="b"/>
          <a:lstStyle>
            <a:lvl1pPr>
              <a:defRPr sz="2644"/>
            </a:lvl1pPr>
          </a:lstStyle>
          <a:p>
            <a:r>
              <a:rPr lang="en-US"/>
              <a:t>Click to edit Master title style</a:t>
            </a:r>
            <a:endParaRPr lang="en-US" dirty="0"/>
          </a:p>
        </p:txBody>
      </p:sp>
      <p:sp>
        <p:nvSpPr>
          <p:cNvPr id="3" name="Picture Placeholder 2"/>
          <p:cNvSpPr>
            <a:spLocks noGrp="1" noChangeAspect="1"/>
          </p:cNvSpPr>
          <p:nvPr>
            <p:ph type="pic" idx="1"/>
          </p:nvPr>
        </p:nvSpPr>
        <p:spPr>
          <a:xfrm>
            <a:off x="425054" y="1069341"/>
            <a:ext cx="6441193" cy="4981682"/>
          </a:xfrm>
          <a:ln w="57150" cmpd="thinThick">
            <a:solidFill>
              <a:schemeClr val="bg1">
                <a:lumMod val="50000"/>
              </a:schemeClr>
            </a:solidFill>
            <a:miter lim="800000"/>
          </a:ln>
        </p:spPr>
        <p:txBody>
          <a:bodyPr anchor="t"/>
          <a:lstStyle>
            <a:lvl1pPr marL="0" indent="0" algn="ctr">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425041" y="7333076"/>
            <a:ext cx="6442566" cy="1064151"/>
          </a:xfrm>
        </p:spPr>
        <p:txBody>
          <a:bodyPr anchor="t"/>
          <a:lstStyle>
            <a:lvl1pPr marL="0" indent="0" algn="l">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9663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25054" y="1069342"/>
            <a:ext cx="6443914" cy="4981682"/>
          </a:xfrm>
        </p:spPr>
        <p:txBody>
          <a:bodyPr anchor="ctr">
            <a:normAutofit/>
          </a:bodyPr>
          <a:lstStyle>
            <a:lvl1pPr algn="ctr">
              <a:defRPr sz="3967"/>
            </a:lvl1pPr>
          </a:lstStyle>
          <a:p>
            <a:r>
              <a:rPr lang="en-US"/>
              <a:t>Click to edit Master title style</a:t>
            </a:r>
            <a:endParaRPr lang="en-US" dirty="0"/>
          </a:p>
        </p:txBody>
      </p:sp>
      <p:sp>
        <p:nvSpPr>
          <p:cNvPr id="4" name="Text Placeholder 3"/>
          <p:cNvSpPr>
            <a:spLocks noGrp="1"/>
          </p:cNvSpPr>
          <p:nvPr>
            <p:ph type="body" sz="half" idx="2"/>
          </p:nvPr>
        </p:nvSpPr>
        <p:spPr>
          <a:xfrm>
            <a:off x="425041" y="6402838"/>
            <a:ext cx="6442567" cy="1985882"/>
          </a:xfrm>
        </p:spPr>
        <p:txBody>
          <a:bodyPr anchor="ctr">
            <a:normAutofit/>
          </a:bodyPr>
          <a:lstStyle>
            <a:lvl1pPr marL="0" indent="0" algn="ctr">
              <a:buNone/>
              <a:defRPr sz="1488"/>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6487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241" y="1069340"/>
            <a:ext cx="5903528" cy="4547898"/>
          </a:xfrm>
        </p:spPr>
        <p:txBody>
          <a:bodyPr anchor="ctr">
            <a:normAutofit/>
          </a:bodyPr>
          <a:lstStyle>
            <a:lvl1pPr algn="ctr">
              <a:defRPr sz="3967"/>
            </a:lvl1pPr>
          </a:lstStyle>
          <a:p>
            <a:r>
              <a:rPr lang="en-US"/>
              <a:t>Click to edit Master title style</a:t>
            </a:r>
            <a:endParaRPr lang="en-US" dirty="0"/>
          </a:p>
        </p:txBody>
      </p:sp>
      <p:sp>
        <p:nvSpPr>
          <p:cNvPr id="12" name="Text Placeholder 3"/>
          <p:cNvSpPr>
            <a:spLocks noGrp="1"/>
          </p:cNvSpPr>
          <p:nvPr>
            <p:ph type="body" sz="half" idx="13"/>
          </p:nvPr>
        </p:nvSpPr>
        <p:spPr>
          <a:xfrm>
            <a:off x="960841" y="5628976"/>
            <a:ext cx="5372327" cy="589038"/>
          </a:xfrm>
        </p:spPr>
        <p:txBody>
          <a:bodyPr anchor="t">
            <a:normAutofit/>
          </a:bodyPr>
          <a:lstStyle>
            <a:lvl1pPr marL="0" indent="0" algn="r">
              <a:buNone/>
              <a:defRPr sz="1157">
                <a:solidFill>
                  <a:schemeClr val="tx1">
                    <a:lumMod val="50000"/>
                    <a:lumOff val="50000"/>
                  </a:schemeClr>
                </a:solidFill>
              </a:defRPr>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4" name="Text Placeholder 3"/>
          <p:cNvSpPr>
            <a:spLocks noGrp="1"/>
          </p:cNvSpPr>
          <p:nvPr>
            <p:ph type="body" sz="half" idx="2"/>
          </p:nvPr>
        </p:nvSpPr>
        <p:spPr>
          <a:xfrm>
            <a:off x="425054" y="6402839"/>
            <a:ext cx="6443901" cy="1977534"/>
          </a:xfrm>
        </p:spPr>
        <p:txBody>
          <a:bodyPr anchor="ctr">
            <a:normAutofit/>
          </a:bodyPr>
          <a:lstStyle>
            <a:lvl1pPr marL="0" indent="0" algn="ctr">
              <a:buNone/>
              <a:defRPr sz="1488"/>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0" name="TextBox 9"/>
          <p:cNvSpPr txBox="1"/>
          <p:nvPr/>
        </p:nvSpPr>
        <p:spPr>
          <a:xfrm>
            <a:off x="334093" y="1384389"/>
            <a:ext cx="377825"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11" dirty="0">
                <a:solidFill>
                  <a:schemeClr val="tx1"/>
                </a:solidFill>
                <a:effectLst/>
              </a:rPr>
              <a:t>“</a:t>
            </a:r>
          </a:p>
        </p:txBody>
      </p:sp>
      <p:sp>
        <p:nvSpPr>
          <p:cNvPr id="11" name="TextBox 10"/>
          <p:cNvSpPr txBox="1"/>
          <p:nvPr/>
        </p:nvSpPr>
        <p:spPr>
          <a:xfrm>
            <a:off x="6526115" y="4531959"/>
            <a:ext cx="377825" cy="911817"/>
          </a:xfrm>
          <a:prstGeom prst="rect">
            <a:avLst/>
          </a:prstGeom>
        </p:spPr>
        <p:txBody>
          <a:bodyPr vert="horz" lIns="75565" tIns="37783" rIns="75565" bIns="377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11" dirty="0">
                <a:solidFill>
                  <a:schemeClr val="tx1"/>
                </a:solidFill>
                <a:effectLst/>
              </a:rPr>
              <a:t>”</a:t>
            </a:r>
          </a:p>
        </p:txBody>
      </p:sp>
    </p:spTree>
    <p:extLst>
      <p:ext uri="{BB962C8B-B14F-4D97-AF65-F5344CB8AC3E}">
        <p14:creationId xmlns:p14="http://schemas.microsoft.com/office/powerpoint/2010/main" val="271402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25054" y="2687938"/>
            <a:ext cx="6442553" cy="3916602"/>
          </a:xfrm>
        </p:spPr>
        <p:txBody>
          <a:bodyPr anchor="b">
            <a:normAutofit/>
          </a:bodyPr>
          <a:lstStyle>
            <a:lvl1pPr algn="l">
              <a:defRPr sz="3967"/>
            </a:lvl1pPr>
          </a:lstStyle>
          <a:p>
            <a:r>
              <a:rPr lang="en-US"/>
              <a:t>Click to edit Master title style</a:t>
            </a:r>
            <a:endParaRPr lang="en-US" dirty="0"/>
          </a:p>
        </p:txBody>
      </p:sp>
      <p:sp>
        <p:nvSpPr>
          <p:cNvPr id="4" name="Text Placeholder 3"/>
          <p:cNvSpPr>
            <a:spLocks noGrp="1"/>
          </p:cNvSpPr>
          <p:nvPr>
            <p:ph type="body" sz="half" idx="2"/>
          </p:nvPr>
        </p:nvSpPr>
        <p:spPr>
          <a:xfrm>
            <a:off x="425054" y="6622904"/>
            <a:ext cx="6442553" cy="1778560"/>
          </a:xfrm>
        </p:spPr>
        <p:txBody>
          <a:bodyPr anchor="t">
            <a:normAutofit/>
          </a:bodyPr>
          <a:lstStyle>
            <a:lvl1pPr marL="0" indent="0" algn="l">
              <a:buNone/>
              <a:defRPr sz="1488"/>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53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425054" y="1069342"/>
            <a:ext cx="6442553" cy="1796212"/>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425055" y="3217368"/>
            <a:ext cx="2051590" cy="898542"/>
          </a:xfrm>
        </p:spPr>
        <p:txBody>
          <a:bodyPr anchor="b">
            <a:noAutofit/>
          </a:bodyPr>
          <a:lstStyle>
            <a:lvl1pPr marL="0" indent="0" algn="ctr">
              <a:lnSpc>
                <a:spcPct val="90000"/>
              </a:lnSpc>
              <a:buNone/>
              <a:defRPr sz="1983"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8" name="Text Placeholder 3"/>
          <p:cNvSpPr>
            <a:spLocks noGrp="1"/>
          </p:cNvSpPr>
          <p:nvPr>
            <p:ph type="body" sz="half" idx="15"/>
          </p:nvPr>
        </p:nvSpPr>
        <p:spPr>
          <a:xfrm>
            <a:off x="425055" y="4115911"/>
            <a:ext cx="2051590" cy="4264462"/>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9" name="Text Placeholder 4"/>
          <p:cNvSpPr>
            <a:spLocks noGrp="1"/>
          </p:cNvSpPr>
          <p:nvPr>
            <p:ph type="body" sz="quarter" idx="3"/>
          </p:nvPr>
        </p:nvSpPr>
        <p:spPr>
          <a:xfrm>
            <a:off x="2624584" y="3217368"/>
            <a:ext cx="2051590" cy="898542"/>
          </a:xfrm>
        </p:spPr>
        <p:txBody>
          <a:bodyPr anchor="b">
            <a:noAutofit/>
          </a:bodyPr>
          <a:lstStyle>
            <a:lvl1pPr marL="0" indent="0" algn="ctr">
              <a:lnSpc>
                <a:spcPct val="90000"/>
              </a:lnSpc>
              <a:buNone/>
              <a:defRPr sz="1983"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0" name="Text Placeholder 3"/>
          <p:cNvSpPr>
            <a:spLocks noGrp="1"/>
          </p:cNvSpPr>
          <p:nvPr>
            <p:ph type="body" sz="half" idx="16"/>
          </p:nvPr>
        </p:nvSpPr>
        <p:spPr>
          <a:xfrm>
            <a:off x="2624583" y="4115911"/>
            <a:ext cx="2051590" cy="4264462"/>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11" name="Text Placeholder 4"/>
          <p:cNvSpPr>
            <a:spLocks noGrp="1"/>
          </p:cNvSpPr>
          <p:nvPr>
            <p:ph type="body" sz="quarter" idx="13"/>
          </p:nvPr>
        </p:nvSpPr>
        <p:spPr>
          <a:xfrm>
            <a:off x="4816017" y="3217368"/>
            <a:ext cx="2051590" cy="898542"/>
          </a:xfrm>
        </p:spPr>
        <p:txBody>
          <a:bodyPr anchor="b">
            <a:noAutofit/>
          </a:bodyPr>
          <a:lstStyle>
            <a:lvl1pPr marL="0" indent="0" algn="ctr">
              <a:lnSpc>
                <a:spcPct val="90000"/>
              </a:lnSpc>
              <a:buNone/>
              <a:defRPr sz="1983"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2" name="Text Placeholder 3"/>
          <p:cNvSpPr>
            <a:spLocks noGrp="1"/>
          </p:cNvSpPr>
          <p:nvPr>
            <p:ph type="body" sz="half" idx="17"/>
          </p:nvPr>
        </p:nvSpPr>
        <p:spPr>
          <a:xfrm>
            <a:off x="4816017" y="4115911"/>
            <a:ext cx="2051590" cy="4264462"/>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06949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425054" y="1069342"/>
            <a:ext cx="6443901" cy="1796212"/>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428797" y="5945494"/>
            <a:ext cx="2051590" cy="898542"/>
          </a:xfrm>
        </p:spPr>
        <p:txBody>
          <a:bodyPr anchor="b">
            <a:noAutofit/>
          </a:bodyPr>
          <a:lstStyle>
            <a:lvl1pPr marL="0" indent="0" algn="ctr">
              <a:lnSpc>
                <a:spcPct val="90000"/>
              </a:lnSpc>
              <a:buNone/>
              <a:defRPr sz="1818"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0" name="Picture Placeholder 2"/>
          <p:cNvSpPr>
            <a:spLocks noGrp="1" noChangeAspect="1"/>
          </p:cNvSpPr>
          <p:nvPr>
            <p:ph type="pic" idx="15"/>
          </p:nvPr>
        </p:nvSpPr>
        <p:spPr>
          <a:xfrm>
            <a:off x="425041" y="3217370"/>
            <a:ext cx="2051590" cy="2396153"/>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1" name="Text Placeholder 3"/>
          <p:cNvSpPr>
            <a:spLocks noGrp="1"/>
          </p:cNvSpPr>
          <p:nvPr>
            <p:ph type="body" sz="half" idx="18"/>
          </p:nvPr>
        </p:nvSpPr>
        <p:spPr>
          <a:xfrm>
            <a:off x="428797" y="6844039"/>
            <a:ext cx="2051590" cy="1536337"/>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22" name="Text Placeholder 4"/>
          <p:cNvSpPr>
            <a:spLocks noGrp="1"/>
          </p:cNvSpPr>
          <p:nvPr>
            <p:ph type="body" sz="quarter" idx="3"/>
          </p:nvPr>
        </p:nvSpPr>
        <p:spPr>
          <a:xfrm>
            <a:off x="2626312" y="5945494"/>
            <a:ext cx="2051590" cy="898542"/>
          </a:xfrm>
        </p:spPr>
        <p:txBody>
          <a:bodyPr anchor="b">
            <a:noAutofit/>
          </a:bodyPr>
          <a:lstStyle>
            <a:lvl1pPr marL="0" indent="0" algn="ctr">
              <a:lnSpc>
                <a:spcPct val="90000"/>
              </a:lnSpc>
              <a:buNone/>
              <a:defRPr sz="1818"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3" name="Picture Placeholder 2"/>
          <p:cNvSpPr>
            <a:spLocks noGrp="1" noChangeAspect="1"/>
          </p:cNvSpPr>
          <p:nvPr>
            <p:ph type="pic" idx="21"/>
          </p:nvPr>
        </p:nvSpPr>
        <p:spPr>
          <a:xfrm>
            <a:off x="2625437" y="3217370"/>
            <a:ext cx="2051590" cy="2393833"/>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4" name="Text Placeholder 3"/>
          <p:cNvSpPr>
            <a:spLocks noGrp="1"/>
          </p:cNvSpPr>
          <p:nvPr>
            <p:ph type="body" sz="half" idx="19"/>
          </p:nvPr>
        </p:nvSpPr>
        <p:spPr>
          <a:xfrm>
            <a:off x="2625436" y="6844035"/>
            <a:ext cx="2052465" cy="1536338"/>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25" name="Text Placeholder 4"/>
          <p:cNvSpPr>
            <a:spLocks noGrp="1"/>
          </p:cNvSpPr>
          <p:nvPr>
            <p:ph type="body" sz="quarter" idx="13"/>
          </p:nvPr>
        </p:nvSpPr>
        <p:spPr>
          <a:xfrm>
            <a:off x="4815127" y="5945494"/>
            <a:ext cx="2051590" cy="898542"/>
          </a:xfrm>
        </p:spPr>
        <p:txBody>
          <a:bodyPr anchor="b">
            <a:noAutofit/>
          </a:bodyPr>
          <a:lstStyle>
            <a:lvl1pPr marL="0" indent="0" algn="ctr">
              <a:lnSpc>
                <a:spcPct val="90000"/>
              </a:lnSpc>
              <a:buNone/>
              <a:defRPr sz="1818"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26" name="Picture Placeholder 2"/>
          <p:cNvSpPr>
            <a:spLocks noGrp="1" noChangeAspect="1"/>
          </p:cNvSpPr>
          <p:nvPr>
            <p:ph type="pic" idx="22"/>
          </p:nvPr>
        </p:nvSpPr>
        <p:spPr>
          <a:xfrm>
            <a:off x="4815049" y="3217366"/>
            <a:ext cx="2051590" cy="239688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27" name="Text Placeholder 3"/>
          <p:cNvSpPr>
            <a:spLocks noGrp="1"/>
          </p:cNvSpPr>
          <p:nvPr>
            <p:ph type="body" sz="half" idx="20"/>
          </p:nvPr>
        </p:nvSpPr>
        <p:spPr>
          <a:xfrm>
            <a:off x="4815049" y="6844032"/>
            <a:ext cx="2051590" cy="1536341"/>
          </a:xfrm>
        </p:spPr>
        <p:txBody>
          <a:bodyPr anchor="t">
            <a:normAutofit/>
          </a:bodyPr>
          <a:lstStyle>
            <a:lvl1pPr marL="0" indent="0" algn="ctr">
              <a:buNone/>
              <a:defRPr sz="1157"/>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6952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425054" y="3217369"/>
            <a:ext cx="6442553" cy="516300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97295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63998" y="1069343"/>
            <a:ext cx="1403609" cy="7311031"/>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425054" y="1069343"/>
            <a:ext cx="4899100" cy="731103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328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425054" y="3217370"/>
            <a:ext cx="6442553" cy="5163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7368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5054" y="1069342"/>
            <a:ext cx="6442553" cy="4979474"/>
          </a:xfrm>
        </p:spPr>
        <p:txBody>
          <a:bodyPr anchor="b">
            <a:normAutofit/>
          </a:bodyPr>
          <a:lstStyle>
            <a:lvl1pPr algn="l">
              <a:defRPr sz="4463"/>
            </a:lvl1pPr>
          </a:lstStyle>
          <a:p>
            <a:r>
              <a:rPr lang="en-US"/>
              <a:t>Click to edit Master title style</a:t>
            </a:r>
            <a:endParaRPr lang="en-US" dirty="0"/>
          </a:p>
        </p:txBody>
      </p:sp>
      <p:sp>
        <p:nvSpPr>
          <p:cNvPr id="3" name="Text Placeholder 2"/>
          <p:cNvSpPr>
            <a:spLocks noGrp="1"/>
          </p:cNvSpPr>
          <p:nvPr>
            <p:ph type="body" idx="1"/>
          </p:nvPr>
        </p:nvSpPr>
        <p:spPr>
          <a:xfrm>
            <a:off x="425054" y="5835165"/>
            <a:ext cx="6442553" cy="2556583"/>
          </a:xfrm>
        </p:spPr>
        <p:txBody>
          <a:bodyPr anchor="t">
            <a:normAutofit/>
          </a:bodyPr>
          <a:lstStyle>
            <a:lvl1pPr marL="0" indent="0" algn="l">
              <a:buNone/>
              <a:defRPr sz="1653">
                <a:solidFill>
                  <a:schemeClr val="bg1">
                    <a:lumMod val="50000"/>
                  </a:schemeClr>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1172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425054" y="1069340"/>
            <a:ext cx="6443901" cy="1805841"/>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425053" y="3217370"/>
            <a:ext cx="3153943" cy="516300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3715013" y="3217370"/>
            <a:ext cx="3152594" cy="516300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741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425054" y="1069340"/>
            <a:ext cx="6442553" cy="1805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1172" y="3217369"/>
            <a:ext cx="2967824" cy="1060287"/>
          </a:xfrm>
        </p:spPr>
        <p:txBody>
          <a:bodyPr anchor="b">
            <a:noAutofit/>
          </a:bodyPr>
          <a:lstStyle>
            <a:lvl1pPr marL="0" indent="0">
              <a:lnSpc>
                <a:spcPct val="90000"/>
              </a:lnSpc>
              <a:buNone/>
              <a:defRPr sz="2149"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2" name="Content Placeholder 3"/>
          <p:cNvSpPr>
            <a:spLocks noGrp="1"/>
          </p:cNvSpPr>
          <p:nvPr>
            <p:ph sz="quarter" idx="13"/>
          </p:nvPr>
        </p:nvSpPr>
        <p:spPr>
          <a:xfrm>
            <a:off x="425055" y="4462184"/>
            <a:ext cx="3153941" cy="39181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96705" y="3217369"/>
            <a:ext cx="2972249" cy="1060287"/>
          </a:xfrm>
        </p:spPr>
        <p:txBody>
          <a:bodyPr anchor="b">
            <a:noAutofit/>
          </a:bodyPr>
          <a:lstStyle>
            <a:lvl1pPr marL="0" indent="0">
              <a:lnSpc>
                <a:spcPct val="90000"/>
              </a:lnSpc>
              <a:buNone/>
              <a:defRPr sz="2149"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13" name="Content Placeholder 5"/>
          <p:cNvSpPr>
            <a:spLocks noGrp="1"/>
          </p:cNvSpPr>
          <p:nvPr>
            <p:ph sz="quarter" idx="14"/>
          </p:nvPr>
        </p:nvSpPr>
        <p:spPr>
          <a:xfrm>
            <a:off x="3715013" y="4462184"/>
            <a:ext cx="3153942" cy="39181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6908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2396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2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915" y="1069340"/>
            <a:ext cx="2557793" cy="3154774"/>
          </a:xfrm>
        </p:spPr>
        <p:txBody>
          <a:bodyPr anchor="b">
            <a:normAutofit/>
          </a:bodyPr>
          <a:lstStyle>
            <a:lvl1pPr algn="ctr">
              <a:defRPr sz="2975"/>
            </a:lvl1pPr>
          </a:lstStyle>
          <a:p>
            <a:r>
              <a:rPr lang="en-US"/>
              <a:t>Click to edit Master title style</a:t>
            </a:r>
            <a:endParaRPr lang="en-US" dirty="0"/>
          </a:p>
        </p:txBody>
      </p:sp>
      <p:sp>
        <p:nvSpPr>
          <p:cNvPr id="10" name="Content Placeholder 2"/>
          <p:cNvSpPr>
            <a:spLocks noGrp="1"/>
          </p:cNvSpPr>
          <p:nvPr>
            <p:ph sz="quarter" idx="13"/>
          </p:nvPr>
        </p:nvSpPr>
        <p:spPr>
          <a:xfrm>
            <a:off x="3127552" y="1069343"/>
            <a:ext cx="3740055" cy="73110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29914" y="4224117"/>
            <a:ext cx="2557794" cy="4156257"/>
          </a:xfrm>
        </p:spPr>
        <p:txBody>
          <a:bodyPr anchor="t">
            <a:normAutofit/>
          </a:bodyPr>
          <a:lstStyle>
            <a:lvl1pPr marL="0" indent="0" algn="ctr">
              <a:buNone/>
              <a:defRPr sz="1488"/>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4343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5054" y="1069340"/>
            <a:ext cx="3642864" cy="3154774"/>
          </a:xfrm>
        </p:spPr>
        <p:txBody>
          <a:bodyPr anchor="b">
            <a:normAutofit/>
          </a:bodyPr>
          <a:lstStyle>
            <a:lvl1pPr algn="ctr">
              <a:defRPr sz="2975"/>
            </a:lvl1pPr>
          </a:lstStyle>
          <a:p>
            <a:r>
              <a:rPr lang="en-US"/>
              <a:t>Click to edit Master title style</a:t>
            </a:r>
            <a:endParaRPr lang="en-US" dirty="0"/>
          </a:p>
        </p:txBody>
      </p:sp>
      <p:sp>
        <p:nvSpPr>
          <p:cNvPr id="3" name="Picture Placeholder 2"/>
          <p:cNvSpPr>
            <a:spLocks noGrp="1" noChangeAspect="1"/>
          </p:cNvSpPr>
          <p:nvPr>
            <p:ph type="pic" idx="1"/>
          </p:nvPr>
        </p:nvSpPr>
        <p:spPr>
          <a:xfrm>
            <a:off x="4254036" y="2"/>
            <a:ext cx="2613571" cy="7907835"/>
          </a:xfrm>
          <a:ln w="57150" cmpd="thinThick">
            <a:solidFill>
              <a:schemeClr val="bg1">
                <a:lumMod val="50000"/>
              </a:schemeClr>
            </a:solidFill>
            <a:miter lim="800000"/>
          </a:ln>
        </p:spPr>
        <p:txBody>
          <a:bodyPr anchor="t"/>
          <a:lstStyle>
            <a:lvl1pPr marL="0" indent="0" algn="ctr">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425054" y="4224117"/>
            <a:ext cx="3642864" cy="3683720"/>
          </a:xfrm>
        </p:spPr>
        <p:txBody>
          <a:bodyPr anchor="t">
            <a:normAutofit/>
          </a:bodyPr>
          <a:lstStyle>
            <a:lvl1pPr marL="0" indent="0" algn="ctr">
              <a:buNone/>
              <a:defRPr sz="1488"/>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499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7556500" cy="10693400"/>
          </a:xfrm>
          <a:prstGeom prst="rect">
            <a:avLst/>
          </a:prstGeom>
        </p:spPr>
      </p:pic>
      <p:grpSp>
        <p:nvGrpSpPr>
          <p:cNvPr id="10" name="Group 9"/>
          <p:cNvGrpSpPr/>
          <p:nvPr/>
        </p:nvGrpSpPr>
        <p:grpSpPr>
          <a:xfrm>
            <a:off x="-15740" y="2"/>
            <a:ext cx="7440816" cy="10359845"/>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425054" y="1069342"/>
            <a:ext cx="6443901" cy="179621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25054" y="3217370"/>
            <a:ext cx="6443901" cy="51630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3291" y="8977176"/>
            <a:ext cx="2345664" cy="777244"/>
          </a:xfrm>
          <a:prstGeom prst="rect">
            <a:avLst/>
          </a:prstGeom>
        </p:spPr>
        <p:txBody>
          <a:bodyPr vert="horz" lIns="91440" tIns="45720" rIns="91440" bIns="45720" rtlCol="0" anchor="ctr"/>
          <a:lstStyle>
            <a:lvl1pPr algn="r">
              <a:defRPr sz="2314" cap="all" baseline="0">
                <a:solidFill>
                  <a:schemeClr val="accent1">
                    <a:lumMod val="50000"/>
                  </a:schemeClr>
                </a:solidFill>
              </a:defRPr>
            </a:lvl1pPr>
          </a:lstStyle>
          <a:p>
            <a:fld id="{1D8BD707-D9CF-40AE-B4C6-C98DA3205C09}" type="datetimeFigureOut">
              <a:rPr lang="en-US" smtClean="0"/>
              <a:t>2/17/2023</a:t>
            </a:fld>
            <a:endParaRPr lang="en-US"/>
          </a:p>
        </p:txBody>
      </p:sp>
      <p:sp>
        <p:nvSpPr>
          <p:cNvPr id="5" name="Footer Placeholder 4"/>
          <p:cNvSpPr>
            <a:spLocks noGrp="1"/>
          </p:cNvSpPr>
          <p:nvPr>
            <p:ph type="ftr" sz="quarter" idx="3"/>
          </p:nvPr>
        </p:nvSpPr>
        <p:spPr>
          <a:xfrm>
            <a:off x="425054" y="8977176"/>
            <a:ext cx="3408680" cy="777244"/>
          </a:xfrm>
          <a:prstGeom prst="rect">
            <a:avLst/>
          </a:prstGeom>
        </p:spPr>
        <p:txBody>
          <a:bodyPr vert="horz" lIns="91440" tIns="45720" rIns="91440" bIns="45720" rtlCol="0" anchor="ctr"/>
          <a:lstStyle>
            <a:lvl1pPr algn="l">
              <a:defRPr sz="2314"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3896705" y="8977176"/>
            <a:ext cx="562267" cy="777244"/>
          </a:xfrm>
          <a:prstGeom prst="rect">
            <a:avLst/>
          </a:prstGeom>
        </p:spPr>
        <p:txBody>
          <a:bodyPr vert="horz" lIns="91440" tIns="45720" rIns="91440" bIns="45720" rtlCol="0" anchor="ctr"/>
          <a:lstStyle>
            <a:lvl1pPr algn="ctr">
              <a:defRPr sz="2314" cap="all" baseline="0">
                <a:solidFill>
                  <a:schemeClr val="accent1">
                    <a:lumMod val="50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04850885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755660" rtl="0" eaLnBrk="1" latinLnBrk="0" hangingPunct="1">
        <a:lnSpc>
          <a:spcPct val="90000"/>
        </a:lnSpc>
        <a:spcBef>
          <a:spcPct val="0"/>
        </a:spcBef>
        <a:buNone/>
        <a:defRPr sz="3636" kern="1200" cap="all" baseline="0">
          <a:solidFill>
            <a:schemeClr val="accent1"/>
          </a:solidFill>
          <a:effectLst/>
          <a:latin typeface="+mj-lt"/>
          <a:ea typeface="+mj-ea"/>
          <a:cs typeface="+mj-cs"/>
        </a:defRPr>
      </a:lvl1pPr>
    </p:titleStyle>
    <p:bodyStyle>
      <a:lvl1pPr marL="188915" indent="-188915" algn="l" defTabSz="755660" rtl="0" eaLnBrk="1" latinLnBrk="0" hangingPunct="1">
        <a:lnSpc>
          <a:spcPct val="120000"/>
        </a:lnSpc>
        <a:spcBef>
          <a:spcPts val="826"/>
        </a:spcBef>
        <a:buClr>
          <a:schemeClr val="accent1"/>
        </a:buClr>
        <a:buSzPct val="160000"/>
        <a:buFont typeface="Arial" panose="020B0604020202020204" pitchFamily="34" charset="0"/>
        <a:buChar char="•"/>
        <a:defRPr sz="1653" kern="1200" cap="all" baseline="0">
          <a:solidFill>
            <a:schemeClr val="tx1"/>
          </a:solidFill>
          <a:effectLst/>
          <a:latin typeface="+mn-lt"/>
          <a:ea typeface="+mn-ea"/>
          <a:cs typeface="+mn-cs"/>
        </a:defRPr>
      </a:lvl1pPr>
      <a:lvl2pPr marL="566745"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488" kern="1200" cap="all" baseline="0">
          <a:solidFill>
            <a:schemeClr val="tx1"/>
          </a:solidFill>
          <a:effectLst/>
          <a:latin typeface="+mn-lt"/>
          <a:ea typeface="+mn-ea"/>
          <a:cs typeface="+mn-cs"/>
        </a:defRPr>
      </a:lvl2pPr>
      <a:lvl3pPr marL="944575"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322" kern="1200" cap="all" baseline="0">
          <a:solidFill>
            <a:schemeClr val="tx1"/>
          </a:solidFill>
          <a:effectLst/>
          <a:latin typeface="+mn-lt"/>
          <a:ea typeface="+mn-ea"/>
          <a:cs typeface="+mn-cs"/>
        </a:defRPr>
      </a:lvl3pPr>
      <a:lvl4pPr marL="1322405"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4pPr>
      <a:lvl5pPr marL="1700235"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5pPr>
      <a:lvl6pPr marL="2078065"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6pPr>
      <a:lvl7pPr marL="2455896"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7pPr>
      <a:lvl8pPr marL="2833726"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8pPr>
      <a:lvl9pPr marL="3211556" indent="-188915" algn="l" defTabSz="755660" rtl="0" eaLnBrk="1" latinLnBrk="0" hangingPunct="1">
        <a:lnSpc>
          <a:spcPct val="120000"/>
        </a:lnSpc>
        <a:spcBef>
          <a:spcPts val="413"/>
        </a:spcBef>
        <a:buClr>
          <a:schemeClr val="accent1"/>
        </a:buClr>
        <a:buSzPct val="160000"/>
        <a:buFont typeface="Arial" panose="020B0604020202020204" pitchFamily="34" charset="0"/>
        <a:buChar char="•"/>
        <a:defRPr sz="1157" kern="1200" cap="all" baseline="0">
          <a:solidFill>
            <a:schemeClr val="tx1"/>
          </a:solidFill>
          <a:effectLst/>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94661" y="3337306"/>
            <a:ext cx="3216275" cy="1616710"/>
          </a:xfrm>
          <a:prstGeom prst="rect">
            <a:avLst/>
          </a:prstGeom>
        </p:spPr>
        <p:txBody>
          <a:bodyPr vert="horz" wrap="square" lIns="0" tIns="182245" rIns="0" bIns="0" rtlCol="0">
            <a:spAutoFit/>
          </a:bodyPr>
          <a:lstStyle/>
          <a:p>
            <a:pPr marL="12700">
              <a:lnSpc>
                <a:spcPct val="100000"/>
              </a:lnSpc>
              <a:spcBef>
                <a:spcPts val="1435"/>
              </a:spcBef>
            </a:pPr>
            <a:r>
              <a:rPr sz="2000" spc="-5" dirty="0">
                <a:latin typeface="Carlito"/>
                <a:cs typeface="Carlito"/>
              </a:rPr>
              <a:t>Topic-ANN CLASSIFICATION</a:t>
            </a:r>
            <a:endParaRPr sz="2000">
              <a:latin typeface="Carlito"/>
              <a:cs typeface="Carlito"/>
            </a:endParaRPr>
          </a:p>
          <a:p>
            <a:pPr marL="21590" marR="5080" indent="-9525">
              <a:lnSpc>
                <a:spcPct val="151300"/>
              </a:lnSpc>
              <a:spcBef>
                <a:spcPts val="80"/>
              </a:spcBef>
            </a:pPr>
            <a:r>
              <a:rPr sz="1600" spc="-10" dirty="0">
                <a:latin typeface="Carlito"/>
                <a:cs typeface="Carlito"/>
              </a:rPr>
              <a:t>Presented </a:t>
            </a:r>
            <a:r>
              <a:rPr sz="1600" spc="-5" dirty="0">
                <a:latin typeface="Carlito"/>
                <a:cs typeface="Carlito"/>
              </a:rPr>
              <a:t>by </a:t>
            </a:r>
            <a:r>
              <a:rPr sz="1600" dirty="0">
                <a:latin typeface="Carlito"/>
                <a:cs typeface="Carlito"/>
              </a:rPr>
              <a:t>:- </a:t>
            </a:r>
            <a:r>
              <a:rPr sz="1600" spc="-5" dirty="0">
                <a:latin typeface="Carlito"/>
                <a:cs typeface="Carlito"/>
              </a:rPr>
              <a:t>Tetali </a:t>
            </a:r>
            <a:r>
              <a:rPr sz="1600" spc="-10" dirty="0">
                <a:latin typeface="Carlito"/>
                <a:cs typeface="Carlito"/>
              </a:rPr>
              <a:t>ram </a:t>
            </a:r>
            <a:r>
              <a:rPr sz="1600" spc="-5" dirty="0">
                <a:latin typeface="Carlito"/>
                <a:cs typeface="Carlito"/>
              </a:rPr>
              <a:t>subba reddy  Date-15-02-2023</a:t>
            </a:r>
            <a:endParaRPr sz="1600">
              <a:latin typeface="Carlito"/>
              <a:cs typeface="Carlito"/>
            </a:endParaRPr>
          </a:p>
          <a:p>
            <a:pPr marL="21590">
              <a:lnSpc>
                <a:spcPct val="100000"/>
              </a:lnSpc>
              <a:spcBef>
                <a:spcPts val="980"/>
              </a:spcBef>
            </a:pPr>
            <a:r>
              <a:rPr sz="1600" spc="-5" dirty="0">
                <a:latin typeface="Carlito"/>
                <a:cs typeface="Carlito"/>
              </a:rPr>
              <a:t>Enrollid-4751</a:t>
            </a:r>
            <a:endParaRPr sz="16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3018790"/>
            <a:ext cx="2506345" cy="254000"/>
          </a:xfrm>
          <a:prstGeom prst="rect">
            <a:avLst/>
          </a:prstGeom>
        </p:spPr>
        <p:txBody>
          <a:bodyPr vert="horz" wrap="square" lIns="0" tIns="12700" rIns="0" bIns="0" rtlCol="0">
            <a:spAutoFit/>
          </a:bodyPr>
          <a:lstStyle/>
          <a:p>
            <a:pPr marL="12700">
              <a:lnSpc>
                <a:spcPct val="100000"/>
              </a:lnSpc>
              <a:spcBef>
                <a:spcPts val="100"/>
              </a:spcBef>
            </a:pPr>
            <a:r>
              <a:rPr sz="1500" spc="-25" dirty="0">
                <a:latin typeface="Arial"/>
                <a:cs typeface="Arial"/>
              </a:rPr>
              <a:t>2)Calculus(partial</a:t>
            </a:r>
            <a:r>
              <a:rPr sz="1500" spc="-10" dirty="0">
                <a:latin typeface="Arial"/>
                <a:cs typeface="Arial"/>
              </a:rPr>
              <a:t> </a:t>
            </a:r>
            <a:r>
              <a:rPr sz="1500" spc="-30" dirty="0">
                <a:latin typeface="Arial"/>
                <a:cs typeface="Arial"/>
              </a:rPr>
              <a:t>derivatives):</a:t>
            </a:r>
            <a:endParaRPr sz="1500">
              <a:latin typeface="Arial"/>
              <a:cs typeface="Arial"/>
            </a:endParaRPr>
          </a:p>
        </p:txBody>
      </p:sp>
      <p:sp>
        <p:nvSpPr>
          <p:cNvPr id="3" name="object 3"/>
          <p:cNvSpPr txBox="1"/>
          <p:nvPr/>
        </p:nvSpPr>
        <p:spPr>
          <a:xfrm>
            <a:off x="902004" y="7352385"/>
            <a:ext cx="5715000" cy="2059305"/>
          </a:xfrm>
          <a:prstGeom prst="rect">
            <a:avLst/>
          </a:prstGeom>
        </p:spPr>
        <p:txBody>
          <a:bodyPr vert="horz" wrap="square" lIns="0" tIns="121285" rIns="0" bIns="0" rtlCol="0">
            <a:spAutoFit/>
          </a:bodyPr>
          <a:lstStyle/>
          <a:p>
            <a:pPr marL="12700">
              <a:lnSpc>
                <a:spcPct val="100000"/>
              </a:lnSpc>
              <a:spcBef>
                <a:spcPts val="955"/>
              </a:spcBef>
            </a:pPr>
            <a:r>
              <a:rPr sz="1400" b="1" dirty="0">
                <a:latin typeface="Times New Roman"/>
                <a:cs typeface="Times New Roman"/>
              </a:rPr>
              <a:t>HOW </a:t>
            </a:r>
            <a:r>
              <a:rPr sz="1400" b="1" spc="-5" dirty="0">
                <a:latin typeface="Times New Roman"/>
                <a:cs typeface="Times New Roman"/>
              </a:rPr>
              <a:t>ANN</a:t>
            </a:r>
            <a:r>
              <a:rPr sz="1400" b="1" dirty="0">
                <a:latin typeface="Times New Roman"/>
                <a:cs typeface="Times New Roman"/>
              </a:rPr>
              <a:t> </a:t>
            </a:r>
            <a:r>
              <a:rPr sz="1400" b="1" spc="-5" dirty="0">
                <a:latin typeface="Times New Roman"/>
                <a:cs typeface="Times New Roman"/>
              </a:rPr>
              <a:t>WORKS?</a:t>
            </a:r>
            <a:endParaRPr sz="1400">
              <a:latin typeface="Times New Roman"/>
              <a:cs typeface="Times New Roman"/>
            </a:endParaRPr>
          </a:p>
          <a:p>
            <a:pPr marL="12700" marR="5080">
              <a:lnSpc>
                <a:spcPct val="103400"/>
              </a:lnSpc>
              <a:spcBef>
                <a:spcPts val="795"/>
              </a:spcBef>
            </a:pPr>
            <a:r>
              <a:rPr sz="1400" dirty="0">
                <a:solidFill>
                  <a:srgbClr val="212121"/>
                </a:solidFill>
                <a:latin typeface="Times New Roman"/>
                <a:cs typeface="Times New Roman"/>
              </a:rPr>
              <a:t>A </a:t>
            </a:r>
            <a:r>
              <a:rPr sz="1400" spc="-5" dirty="0">
                <a:solidFill>
                  <a:srgbClr val="212121"/>
                </a:solidFill>
                <a:latin typeface="Times New Roman"/>
                <a:cs typeface="Times New Roman"/>
              </a:rPr>
              <a:t>neural network is </a:t>
            </a:r>
            <a:r>
              <a:rPr sz="1400" dirty="0">
                <a:solidFill>
                  <a:srgbClr val="212121"/>
                </a:solidFill>
                <a:latin typeface="Times New Roman"/>
                <a:cs typeface="Times New Roman"/>
              </a:rPr>
              <a:t>a </a:t>
            </a:r>
            <a:r>
              <a:rPr sz="1400" spc="-5" dirty="0">
                <a:solidFill>
                  <a:srgbClr val="212121"/>
                </a:solidFill>
                <a:latin typeface="Times New Roman"/>
                <a:cs typeface="Times New Roman"/>
              </a:rPr>
              <a:t>combination </a:t>
            </a:r>
            <a:r>
              <a:rPr sz="1400" dirty="0">
                <a:solidFill>
                  <a:srgbClr val="212121"/>
                </a:solidFill>
                <a:latin typeface="Times New Roman"/>
                <a:cs typeface="Times New Roman"/>
              </a:rPr>
              <a:t>of </a:t>
            </a:r>
            <a:r>
              <a:rPr sz="1400" spc="-5" dirty="0">
                <a:solidFill>
                  <a:srgbClr val="212121"/>
                </a:solidFill>
                <a:latin typeface="Times New Roman"/>
                <a:cs typeface="Times New Roman"/>
              </a:rPr>
              <a:t>multiple layers where each </a:t>
            </a:r>
            <a:r>
              <a:rPr sz="1400" dirty="0">
                <a:solidFill>
                  <a:srgbClr val="212121"/>
                </a:solidFill>
                <a:latin typeface="Times New Roman"/>
                <a:cs typeface="Times New Roman"/>
              </a:rPr>
              <a:t>layer </a:t>
            </a:r>
            <a:r>
              <a:rPr sz="1400" spc="-5" dirty="0">
                <a:solidFill>
                  <a:srgbClr val="212121"/>
                </a:solidFill>
                <a:latin typeface="Times New Roman"/>
                <a:cs typeface="Times New Roman"/>
              </a:rPr>
              <a:t>consists  </a:t>
            </a:r>
            <a:r>
              <a:rPr sz="1400" dirty="0">
                <a:solidFill>
                  <a:srgbClr val="212121"/>
                </a:solidFill>
                <a:latin typeface="Times New Roman"/>
                <a:cs typeface="Times New Roman"/>
              </a:rPr>
              <a:t>of </a:t>
            </a:r>
            <a:r>
              <a:rPr sz="1400" spc="-5" dirty="0">
                <a:solidFill>
                  <a:srgbClr val="212121"/>
                </a:solidFill>
                <a:latin typeface="Times New Roman"/>
                <a:cs typeface="Times New Roman"/>
              </a:rPr>
              <a:t>multiple units, and these layers are mainly categorized into three sections </a:t>
            </a:r>
            <a:r>
              <a:rPr sz="1400" dirty="0">
                <a:solidFill>
                  <a:srgbClr val="212121"/>
                </a:solidFill>
                <a:latin typeface="Times New Roman"/>
                <a:cs typeface="Times New Roman"/>
              </a:rPr>
              <a:t>1.  An </a:t>
            </a:r>
            <a:r>
              <a:rPr sz="1400" spc="-5" dirty="0">
                <a:solidFill>
                  <a:srgbClr val="212121"/>
                </a:solidFill>
                <a:latin typeface="Times New Roman"/>
                <a:cs typeface="Times New Roman"/>
              </a:rPr>
              <a:t>input layer, </a:t>
            </a:r>
            <a:r>
              <a:rPr sz="1400" dirty="0">
                <a:solidFill>
                  <a:srgbClr val="212121"/>
                </a:solidFill>
                <a:latin typeface="Times New Roman"/>
                <a:cs typeface="Times New Roman"/>
              </a:rPr>
              <a:t>2. </a:t>
            </a:r>
            <a:r>
              <a:rPr sz="1400" spc="-5" dirty="0">
                <a:solidFill>
                  <a:srgbClr val="212121"/>
                </a:solidFill>
                <a:latin typeface="Times New Roman"/>
                <a:cs typeface="Times New Roman"/>
              </a:rPr>
              <a:t>Hidden layer(s), and </a:t>
            </a:r>
            <a:r>
              <a:rPr sz="1400" dirty="0">
                <a:solidFill>
                  <a:srgbClr val="212121"/>
                </a:solidFill>
                <a:latin typeface="Times New Roman"/>
                <a:cs typeface="Times New Roman"/>
              </a:rPr>
              <a:t>3. </a:t>
            </a:r>
            <a:r>
              <a:rPr sz="1400" spc="-5" dirty="0">
                <a:solidFill>
                  <a:srgbClr val="212121"/>
                </a:solidFill>
                <a:latin typeface="Times New Roman"/>
                <a:cs typeface="Times New Roman"/>
              </a:rPr>
              <a:t>Output layer. </a:t>
            </a:r>
            <a:r>
              <a:rPr sz="1400" dirty="0">
                <a:solidFill>
                  <a:srgbClr val="212121"/>
                </a:solidFill>
                <a:latin typeface="Times New Roman"/>
                <a:cs typeface="Times New Roman"/>
              </a:rPr>
              <a:t>A </a:t>
            </a:r>
            <a:r>
              <a:rPr sz="1400" spc="-5" dirty="0">
                <a:solidFill>
                  <a:srgbClr val="212121"/>
                </a:solidFill>
                <a:latin typeface="Times New Roman"/>
                <a:cs typeface="Times New Roman"/>
              </a:rPr>
              <a:t>neural network is said  </a:t>
            </a:r>
            <a:r>
              <a:rPr sz="1400" dirty="0">
                <a:solidFill>
                  <a:srgbClr val="212121"/>
                </a:solidFill>
                <a:latin typeface="Times New Roman"/>
                <a:cs typeface="Times New Roman"/>
              </a:rPr>
              <a:t>to be </a:t>
            </a:r>
            <a:r>
              <a:rPr sz="1400" spc="-5" dirty="0">
                <a:solidFill>
                  <a:srgbClr val="212121"/>
                </a:solidFill>
                <a:latin typeface="Times New Roman"/>
                <a:cs typeface="Times New Roman"/>
              </a:rPr>
              <a:t>dense layered NN. When each unit from one layer is connected to every  other unit in the next layer then, it is said to </a:t>
            </a:r>
            <a:r>
              <a:rPr sz="1400" dirty="0">
                <a:solidFill>
                  <a:srgbClr val="212121"/>
                </a:solidFill>
                <a:latin typeface="Times New Roman"/>
                <a:cs typeface="Times New Roman"/>
              </a:rPr>
              <a:t>be a </a:t>
            </a:r>
            <a:r>
              <a:rPr sz="1400" spc="-5" dirty="0">
                <a:solidFill>
                  <a:srgbClr val="212121"/>
                </a:solidFill>
                <a:latin typeface="Times New Roman"/>
                <a:cs typeface="Times New Roman"/>
              </a:rPr>
              <a:t>dense, layered neural</a:t>
            </a:r>
            <a:r>
              <a:rPr sz="1400" spc="100" dirty="0">
                <a:solidFill>
                  <a:srgbClr val="212121"/>
                </a:solidFill>
                <a:latin typeface="Times New Roman"/>
                <a:cs typeface="Times New Roman"/>
              </a:rPr>
              <a:t> </a:t>
            </a:r>
            <a:r>
              <a:rPr sz="1400" spc="-5" dirty="0">
                <a:solidFill>
                  <a:srgbClr val="212121"/>
                </a:solidFill>
                <a:latin typeface="Times New Roman"/>
                <a:cs typeface="Times New Roman"/>
              </a:rPr>
              <a:t>network.</a:t>
            </a:r>
            <a:endParaRPr sz="1400">
              <a:latin typeface="Times New Roman"/>
              <a:cs typeface="Times New Roman"/>
            </a:endParaRPr>
          </a:p>
          <a:p>
            <a:pPr>
              <a:lnSpc>
                <a:spcPct val="100000"/>
              </a:lnSpc>
              <a:spcBef>
                <a:spcPts val="15"/>
              </a:spcBef>
            </a:pPr>
            <a:endParaRPr sz="2000">
              <a:latin typeface="Times New Roman"/>
              <a:cs typeface="Times New Roman"/>
            </a:endParaRPr>
          </a:p>
          <a:p>
            <a:pPr marL="12700">
              <a:lnSpc>
                <a:spcPct val="100000"/>
              </a:lnSpc>
            </a:pPr>
            <a:r>
              <a:rPr sz="1400" spc="-5" dirty="0">
                <a:solidFill>
                  <a:srgbClr val="212121"/>
                </a:solidFill>
                <a:latin typeface="Times New Roman"/>
                <a:cs typeface="Times New Roman"/>
              </a:rPr>
              <a:t>The Idea </a:t>
            </a:r>
            <a:r>
              <a:rPr sz="1400" dirty="0">
                <a:solidFill>
                  <a:srgbClr val="212121"/>
                </a:solidFill>
                <a:latin typeface="Times New Roman"/>
                <a:cs typeface="Times New Roman"/>
              </a:rPr>
              <a:t>of </a:t>
            </a:r>
            <a:r>
              <a:rPr sz="1400" spc="-5" dirty="0">
                <a:solidFill>
                  <a:srgbClr val="212121"/>
                </a:solidFill>
                <a:latin typeface="Times New Roman"/>
                <a:cs typeface="Times New Roman"/>
              </a:rPr>
              <a:t>Neural Network </a:t>
            </a:r>
            <a:r>
              <a:rPr sz="1400" dirty="0">
                <a:solidFill>
                  <a:srgbClr val="212121"/>
                </a:solidFill>
                <a:latin typeface="Times New Roman"/>
                <a:cs typeface="Times New Roman"/>
              </a:rPr>
              <a:t>–</a:t>
            </a:r>
            <a:r>
              <a:rPr sz="1400" spc="10" dirty="0">
                <a:solidFill>
                  <a:srgbClr val="212121"/>
                </a:solidFill>
                <a:latin typeface="Times New Roman"/>
                <a:cs typeface="Times New Roman"/>
              </a:rPr>
              <a:t> </a:t>
            </a:r>
            <a:r>
              <a:rPr sz="1400" spc="-5" dirty="0">
                <a:solidFill>
                  <a:srgbClr val="212121"/>
                </a:solidFill>
                <a:latin typeface="Times New Roman"/>
                <a:cs typeface="Times New Roman"/>
              </a:rPr>
              <a:t>Perceptron</a:t>
            </a:r>
            <a:endParaRPr sz="1400">
              <a:latin typeface="Times New Roman"/>
              <a:cs typeface="Times New Roman"/>
            </a:endParaRPr>
          </a:p>
        </p:txBody>
      </p:sp>
      <p:sp>
        <p:nvSpPr>
          <p:cNvPr id="4" name="object 4"/>
          <p:cNvSpPr/>
          <p:nvPr/>
        </p:nvSpPr>
        <p:spPr>
          <a:xfrm>
            <a:off x="914400" y="914399"/>
            <a:ext cx="5181600" cy="19240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3447414"/>
            <a:ext cx="5731509" cy="31051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3104" y="5377662"/>
            <a:ext cx="5935345" cy="4015740"/>
          </a:xfrm>
          <a:prstGeom prst="rect">
            <a:avLst/>
          </a:prstGeom>
        </p:spPr>
        <p:txBody>
          <a:bodyPr vert="horz" wrap="square" lIns="0" tIns="12065" rIns="0" bIns="0" rtlCol="0">
            <a:spAutoFit/>
          </a:bodyPr>
          <a:lstStyle/>
          <a:p>
            <a:pPr marL="101600" marR="93980" algn="just">
              <a:lnSpc>
                <a:spcPct val="147300"/>
              </a:lnSpc>
              <a:spcBef>
                <a:spcPts val="95"/>
              </a:spcBef>
            </a:pPr>
            <a:r>
              <a:rPr sz="1400" spc="-5" dirty="0">
                <a:solidFill>
                  <a:srgbClr val="212121"/>
                </a:solidFill>
                <a:latin typeface="Times New Roman"/>
                <a:cs typeface="Times New Roman"/>
              </a:rPr>
              <a:t>The above diagram represents the perceptron model where we </a:t>
            </a:r>
            <a:r>
              <a:rPr sz="1400" dirty="0">
                <a:solidFill>
                  <a:srgbClr val="212121"/>
                </a:solidFill>
                <a:latin typeface="Times New Roman"/>
                <a:cs typeface="Times New Roman"/>
              </a:rPr>
              <a:t>have </a:t>
            </a:r>
            <a:r>
              <a:rPr sz="1400" spc="-10" dirty="0">
                <a:solidFill>
                  <a:srgbClr val="212121"/>
                </a:solidFill>
                <a:latin typeface="Times New Roman"/>
                <a:cs typeface="Times New Roman"/>
              </a:rPr>
              <a:t>an </a:t>
            </a:r>
            <a:r>
              <a:rPr sz="1400" spc="-5" dirty="0">
                <a:solidFill>
                  <a:srgbClr val="212121"/>
                </a:solidFill>
                <a:latin typeface="Times New Roman"/>
                <a:cs typeface="Times New Roman"/>
              </a:rPr>
              <a:t>input  layer, weights respective to each unit, and SUM </a:t>
            </a:r>
            <a:r>
              <a:rPr sz="1400" spc="-10" dirty="0">
                <a:solidFill>
                  <a:srgbClr val="212121"/>
                </a:solidFill>
                <a:latin typeface="Times New Roman"/>
                <a:cs typeface="Times New Roman"/>
              </a:rPr>
              <a:t>function  </a:t>
            </a:r>
            <a:r>
              <a:rPr sz="1400" spc="-5" dirty="0">
                <a:solidFill>
                  <a:srgbClr val="212121"/>
                </a:solidFill>
                <a:latin typeface="Times New Roman"/>
                <a:cs typeface="Times New Roman"/>
              </a:rPr>
              <a:t>[X</a:t>
            </a:r>
            <a:r>
              <a:rPr sz="1350" spc="-7" baseline="-9259" dirty="0">
                <a:solidFill>
                  <a:srgbClr val="212121"/>
                </a:solidFill>
                <a:latin typeface="Times New Roman"/>
                <a:cs typeface="Times New Roman"/>
              </a:rPr>
              <a:t>1</a:t>
            </a:r>
            <a:r>
              <a:rPr sz="1400" spc="-5" dirty="0">
                <a:solidFill>
                  <a:srgbClr val="212121"/>
                </a:solidFill>
                <a:latin typeface="Times New Roman"/>
                <a:cs typeface="Times New Roman"/>
              </a:rPr>
              <a:t>*W</a:t>
            </a:r>
            <a:r>
              <a:rPr sz="1350" spc="-7" baseline="-9259" dirty="0">
                <a:solidFill>
                  <a:srgbClr val="212121"/>
                </a:solidFill>
                <a:latin typeface="Times New Roman"/>
                <a:cs typeface="Times New Roman"/>
              </a:rPr>
              <a:t>1</a:t>
            </a:r>
            <a:r>
              <a:rPr sz="1400" spc="-5" dirty="0">
                <a:solidFill>
                  <a:srgbClr val="212121"/>
                </a:solidFill>
                <a:latin typeface="Times New Roman"/>
                <a:cs typeface="Times New Roman"/>
              </a:rPr>
              <a:t>+X</a:t>
            </a:r>
            <a:r>
              <a:rPr sz="1350" spc="-7" baseline="-9259" dirty="0">
                <a:solidFill>
                  <a:srgbClr val="212121"/>
                </a:solidFill>
                <a:latin typeface="Times New Roman"/>
                <a:cs typeface="Times New Roman"/>
              </a:rPr>
              <a:t>2</a:t>
            </a:r>
            <a:r>
              <a:rPr sz="1400" spc="-5" dirty="0">
                <a:solidFill>
                  <a:srgbClr val="212121"/>
                </a:solidFill>
                <a:latin typeface="Times New Roman"/>
                <a:cs typeface="Times New Roman"/>
              </a:rPr>
              <a:t>*W</a:t>
            </a:r>
            <a:r>
              <a:rPr sz="1350" spc="-7" baseline="-9259" dirty="0">
                <a:solidFill>
                  <a:srgbClr val="212121"/>
                </a:solidFill>
                <a:latin typeface="Times New Roman"/>
                <a:cs typeface="Times New Roman"/>
              </a:rPr>
              <a:t>2</a:t>
            </a:r>
            <a:r>
              <a:rPr sz="1400" spc="-5" dirty="0">
                <a:solidFill>
                  <a:srgbClr val="212121"/>
                </a:solidFill>
                <a:latin typeface="Times New Roman"/>
                <a:cs typeface="Times New Roman"/>
              </a:rPr>
              <a:t>+…..+X</a:t>
            </a:r>
            <a:r>
              <a:rPr sz="1350" spc="-7" baseline="-9259" dirty="0">
                <a:solidFill>
                  <a:srgbClr val="212121"/>
                </a:solidFill>
                <a:latin typeface="Times New Roman"/>
                <a:cs typeface="Times New Roman"/>
              </a:rPr>
              <a:t>m</a:t>
            </a:r>
            <a:r>
              <a:rPr sz="1400" spc="-5" dirty="0">
                <a:solidFill>
                  <a:srgbClr val="212121"/>
                </a:solidFill>
                <a:latin typeface="Times New Roman"/>
                <a:cs typeface="Times New Roman"/>
              </a:rPr>
              <a:t>W</a:t>
            </a:r>
            <a:r>
              <a:rPr sz="1350" spc="-7" baseline="-9259" dirty="0">
                <a:solidFill>
                  <a:srgbClr val="212121"/>
                </a:solidFill>
                <a:latin typeface="Times New Roman"/>
                <a:cs typeface="Times New Roman"/>
              </a:rPr>
              <a:t>m</a:t>
            </a:r>
            <a:r>
              <a:rPr sz="1400" spc="-5" dirty="0">
                <a:solidFill>
                  <a:srgbClr val="212121"/>
                </a:solidFill>
                <a:latin typeface="Times New Roman"/>
                <a:cs typeface="Times New Roman"/>
              </a:rPr>
              <a:t>] where </a:t>
            </a:r>
            <a:r>
              <a:rPr sz="1400" spc="5" dirty="0">
                <a:solidFill>
                  <a:srgbClr val="212121"/>
                </a:solidFill>
                <a:latin typeface="Times New Roman"/>
                <a:cs typeface="Times New Roman"/>
              </a:rPr>
              <a:t>X</a:t>
            </a:r>
            <a:r>
              <a:rPr sz="1350" spc="7" baseline="-9259" dirty="0">
                <a:solidFill>
                  <a:srgbClr val="212121"/>
                </a:solidFill>
                <a:latin typeface="Times New Roman"/>
                <a:cs typeface="Times New Roman"/>
              </a:rPr>
              <a:t>1 </a:t>
            </a:r>
            <a:r>
              <a:rPr sz="1400" dirty="0">
                <a:solidFill>
                  <a:srgbClr val="212121"/>
                </a:solidFill>
                <a:latin typeface="Times New Roman"/>
                <a:cs typeface="Times New Roman"/>
              </a:rPr>
              <a:t>X</a:t>
            </a:r>
            <a:r>
              <a:rPr sz="1350" baseline="-9259" dirty="0">
                <a:solidFill>
                  <a:srgbClr val="212121"/>
                </a:solidFill>
                <a:latin typeface="Times New Roman"/>
                <a:cs typeface="Times New Roman"/>
              </a:rPr>
              <a:t>2</a:t>
            </a:r>
            <a:r>
              <a:rPr sz="1400" dirty="0">
                <a:solidFill>
                  <a:srgbClr val="212121"/>
                </a:solidFill>
                <a:latin typeface="Times New Roman"/>
                <a:cs typeface="Times New Roman"/>
              </a:rPr>
              <a:t>…X</a:t>
            </a:r>
            <a:r>
              <a:rPr sz="1350" baseline="-9259" dirty="0">
                <a:solidFill>
                  <a:srgbClr val="212121"/>
                </a:solidFill>
                <a:latin typeface="Times New Roman"/>
                <a:cs typeface="Times New Roman"/>
              </a:rPr>
              <a:t>m </a:t>
            </a:r>
            <a:r>
              <a:rPr sz="1400" spc="-5" dirty="0">
                <a:solidFill>
                  <a:srgbClr val="212121"/>
                </a:solidFill>
                <a:latin typeface="Times New Roman"/>
                <a:cs typeface="Times New Roman"/>
              </a:rPr>
              <a:t>represents input features and  W</a:t>
            </a:r>
            <a:r>
              <a:rPr sz="1350" spc="-7" baseline="-9259" dirty="0">
                <a:solidFill>
                  <a:srgbClr val="212121"/>
                </a:solidFill>
                <a:latin typeface="Times New Roman"/>
                <a:cs typeface="Times New Roman"/>
              </a:rPr>
              <a:t>1 </a:t>
            </a:r>
            <a:r>
              <a:rPr sz="1400" spc="-5" dirty="0">
                <a:solidFill>
                  <a:srgbClr val="212121"/>
                </a:solidFill>
                <a:latin typeface="Times New Roman"/>
                <a:cs typeface="Times New Roman"/>
              </a:rPr>
              <a:t>W</a:t>
            </a:r>
            <a:r>
              <a:rPr sz="1350" spc="-7" baseline="-9259" dirty="0">
                <a:solidFill>
                  <a:srgbClr val="212121"/>
                </a:solidFill>
                <a:latin typeface="Times New Roman"/>
                <a:cs typeface="Times New Roman"/>
              </a:rPr>
              <a:t>2</a:t>
            </a:r>
            <a:r>
              <a:rPr sz="1400" spc="-5" dirty="0">
                <a:solidFill>
                  <a:srgbClr val="212121"/>
                </a:solidFill>
                <a:latin typeface="Times New Roman"/>
                <a:cs typeface="Times New Roman"/>
              </a:rPr>
              <a:t>…Wm represents weights, </a:t>
            </a:r>
            <a:r>
              <a:rPr sz="1400" dirty="0">
                <a:solidFill>
                  <a:srgbClr val="212121"/>
                </a:solidFill>
                <a:latin typeface="Times New Roman"/>
                <a:cs typeface="Times New Roman"/>
              </a:rPr>
              <a:t>A non-linear </a:t>
            </a:r>
            <a:r>
              <a:rPr sz="1400" spc="-5" dirty="0">
                <a:solidFill>
                  <a:srgbClr val="212121"/>
                </a:solidFill>
                <a:latin typeface="Times New Roman"/>
                <a:cs typeface="Times New Roman"/>
              </a:rPr>
              <a:t>function which </a:t>
            </a:r>
            <a:r>
              <a:rPr sz="1400" dirty="0">
                <a:solidFill>
                  <a:srgbClr val="212121"/>
                </a:solidFill>
                <a:latin typeface="Times New Roman"/>
                <a:cs typeface="Times New Roman"/>
              </a:rPr>
              <a:t>we </a:t>
            </a:r>
            <a:r>
              <a:rPr sz="1400" spc="-5" dirty="0">
                <a:solidFill>
                  <a:srgbClr val="212121"/>
                </a:solidFill>
                <a:latin typeface="Times New Roman"/>
                <a:cs typeface="Times New Roman"/>
              </a:rPr>
              <a:t>will discuss  </a:t>
            </a:r>
            <a:r>
              <a:rPr sz="1400" dirty="0">
                <a:solidFill>
                  <a:srgbClr val="212121"/>
                </a:solidFill>
                <a:latin typeface="Times New Roman"/>
                <a:cs typeface="Times New Roman"/>
              </a:rPr>
              <a:t>more, </a:t>
            </a:r>
            <a:r>
              <a:rPr sz="1400" spc="-5" dirty="0">
                <a:solidFill>
                  <a:srgbClr val="212121"/>
                </a:solidFill>
                <a:latin typeface="Times New Roman"/>
                <a:cs typeface="Times New Roman"/>
              </a:rPr>
              <a:t>and finally, the predicted output. Mathematically we write the </a:t>
            </a:r>
            <a:r>
              <a:rPr sz="1400" dirty="0">
                <a:solidFill>
                  <a:srgbClr val="212121"/>
                </a:solidFill>
                <a:latin typeface="Times New Roman"/>
                <a:cs typeface="Times New Roman"/>
              </a:rPr>
              <a:t>same  </a:t>
            </a:r>
            <a:r>
              <a:rPr sz="1400" spc="-5" dirty="0">
                <a:solidFill>
                  <a:srgbClr val="212121"/>
                </a:solidFill>
                <a:latin typeface="Times New Roman"/>
                <a:cs typeface="Times New Roman"/>
              </a:rPr>
              <a:t>diagram </a:t>
            </a:r>
            <a:r>
              <a:rPr sz="1400" dirty="0">
                <a:solidFill>
                  <a:srgbClr val="212121"/>
                </a:solidFill>
                <a:latin typeface="Times New Roman"/>
                <a:cs typeface="Times New Roman"/>
              </a:rPr>
              <a:t>as</a:t>
            </a:r>
            <a:r>
              <a:rPr sz="1400" spc="-10" dirty="0">
                <a:solidFill>
                  <a:srgbClr val="212121"/>
                </a:solidFill>
                <a:latin typeface="Times New Roman"/>
                <a:cs typeface="Times New Roman"/>
              </a:rPr>
              <a:t> </a:t>
            </a:r>
            <a:r>
              <a:rPr sz="1400" spc="-5" dirty="0">
                <a:solidFill>
                  <a:srgbClr val="212121"/>
                </a:solidFill>
                <a:latin typeface="Times New Roman"/>
                <a:cs typeface="Times New Roman"/>
              </a:rPr>
              <a:t>below:</a:t>
            </a:r>
            <a:endParaRPr sz="1400">
              <a:latin typeface="Times New Roman"/>
              <a:cs typeface="Times New Roman"/>
            </a:endParaRPr>
          </a:p>
          <a:p>
            <a:pPr>
              <a:lnSpc>
                <a:spcPct val="100000"/>
              </a:lnSpc>
              <a:spcBef>
                <a:spcPts val="50"/>
              </a:spcBef>
            </a:pPr>
            <a:endParaRPr sz="1950">
              <a:latin typeface="Times New Roman"/>
              <a:cs typeface="Times New Roman"/>
            </a:endParaRPr>
          </a:p>
          <a:p>
            <a:pPr marL="101600" algn="just">
              <a:lnSpc>
                <a:spcPct val="100000"/>
              </a:lnSpc>
            </a:pPr>
            <a:r>
              <a:rPr sz="2100" b="1" spc="-960" baseline="3968" dirty="0">
                <a:solidFill>
                  <a:srgbClr val="212121"/>
                </a:solidFill>
                <a:latin typeface="Times New Roman"/>
                <a:cs typeface="Times New Roman"/>
              </a:rPr>
              <a:t>ŷ</a:t>
            </a:r>
            <a:r>
              <a:rPr sz="2100" b="1" spc="-7" baseline="3968" dirty="0">
                <a:solidFill>
                  <a:srgbClr val="212121"/>
                </a:solidFill>
                <a:latin typeface="Times New Roman"/>
                <a:cs typeface="Times New Roman"/>
              </a:rPr>
              <a:t> </a:t>
            </a:r>
            <a:r>
              <a:rPr sz="2100" b="1" baseline="3968" dirty="0">
                <a:solidFill>
                  <a:srgbClr val="212121"/>
                </a:solidFill>
                <a:latin typeface="Times New Roman"/>
                <a:cs typeface="Times New Roman"/>
              </a:rPr>
              <a:t>= g (W</a:t>
            </a:r>
            <a:r>
              <a:rPr sz="900" b="1" dirty="0">
                <a:solidFill>
                  <a:srgbClr val="212121"/>
                </a:solidFill>
                <a:latin typeface="Times New Roman"/>
                <a:cs typeface="Times New Roman"/>
              </a:rPr>
              <a:t>0 </a:t>
            </a:r>
            <a:r>
              <a:rPr sz="2100" b="1" baseline="3968" dirty="0">
                <a:solidFill>
                  <a:srgbClr val="212121"/>
                </a:solidFill>
                <a:latin typeface="Times New Roman"/>
                <a:cs typeface="Times New Roman"/>
              </a:rPr>
              <a:t>+ ∑ X</a:t>
            </a:r>
            <a:r>
              <a:rPr sz="900" b="1" dirty="0">
                <a:solidFill>
                  <a:srgbClr val="212121"/>
                </a:solidFill>
                <a:latin typeface="Times New Roman"/>
                <a:cs typeface="Times New Roman"/>
              </a:rPr>
              <a:t>i </a:t>
            </a:r>
            <a:r>
              <a:rPr sz="2100" b="1" baseline="3968" dirty="0">
                <a:solidFill>
                  <a:srgbClr val="212121"/>
                </a:solidFill>
                <a:latin typeface="Times New Roman"/>
                <a:cs typeface="Times New Roman"/>
              </a:rPr>
              <a:t>*</a:t>
            </a:r>
            <a:r>
              <a:rPr sz="2100" b="1" spc="-352" baseline="3968" dirty="0">
                <a:solidFill>
                  <a:srgbClr val="212121"/>
                </a:solidFill>
                <a:latin typeface="Times New Roman"/>
                <a:cs typeface="Times New Roman"/>
              </a:rPr>
              <a:t> </a:t>
            </a:r>
            <a:r>
              <a:rPr sz="2100" b="1" baseline="3968" dirty="0">
                <a:solidFill>
                  <a:srgbClr val="212121"/>
                </a:solidFill>
                <a:latin typeface="Times New Roman"/>
                <a:cs typeface="Times New Roman"/>
              </a:rPr>
              <a:t>W</a:t>
            </a:r>
            <a:r>
              <a:rPr sz="900" b="1" dirty="0">
                <a:solidFill>
                  <a:srgbClr val="212121"/>
                </a:solidFill>
                <a:latin typeface="Times New Roman"/>
                <a:cs typeface="Times New Roman"/>
              </a:rPr>
              <a:t>i</a:t>
            </a:r>
            <a:r>
              <a:rPr sz="2100" b="1" baseline="3968" dirty="0">
                <a:solidFill>
                  <a:srgbClr val="212121"/>
                </a:solidFill>
                <a:latin typeface="Times New Roman"/>
                <a:cs typeface="Times New Roman"/>
              </a:rPr>
              <a:t>)</a:t>
            </a:r>
            <a:endParaRPr sz="2100" baseline="3968">
              <a:latin typeface="Times New Roman"/>
              <a:cs typeface="Times New Roman"/>
            </a:endParaRPr>
          </a:p>
          <a:p>
            <a:pPr>
              <a:lnSpc>
                <a:spcPct val="100000"/>
              </a:lnSpc>
              <a:spcBef>
                <a:spcPts val="15"/>
              </a:spcBef>
            </a:pPr>
            <a:endParaRPr sz="1900">
              <a:latin typeface="Times New Roman"/>
              <a:cs typeface="Times New Roman"/>
            </a:endParaRPr>
          </a:p>
          <a:p>
            <a:pPr marL="101600" algn="just">
              <a:lnSpc>
                <a:spcPct val="100000"/>
              </a:lnSpc>
            </a:pPr>
            <a:r>
              <a:rPr sz="2100" b="1" baseline="3968" dirty="0">
                <a:solidFill>
                  <a:srgbClr val="212121"/>
                </a:solidFill>
                <a:latin typeface="Times New Roman"/>
                <a:cs typeface="Times New Roman"/>
              </a:rPr>
              <a:t>= g </a:t>
            </a:r>
            <a:r>
              <a:rPr sz="2100" b="1" spc="-7" baseline="3968" dirty="0">
                <a:solidFill>
                  <a:srgbClr val="212121"/>
                </a:solidFill>
                <a:latin typeface="Times New Roman"/>
                <a:cs typeface="Times New Roman"/>
              </a:rPr>
              <a:t>(Wo </a:t>
            </a:r>
            <a:r>
              <a:rPr sz="2100" b="1" baseline="3968" dirty="0">
                <a:solidFill>
                  <a:srgbClr val="212121"/>
                </a:solidFill>
                <a:latin typeface="Times New Roman"/>
                <a:cs typeface="Times New Roman"/>
              </a:rPr>
              <a:t>+ X</a:t>
            </a:r>
            <a:r>
              <a:rPr sz="1350" b="1" baseline="37037" dirty="0">
                <a:solidFill>
                  <a:srgbClr val="212121"/>
                </a:solidFill>
                <a:latin typeface="Times New Roman"/>
                <a:cs typeface="Times New Roman"/>
              </a:rPr>
              <a:t>T</a:t>
            </a:r>
            <a:r>
              <a:rPr sz="2100" b="1" baseline="3968" dirty="0">
                <a:solidFill>
                  <a:srgbClr val="212121"/>
                </a:solidFill>
                <a:latin typeface="Times New Roman"/>
                <a:cs typeface="Times New Roman"/>
              </a:rPr>
              <a:t>. W), Where X</a:t>
            </a:r>
            <a:r>
              <a:rPr sz="1350" b="1" baseline="37037" dirty="0">
                <a:solidFill>
                  <a:srgbClr val="212121"/>
                </a:solidFill>
                <a:latin typeface="Times New Roman"/>
                <a:cs typeface="Times New Roman"/>
              </a:rPr>
              <a:t>T</a:t>
            </a:r>
            <a:r>
              <a:rPr sz="2100" b="1" baseline="3968" dirty="0">
                <a:solidFill>
                  <a:srgbClr val="212121"/>
                </a:solidFill>
                <a:latin typeface="Times New Roman"/>
                <a:cs typeface="Times New Roman"/>
              </a:rPr>
              <a:t>= </a:t>
            </a:r>
            <a:r>
              <a:rPr sz="2100" b="1" spc="-7" baseline="3968" dirty="0">
                <a:solidFill>
                  <a:srgbClr val="212121"/>
                </a:solidFill>
                <a:latin typeface="Times New Roman"/>
                <a:cs typeface="Times New Roman"/>
              </a:rPr>
              <a:t>[X</a:t>
            </a:r>
            <a:r>
              <a:rPr sz="900" b="1" spc="-5" dirty="0">
                <a:solidFill>
                  <a:srgbClr val="212121"/>
                </a:solidFill>
                <a:latin typeface="Times New Roman"/>
                <a:cs typeface="Times New Roman"/>
              </a:rPr>
              <a:t>1</a:t>
            </a:r>
            <a:r>
              <a:rPr sz="2100" b="1" spc="-7" baseline="3968" dirty="0">
                <a:solidFill>
                  <a:srgbClr val="212121"/>
                </a:solidFill>
                <a:latin typeface="Times New Roman"/>
                <a:cs typeface="Times New Roman"/>
              </a:rPr>
              <a:t>,…….,X</a:t>
            </a:r>
            <a:r>
              <a:rPr sz="900" b="1" spc="-5" dirty="0">
                <a:solidFill>
                  <a:srgbClr val="212121"/>
                </a:solidFill>
                <a:latin typeface="Times New Roman"/>
                <a:cs typeface="Times New Roman"/>
              </a:rPr>
              <a:t>m</a:t>
            </a:r>
            <a:r>
              <a:rPr sz="2100" b="1" spc="-7" baseline="3968" dirty="0">
                <a:solidFill>
                  <a:srgbClr val="212121"/>
                </a:solidFill>
                <a:latin typeface="Times New Roman"/>
                <a:cs typeface="Times New Roman"/>
              </a:rPr>
              <a:t>] </a:t>
            </a:r>
            <a:r>
              <a:rPr sz="2100" b="1" baseline="3968" dirty="0">
                <a:solidFill>
                  <a:srgbClr val="212121"/>
                </a:solidFill>
                <a:latin typeface="Times New Roman"/>
                <a:cs typeface="Times New Roman"/>
              </a:rPr>
              <a:t>&amp; W =</a:t>
            </a:r>
            <a:r>
              <a:rPr sz="2100" b="1" spc="-52" baseline="3968" dirty="0">
                <a:solidFill>
                  <a:srgbClr val="212121"/>
                </a:solidFill>
                <a:latin typeface="Times New Roman"/>
                <a:cs typeface="Times New Roman"/>
              </a:rPr>
              <a:t> </a:t>
            </a:r>
            <a:r>
              <a:rPr sz="2100" b="1" spc="-7" baseline="3968" dirty="0">
                <a:solidFill>
                  <a:srgbClr val="212121"/>
                </a:solidFill>
                <a:latin typeface="Times New Roman"/>
                <a:cs typeface="Times New Roman"/>
              </a:rPr>
              <a:t>[W</a:t>
            </a:r>
            <a:r>
              <a:rPr sz="900" b="1" spc="-5" dirty="0">
                <a:solidFill>
                  <a:srgbClr val="212121"/>
                </a:solidFill>
                <a:latin typeface="Times New Roman"/>
                <a:cs typeface="Times New Roman"/>
              </a:rPr>
              <a:t>1</a:t>
            </a:r>
            <a:r>
              <a:rPr sz="2100" b="1" spc="-7" baseline="3968" dirty="0">
                <a:solidFill>
                  <a:srgbClr val="212121"/>
                </a:solidFill>
                <a:latin typeface="Times New Roman"/>
                <a:cs typeface="Times New Roman"/>
              </a:rPr>
              <a:t>,…….,W</a:t>
            </a:r>
            <a:r>
              <a:rPr sz="900" b="1" spc="-5" dirty="0">
                <a:solidFill>
                  <a:srgbClr val="212121"/>
                </a:solidFill>
                <a:latin typeface="Times New Roman"/>
                <a:cs typeface="Times New Roman"/>
              </a:rPr>
              <a:t>m</a:t>
            </a:r>
            <a:r>
              <a:rPr sz="2100" b="1" spc="-7" baseline="3968" dirty="0">
                <a:solidFill>
                  <a:srgbClr val="212121"/>
                </a:solidFill>
                <a:latin typeface="Times New Roman"/>
                <a:cs typeface="Times New Roman"/>
              </a:rPr>
              <a:t>]</a:t>
            </a:r>
            <a:r>
              <a:rPr sz="1350" b="1" spc="-7" baseline="37037" dirty="0">
                <a:solidFill>
                  <a:srgbClr val="212121"/>
                </a:solidFill>
                <a:latin typeface="Times New Roman"/>
                <a:cs typeface="Times New Roman"/>
              </a:rPr>
              <a:t>T</a:t>
            </a:r>
            <a:endParaRPr sz="1350" baseline="37037">
              <a:latin typeface="Times New Roman"/>
              <a:cs typeface="Times New Roman"/>
            </a:endParaRPr>
          </a:p>
          <a:p>
            <a:pPr marL="101600" marR="97155" algn="just">
              <a:lnSpc>
                <a:spcPct val="147100"/>
              </a:lnSpc>
              <a:spcBef>
                <a:spcPts val="1310"/>
              </a:spcBef>
            </a:pPr>
            <a:r>
              <a:rPr sz="1400" dirty="0">
                <a:solidFill>
                  <a:srgbClr val="212121"/>
                </a:solidFill>
                <a:latin typeface="Times New Roman"/>
                <a:cs typeface="Times New Roman"/>
              </a:rPr>
              <a:t>In a </a:t>
            </a:r>
            <a:r>
              <a:rPr sz="1400" spc="-5" dirty="0">
                <a:solidFill>
                  <a:srgbClr val="212121"/>
                </a:solidFill>
                <a:latin typeface="Times New Roman"/>
                <a:cs typeface="Times New Roman"/>
              </a:rPr>
              <a:t>perceptron, each input is multiplied by its respective weight and taken </a:t>
            </a:r>
            <a:r>
              <a:rPr sz="1400" spc="-10" dirty="0">
                <a:solidFill>
                  <a:srgbClr val="212121"/>
                </a:solidFill>
                <a:latin typeface="Times New Roman"/>
                <a:cs typeface="Times New Roman"/>
              </a:rPr>
              <a:t>as </a:t>
            </a:r>
            <a:r>
              <a:rPr sz="1400" dirty="0">
                <a:solidFill>
                  <a:srgbClr val="212121"/>
                </a:solidFill>
                <a:latin typeface="Times New Roman"/>
                <a:cs typeface="Times New Roman"/>
              </a:rPr>
              <a:t>a  </a:t>
            </a:r>
            <a:r>
              <a:rPr sz="1400" spc="-5" dirty="0">
                <a:solidFill>
                  <a:srgbClr val="212121"/>
                </a:solidFill>
                <a:latin typeface="Times New Roman"/>
                <a:cs typeface="Times New Roman"/>
              </a:rPr>
              <a:t>sum, then passed to </a:t>
            </a:r>
            <a:r>
              <a:rPr sz="1400" dirty="0">
                <a:solidFill>
                  <a:srgbClr val="212121"/>
                </a:solidFill>
                <a:latin typeface="Times New Roman"/>
                <a:cs typeface="Times New Roman"/>
              </a:rPr>
              <a:t>a non-linear </a:t>
            </a:r>
            <a:r>
              <a:rPr sz="1400" spc="-5" dirty="0">
                <a:solidFill>
                  <a:srgbClr val="212121"/>
                </a:solidFill>
                <a:latin typeface="Times New Roman"/>
                <a:cs typeface="Times New Roman"/>
              </a:rPr>
              <a:t>function, giving us </a:t>
            </a:r>
            <a:r>
              <a:rPr sz="1400" dirty="0">
                <a:solidFill>
                  <a:srgbClr val="212121"/>
                </a:solidFill>
                <a:latin typeface="Times New Roman"/>
                <a:cs typeface="Times New Roman"/>
              </a:rPr>
              <a:t>a </a:t>
            </a:r>
            <a:r>
              <a:rPr sz="1400" spc="-5" dirty="0">
                <a:solidFill>
                  <a:srgbClr val="212121"/>
                </a:solidFill>
                <a:latin typeface="Times New Roman"/>
                <a:cs typeface="Times New Roman"/>
              </a:rPr>
              <a:t>result between </a:t>
            </a:r>
            <a:r>
              <a:rPr sz="1400" dirty="0">
                <a:solidFill>
                  <a:srgbClr val="212121"/>
                </a:solidFill>
                <a:latin typeface="Times New Roman"/>
                <a:cs typeface="Times New Roman"/>
              </a:rPr>
              <a:t>zero </a:t>
            </a:r>
            <a:r>
              <a:rPr sz="1400" spc="-5" dirty="0">
                <a:solidFill>
                  <a:srgbClr val="212121"/>
                </a:solidFill>
                <a:latin typeface="Times New Roman"/>
                <a:cs typeface="Times New Roman"/>
              </a:rPr>
              <a:t>and  one.</a:t>
            </a:r>
            <a:endParaRPr sz="1400">
              <a:latin typeface="Times New Roman"/>
              <a:cs typeface="Times New Roman"/>
            </a:endParaRPr>
          </a:p>
        </p:txBody>
      </p:sp>
      <p:sp>
        <p:nvSpPr>
          <p:cNvPr id="3" name="object 3"/>
          <p:cNvSpPr/>
          <p:nvPr/>
        </p:nvSpPr>
        <p:spPr>
          <a:xfrm>
            <a:off x="1326170" y="1130765"/>
            <a:ext cx="4945403" cy="40734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6416" y="914399"/>
            <a:ext cx="5769610" cy="3175"/>
          </a:xfrm>
          <a:custGeom>
            <a:avLst/>
            <a:gdLst/>
            <a:ahLst/>
            <a:cxnLst/>
            <a:rect l="l" t="t" r="r" b="b"/>
            <a:pathLst>
              <a:path w="5769609" h="3175">
                <a:moveTo>
                  <a:pt x="5769229" y="0"/>
                </a:moveTo>
                <a:lnTo>
                  <a:pt x="0" y="0"/>
                </a:lnTo>
                <a:lnTo>
                  <a:pt x="0" y="3048"/>
                </a:lnTo>
                <a:lnTo>
                  <a:pt x="5769229" y="3048"/>
                </a:lnTo>
                <a:lnTo>
                  <a:pt x="5769229" y="0"/>
                </a:lnTo>
                <a:close/>
              </a:path>
            </a:pathLst>
          </a:custGeom>
          <a:solidFill>
            <a:srgbClr val="D9D9E2"/>
          </a:solidFill>
        </p:spPr>
        <p:txBody>
          <a:bodyPr wrap="square" lIns="0" tIns="0" rIns="0" bIns="0" rtlCol="0"/>
          <a:lstStyle/>
          <a:p>
            <a:endParaRPr/>
          </a:p>
        </p:txBody>
      </p:sp>
      <p:sp>
        <p:nvSpPr>
          <p:cNvPr id="3" name="object 3"/>
          <p:cNvSpPr txBox="1"/>
          <p:nvPr/>
        </p:nvSpPr>
        <p:spPr>
          <a:xfrm>
            <a:off x="896416" y="917447"/>
            <a:ext cx="5769610" cy="2221230"/>
          </a:xfrm>
          <a:prstGeom prst="rect">
            <a:avLst/>
          </a:prstGeom>
          <a:solidFill>
            <a:srgbClr val="F7F7F8"/>
          </a:solidFill>
        </p:spPr>
        <p:txBody>
          <a:bodyPr vert="horz" wrap="square" lIns="0" tIns="2540" rIns="0" bIns="0" rtlCol="0">
            <a:spAutoFit/>
          </a:bodyPr>
          <a:lstStyle/>
          <a:p>
            <a:pPr marL="17780" marR="522605">
              <a:lnSpc>
                <a:spcPts val="1610"/>
              </a:lnSpc>
              <a:spcBef>
                <a:spcPts val="20"/>
              </a:spcBef>
            </a:pPr>
            <a:r>
              <a:rPr sz="1400" spc="-5" dirty="0">
                <a:solidFill>
                  <a:srgbClr val="374151"/>
                </a:solidFill>
                <a:latin typeface="Times New Roman"/>
                <a:cs typeface="Times New Roman"/>
              </a:rPr>
              <a:t>Artificial neural networks (ANNs) can be used for both classification and  regression tasks, but the way they are used and trained can </a:t>
            </a:r>
            <a:r>
              <a:rPr sz="1400" dirty="0">
                <a:solidFill>
                  <a:srgbClr val="374151"/>
                </a:solidFill>
                <a:latin typeface="Times New Roman"/>
                <a:cs typeface="Times New Roman"/>
              </a:rPr>
              <a:t>be</a:t>
            </a:r>
            <a:r>
              <a:rPr sz="1400" spc="55" dirty="0">
                <a:solidFill>
                  <a:srgbClr val="374151"/>
                </a:solidFill>
                <a:latin typeface="Times New Roman"/>
                <a:cs typeface="Times New Roman"/>
              </a:rPr>
              <a:t> </a:t>
            </a:r>
            <a:r>
              <a:rPr sz="1400" dirty="0">
                <a:solidFill>
                  <a:srgbClr val="374151"/>
                </a:solidFill>
                <a:latin typeface="Times New Roman"/>
                <a:cs typeface="Times New Roman"/>
              </a:rPr>
              <a:t>different.</a:t>
            </a:r>
            <a:endParaRPr sz="1400">
              <a:latin typeface="Times New Roman"/>
              <a:cs typeface="Times New Roman"/>
            </a:endParaRPr>
          </a:p>
          <a:p>
            <a:pPr>
              <a:lnSpc>
                <a:spcPct val="100000"/>
              </a:lnSpc>
              <a:spcBef>
                <a:spcPts val="15"/>
              </a:spcBef>
            </a:pPr>
            <a:endParaRPr sz="1250">
              <a:latin typeface="Times New Roman"/>
              <a:cs typeface="Times New Roman"/>
            </a:endParaRPr>
          </a:p>
          <a:p>
            <a:pPr marL="17780" marR="29845">
              <a:lnSpc>
                <a:spcPct val="95800"/>
              </a:lnSpc>
              <a:spcBef>
                <a:spcPts val="5"/>
              </a:spcBef>
            </a:pPr>
            <a:r>
              <a:rPr sz="1400" dirty="0">
                <a:solidFill>
                  <a:srgbClr val="374151"/>
                </a:solidFill>
                <a:latin typeface="Times New Roman"/>
                <a:cs typeface="Times New Roman"/>
              </a:rPr>
              <a:t>In </a:t>
            </a:r>
            <a:r>
              <a:rPr sz="1400" spc="-5" dirty="0">
                <a:solidFill>
                  <a:srgbClr val="374151"/>
                </a:solidFill>
                <a:latin typeface="Times New Roman"/>
                <a:cs typeface="Times New Roman"/>
              </a:rPr>
              <a:t>ANNs used for classification, the output </a:t>
            </a:r>
            <a:r>
              <a:rPr sz="1400" dirty="0">
                <a:solidFill>
                  <a:srgbClr val="374151"/>
                </a:solidFill>
                <a:latin typeface="Times New Roman"/>
                <a:cs typeface="Times New Roman"/>
              </a:rPr>
              <a:t>is a </a:t>
            </a:r>
            <a:r>
              <a:rPr sz="1400" spc="-5" dirty="0">
                <a:solidFill>
                  <a:srgbClr val="374151"/>
                </a:solidFill>
                <a:latin typeface="Times New Roman"/>
                <a:cs typeface="Times New Roman"/>
              </a:rPr>
              <a:t>categorical variable </a:t>
            </a:r>
            <a:r>
              <a:rPr sz="1400" dirty="0">
                <a:solidFill>
                  <a:srgbClr val="374151"/>
                </a:solidFill>
                <a:latin typeface="Times New Roman"/>
                <a:cs typeface="Times New Roman"/>
              </a:rPr>
              <a:t>or </a:t>
            </a:r>
            <a:r>
              <a:rPr sz="1400" spc="-5" dirty="0">
                <a:solidFill>
                  <a:srgbClr val="374151"/>
                </a:solidFill>
                <a:latin typeface="Times New Roman"/>
                <a:cs typeface="Times New Roman"/>
              </a:rPr>
              <a:t>label that  represents the class or category </a:t>
            </a:r>
            <a:r>
              <a:rPr sz="1400" dirty="0">
                <a:solidFill>
                  <a:srgbClr val="374151"/>
                </a:solidFill>
                <a:latin typeface="Times New Roman"/>
                <a:cs typeface="Times New Roman"/>
              </a:rPr>
              <a:t>to </a:t>
            </a:r>
            <a:r>
              <a:rPr sz="1400" spc="-5" dirty="0">
                <a:solidFill>
                  <a:srgbClr val="374151"/>
                </a:solidFill>
                <a:latin typeface="Times New Roman"/>
                <a:cs typeface="Times New Roman"/>
              </a:rPr>
              <a:t>which the input belongs. The objective </a:t>
            </a:r>
            <a:r>
              <a:rPr sz="1400" dirty="0">
                <a:solidFill>
                  <a:srgbClr val="374151"/>
                </a:solidFill>
                <a:latin typeface="Times New Roman"/>
                <a:cs typeface="Times New Roman"/>
              </a:rPr>
              <a:t>is to  </a:t>
            </a:r>
            <a:r>
              <a:rPr sz="1400" spc="-5" dirty="0">
                <a:solidFill>
                  <a:srgbClr val="374151"/>
                </a:solidFill>
                <a:latin typeface="Times New Roman"/>
                <a:cs typeface="Times New Roman"/>
              </a:rPr>
              <a:t>learn </a:t>
            </a:r>
            <a:r>
              <a:rPr sz="1400" dirty="0">
                <a:solidFill>
                  <a:srgbClr val="374151"/>
                </a:solidFill>
                <a:latin typeface="Times New Roman"/>
                <a:cs typeface="Times New Roman"/>
              </a:rPr>
              <a:t>a </a:t>
            </a:r>
            <a:r>
              <a:rPr sz="1400" spc="-5" dirty="0">
                <a:solidFill>
                  <a:srgbClr val="374151"/>
                </a:solidFill>
                <a:latin typeface="Times New Roman"/>
                <a:cs typeface="Times New Roman"/>
              </a:rPr>
              <a:t>mapping from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input features to the corresponding output class. The  output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network </a:t>
            </a:r>
            <a:r>
              <a:rPr sz="1400" dirty="0">
                <a:solidFill>
                  <a:srgbClr val="374151"/>
                </a:solidFill>
                <a:latin typeface="Times New Roman"/>
                <a:cs typeface="Times New Roman"/>
              </a:rPr>
              <a:t>is </a:t>
            </a:r>
            <a:r>
              <a:rPr sz="1400" spc="-5" dirty="0">
                <a:solidFill>
                  <a:srgbClr val="374151"/>
                </a:solidFill>
                <a:latin typeface="Times New Roman"/>
                <a:cs typeface="Times New Roman"/>
              </a:rPr>
              <a:t>often </a:t>
            </a:r>
            <a:r>
              <a:rPr sz="1400" dirty="0">
                <a:solidFill>
                  <a:srgbClr val="374151"/>
                </a:solidFill>
                <a:latin typeface="Times New Roman"/>
                <a:cs typeface="Times New Roman"/>
              </a:rPr>
              <a:t>a </a:t>
            </a:r>
            <a:r>
              <a:rPr sz="1400" spc="-5" dirty="0">
                <a:solidFill>
                  <a:srgbClr val="374151"/>
                </a:solidFill>
                <a:latin typeface="Times New Roman"/>
                <a:cs typeface="Times New Roman"/>
              </a:rPr>
              <a:t>probability distribution over </a:t>
            </a:r>
            <a:r>
              <a:rPr sz="1400" spc="-10" dirty="0">
                <a:solidFill>
                  <a:srgbClr val="374151"/>
                </a:solidFill>
                <a:latin typeface="Times New Roman"/>
                <a:cs typeface="Times New Roman"/>
              </a:rPr>
              <a:t>all </a:t>
            </a:r>
            <a:r>
              <a:rPr sz="1400" spc="-5" dirty="0">
                <a:solidFill>
                  <a:srgbClr val="374151"/>
                </a:solidFill>
                <a:latin typeface="Times New Roman"/>
                <a:cs typeface="Times New Roman"/>
              </a:rPr>
              <a:t>possible classes,  and the class with the </a:t>
            </a:r>
            <a:r>
              <a:rPr sz="1400" dirty="0">
                <a:solidFill>
                  <a:srgbClr val="374151"/>
                </a:solidFill>
                <a:latin typeface="Times New Roman"/>
                <a:cs typeface="Times New Roman"/>
              </a:rPr>
              <a:t>highest </a:t>
            </a:r>
            <a:r>
              <a:rPr sz="1400" spc="-5" dirty="0">
                <a:solidFill>
                  <a:srgbClr val="374151"/>
                </a:solidFill>
                <a:latin typeface="Times New Roman"/>
                <a:cs typeface="Times New Roman"/>
              </a:rPr>
              <a:t>probability is </a:t>
            </a:r>
            <a:r>
              <a:rPr sz="1400" dirty="0">
                <a:solidFill>
                  <a:srgbClr val="374151"/>
                </a:solidFill>
                <a:latin typeface="Times New Roman"/>
                <a:cs typeface="Times New Roman"/>
              </a:rPr>
              <a:t>chosen as </a:t>
            </a:r>
            <a:r>
              <a:rPr sz="1400" spc="-5" dirty="0">
                <a:solidFill>
                  <a:srgbClr val="374151"/>
                </a:solidFill>
                <a:latin typeface="Times New Roman"/>
                <a:cs typeface="Times New Roman"/>
              </a:rPr>
              <a:t>the predicted class. </a:t>
            </a:r>
            <a:r>
              <a:rPr sz="1400" dirty="0">
                <a:solidFill>
                  <a:srgbClr val="374151"/>
                </a:solidFill>
                <a:latin typeface="Times New Roman"/>
                <a:cs typeface="Times New Roman"/>
              </a:rPr>
              <a:t>In  </a:t>
            </a:r>
            <a:r>
              <a:rPr sz="1400" spc="-5" dirty="0">
                <a:solidFill>
                  <a:srgbClr val="374151"/>
                </a:solidFill>
                <a:latin typeface="Times New Roman"/>
                <a:cs typeface="Times New Roman"/>
              </a:rPr>
              <a:t>classification tasks, we </a:t>
            </a:r>
            <a:r>
              <a:rPr sz="1400" dirty="0">
                <a:solidFill>
                  <a:srgbClr val="374151"/>
                </a:solidFill>
                <a:latin typeface="Times New Roman"/>
                <a:cs typeface="Times New Roman"/>
              </a:rPr>
              <a:t>use a </a:t>
            </a:r>
            <a:r>
              <a:rPr sz="1400" spc="-5" dirty="0">
                <a:solidFill>
                  <a:srgbClr val="374151"/>
                </a:solidFill>
                <a:latin typeface="Times New Roman"/>
                <a:cs typeface="Times New Roman"/>
              </a:rPr>
              <a:t>different loss function such </a:t>
            </a:r>
            <a:r>
              <a:rPr sz="1400" spc="-10" dirty="0">
                <a:solidFill>
                  <a:srgbClr val="374151"/>
                </a:solidFill>
                <a:latin typeface="Times New Roman"/>
                <a:cs typeface="Times New Roman"/>
              </a:rPr>
              <a:t>as </a:t>
            </a:r>
            <a:r>
              <a:rPr sz="1400" spc="-5" dirty="0">
                <a:solidFill>
                  <a:srgbClr val="374151"/>
                </a:solidFill>
                <a:latin typeface="Times New Roman"/>
                <a:cs typeface="Times New Roman"/>
              </a:rPr>
              <a:t>categorical </a:t>
            </a:r>
            <a:r>
              <a:rPr sz="1400" dirty="0">
                <a:solidFill>
                  <a:srgbClr val="374151"/>
                </a:solidFill>
                <a:latin typeface="Times New Roman"/>
                <a:cs typeface="Times New Roman"/>
              </a:rPr>
              <a:t>cross-  </a:t>
            </a:r>
            <a:r>
              <a:rPr sz="1400" spc="-5" dirty="0">
                <a:solidFill>
                  <a:srgbClr val="374151"/>
                </a:solidFill>
                <a:latin typeface="Times New Roman"/>
                <a:cs typeface="Times New Roman"/>
              </a:rPr>
              <a:t>entropy to minimize the difference between the predicted and actual</a:t>
            </a:r>
            <a:r>
              <a:rPr sz="1400" spc="110" dirty="0">
                <a:solidFill>
                  <a:srgbClr val="374151"/>
                </a:solidFill>
                <a:latin typeface="Times New Roman"/>
                <a:cs typeface="Times New Roman"/>
              </a:rPr>
              <a:t> </a:t>
            </a:r>
            <a:r>
              <a:rPr sz="1400" spc="-5" dirty="0">
                <a:solidFill>
                  <a:srgbClr val="374151"/>
                </a:solidFill>
                <a:latin typeface="Times New Roman"/>
                <a:cs typeface="Times New Roman"/>
              </a:rPr>
              <a:t>class.</a:t>
            </a:r>
            <a:endParaRPr sz="1400">
              <a:latin typeface="Times New Roman"/>
              <a:cs typeface="Times New Roman"/>
            </a:endParaRPr>
          </a:p>
        </p:txBody>
      </p:sp>
      <p:sp>
        <p:nvSpPr>
          <p:cNvPr id="4" name="object 4"/>
          <p:cNvSpPr/>
          <p:nvPr/>
        </p:nvSpPr>
        <p:spPr>
          <a:xfrm>
            <a:off x="893368" y="914399"/>
            <a:ext cx="5775960" cy="2841625"/>
          </a:xfrm>
          <a:custGeom>
            <a:avLst/>
            <a:gdLst/>
            <a:ahLst/>
            <a:cxnLst/>
            <a:rect l="l" t="t" r="r" b="b"/>
            <a:pathLst>
              <a:path w="5775959" h="2841625">
                <a:moveTo>
                  <a:pt x="5772277" y="2838335"/>
                </a:moveTo>
                <a:lnTo>
                  <a:pt x="3048" y="2838335"/>
                </a:lnTo>
                <a:lnTo>
                  <a:pt x="3048" y="0"/>
                </a:lnTo>
                <a:lnTo>
                  <a:pt x="0" y="0"/>
                </a:lnTo>
                <a:lnTo>
                  <a:pt x="0" y="2841371"/>
                </a:lnTo>
                <a:lnTo>
                  <a:pt x="3048" y="2841371"/>
                </a:lnTo>
                <a:lnTo>
                  <a:pt x="5772277" y="2841371"/>
                </a:lnTo>
                <a:lnTo>
                  <a:pt x="5772277" y="2838335"/>
                </a:lnTo>
                <a:close/>
              </a:path>
              <a:path w="5775959" h="2841625">
                <a:moveTo>
                  <a:pt x="5775388" y="0"/>
                </a:moveTo>
                <a:lnTo>
                  <a:pt x="5772353" y="0"/>
                </a:lnTo>
                <a:lnTo>
                  <a:pt x="5772353" y="2841371"/>
                </a:lnTo>
                <a:lnTo>
                  <a:pt x="5775388" y="2841371"/>
                </a:lnTo>
                <a:lnTo>
                  <a:pt x="5775388" y="0"/>
                </a:lnTo>
                <a:close/>
              </a:path>
            </a:pathLst>
          </a:custGeom>
          <a:solidFill>
            <a:srgbClr val="D9D9E2"/>
          </a:solidFill>
        </p:spPr>
        <p:txBody>
          <a:bodyPr wrap="square" lIns="0" tIns="0" rIns="0" bIns="0" rtlCol="0"/>
          <a:lstStyle/>
          <a:p>
            <a:endParaRPr/>
          </a:p>
        </p:txBody>
      </p:sp>
      <p:sp>
        <p:nvSpPr>
          <p:cNvPr id="5" name="object 5"/>
          <p:cNvSpPr/>
          <p:nvPr/>
        </p:nvSpPr>
        <p:spPr>
          <a:xfrm>
            <a:off x="652272" y="3946270"/>
            <a:ext cx="6016625" cy="3897629"/>
          </a:xfrm>
          <a:custGeom>
            <a:avLst/>
            <a:gdLst/>
            <a:ahLst/>
            <a:cxnLst/>
            <a:rect l="l" t="t" r="r" b="b"/>
            <a:pathLst>
              <a:path w="6016625" h="3897629">
                <a:moveTo>
                  <a:pt x="6013374" y="1847354"/>
                </a:moveTo>
                <a:lnTo>
                  <a:pt x="181660" y="1847354"/>
                </a:lnTo>
                <a:lnTo>
                  <a:pt x="178612" y="1847354"/>
                </a:lnTo>
                <a:lnTo>
                  <a:pt x="178612" y="3897134"/>
                </a:lnTo>
                <a:lnTo>
                  <a:pt x="181660" y="3897134"/>
                </a:lnTo>
                <a:lnTo>
                  <a:pt x="6013374" y="3897122"/>
                </a:lnTo>
                <a:lnTo>
                  <a:pt x="6013374" y="3894086"/>
                </a:lnTo>
                <a:lnTo>
                  <a:pt x="181660" y="3894086"/>
                </a:lnTo>
                <a:lnTo>
                  <a:pt x="181660" y="1850390"/>
                </a:lnTo>
                <a:lnTo>
                  <a:pt x="6013374" y="1850390"/>
                </a:lnTo>
                <a:lnTo>
                  <a:pt x="6013374" y="1847354"/>
                </a:lnTo>
                <a:close/>
              </a:path>
              <a:path w="6016625" h="3897629">
                <a:moveTo>
                  <a:pt x="6016485" y="0"/>
                </a:moveTo>
                <a:lnTo>
                  <a:pt x="6013450" y="0"/>
                </a:lnTo>
                <a:lnTo>
                  <a:pt x="6013450" y="3048"/>
                </a:lnTo>
                <a:lnTo>
                  <a:pt x="6013450" y="1844294"/>
                </a:lnTo>
                <a:lnTo>
                  <a:pt x="3048" y="1844294"/>
                </a:lnTo>
                <a:lnTo>
                  <a:pt x="3048" y="3048"/>
                </a:lnTo>
                <a:lnTo>
                  <a:pt x="6013450" y="3048"/>
                </a:lnTo>
                <a:lnTo>
                  <a:pt x="6013450" y="0"/>
                </a:lnTo>
                <a:lnTo>
                  <a:pt x="3048" y="0"/>
                </a:lnTo>
                <a:lnTo>
                  <a:pt x="0" y="0"/>
                </a:lnTo>
                <a:lnTo>
                  <a:pt x="0" y="1847342"/>
                </a:lnTo>
                <a:lnTo>
                  <a:pt x="3048" y="1847342"/>
                </a:lnTo>
                <a:lnTo>
                  <a:pt x="6013450" y="1847342"/>
                </a:lnTo>
                <a:lnTo>
                  <a:pt x="6013450" y="3897134"/>
                </a:lnTo>
                <a:lnTo>
                  <a:pt x="6016485" y="3897134"/>
                </a:lnTo>
                <a:lnTo>
                  <a:pt x="6016485" y="0"/>
                </a:lnTo>
                <a:close/>
              </a:path>
            </a:pathLst>
          </a:custGeom>
          <a:solidFill>
            <a:srgbClr val="D9D9E2"/>
          </a:solidFill>
        </p:spPr>
        <p:txBody>
          <a:bodyPr wrap="square" lIns="0" tIns="0" rIns="0" bIns="0" rtlCol="0"/>
          <a:lstStyle/>
          <a:p>
            <a:endParaRPr/>
          </a:p>
        </p:txBody>
      </p:sp>
      <p:sp>
        <p:nvSpPr>
          <p:cNvPr id="6" name="object 6"/>
          <p:cNvSpPr/>
          <p:nvPr/>
        </p:nvSpPr>
        <p:spPr>
          <a:xfrm>
            <a:off x="896416" y="8034273"/>
            <a:ext cx="5769610" cy="3175"/>
          </a:xfrm>
          <a:custGeom>
            <a:avLst/>
            <a:gdLst/>
            <a:ahLst/>
            <a:cxnLst/>
            <a:rect l="l" t="t" r="r" b="b"/>
            <a:pathLst>
              <a:path w="5769609" h="3175">
                <a:moveTo>
                  <a:pt x="5769229" y="0"/>
                </a:moveTo>
                <a:lnTo>
                  <a:pt x="0" y="0"/>
                </a:lnTo>
                <a:lnTo>
                  <a:pt x="0" y="3047"/>
                </a:lnTo>
                <a:lnTo>
                  <a:pt x="5769229" y="3047"/>
                </a:lnTo>
                <a:lnTo>
                  <a:pt x="5769229" y="0"/>
                </a:lnTo>
                <a:close/>
              </a:path>
            </a:pathLst>
          </a:custGeom>
          <a:solidFill>
            <a:srgbClr val="D9D9E2"/>
          </a:solidFill>
        </p:spPr>
        <p:txBody>
          <a:bodyPr wrap="square" lIns="0" tIns="0" rIns="0" bIns="0" rtlCol="0"/>
          <a:lstStyle/>
          <a:p>
            <a:endParaRPr/>
          </a:p>
        </p:txBody>
      </p:sp>
      <p:sp>
        <p:nvSpPr>
          <p:cNvPr id="7" name="object 7"/>
          <p:cNvSpPr txBox="1"/>
          <p:nvPr/>
        </p:nvSpPr>
        <p:spPr>
          <a:xfrm>
            <a:off x="655319" y="3113277"/>
            <a:ext cx="6010910" cy="6365875"/>
          </a:xfrm>
          <a:prstGeom prst="rect">
            <a:avLst/>
          </a:prstGeom>
        </p:spPr>
        <p:txBody>
          <a:bodyPr vert="horz" wrap="square" lIns="0" tIns="20955" rIns="0" bIns="0" rtlCol="0">
            <a:spAutoFit/>
          </a:bodyPr>
          <a:lstStyle/>
          <a:p>
            <a:pPr marL="259079" marR="99695">
              <a:lnSpc>
                <a:spcPct val="96200"/>
              </a:lnSpc>
              <a:spcBef>
                <a:spcPts val="165"/>
              </a:spcBef>
            </a:pPr>
            <a:r>
              <a:rPr sz="1400" spc="-5" dirty="0">
                <a:latin typeface="Times New Roman"/>
                <a:cs typeface="Times New Roman"/>
              </a:rPr>
              <a:t>Log likelihood, softmax, and cross-entropy </a:t>
            </a:r>
            <a:r>
              <a:rPr sz="1400" dirty="0">
                <a:latin typeface="Times New Roman"/>
                <a:cs typeface="Times New Roman"/>
              </a:rPr>
              <a:t>loss </a:t>
            </a:r>
            <a:r>
              <a:rPr sz="1400" spc="-5" dirty="0">
                <a:latin typeface="Times New Roman"/>
                <a:cs typeface="Times New Roman"/>
              </a:rPr>
              <a:t>are all related concepts that </a:t>
            </a:r>
            <a:r>
              <a:rPr sz="1400" dirty="0">
                <a:latin typeface="Times New Roman"/>
                <a:cs typeface="Times New Roman"/>
              </a:rPr>
              <a:t>are  </a:t>
            </a:r>
            <a:r>
              <a:rPr sz="1400" spc="-5" dirty="0">
                <a:latin typeface="Times New Roman"/>
                <a:cs typeface="Times New Roman"/>
              </a:rPr>
              <a:t>commonly used in neural networks </a:t>
            </a:r>
            <a:r>
              <a:rPr sz="1400" dirty="0">
                <a:latin typeface="Times New Roman"/>
                <a:cs typeface="Times New Roman"/>
              </a:rPr>
              <a:t>for </a:t>
            </a:r>
            <a:r>
              <a:rPr sz="1400" spc="-5" dirty="0">
                <a:latin typeface="Times New Roman"/>
                <a:cs typeface="Times New Roman"/>
              </a:rPr>
              <a:t>classification tasks. Here's </a:t>
            </a:r>
            <a:r>
              <a:rPr sz="1400" dirty="0">
                <a:latin typeface="Times New Roman"/>
                <a:cs typeface="Times New Roman"/>
              </a:rPr>
              <a:t>an  </a:t>
            </a:r>
            <a:r>
              <a:rPr sz="1400" spc="-5" dirty="0">
                <a:latin typeface="Times New Roman"/>
                <a:cs typeface="Times New Roman"/>
              </a:rPr>
              <a:t>explanation </a:t>
            </a:r>
            <a:r>
              <a:rPr sz="1400" dirty="0">
                <a:latin typeface="Times New Roman"/>
                <a:cs typeface="Times New Roman"/>
              </a:rPr>
              <a:t>of </a:t>
            </a:r>
            <a:r>
              <a:rPr sz="1400" spc="-5" dirty="0">
                <a:latin typeface="Times New Roman"/>
                <a:cs typeface="Times New Roman"/>
              </a:rPr>
              <a:t>each concept:</a:t>
            </a:r>
            <a:endParaRPr sz="1400">
              <a:latin typeface="Times New Roman"/>
              <a:cs typeface="Times New Roman"/>
            </a:endParaRPr>
          </a:p>
          <a:p>
            <a:pPr>
              <a:lnSpc>
                <a:spcPct val="100000"/>
              </a:lnSpc>
              <a:spcBef>
                <a:spcPts val="35"/>
              </a:spcBef>
            </a:pPr>
            <a:endParaRPr sz="1350">
              <a:latin typeface="Times New Roman"/>
              <a:cs typeface="Times New Roman"/>
            </a:endParaRPr>
          </a:p>
          <a:p>
            <a:pPr marL="259079" marR="22860">
              <a:lnSpc>
                <a:spcPts val="1610"/>
              </a:lnSpc>
            </a:pPr>
            <a:r>
              <a:rPr sz="1400" spc="-5" dirty="0">
                <a:latin typeface="Times New Roman"/>
                <a:cs typeface="Times New Roman"/>
              </a:rPr>
              <a:t>Log likelihood: The log likelihood is </a:t>
            </a:r>
            <a:r>
              <a:rPr sz="1400" dirty="0">
                <a:latin typeface="Times New Roman"/>
                <a:cs typeface="Times New Roman"/>
              </a:rPr>
              <a:t>a </a:t>
            </a:r>
            <a:r>
              <a:rPr sz="1400" spc="-5" dirty="0">
                <a:latin typeface="Times New Roman"/>
                <a:cs typeface="Times New Roman"/>
              </a:rPr>
              <a:t>measure </a:t>
            </a:r>
            <a:r>
              <a:rPr sz="1400" dirty="0">
                <a:latin typeface="Times New Roman"/>
                <a:cs typeface="Times New Roman"/>
              </a:rPr>
              <a:t>of </a:t>
            </a:r>
            <a:r>
              <a:rPr sz="1400" spc="-5" dirty="0">
                <a:latin typeface="Times New Roman"/>
                <a:cs typeface="Times New Roman"/>
              </a:rPr>
              <a:t>the probability </a:t>
            </a:r>
            <a:r>
              <a:rPr sz="1400" dirty="0">
                <a:latin typeface="Times New Roman"/>
                <a:cs typeface="Times New Roman"/>
              </a:rPr>
              <a:t>of </a:t>
            </a:r>
            <a:r>
              <a:rPr sz="1400" spc="-5" dirty="0">
                <a:latin typeface="Times New Roman"/>
                <a:cs typeface="Times New Roman"/>
              </a:rPr>
              <a:t>observing </a:t>
            </a:r>
            <a:r>
              <a:rPr sz="1400" dirty="0">
                <a:latin typeface="Times New Roman"/>
                <a:cs typeface="Times New Roman"/>
              </a:rPr>
              <a:t>a  set of </a:t>
            </a:r>
            <a:r>
              <a:rPr sz="1400" spc="-5" dirty="0">
                <a:latin typeface="Times New Roman"/>
                <a:cs typeface="Times New Roman"/>
              </a:rPr>
              <a:t>labels given </a:t>
            </a:r>
            <a:r>
              <a:rPr sz="1400" dirty="0">
                <a:latin typeface="Times New Roman"/>
                <a:cs typeface="Times New Roman"/>
              </a:rPr>
              <a:t>a </a:t>
            </a:r>
            <a:r>
              <a:rPr sz="1400" spc="-5" dirty="0">
                <a:latin typeface="Times New Roman"/>
                <a:cs typeface="Times New Roman"/>
              </a:rPr>
              <a:t>set </a:t>
            </a:r>
            <a:r>
              <a:rPr sz="1400" dirty="0">
                <a:latin typeface="Times New Roman"/>
                <a:cs typeface="Times New Roman"/>
              </a:rPr>
              <a:t>of </a:t>
            </a:r>
            <a:r>
              <a:rPr sz="1400" spc="-5" dirty="0">
                <a:latin typeface="Times New Roman"/>
                <a:cs typeface="Times New Roman"/>
              </a:rPr>
              <a:t>inputs and </a:t>
            </a:r>
            <a:r>
              <a:rPr sz="1400" dirty="0">
                <a:latin typeface="Times New Roman"/>
                <a:cs typeface="Times New Roman"/>
              </a:rPr>
              <a:t>a </a:t>
            </a:r>
            <a:r>
              <a:rPr sz="1400" spc="-5" dirty="0">
                <a:latin typeface="Times New Roman"/>
                <a:cs typeface="Times New Roman"/>
              </a:rPr>
              <a:t>probability distribution over the</a:t>
            </a:r>
            <a:r>
              <a:rPr sz="1400" spc="-15" dirty="0">
                <a:latin typeface="Times New Roman"/>
                <a:cs typeface="Times New Roman"/>
              </a:rPr>
              <a:t> </a:t>
            </a:r>
            <a:r>
              <a:rPr sz="1400" spc="-5" dirty="0">
                <a:latin typeface="Times New Roman"/>
                <a:cs typeface="Times New Roman"/>
              </a:rPr>
              <a:t>labels.</a:t>
            </a:r>
            <a:endParaRPr sz="1400">
              <a:latin typeface="Times New Roman"/>
              <a:cs typeface="Times New Roman"/>
            </a:endParaRPr>
          </a:p>
          <a:p>
            <a:pPr marL="259079">
              <a:lnSpc>
                <a:spcPts val="1535"/>
              </a:lnSpc>
            </a:pPr>
            <a:r>
              <a:rPr sz="1400" dirty="0">
                <a:latin typeface="Times New Roman"/>
                <a:cs typeface="Times New Roman"/>
              </a:rPr>
              <a:t>In </a:t>
            </a:r>
            <a:r>
              <a:rPr sz="1400" spc="-5" dirty="0">
                <a:latin typeface="Times New Roman"/>
                <a:cs typeface="Times New Roman"/>
              </a:rPr>
              <a:t>the </a:t>
            </a:r>
            <a:r>
              <a:rPr sz="1400" spc="-10" dirty="0">
                <a:latin typeface="Times New Roman"/>
                <a:cs typeface="Times New Roman"/>
              </a:rPr>
              <a:t>context </a:t>
            </a:r>
            <a:r>
              <a:rPr sz="1400" dirty="0">
                <a:latin typeface="Times New Roman"/>
                <a:cs typeface="Times New Roman"/>
              </a:rPr>
              <a:t>of </a:t>
            </a:r>
            <a:r>
              <a:rPr sz="1400" spc="-5" dirty="0">
                <a:latin typeface="Times New Roman"/>
                <a:cs typeface="Times New Roman"/>
              </a:rPr>
              <a:t>classification, </a:t>
            </a:r>
            <a:r>
              <a:rPr sz="1400" dirty="0">
                <a:latin typeface="Times New Roman"/>
                <a:cs typeface="Times New Roman"/>
              </a:rPr>
              <a:t>we </a:t>
            </a:r>
            <a:r>
              <a:rPr sz="1400" spc="-5" dirty="0">
                <a:latin typeface="Times New Roman"/>
                <a:cs typeface="Times New Roman"/>
              </a:rPr>
              <a:t>can use </a:t>
            </a:r>
            <a:r>
              <a:rPr sz="1400" dirty="0">
                <a:latin typeface="Times New Roman"/>
                <a:cs typeface="Times New Roman"/>
              </a:rPr>
              <a:t>the </a:t>
            </a:r>
            <a:r>
              <a:rPr sz="1400" spc="-5" dirty="0">
                <a:latin typeface="Times New Roman"/>
                <a:cs typeface="Times New Roman"/>
              </a:rPr>
              <a:t>log likelihood to </a:t>
            </a:r>
            <a:r>
              <a:rPr sz="1400" dirty="0">
                <a:latin typeface="Times New Roman"/>
                <a:cs typeface="Times New Roman"/>
              </a:rPr>
              <a:t>measure</a:t>
            </a:r>
            <a:r>
              <a:rPr sz="1400" spc="5" dirty="0">
                <a:latin typeface="Times New Roman"/>
                <a:cs typeface="Times New Roman"/>
              </a:rPr>
              <a:t> </a:t>
            </a:r>
            <a:r>
              <a:rPr sz="1400" spc="-5" dirty="0">
                <a:latin typeface="Times New Roman"/>
                <a:cs typeface="Times New Roman"/>
              </a:rPr>
              <a:t>the</a:t>
            </a:r>
            <a:endParaRPr sz="1400">
              <a:latin typeface="Times New Roman"/>
              <a:cs typeface="Times New Roman"/>
            </a:endParaRPr>
          </a:p>
          <a:p>
            <a:pPr marL="259079" marR="148590">
              <a:lnSpc>
                <a:spcPct val="95700"/>
              </a:lnSpc>
              <a:spcBef>
                <a:spcPts val="45"/>
              </a:spcBef>
            </a:pPr>
            <a:r>
              <a:rPr sz="1400" spc="-5" dirty="0">
                <a:latin typeface="Times New Roman"/>
                <a:cs typeface="Times New Roman"/>
              </a:rPr>
              <a:t>probability of observing </a:t>
            </a:r>
            <a:r>
              <a:rPr sz="1400" dirty="0">
                <a:latin typeface="Times New Roman"/>
                <a:cs typeface="Times New Roman"/>
              </a:rPr>
              <a:t>a </a:t>
            </a:r>
            <a:r>
              <a:rPr sz="1400" spc="-5" dirty="0">
                <a:latin typeface="Times New Roman"/>
                <a:cs typeface="Times New Roman"/>
              </a:rPr>
              <a:t>set </a:t>
            </a:r>
            <a:r>
              <a:rPr sz="1400" dirty="0">
                <a:latin typeface="Times New Roman"/>
                <a:cs typeface="Times New Roman"/>
              </a:rPr>
              <a:t>of </a:t>
            </a:r>
            <a:r>
              <a:rPr sz="1400" spc="-5" dirty="0">
                <a:latin typeface="Times New Roman"/>
                <a:cs typeface="Times New Roman"/>
              </a:rPr>
              <a:t>true labels given </a:t>
            </a:r>
            <a:r>
              <a:rPr sz="1400" dirty="0">
                <a:latin typeface="Times New Roman"/>
                <a:cs typeface="Times New Roman"/>
              </a:rPr>
              <a:t>a </a:t>
            </a:r>
            <a:r>
              <a:rPr sz="1400" spc="-5" dirty="0">
                <a:latin typeface="Times New Roman"/>
                <a:cs typeface="Times New Roman"/>
              </a:rPr>
              <a:t>set of input features and </a:t>
            </a:r>
            <a:r>
              <a:rPr sz="1400" dirty="0">
                <a:latin typeface="Times New Roman"/>
                <a:cs typeface="Times New Roman"/>
              </a:rPr>
              <a:t>a  model </a:t>
            </a:r>
            <a:r>
              <a:rPr sz="1400" spc="-5" dirty="0">
                <a:latin typeface="Times New Roman"/>
                <a:cs typeface="Times New Roman"/>
              </a:rPr>
              <a:t>that produces </a:t>
            </a:r>
            <a:r>
              <a:rPr sz="1400" dirty="0">
                <a:latin typeface="Times New Roman"/>
                <a:cs typeface="Times New Roman"/>
              </a:rPr>
              <a:t>a </a:t>
            </a:r>
            <a:r>
              <a:rPr sz="1400" spc="-5" dirty="0">
                <a:latin typeface="Times New Roman"/>
                <a:cs typeface="Times New Roman"/>
              </a:rPr>
              <a:t>probability distribution over the possible labels. The log  likelihood is often used </a:t>
            </a:r>
            <a:r>
              <a:rPr sz="1400" spc="-10" dirty="0">
                <a:latin typeface="Times New Roman"/>
                <a:cs typeface="Times New Roman"/>
              </a:rPr>
              <a:t>as </a:t>
            </a:r>
            <a:r>
              <a:rPr sz="1400" dirty="0">
                <a:latin typeface="Times New Roman"/>
                <a:cs typeface="Times New Roman"/>
              </a:rPr>
              <a:t>a loss </a:t>
            </a:r>
            <a:r>
              <a:rPr sz="1400" spc="-5" dirty="0">
                <a:latin typeface="Times New Roman"/>
                <a:cs typeface="Times New Roman"/>
              </a:rPr>
              <a:t>function in maximum likelihood estimation,  where the goal </a:t>
            </a:r>
            <a:r>
              <a:rPr sz="1400" dirty="0">
                <a:latin typeface="Times New Roman"/>
                <a:cs typeface="Times New Roman"/>
              </a:rPr>
              <a:t>is to </a:t>
            </a:r>
            <a:r>
              <a:rPr sz="1400" spc="-5" dirty="0">
                <a:latin typeface="Times New Roman"/>
                <a:cs typeface="Times New Roman"/>
              </a:rPr>
              <a:t>find the model parameters that maximize the likelihood </a:t>
            </a:r>
            <a:r>
              <a:rPr sz="1400" dirty="0">
                <a:latin typeface="Times New Roman"/>
                <a:cs typeface="Times New Roman"/>
              </a:rPr>
              <a:t>of  the </a:t>
            </a:r>
            <a:r>
              <a:rPr sz="1400" spc="-5" dirty="0">
                <a:latin typeface="Times New Roman"/>
                <a:cs typeface="Times New Roman"/>
              </a:rPr>
              <a:t>observed data. The </a:t>
            </a:r>
            <a:r>
              <a:rPr sz="1400" dirty="0">
                <a:latin typeface="Times New Roman"/>
                <a:cs typeface="Times New Roman"/>
              </a:rPr>
              <a:t>log </a:t>
            </a:r>
            <a:r>
              <a:rPr sz="1400" spc="-5" dirty="0">
                <a:latin typeface="Times New Roman"/>
                <a:cs typeface="Times New Roman"/>
              </a:rPr>
              <a:t>likelihood is calculated </a:t>
            </a:r>
            <a:r>
              <a:rPr sz="1400" dirty="0">
                <a:latin typeface="Times New Roman"/>
                <a:cs typeface="Times New Roman"/>
              </a:rPr>
              <a:t>by </a:t>
            </a:r>
            <a:r>
              <a:rPr sz="1400" spc="-5" dirty="0">
                <a:latin typeface="Times New Roman"/>
                <a:cs typeface="Times New Roman"/>
              </a:rPr>
              <a:t>taking the logarithm </a:t>
            </a:r>
            <a:r>
              <a:rPr sz="1400" dirty="0">
                <a:latin typeface="Times New Roman"/>
                <a:cs typeface="Times New Roman"/>
              </a:rPr>
              <a:t>of  the </a:t>
            </a:r>
            <a:r>
              <a:rPr sz="1400" spc="-5" dirty="0">
                <a:latin typeface="Times New Roman"/>
                <a:cs typeface="Times New Roman"/>
              </a:rPr>
              <a:t>product of the predicted probabilities for the </a:t>
            </a:r>
            <a:r>
              <a:rPr sz="1400" spc="5" dirty="0">
                <a:latin typeface="Times New Roman"/>
                <a:cs typeface="Times New Roman"/>
              </a:rPr>
              <a:t>true</a:t>
            </a:r>
            <a:r>
              <a:rPr sz="1400" spc="15" dirty="0">
                <a:latin typeface="Times New Roman"/>
                <a:cs typeface="Times New Roman"/>
              </a:rPr>
              <a:t> </a:t>
            </a:r>
            <a:r>
              <a:rPr sz="1400" spc="-5" dirty="0">
                <a:latin typeface="Times New Roman"/>
                <a:cs typeface="Times New Roman"/>
              </a:rPr>
              <a:t>labels.</a:t>
            </a:r>
            <a:endParaRPr sz="1400">
              <a:latin typeface="Times New Roman"/>
              <a:cs typeface="Times New Roman"/>
            </a:endParaRPr>
          </a:p>
          <a:p>
            <a:pPr marL="259079" marR="63500">
              <a:lnSpc>
                <a:spcPct val="95800"/>
              </a:lnSpc>
              <a:spcBef>
                <a:spcPts val="60"/>
              </a:spcBef>
            </a:pPr>
            <a:r>
              <a:rPr sz="1400" spc="-5" dirty="0">
                <a:latin typeface="Times New Roman"/>
                <a:cs typeface="Times New Roman"/>
              </a:rPr>
              <a:t>Cross-entropy loss: Cross-entropy loss is </a:t>
            </a:r>
            <a:r>
              <a:rPr sz="1400" dirty="0">
                <a:latin typeface="Times New Roman"/>
                <a:cs typeface="Times New Roman"/>
              </a:rPr>
              <a:t>a measure of </a:t>
            </a:r>
            <a:r>
              <a:rPr sz="1400" spc="-5" dirty="0">
                <a:latin typeface="Times New Roman"/>
                <a:cs typeface="Times New Roman"/>
              </a:rPr>
              <a:t>the difference between  two probability distributions. </a:t>
            </a:r>
            <a:r>
              <a:rPr sz="1400" spc="-10" dirty="0">
                <a:latin typeface="Times New Roman"/>
                <a:cs typeface="Times New Roman"/>
              </a:rPr>
              <a:t>In </a:t>
            </a:r>
            <a:r>
              <a:rPr sz="1400" spc="-5" dirty="0">
                <a:latin typeface="Times New Roman"/>
                <a:cs typeface="Times New Roman"/>
              </a:rPr>
              <a:t>the </a:t>
            </a:r>
            <a:r>
              <a:rPr sz="1400" spc="-10" dirty="0">
                <a:latin typeface="Times New Roman"/>
                <a:cs typeface="Times New Roman"/>
              </a:rPr>
              <a:t>context </a:t>
            </a:r>
            <a:r>
              <a:rPr sz="1400" dirty="0">
                <a:latin typeface="Times New Roman"/>
                <a:cs typeface="Times New Roman"/>
              </a:rPr>
              <a:t>of </a:t>
            </a:r>
            <a:r>
              <a:rPr sz="1400" spc="-5" dirty="0">
                <a:latin typeface="Times New Roman"/>
                <a:cs typeface="Times New Roman"/>
              </a:rPr>
              <a:t>classification, </a:t>
            </a:r>
            <a:r>
              <a:rPr sz="1400" dirty="0">
                <a:latin typeface="Times New Roman"/>
                <a:cs typeface="Times New Roman"/>
              </a:rPr>
              <a:t>we can </a:t>
            </a:r>
            <a:r>
              <a:rPr sz="1400" spc="-5" dirty="0">
                <a:latin typeface="Times New Roman"/>
                <a:cs typeface="Times New Roman"/>
              </a:rPr>
              <a:t>use the  cross-entropy loss </a:t>
            </a:r>
            <a:r>
              <a:rPr sz="1400" dirty="0">
                <a:latin typeface="Times New Roman"/>
                <a:cs typeface="Times New Roman"/>
              </a:rPr>
              <a:t>to measure </a:t>
            </a:r>
            <a:r>
              <a:rPr sz="1400" spc="-5" dirty="0">
                <a:latin typeface="Times New Roman"/>
                <a:cs typeface="Times New Roman"/>
              </a:rPr>
              <a:t>the difference between the predicted probability  distribution and the true probability distribution over the labels. The </a:t>
            </a:r>
            <a:r>
              <a:rPr sz="1400" dirty="0">
                <a:latin typeface="Times New Roman"/>
                <a:cs typeface="Times New Roman"/>
              </a:rPr>
              <a:t>cross-  </a:t>
            </a:r>
            <a:r>
              <a:rPr sz="1400" spc="-5" dirty="0">
                <a:latin typeface="Times New Roman"/>
                <a:cs typeface="Times New Roman"/>
              </a:rPr>
              <a:t>entropy loss is often used </a:t>
            </a:r>
            <a:r>
              <a:rPr sz="1400" spc="-10" dirty="0">
                <a:latin typeface="Times New Roman"/>
                <a:cs typeface="Times New Roman"/>
              </a:rPr>
              <a:t>as </a:t>
            </a:r>
            <a:r>
              <a:rPr sz="1400" dirty="0">
                <a:latin typeface="Times New Roman"/>
                <a:cs typeface="Times New Roman"/>
              </a:rPr>
              <a:t>a </a:t>
            </a:r>
            <a:r>
              <a:rPr sz="1400" spc="-5" dirty="0">
                <a:latin typeface="Times New Roman"/>
                <a:cs typeface="Times New Roman"/>
              </a:rPr>
              <a:t>loss function in neural networks </a:t>
            </a:r>
            <a:r>
              <a:rPr sz="1400" dirty="0">
                <a:latin typeface="Times New Roman"/>
                <a:cs typeface="Times New Roman"/>
              </a:rPr>
              <a:t>for </a:t>
            </a:r>
            <a:r>
              <a:rPr sz="1400" spc="-5" dirty="0">
                <a:latin typeface="Times New Roman"/>
                <a:cs typeface="Times New Roman"/>
              </a:rPr>
              <a:t>classification  tasks. The cross-entropy loss is calculated </a:t>
            </a:r>
            <a:r>
              <a:rPr sz="1400" dirty="0">
                <a:latin typeface="Times New Roman"/>
                <a:cs typeface="Times New Roman"/>
              </a:rPr>
              <a:t>by </a:t>
            </a:r>
            <a:r>
              <a:rPr sz="1400" spc="-5" dirty="0">
                <a:latin typeface="Times New Roman"/>
                <a:cs typeface="Times New Roman"/>
              </a:rPr>
              <a:t>taking the negative </a:t>
            </a:r>
            <a:r>
              <a:rPr sz="1400" dirty="0">
                <a:latin typeface="Times New Roman"/>
                <a:cs typeface="Times New Roman"/>
              </a:rPr>
              <a:t>log </a:t>
            </a:r>
            <a:r>
              <a:rPr sz="1400" spc="-5" dirty="0">
                <a:latin typeface="Times New Roman"/>
                <a:cs typeface="Times New Roman"/>
              </a:rPr>
              <a:t>of the  predicted probability </a:t>
            </a:r>
            <a:r>
              <a:rPr sz="1400" spc="5" dirty="0">
                <a:latin typeface="Times New Roman"/>
                <a:cs typeface="Times New Roman"/>
              </a:rPr>
              <a:t>for </a:t>
            </a:r>
            <a:r>
              <a:rPr sz="1400" spc="-5" dirty="0">
                <a:latin typeface="Times New Roman"/>
                <a:cs typeface="Times New Roman"/>
              </a:rPr>
              <a:t>the true</a:t>
            </a:r>
            <a:r>
              <a:rPr sz="1400" spc="-20" dirty="0">
                <a:latin typeface="Times New Roman"/>
                <a:cs typeface="Times New Roman"/>
              </a:rPr>
              <a:t> </a:t>
            </a:r>
            <a:r>
              <a:rPr sz="1400" spc="-5" dirty="0">
                <a:latin typeface="Times New Roman"/>
                <a:cs typeface="Times New Roman"/>
              </a:rPr>
              <a:t>label:</a:t>
            </a:r>
            <a:endParaRPr sz="1400">
              <a:latin typeface="Times New Roman"/>
              <a:cs typeface="Times New Roman"/>
            </a:endParaRPr>
          </a:p>
          <a:p>
            <a:pPr marL="259079">
              <a:lnSpc>
                <a:spcPts val="1570"/>
              </a:lnSpc>
            </a:pPr>
            <a:r>
              <a:rPr sz="1400" spc="-5" dirty="0">
                <a:latin typeface="Times New Roman"/>
                <a:cs typeface="Times New Roman"/>
              </a:rPr>
              <a:t>cross_entropy_loss </a:t>
            </a:r>
            <a:r>
              <a:rPr sz="1400" dirty="0">
                <a:latin typeface="Times New Roman"/>
                <a:cs typeface="Times New Roman"/>
              </a:rPr>
              <a:t>= -</a:t>
            </a:r>
            <a:r>
              <a:rPr sz="1400" spc="5" dirty="0">
                <a:latin typeface="Times New Roman"/>
                <a:cs typeface="Times New Roman"/>
              </a:rPr>
              <a:t> </a:t>
            </a:r>
            <a:r>
              <a:rPr sz="1400" spc="-5" dirty="0">
                <a:latin typeface="Times New Roman"/>
                <a:cs typeface="Times New Roman"/>
              </a:rPr>
              <a:t>log(predicted_probability_of_true_label)</a:t>
            </a:r>
            <a:endParaRPr sz="1400">
              <a:latin typeface="Times New Roman"/>
              <a:cs typeface="Times New Roman"/>
            </a:endParaRPr>
          </a:p>
          <a:p>
            <a:pPr marL="259079" marR="213995">
              <a:lnSpc>
                <a:spcPts val="1610"/>
              </a:lnSpc>
              <a:spcBef>
                <a:spcPts val="75"/>
              </a:spcBef>
            </a:pPr>
            <a:r>
              <a:rPr sz="1400" spc="-5" dirty="0">
                <a:latin typeface="Times New Roman"/>
                <a:cs typeface="Times New Roman"/>
              </a:rPr>
              <a:t>The cross-entropy loss is often used with the softmax function </a:t>
            </a:r>
            <a:r>
              <a:rPr sz="1400" dirty="0">
                <a:latin typeface="Times New Roman"/>
                <a:cs typeface="Times New Roman"/>
              </a:rPr>
              <a:t>to </a:t>
            </a:r>
            <a:r>
              <a:rPr sz="1400" spc="-5" dirty="0">
                <a:latin typeface="Times New Roman"/>
                <a:cs typeface="Times New Roman"/>
              </a:rPr>
              <a:t>compute the  predicted</a:t>
            </a:r>
            <a:r>
              <a:rPr sz="1400" dirty="0">
                <a:latin typeface="Times New Roman"/>
                <a:cs typeface="Times New Roman"/>
              </a:rPr>
              <a:t> </a:t>
            </a:r>
            <a:r>
              <a:rPr sz="1400" spc="-5" dirty="0">
                <a:latin typeface="Times New Roman"/>
                <a:cs typeface="Times New Roman"/>
              </a:rPr>
              <a:t>probabilities.</a:t>
            </a:r>
            <a:endParaRPr sz="1400">
              <a:latin typeface="Times New Roman"/>
              <a:cs typeface="Times New Roman"/>
            </a:endParaRPr>
          </a:p>
          <a:p>
            <a:pPr>
              <a:lnSpc>
                <a:spcPct val="100000"/>
              </a:lnSpc>
              <a:spcBef>
                <a:spcPts val="10"/>
              </a:spcBef>
            </a:pPr>
            <a:endParaRPr sz="1300">
              <a:latin typeface="Times New Roman"/>
              <a:cs typeface="Times New Roman"/>
            </a:endParaRPr>
          </a:p>
          <a:p>
            <a:pPr marL="259079" marR="33020">
              <a:lnSpc>
                <a:spcPct val="95800"/>
              </a:lnSpc>
            </a:pPr>
            <a:r>
              <a:rPr sz="1400" dirty="0">
                <a:latin typeface="Times New Roman"/>
                <a:cs typeface="Times New Roman"/>
              </a:rPr>
              <a:t>In </a:t>
            </a:r>
            <a:r>
              <a:rPr sz="1400" spc="-5" dirty="0">
                <a:latin typeface="Times New Roman"/>
                <a:cs typeface="Times New Roman"/>
              </a:rPr>
              <a:t>summary, the log likelihood measures the probability </a:t>
            </a:r>
            <a:r>
              <a:rPr sz="1400" dirty="0">
                <a:latin typeface="Times New Roman"/>
                <a:cs typeface="Times New Roman"/>
              </a:rPr>
              <a:t>of </a:t>
            </a:r>
            <a:r>
              <a:rPr sz="1400" spc="-5" dirty="0">
                <a:latin typeface="Times New Roman"/>
                <a:cs typeface="Times New Roman"/>
              </a:rPr>
              <a:t>observing </a:t>
            </a:r>
            <a:r>
              <a:rPr sz="1400" spc="10" dirty="0">
                <a:latin typeface="Times New Roman"/>
                <a:cs typeface="Times New Roman"/>
              </a:rPr>
              <a:t>the </a:t>
            </a:r>
            <a:r>
              <a:rPr sz="1400" dirty="0">
                <a:latin typeface="Times New Roman"/>
                <a:cs typeface="Times New Roman"/>
              </a:rPr>
              <a:t>true  </a:t>
            </a:r>
            <a:r>
              <a:rPr sz="1400" spc="-5" dirty="0">
                <a:latin typeface="Times New Roman"/>
                <a:cs typeface="Times New Roman"/>
              </a:rPr>
              <a:t>labels given the </a:t>
            </a:r>
            <a:r>
              <a:rPr sz="1400" spc="-10" dirty="0">
                <a:latin typeface="Times New Roman"/>
                <a:cs typeface="Times New Roman"/>
              </a:rPr>
              <a:t>inputs </a:t>
            </a:r>
            <a:r>
              <a:rPr sz="1400" spc="-5" dirty="0">
                <a:latin typeface="Times New Roman"/>
                <a:cs typeface="Times New Roman"/>
              </a:rPr>
              <a:t>and </a:t>
            </a:r>
            <a:r>
              <a:rPr sz="1400" dirty="0">
                <a:latin typeface="Times New Roman"/>
                <a:cs typeface="Times New Roman"/>
              </a:rPr>
              <a:t>a </a:t>
            </a:r>
            <a:r>
              <a:rPr sz="1400" spc="-5" dirty="0">
                <a:latin typeface="Times New Roman"/>
                <a:cs typeface="Times New Roman"/>
              </a:rPr>
              <a:t>probability distribution over the labels, the softmax  function converts </a:t>
            </a:r>
            <a:r>
              <a:rPr sz="1400" dirty="0">
                <a:latin typeface="Times New Roman"/>
                <a:cs typeface="Times New Roman"/>
              </a:rPr>
              <a:t>a </a:t>
            </a:r>
            <a:r>
              <a:rPr sz="1400" spc="-5" dirty="0">
                <a:latin typeface="Times New Roman"/>
                <a:cs typeface="Times New Roman"/>
              </a:rPr>
              <a:t>vector </a:t>
            </a:r>
            <a:r>
              <a:rPr sz="1400" dirty="0">
                <a:latin typeface="Times New Roman"/>
                <a:cs typeface="Times New Roman"/>
              </a:rPr>
              <a:t>of </a:t>
            </a:r>
            <a:r>
              <a:rPr sz="1400" spc="-5" dirty="0">
                <a:latin typeface="Times New Roman"/>
                <a:cs typeface="Times New Roman"/>
              </a:rPr>
              <a:t>scores into </a:t>
            </a:r>
            <a:r>
              <a:rPr sz="1400" dirty="0">
                <a:latin typeface="Times New Roman"/>
                <a:cs typeface="Times New Roman"/>
              </a:rPr>
              <a:t>a </a:t>
            </a:r>
            <a:r>
              <a:rPr sz="1400" spc="-5" dirty="0">
                <a:latin typeface="Times New Roman"/>
                <a:cs typeface="Times New Roman"/>
              </a:rPr>
              <a:t>probability distribution over </a:t>
            </a:r>
            <a:r>
              <a:rPr sz="1400" dirty="0">
                <a:latin typeface="Times New Roman"/>
                <a:cs typeface="Times New Roman"/>
              </a:rPr>
              <a:t>the  </a:t>
            </a:r>
            <a:r>
              <a:rPr sz="1400" spc="-5" dirty="0">
                <a:latin typeface="Times New Roman"/>
                <a:cs typeface="Times New Roman"/>
              </a:rPr>
              <a:t>possible labels, and the cross-entropy loss measures the difference between the  predicted probability distribution and the true probability distribution over the  labels. These concepts </a:t>
            </a:r>
            <a:r>
              <a:rPr sz="1400" dirty="0">
                <a:latin typeface="Times New Roman"/>
                <a:cs typeface="Times New Roman"/>
              </a:rPr>
              <a:t>are </a:t>
            </a:r>
            <a:r>
              <a:rPr sz="1400" spc="-5" dirty="0">
                <a:latin typeface="Times New Roman"/>
                <a:cs typeface="Times New Roman"/>
              </a:rPr>
              <a:t>all related and can be used in conjunction to train  neural networks </a:t>
            </a:r>
            <a:r>
              <a:rPr sz="1400" dirty="0">
                <a:latin typeface="Times New Roman"/>
                <a:cs typeface="Times New Roman"/>
              </a:rPr>
              <a:t>for </a:t>
            </a:r>
            <a:r>
              <a:rPr sz="1400" spc="-5" dirty="0">
                <a:latin typeface="Times New Roman"/>
                <a:cs typeface="Times New Roman"/>
              </a:rPr>
              <a:t>classification</a:t>
            </a:r>
            <a:r>
              <a:rPr sz="1400" spc="-15" dirty="0">
                <a:latin typeface="Times New Roman"/>
                <a:cs typeface="Times New Roman"/>
              </a:rPr>
              <a:t> </a:t>
            </a:r>
            <a:r>
              <a:rPr sz="1400" spc="-5" dirty="0">
                <a:latin typeface="Times New Roman"/>
                <a:cs typeface="Times New Roman"/>
              </a:rPr>
              <a:t>tasks.</a:t>
            </a:r>
            <a:endParaRPr sz="1400">
              <a:latin typeface="Times New Roman"/>
              <a:cs typeface="Times New Roman"/>
            </a:endParaRPr>
          </a:p>
        </p:txBody>
      </p:sp>
      <p:sp>
        <p:nvSpPr>
          <p:cNvPr id="8" name="object 8"/>
          <p:cNvSpPr/>
          <p:nvPr/>
        </p:nvSpPr>
        <p:spPr>
          <a:xfrm>
            <a:off x="893368" y="8034286"/>
            <a:ext cx="5775960" cy="1434465"/>
          </a:xfrm>
          <a:custGeom>
            <a:avLst/>
            <a:gdLst/>
            <a:ahLst/>
            <a:cxnLst/>
            <a:rect l="l" t="t" r="r" b="b"/>
            <a:pathLst>
              <a:path w="5775959" h="1434465">
                <a:moveTo>
                  <a:pt x="3048" y="0"/>
                </a:moveTo>
                <a:lnTo>
                  <a:pt x="0" y="0"/>
                </a:lnTo>
                <a:lnTo>
                  <a:pt x="0" y="1434020"/>
                </a:lnTo>
                <a:lnTo>
                  <a:pt x="3048" y="1434020"/>
                </a:lnTo>
                <a:lnTo>
                  <a:pt x="3048" y="0"/>
                </a:lnTo>
                <a:close/>
              </a:path>
              <a:path w="5775959" h="1434465">
                <a:moveTo>
                  <a:pt x="5775388" y="0"/>
                </a:moveTo>
                <a:lnTo>
                  <a:pt x="5772353" y="0"/>
                </a:lnTo>
                <a:lnTo>
                  <a:pt x="5772353" y="1434020"/>
                </a:lnTo>
                <a:lnTo>
                  <a:pt x="5775388" y="1434020"/>
                </a:lnTo>
                <a:lnTo>
                  <a:pt x="5775388" y="0"/>
                </a:lnTo>
                <a:close/>
              </a:path>
            </a:pathLst>
          </a:custGeom>
          <a:solidFill>
            <a:srgbClr val="D9D9E2"/>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3368" y="723848"/>
            <a:ext cx="3175" cy="395605"/>
          </a:xfrm>
          <a:custGeom>
            <a:avLst/>
            <a:gdLst/>
            <a:ahLst/>
            <a:cxnLst/>
            <a:rect l="l" t="t" r="r" b="b"/>
            <a:pathLst>
              <a:path w="3175" h="395605">
                <a:moveTo>
                  <a:pt x="3047" y="0"/>
                </a:moveTo>
                <a:lnTo>
                  <a:pt x="0" y="0"/>
                </a:lnTo>
                <a:lnTo>
                  <a:pt x="0" y="395020"/>
                </a:lnTo>
                <a:lnTo>
                  <a:pt x="3047" y="395020"/>
                </a:lnTo>
                <a:lnTo>
                  <a:pt x="3047" y="0"/>
                </a:lnTo>
                <a:close/>
              </a:path>
            </a:pathLst>
          </a:custGeom>
          <a:solidFill>
            <a:srgbClr val="D9D9E2"/>
          </a:solidFill>
        </p:spPr>
        <p:txBody>
          <a:bodyPr wrap="square" lIns="0" tIns="0" rIns="0" bIns="0" rtlCol="0"/>
          <a:lstStyle/>
          <a:p>
            <a:endParaRPr/>
          </a:p>
        </p:txBody>
      </p:sp>
      <p:sp>
        <p:nvSpPr>
          <p:cNvPr id="3" name="object 3"/>
          <p:cNvSpPr/>
          <p:nvPr/>
        </p:nvSpPr>
        <p:spPr>
          <a:xfrm>
            <a:off x="893368" y="723848"/>
            <a:ext cx="5775960" cy="2207260"/>
          </a:xfrm>
          <a:custGeom>
            <a:avLst/>
            <a:gdLst/>
            <a:ahLst/>
            <a:cxnLst/>
            <a:rect l="l" t="t" r="r" b="b"/>
            <a:pathLst>
              <a:path w="5775959" h="2207260">
                <a:moveTo>
                  <a:pt x="3035" y="395020"/>
                </a:moveTo>
                <a:lnTo>
                  <a:pt x="0" y="395020"/>
                </a:lnTo>
                <a:lnTo>
                  <a:pt x="0" y="599236"/>
                </a:lnTo>
                <a:lnTo>
                  <a:pt x="0" y="803452"/>
                </a:lnTo>
                <a:lnTo>
                  <a:pt x="0" y="2207056"/>
                </a:lnTo>
                <a:lnTo>
                  <a:pt x="3035" y="2207056"/>
                </a:lnTo>
                <a:lnTo>
                  <a:pt x="3035" y="599236"/>
                </a:lnTo>
                <a:lnTo>
                  <a:pt x="3035" y="395020"/>
                </a:lnTo>
                <a:close/>
              </a:path>
              <a:path w="5775959" h="2207260">
                <a:moveTo>
                  <a:pt x="5775388" y="0"/>
                </a:moveTo>
                <a:lnTo>
                  <a:pt x="5772353" y="0"/>
                </a:lnTo>
                <a:lnTo>
                  <a:pt x="5772353" y="395020"/>
                </a:lnTo>
                <a:lnTo>
                  <a:pt x="5772353" y="599236"/>
                </a:lnTo>
                <a:lnTo>
                  <a:pt x="5772353" y="2207056"/>
                </a:lnTo>
                <a:lnTo>
                  <a:pt x="5775388" y="2207056"/>
                </a:lnTo>
                <a:lnTo>
                  <a:pt x="5775388" y="395020"/>
                </a:lnTo>
                <a:lnTo>
                  <a:pt x="5775388" y="0"/>
                </a:lnTo>
                <a:close/>
              </a:path>
            </a:pathLst>
          </a:custGeom>
          <a:solidFill>
            <a:srgbClr val="D9D9E2"/>
          </a:solidFill>
        </p:spPr>
        <p:txBody>
          <a:bodyPr wrap="square" lIns="0" tIns="0" rIns="0" bIns="0" rtlCol="0"/>
          <a:lstStyle/>
          <a:p>
            <a:endParaRPr/>
          </a:p>
        </p:txBody>
      </p:sp>
      <p:sp>
        <p:nvSpPr>
          <p:cNvPr id="4" name="object 4"/>
          <p:cNvSpPr txBox="1"/>
          <p:nvPr/>
        </p:nvSpPr>
        <p:spPr>
          <a:xfrm>
            <a:off x="896416" y="1118869"/>
            <a:ext cx="5769610" cy="2016760"/>
          </a:xfrm>
          <a:prstGeom prst="rect">
            <a:avLst/>
          </a:prstGeom>
          <a:solidFill>
            <a:srgbClr val="F7F7F8"/>
          </a:solidFill>
        </p:spPr>
        <p:txBody>
          <a:bodyPr vert="horz" wrap="square" lIns="0" tIns="2540" rIns="0" bIns="0" rtlCol="0">
            <a:spAutoFit/>
          </a:bodyPr>
          <a:lstStyle/>
          <a:p>
            <a:pPr marL="17780" marR="55244">
              <a:lnSpc>
                <a:spcPts val="1610"/>
              </a:lnSpc>
              <a:spcBef>
                <a:spcPts val="20"/>
              </a:spcBef>
            </a:pPr>
            <a:r>
              <a:rPr sz="1400" spc="-5" dirty="0">
                <a:solidFill>
                  <a:srgbClr val="374151"/>
                </a:solidFill>
                <a:latin typeface="Times New Roman"/>
                <a:cs typeface="Times New Roman"/>
              </a:rPr>
              <a:t>Activation </a:t>
            </a:r>
            <a:r>
              <a:rPr sz="1400" spc="-10" dirty="0">
                <a:solidFill>
                  <a:srgbClr val="374151"/>
                </a:solidFill>
                <a:latin typeface="Times New Roman"/>
                <a:cs typeface="Times New Roman"/>
              </a:rPr>
              <a:t>functions </a:t>
            </a:r>
            <a:r>
              <a:rPr sz="1400" dirty="0">
                <a:solidFill>
                  <a:srgbClr val="374151"/>
                </a:solidFill>
                <a:latin typeface="Times New Roman"/>
                <a:cs typeface="Times New Roman"/>
              </a:rPr>
              <a:t>are </a:t>
            </a:r>
            <a:r>
              <a:rPr sz="1400" spc="-5" dirty="0">
                <a:solidFill>
                  <a:srgbClr val="374151"/>
                </a:solidFill>
                <a:latin typeface="Times New Roman"/>
                <a:cs typeface="Times New Roman"/>
              </a:rPr>
              <a:t>mathematical functions that are </a:t>
            </a:r>
            <a:r>
              <a:rPr sz="1400" dirty="0">
                <a:solidFill>
                  <a:srgbClr val="374151"/>
                </a:solidFill>
                <a:latin typeface="Times New Roman"/>
                <a:cs typeface="Times New Roman"/>
              </a:rPr>
              <a:t>used </a:t>
            </a:r>
            <a:r>
              <a:rPr sz="1400" spc="-5" dirty="0">
                <a:solidFill>
                  <a:srgbClr val="374151"/>
                </a:solidFill>
                <a:latin typeface="Times New Roman"/>
                <a:cs typeface="Times New Roman"/>
              </a:rPr>
              <a:t>in artificial neural  networks (ANNs) </a:t>
            </a:r>
            <a:r>
              <a:rPr sz="1400" dirty="0">
                <a:solidFill>
                  <a:srgbClr val="374151"/>
                </a:solidFill>
                <a:latin typeface="Times New Roman"/>
                <a:cs typeface="Times New Roman"/>
              </a:rPr>
              <a:t>to </a:t>
            </a:r>
            <a:r>
              <a:rPr sz="1400" spc="-5" dirty="0">
                <a:solidFill>
                  <a:srgbClr val="374151"/>
                </a:solidFill>
                <a:latin typeface="Times New Roman"/>
                <a:cs typeface="Times New Roman"/>
              </a:rPr>
              <a:t>introduce non-linearity in the output </a:t>
            </a:r>
            <a:r>
              <a:rPr sz="1400" dirty="0">
                <a:solidFill>
                  <a:srgbClr val="374151"/>
                </a:solidFill>
                <a:latin typeface="Times New Roman"/>
                <a:cs typeface="Times New Roman"/>
              </a:rPr>
              <a:t>of </a:t>
            </a:r>
            <a:r>
              <a:rPr sz="1400" spc="-5" dirty="0">
                <a:solidFill>
                  <a:srgbClr val="374151"/>
                </a:solidFill>
                <a:latin typeface="Times New Roman"/>
                <a:cs typeface="Times New Roman"/>
              </a:rPr>
              <a:t>neurons. </a:t>
            </a:r>
            <a:r>
              <a:rPr sz="1400" dirty="0">
                <a:solidFill>
                  <a:srgbClr val="374151"/>
                </a:solidFill>
                <a:latin typeface="Times New Roman"/>
                <a:cs typeface="Times New Roman"/>
              </a:rPr>
              <a:t>Non-  </a:t>
            </a:r>
            <a:r>
              <a:rPr sz="1400" spc="-5" dirty="0">
                <a:solidFill>
                  <a:srgbClr val="374151"/>
                </a:solidFill>
                <a:latin typeface="Times New Roman"/>
                <a:cs typeface="Times New Roman"/>
              </a:rPr>
              <a:t>linearity </a:t>
            </a:r>
            <a:r>
              <a:rPr sz="1400" dirty="0">
                <a:solidFill>
                  <a:srgbClr val="374151"/>
                </a:solidFill>
                <a:latin typeface="Times New Roman"/>
                <a:cs typeface="Times New Roman"/>
              </a:rPr>
              <a:t>is </a:t>
            </a:r>
            <a:r>
              <a:rPr sz="1400" spc="-5" dirty="0">
                <a:solidFill>
                  <a:srgbClr val="374151"/>
                </a:solidFill>
                <a:latin typeface="Times New Roman"/>
                <a:cs typeface="Times New Roman"/>
              </a:rPr>
              <a:t>important </a:t>
            </a:r>
            <a:r>
              <a:rPr sz="1400" dirty="0">
                <a:solidFill>
                  <a:srgbClr val="374151"/>
                </a:solidFill>
                <a:latin typeface="Times New Roman"/>
                <a:cs typeface="Times New Roman"/>
              </a:rPr>
              <a:t>for </a:t>
            </a:r>
            <a:r>
              <a:rPr sz="1400" spc="-5" dirty="0">
                <a:solidFill>
                  <a:srgbClr val="374151"/>
                </a:solidFill>
                <a:latin typeface="Times New Roman"/>
                <a:cs typeface="Times New Roman"/>
              </a:rPr>
              <a:t>ANNs to learn complex functions and patterns in</a:t>
            </a:r>
            <a:r>
              <a:rPr sz="1400" spc="35" dirty="0">
                <a:solidFill>
                  <a:srgbClr val="374151"/>
                </a:solidFill>
                <a:latin typeface="Times New Roman"/>
                <a:cs typeface="Times New Roman"/>
              </a:rPr>
              <a:t> </a:t>
            </a:r>
            <a:r>
              <a:rPr sz="1400" spc="-5" dirty="0">
                <a:solidFill>
                  <a:srgbClr val="374151"/>
                </a:solidFill>
                <a:latin typeface="Times New Roman"/>
                <a:cs typeface="Times New Roman"/>
              </a:rPr>
              <a:t>the</a:t>
            </a:r>
            <a:endParaRPr sz="1400">
              <a:latin typeface="Times New Roman"/>
              <a:cs typeface="Times New Roman"/>
            </a:endParaRPr>
          </a:p>
          <a:p>
            <a:pPr marL="17780">
              <a:lnSpc>
                <a:spcPts val="1575"/>
              </a:lnSpc>
            </a:pPr>
            <a:r>
              <a:rPr sz="1400" spc="-5" dirty="0">
                <a:solidFill>
                  <a:srgbClr val="374151"/>
                </a:solidFill>
                <a:latin typeface="Times New Roman"/>
                <a:cs typeface="Times New Roman"/>
              </a:rPr>
              <a:t>data. Here </a:t>
            </a:r>
            <a:r>
              <a:rPr sz="1400" dirty="0">
                <a:solidFill>
                  <a:srgbClr val="374151"/>
                </a:solidFill>
                <a:latin typeface="Times New Roman"/>
                <a:cs typeface="Times New Roman"/>
              </a:rPr>
              <a:t>are </a:t>
            </a:r>
            <a:r>
              <a:rPr sz="1400" spc="-5" dirty="0">
                <a:solidFill>
                  <a:srgbClr val="374151"/>
                </a:solidFill>
                <a:latin typeface="Times New Roman"/>
                <a:cs typeface="Times New Roman"/>
              </a:rPr>
              <a:t>some commonly used activation </a:t>
            </a:r>
            <a:r>
              <a:rPr sz="1400" spc="-10" dirty="0">
                <a:solidFill>
                  <a:srgbClr val="374151"/>
                </a:solidFill>
                <a:latin typeface="Times New Roman"/>
                <a:cs typeface="Times New Roman"/>
              </a:rPr>
              <a:t>functions </a:t>
            </a:r>
            <a:r>
              <a:rPr sz="1400" dirty="0">
                <a:solidFill>
                  <a:srgbClr val="374151"/>
                </a:solidFill>
                <a:latin typeface="Times New Roman"/>
                <a:cs typeface="Times New Roman"/>
              </a:rPr>
              <a:t>in</a:t>
            </a:r>
            <a:r>
              <a:rPr sz="1400" spc="25" dirty="0">
                <a:solidFill>
                  <a:srgbClr val="374151"/>
                </a:solidFill>
                <a:latin typeface="Times New Roman"/>
                <a:cs typeface="Times New Roman"/>
              </a:rPr>
              <a:t> </a:t>
            </a:r>
            <a:r>
              <a:rPr sz="1400" spc="-5" dirty="0">
                <a:solidFill>
                  <a:srgbClr val="374151"/>
                </a:solidFill>
                <a:latin typeface="Times New Roman"/>
                <a:cs typeface="Times New Roman"/>
              </a:rPr>
              <a:t>ANNs:</a:t>
            </a:r>
            <a:endParaRPr sz="1400">
              <a:latin typeface="Times New Roman"/>
              <a:cs typeface="Times New Roman"/>
            </a:endParaRPr>
          </a:p>
          <a:p>
            <a:pPr>
              <a:lnSpc>
                <a:spcPct val="100000"/>
              </a:lnSpc>
              <a:spcBef>
                <a:spcPts val="45"/>
              </a:spcBef>
            </a:pPr>
            <a:endParaRPr sz="1300">
              <a:latin typeface="Times New Roman"/>
              <a:cs typeface="Times New Roman"/>
            </a:endParaRPr>
          </a:p>
          <a:p>
            <a:pPr marL="17780" marR="37465">
              <a:lnSpc>
                <a:spcPts val="1610"/>
              </a:lnSpc>
            </a:pPr>
            <a:r>
              <a:rPr sz="1400" spc="-5" dirty="0">
                <a:solidFill>
                  <a:srgbClr val="374151"/>
                </a:solidFill>
                <a:latin typeface="Times New Roman"/>
                <a:cs typeface="Times New Roman"/>
              </a:rPr>
              <a:t>Sigmoid: The sigmoid function maps </a:t>
            </a:r>
            <a:r>
              <a:rPr sz="1400" spc="-10" dirty="0">
                <a:solidFill>
                  <a:srgbClr val="374151"/>
                </a:solidFill>
                <a:latin typeface="Times New Roman"/>
                <a:cs typeface="Times New Roman"/>
              </a:rPr>
              <a:t>any </a:t>
            </a:r>
            <a:r>
              <a:rPr sz="1400" spc="-5" dirty="0">
                <a:solidFill>
                  <a:srgbClr val="374151"/>
                </a:solidFill>
                <a:latin typeface="Times New Roman"/>
                <a:cs typeface="Times New Roman"/>
              </a:rPr>
              <a:t>real-valued input </a:t>
            </a:r>
            <a:r>
              <a:rPr sz="1400" dirty="0">
                <a:solidFill>
                  <a:srgbClr val="374151"/>
                </a:solidFill>
                <a:latin typeface="Times New Roman"/>
                <a:cs typeface="Times New Roman"/>
              </a:rPr>
              <a:t>to a </a:t>
            </a:r>
            <a:r>
              <a:rPr sz="1400" spc="-5" dirty="0">
                <a:solidFill>
                  <a:srgbClr val="374151"/>
                </a:solidFill>
                <a:latin typeface="Times New Roman"/>
                <a:cs typeface="Times New Roman"/>
              </a:rPr>
              <a:t>value between </a:t>
            </a:r>
            <a:r>
              <a:rPr sz="1400" dirty="0">
                <a:solidFill>
                  <a:srgbClr val="374151"/>
                </a:solidFill>
                <a:latin typeface="Times New Roman"/>
                <a:cs typeface="Times New Roman"/>
              </a:rPr>
              <a:t>0  </a:t>
            </a:r>
            <a:r>
              <a:rPr sz="1400" spc="-5" dirty="0">
                <a:solidFill>
                  <a:srgbClr val="374151"/>
                </a:solidFill>
                <a:latin typeface="Times New Roman"/>
                <a:cs typeface="Times New Roman"/>
              </a:rPr>
              <a:t>and </a:t>
            </a:r>
            <a:r>
              <a:rPr sz="1400" dirty="0">
                <a:solidFill>
                  <a:srgbClr val="374151"/>
                </a:solidFill>
                <a:latin typeface="Times New Roman"/>
                <a:cs typeface="Times New Roman"/>
              </a:rPr>
              <a:t>1. It </a:t>
            </a:r>
            <a:r>
              <a:rPr sz="1400" spc="-5" dirty="0">
                <a:solidFill>
                  <a:srgbClr val="374151"/>
                </a:solidFill>
                <a:latin typeface="Times New Roman"/>
                <a:cs typeface="Times New Roman"/>
              </a:rPr>
              <a:t>has </a:t>
            </a:r>
            <a:r>
              <a:rPr sz="1400" dirty="0">
                <a:solidFill>
                  <a:srgbClr val="374151"/>
                </a:solidFill>
                <a:latin typeface="Times New Roman"/>
                <a:cs typeface="Times New Roman"/>
              </a:rPr>
              <a:t>a </a:t>
            </a:r>
            <a:r>
              <a:rPr sz="1400" spc="-5" dirty="0">
                <a:solidFill>
                  <a:srgbClr val="374151"/>
                </a:solidFill>
                <a:latin typeface="Times New Roman"/>
                <a:cs typeface="Times New Roman"/>
              </a:rPr>
              <a:t>characteristic "S" shape and </a:t>
            </a:r>
            <a:r>
              <a:rPr sz="1400" dirty="0">
                <a:solidFill>
                  <a:srgbClr val="374151"/>
                </a:solidFill>
                <a:latin typeface="Times New Roman"/>
                <a:cs typeface="Times New Roman"/>
              </a:rPr>
              <a:t>is </a:t>
            </a:r>
            <a:r>
              <a:rPr sz="1400" spc="-5" dirty="0">
                <a:solidFill>
                  <a:srgbClr val="374151"/>
                </a:solidFill>
                <a:latin typeface="Times New Roman"/>
                <a:cs typeface="Times New Roman"/>
              </a:rPr>
              <a:t>often used </a:t>
            </a:r>
            <a:r>
              <a:rPr sz="1400" spc="-10" dirty="0">
                <a:solidFill>
                  <a:srgbClr val="374151"/>
                </a:solidFill>
                <a:latin typeface="Times New Roman"/>
                <a:cs typeface="Times New Roman"/>
              </a:rPr>
              <a:t>as an </a:t>
            </a:r>
            <a:r>
              <a:rPr sz="1400" spc="-5" dirty="0">
                <a:solidFill>
                  <a:srgbClr val="374151"/>
                </a:solidFill>
                <a:latin typeface="Times New Roman"/>
                <a:cs typeface="Times New Roman"/>
              </a:rPr>
              <a:t>activation  function for binary classification tasks. The formula </a:t>
            </a:r>
            <a:r>
              <a:rPr sz="1400" dirty="0">
                <a:solidFill>
                  <a:srgbClr val="374151"/>
                </a:solidFill>
                <a:latin typeface="Times New Roman"/>
                <a:cs typeface="Times New Roman"/>
              </a:rPr>
              <a:t>for </a:t>
            </a:r>
            <a:r>
              <a:rPr sz="1400" spc="-5" dirty="0">
                <a:solidFill>
                  <a:srgbClr val="374151"/>
                </a:solidFill>
                <a:latin typeface="Times New Roman"/>
                <a:cs typeface="Times New Roman"/>
              </a:rPr>
              <a:t>the sigmoid function</a:t>
            </a:r>
            <a:r>
              <a:rPr sz="1400" spc="70" dirty="0">
                <a:solidFill>
                  <a:srgbClr val="374151"/>
                </a:solidFill>
                <a:latin typeface="Times New Roman"/>
                <a:cs typeface="Times New Roman"/>
              </a:rPr>
              <a:t> </a:t>
            </a:r>
            <a:r>
              <a:rPr sz="1400" spc="-5" dirty="0">
                <a:solidFill>
                  <a:srgbClr val="374151"/>
                </a:solidFill>
                <a:latin typeface="Times New Roman"/>
                <a:cs typeface="Times New Roman"/>
              </a:rPr>
              <a:t>is:</a:t>
            </a:r>
            <a:endParaRPr sz="1400">
              <a:latin typeface="Times New Roman"/>
              <a:cs typeface="Times New Roman"/>
            </a:endParaRPr>
          </a:p>
          <a:p>
            <a:pPr>
              <a:lnSpc>
                <a:spcPct val="100000"/>
              </a:lnSpc>
            </a:pPr>
            <a:endParaRPr sz="1200">
              <a:latin typeface="Times New Roman"/>
              <a:cs typeface="Times New Roman"/>
            </a:endParaRPr>
          </a:p>
          <a:p>
            <a:pPr marL="17780">
              <a:lnSpc>
                <a:spcPct val="100000"/>
              </a:lnSpc>
            </a:pPr>
            <a:r>
              <a:rPr sz="1400" spc="-5" dirty="0">
                <a:solidFill>
                  <a:srgbClr val="374151"/>
                </a:solidFill>
                <a:latin typeface="Times New Roman"/>
                <a:cs typeface="Times New Roman"/>
              </a:rPr>
              <a:t>sigmoid(x) </a:t>
            </a:r>
            <a:r>
              <a:rPr sz="1400" dirty="0">
                <a:solidFill>
                  <a:srgbClr val="374151"/>
                </a:solidFill>
                <a:latin typeface="Times New Roman"/>
                <a:cs typeface="Times New Roman"/>
              </a:rPr>
              <a:t>= 1 / </a:t>
            </a:r>
            <a:r>
              <a:rPr sz="1400" spc="-10" dirty="0">
                <a:solidFill>
                  <a:srgbClr val="374151"/>
                </a:solidFill>
                <a:latin typeface="Times New Roman"/>
                <a:cs typeface="Times New Roman"/>
              </a:rPr>
              <a:t>(1 </a:t>
            </a:r>
            <a:r>
              <a:rPr sz="1400" dirty="0">
                <a:solidFill>
                  <a:srgbClr val="374151"/>
                </a:solidFill>
                <a:latin typeface="Times New Roman"/>
                <a:cs typeface="Times New Roman"/>
              </a:rPr>
              <a:t>+</a:t>
            </a:r>
            <a:r>
              <a:rPr sz="1400" spc="5" dirty="0">
                <a:solidFill>
                  <a:srgbClr val="374151"/>
                </a:solidFill>
                <a:latin typeface="Times New Roman"/>
                <a:cs typeface="Times New Roman"/>
              </a:rPr>
              <a:t> </a:t>
            </a:r>
            <a:r>
              <a:rPr sz="1400" spc="-5" dirty="0">
                <a:solidFill>
                  <a:srgbClr val="374151"/>
                </a:solidFill>
                <a:latin typeface="Times New Roman"/>
                <a:cs typeface="Times New Roman"/>
              </a:rPr>
              <a:t>exp(-x))</a:t>
            </a:r>
            <a:endParaRPr sz="1400">
              <a:latin typeface="Times New Roman"/>
              <a:cs typeface="Times New Roman"/>
            </a:endParaRPr>
          </a:p>
        </p:txBody>
      </p:sp>
      <p:sp>
        <p:nvSpPr>
          <p:cNvPr id="5" name="object 5"/>
          <p:cNvSpPr/>
          <p:nvPr/>
        </p:nvSpPr>
        <p:spPr>
          <a:xfrm>
            <a:off x="893368" y="2930905"/>
            <a:ext cx="5775960" cy="207645"/>
          </a:xfrm>
          <a:custGeom>
            <a:avLst/>
            <a:gdLst/>
            <a:ahLst/>
            <a:cxnLst/>
            <a:rect l="l" t="t" r="r" b="b"/>
            <a:pathLst>
              <a:path w="5775959" h="207644">
                <a:moveTo>
                  <a:pt x="5772277" y="204216"/>
                </a:moveTo>
                <a:lnTo>
                  <a:pt x="3048" y="204216"/>
                </a:lnTo>
                <a:lnTo>
                  <a:pt x="3048" y="0"/>
                </a:lnTo>
                <a:lnTo>
                  <a:pt x="0" y="0"/>
                </a:lnTo>
                <a:lnTo>
                  <a:pt x="0" y="207264"/>
                </a:lnTo>
                <a:lnTo>
                  <a:pt x="3048" y="207264"/>
                </a:lnTo>
                <a:lnTo>
                  <a:pt x="5772277" y="207264"/>
                </a:lnTo>
                <a:lnTo>
                  <a:pt x="5772277" y="204216"/>
                </a:lnTo>
                <a:close/>
              </a:path>
              <a:path w="5775959" h="207644">
                <a:moveTo>
                  <a:pt x="5775388" y="0"/>
                </a:moveTo>
                <a:lnTo>
                  <a:pt x="5772353" y="0"/>
                </a:lnTo>
                <a:lnTo>
                  <a:pt x="5772353" y="207264"/>
                </a:lnTo>
                <a:lnTo>
                  <a:pt x="5775388" y="207264"/>
                </a:lnTo>
                <a:lnTo>
                  <a:pt x="5775388" y="0"/>
                </a:lnTo>
                <a:close/>
              </a:path>
            </a:pathLst>
          </a:custGeom>
          <a:solidFill>
            <a:srgbClr val="D9D9E2"/>
          </a:solidFill>
        </p:spPr>
        <p:txBody>
          <a:bodyPr wrap="square" lIns="0" tIns="0" rIns="0" bIns="0" rtlCol="0"/>
          <a:lstStyle/>
          <a:p>
            <a:endParaRPr/>
          </a:p>
        </p:txBody>
      </p:sp>
      <p:grpSp>
        <p:nvGrpSpPr>
          <p:cNvPr id="6" name="object 6"/>
          <p:cNvGrpSpPr/>
          <p:nvPr/>
        </p:nvGrpSpPr>
        <p:grpSpPr>
          <a:xfrm>
            <a:off x="833932" y="3329050"/>
            <a:ext cx="5835015" cy="6340475"/>
            <a:chOff x="833932" y="3329050"/>
            <a:chExt cx="5835015" cy="6340475"/>
          </a:xfrm>
        </p:grpSpPr>
        <p:sp>
          <p:nvSpPr>
            <p:cNvPr id="7" name="object 7"/>
            <p:cNvSpPr/>
            <p:nvPr/>
          </p:nvSpPr>
          <p:spPr>
            <a:xfrm>
              <a:off x="896416" y="3332098"/>
              <a:ext cx="5769610" cy="205740"/>
            </a:xfrm>
            <a:custGeom>
              <a:avLst/>
              <a:gdLst/>
              <a:ahLst/>
              <a:cxnLst/>
              <a:rect l="l" t="t" r="r" b="b"/>
              <a:pathLst>
                <a:path w="5769609" h="205739">
                  <a:moveTo>
                    <a:pt x="5769229" y="0"/>
                  </a:moveTo>
                  <a:lnTo>
                    <a:pt x="0" y="0"/>
                  </a:lnTo>
                  <a:lnTo>
                    <a:pt x="0" y="205740"/>
                  </a:lnTo>
                  <a:lnTo>
                    <a:pt x="5769229" y="205740"/>
                  </a:lnTo>
                  <a:lnTo>
                    <a:pt x="5769229" y="0"/>
                  </a:lnTo>
                  <a:close/>
                </a:path>
              </a:pathLst>
            </a:custGeom>
            <a:solidFill>
              <a:srgbClr val="F7F7F8"/>
            </a:solidFill>
          </p:spPr>
          <p:txBody>
            <a:bodyPr wrap="square" lIns="0" tIns="0" rIns="0" bIns="0" rtlCol="0"/>
            <a:lstStyle/>
            <a:p>
              <a:endParaRPr/>
            </a:p>
          </p:txBody>
        </p:sp>
        <p:sp>
          <p:nvSpPr>
            <p:cNvPr id="8" name="object 8"/>
            <p:cNvSpPr/>
            <p:nvPr/>
          </p:nvSpPr>
          <p:spPr>
            <a:xfrm>
              <a:off x="833932" y="3329050"/>
              <a:ext cx="5831840" cy="3175"/>
            </a:xfrm>
            <a:custGeom>
              <a:avLst/>
              <a:gdLst/>
              <a:ahLst/>
              <a:cxnLst/>
              <a:rect l="l" t="t" r="r" b="b"/>
              <a:pathLst>
                <a:path w="5831840" h="3175">
                  <a:moveTo>
                    <a:pt x="5831713" y="0"/>
                  </a:moveTo>
                  <a:lnTo>
                    <a:pt x="0" y="0"/>
                  </a:lnTo>
                  <a:lnTo>
                    <a:pt x="0" y="3048"/>
                  </a:lnTo>
                  <a:lnTo>
                    <a:pt x="5831713" y="3048"/>
                  </a:lnTo>
                  <a:lnTo>
                    <a:pt x="5831713" y="0"/>
                  </a:lnTo>
                  <a:close/>
                </a:path>
              </a:pathLst>
            </a:custGeom>
            <a:solidFill>
              <a:srgbClr val="D9D9E2"/>
            </a:solidFill>
          </p:spPr>
          <p:txBody>
            <a:bodyPr wrap="square" lIns="0" tIns="0" rIns="0" bIns="0" rtlCol="0"/>
            <a:lstStyle/>
            <a:p>
              <a:endParaRPr/>
            </a:p>
          </p:txBody>
        </p:sp>
        <p:sp>
          <p:nvSpPr>
            <p:cNvPr id="9" name="object 9"/>
            <p:cNvSpPr/>
            <p:nvPr/>
          </p:nvSpPr>
          <p:spPr>
            <a:xfrm>
              <a:off x="896416" y="3537838"/>
              <a:ext cx="5769610" cy="4291965"/>
            </a:xfrm>
            <a:custGeom>
              <a:avLst/>
              <a:gdLst/>
              <a:ahLst/>
              <a:cxnLst/>
              <a:rect l="l" t="t" r="r" b="b"/>
              <a:pathLst>
                <a:path w="5769609" h="4291965">
                  <a:moveTo>
                    <a:pt x="5769229" y="3474986"/>
                  </a:moveTo>
                  <a:lnTo>
                    <a:pt x="0" y="3474986"/>
                  </a:lnTo>
                  <a:lnTo>
                    <a:pt x="0" y="3680714"/>
                  </a:lnTo>
                  <a:lnTo>
                    <a:pt x="0" y="3884930"/>
                  </a:lnTo>
                  <a:lnTo>
                    <a:pt x="0" y="4089146"/>
                  </a:lnTo>
                  <a:lnTo>
                    <a:pt x="0" y="4291838"/>
                  </a:lnTo>
                  <a:lnTo>
                    <a:pt x="5769229" y="4291838"/>
                  </a:lnTo>
                  <a:lnTo>
                    <a:pt x="5769229" y="4089146"/>
                  </a:lnTo>
                  <a:lnTo>
                    <a:pt x="5769229" y="3884930"/>
                  </a:lnTo>
                  <a:lnTo>
                    <a:pt x="5769229" y="3680714"/>
                  </a:lnTo>
                  <a:lnTo>
                    <a:pt x="5769229" y="3474986"/>
                  </a:lnTo>
                  <a:close/>
                </a:path>
                <a:path w="5769609" h="4291965">
                  <a:moveTo>
                    <a:pt x="5769229" y="2862338"/>
                  </a:moveTo>
                  <a:lnTo>
                    <a:pt x="0" y="2862338"/>
                  </a:lnTo>
                  <a:lnTo>
                    <a:pt x="0" y="3066542"/>
                  </a:lnTo>
                  <a:lnTo>
                    <a:pt x="0" y="3270758"/>
                  </a:lnTo>
                  <a:lnTo>
                    <a:pt x="0" y="3474974"/>
                  </a:lnTo>
                  <a:lnTo>
                    <a:pt x="5769229" y="3474974"/>
                  </a:lnTo>
                  <a:lnTo>
                    <a:pt x="5769229" y="3270758"/>
                  </a:lnTo>
                  <a:lnTo>
                    <a:pt x="5769229" y="3066542"/>
                  </a:lnTo>
                  <a:lnTo>
                    <a:pt x="5769229" y="2862338"/>
                  </a:lnTo>
                  <a:close/>
                </a:path>
                <a:path w="5769609" h="4291965">
                  <a:moveTo>
                    <a:pt x="5769229" y="1431048"/>
                  </a:moveTo>
                  <a:lnTo>
                    <a:pt x="0" y="1431048"/>
                  </a:lnTo>
                  <a:lnTo>
                    <a:pt x="0" y="1635252"/>
                  </a:lnTo>
                  <a:lnTo>
                    <a:pt x="0" y="1839468"/>
                  </a:lnTo>
                  <a:lnTo>
                    <a:pt x="0" y="2862326"/>
                  </a:lnTo>
                  <a:lnTo>
                    <a:pt x="5769229" y="2862326"/>
                  </a:lnTo>
                  <a:lnTo>
                    <a:pt x="5769229" y="1635252"/>
                  </a:lnTo>
                  <a:lnTo>
                    <a:pt x="5769229" y="1431048"/>
                  </a:lnTo>
                  <a:close/>
                </a:path>
                <a:path w="5769609" h="4291965">
                  <a:moveTo>
                    <a:pt x="5769229" y="0"/>
                  </a:moveTo>
                  <a:lnTo>
                    <a:pt x="0" y="0"/>
                  </a:lnTo>
                  <a:lnTo>
                    <a:pt x="0" y="204216"/>
                  </a:lnTo>
                  <a:lnTo>
                    <a:pt x="0" y="408432"/>
                  </a:lnTo>
                  <a:lnTo>
                    <a:pt x="0" y="1431036"/>
                  </a:lnTo>
                  <a:lnTo>
                    <a:pt x="5769229" y="1431036"/>
                  </a:lnTo>
                  <a:lnTo>
                    <a:pt x="5769229" y="204216"/>
                  </a:lnTo>
                  <a:lnTo>
                    <a:pt x="5769229" y="0"/>
                  </a:lnTo>
                  <a:close/>
                </a:path>
              </a:pathLst>
            </a:custGeom>
            <a:solidFill>
              <a:srgbClr val="F7F7F8"/>
            </a:solidFill>
          </p:spPr>
          <p:txBody>
            <a:bodyPr wrap="square" lIns="0" tIns="0" rIns="0" bIns="0" rtlCol="0"/>
            <a:lstStyle/>
            <a:p>
              <a:endParaRPr/>
            </a:p>
          </p:txBody>
        </p:sp>
        <p:sp>
          <p:nvSpPr>
            <p:cNvPr id="10" name="object 10"/>
            <p:cNvSpPr/>
            <p:nvPr/>
          </p:nvSpPr>
          <p:spPr>
            <a:xfrm>
              <a:off x="6665722" y="3329050"/>
              <a:ext cx="3175" cy="4500880"/>
            </a:xfrm>
            <a:custGeom>
              <a:avLst/>
              <a:gdLst/>
              <a:ahLst/>
              <a:cxnLst/>
              <a:rect l="l" t="t" r="r" b="b"/>
              <a:pathLst>
                <a:path w="3175" h="4500880">
                  <a:moveTo>
                    <a:pt x="0" y="4500626"/>
                  </a:moveTo>
                  <a:lnTo>
                    <a:pt x="3047" y="4500626"/>
                  </a:lnTo>
                  <a:lnTo>
                    <a:pt x="3047" y="0"/>
                  </a:lnTo>
                  <a:lnTo>
                    <a:pt x="0" y="0"/>
                  </a:lnTo>
                  <a:lnTo>
                    <a:pt x="0" y="4500626"/>
                  </a:lnTo>
                  <a:close/>
                </a:path>
              </a:pathLst>
            </a:custGeom>
            <a:solidFill>
              <a:srgbClr val="D9D9E2"/>
            </a:solidFill>
          </p:spPr>
          <p:txBody>
            <a:bodyPr wrap="square" lIns="0" tIns="0" rIns="0" bIns="0" rtlCol="0"/>
            <a:lstStyle/>
            <a:p>
              <a:endParaRPr/>
            </a:p>
          </p:txBody>
        </p:sp>
        <p:sp>
          <p:nvSpPr>
            <p:cNvPr id="11" name="object 11"/>
            <p:cNvSpPr/>
            <p:nvPr/>
          </p:nvSpPr>
          <p:spPr>
            <a:xfrm>
              <a:off x="896416" y="7829753"/>
              <a:ext cx="5769610" cy="205104"/>
            </a:xfrm>
            <a:custGeom>
              <a:avLst/>
              <a:gdLst/>
              <a:ahLst/>
              <a:cxnLst/>
              <a:rect l="l" t="t" r="r" b="b"/>
              <a:pathLst>
                <a:path w="5769609" h="205104">
                  <a:moveTo>
                    <a:pt x="5769229" y="0"/>
                  </a:moveTo>
                  <a:lnTo>
                    <a:pt x="0" y="0"/>
                  </a:lnTo>
                  <a:lnTo>
                    <a:pt x="0" y="204520"/>
                  </a:lnTo>
                  <a:lnTo>
                    <a:pt x="5769229" y="204520"/>
                  </a:lnTo>
                  <a:lnTo>
                    <a:pt x="5769229" y="0"/>
                  </a:lnTo>
                  <a:close/>
                </a:path>
              </a:pathLst>
            </a:custGeom>
            <a:solidFill>
              <a:srgbClr val="F7F7F8"/>
            </a:solidFill>
          </p:spPr>
          <p:txBody>
            <a:bodyPr wrap="square" lIns="0" tIns="0" rIns="0" bIns="0" rtlCol="0"/>
            <a:lstStyle/>
            <a:p>
              <a:endParaRPr/>
            </a:p>
          </p:txBody>
        </p:sp>
        <p:sp>
          <p:nvSpPr>
            <p:cNvPr id="12" name="object 12"/>
            <p:cNvSpPr/>
            <p:nvPr/>
          </p:nvSpPr>
          <p:spPr>
            <a:xfrm>
              <a:off x="6665722" y="7829753"/>
              <a:ext cx="3175" cy="205104"/>
            </a:xfrm>
            <a:custGeom>
              <a:avLst/>
              <a:gdLst/>
              <a:ahLst/>
              <a:cxnLst/>
              <a:rect l="l" t="t" r="r" b="b"/>
              <a:pathLst>
                <a:path w="3175" h="205104">
                  <a:moveTo>
                    <a:pt x="3047" y="0"/>
                  </a:moveTo>
                  <a:lnTo>
                    <a:pt x="0" y="0"/>
                  </a:lnTo>
                  <a:lnTo>
                    <a:pt x="0" y="204520"/>
                  </a:lnTo>
                  <a:lnTo>
                    <a:pt x="3047" y="204520"/>
                  </a:lnTo>
                  <a:lnTo>
                    <a:pt x="3047" y="0"/>
                  </a:lnTo>
                  <a:close/>
                </a:path>
              </a:pathLst>
            </a:custGeom>
            <a:solidFill>
              <a:srgbClr val="D9D9E2"/>
            </a:solidFill>
          </p:spPr>
          <p:txBody>
            <a:bodyPr wrap="square" lIns="0" tIns="0" rIns="0" bIns="0" rtlCol="0"/>
            <a:lstStyle/>
            <a:p>
              <a:endParaRPr/>
            </a:p>
          </p:txBody>
        </p:sp>
        <p:sp>
          <p:nvSpPr>
            <p:cNvPr id="13" name="object 13"/>
            <p:cNvSpPr/>
            <p:nvPr/>
          </p:nvSpPr>
          <p:spPr>
            <a:xfrm>
              <a:off x="896416" y="8034273"/>
              <a:ext cx="5769610" cy="204470"/>
            </a:xfrm>
            <a:custGeom>
              <a:avLst/>
              <a:gdLst/>
              <a:ahLst/>
              <a:cxnLst/>
              <a:rect l="l" t="t" r="r" b="b"/>
              <a:pathLst>
                <a:path w="5769609" h="204470">
                  <a:moveTo>
                    <a:pt x="5769229" y="0"/>
                  </a:moveTo>
                  <a:lnTo>
                    <a:pt x="0" y="0"/>
                  </a:lnTo>
                  <a:lnTo>
                    <a:pt x="0" y="204215"/>
                  </a:lnTo>
                  <a:lnTo>
                    <a:pt x="5769229" y="204215"/>
                  </a:lnTo>
                  <a:lnTo>
                    <a:pt x="5769229" y="0"/>
                  </a:lnTo>
                  <a:close/>
                </a:path>
              </a:pathLst>
            </a:custGeom>
            <a:solidFill>
              <a:srgbClr val="F7F7F8"/>
            </a:solidFill>
          </p:spPr>
          <p:txBody>
            <a:bodyPr wrap="square" lIns="0" tIns="0" rIns="0" bIns="0" rtlCol="0"/>
            <a:lstStyle/>
            <a:p>
              <a:endParaRPr/>
            </a:p>
          </p:txBody>
        </p:sp>
        <p:sp>
          <p:nvSpPr>
            <p:cNvPr id="14" name="object 14"/>
            <p:cNvSpPr/>
            <p:nvPr/>
          </p:nvSpPr>
          <p:spPr>
            <a:xfrm>
              <a:off x="6665722" y="8034273"/>
              <a:ext cx="3175" cy="204470"/>
            </a:xfrm>
            <a:custGeom>
              <a:avLst/>
              <a:gdLst/>
              <a:ahLst/>
              <a:cxnLst/>
              <a:rect l="l" t="t" r="r" b="b"/>
              <a:pathLst>
                <a:path w="3175" h="204470">
                  <a:moveTo>
                    <a:pt x="3047" y="0"/>
                  </a:moveTo>
                  <a:lnTo>
                    <a:pt x="0" y="0"/>
                  </a:lnTo>
                  <a:lnTo>
                    <a:pt x="0" y="204215"/>
                  </a:lnTo>
                  <a:lnTo>
                    <a:pt x="3047" y="204215"/>
                  </a:lnTo>
                  <a:lnTo>
                    <a:pt x="3047" y="0"/>
                  </a:lnTo>
                  <a:close/>
                </a:path>
              </a:pathLst>
            </a:custGeom>
            <a:solidFill>
              <a:srgbClr val="D9D9E2"/>
            </a:solidFill>
          </p:spPr>
          <p:txBody>
            <a:bodyPr wrap="square" lIns="0" tIns="0" rIns="0" bIns="0" rtlCol="0"/>
            <a:lstStyle/>
            <a:p>
              <a:endParaRPr/>
            </a:p>
          </p:txBody>
        </p:sp>
        <p:sp>
          <p:nvSpPr>
            <p:cNvPr id="15" name="object 15"/>
            <p:cNvSpPr/>
            <p:nvPr/>
          </p:nvSpPr>
          <p:spPr>
            <a:xfrm>
              <a:off x="896416" y="8238489"/>
              <a:ext cx="5769610" cy="204470"/>
            </a:xfrm>
            <a:custGeom>
              <a:avLst/>
              <a:gdLst/>
              <a:ahLst/>
              <a:cxnLst/>
              <a:rect l="l" t="t" r="r" b="b"/>
              <a:pathLst>
                <a:path w="5769609" h="204470">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16" name="object 16"/>
            <p:cNvSpPr/>
            <p:nvPr/>
          </p:nvSpPr>
          <p:spPr>
            <a:xfrm>
              <a:off x="6665722" y="8238489"/>
              <a:ext cx="3175" cy="204470"/>
            </a:xfrm>
            <a:custGeom>
              <a:avLst/>
              <a:gdLst/>
              <a:ahLst/>
              <a:cxnLst/>
              <a:rect l="l" t="t" r="r" b="b"/>
              <a:pathLst>
                <a:path w="3175" h="204470">
                  <a:moveTo>
                    <a:pt x="3047" y="0"/>
                  </a:moveTo>
                  <a:lnTo>
                    <a:pt x="0" y="0"/>
                  </a:lnTo>
                  <a:lnTo>
                    <a:pt x="0" y="204216"/>
                  </a:lnTo>
                  <a:lnTo>
                    <a:pt x="3047" y="204216"/>
                  </a:lnTo>
                  <a:lnTo>
                    <a:pt x="3047" y="0"/>
                  </a:lnTo>
                  <a:close/>
                </a:path>
              </a:pathLst>
            </a:custGeom>
            <a:solidFill>
              <a:srgbClr val="D9D9E2"/>
            </a:solidFill>
          </p:spPr>
          <p:txBody>
            <a:bodyPr wrap="square" lIns="0" tIns="0" rIns="0" bIns="0" rtlCol="0"/>
            <a:lstStyle/>
            <a:p>
              <a:endParaRPr/>
            </a:p>
          </p:txBody>
        </p:sp>
        <p:sp>
          <p:nvSpPr>
            <p:cNvPr id="17" name="object 17"/>
            <p:cNvSpPr/>
            <p:nvPr/>
          </p:nvSpPr>
          <p:spPr>
            <a:xfrm>
              <a:off x="896416" y="8442705"/>
              <a:ext cx="5769610" cy="204470"/>
            </a:xfrm>
            <a:custGeom>
              <a:avLst/>
              <a:gdLst/>
              <a:ahLst/>
              <a:cxnLst/>
              <a:rect l="l" t="t" r="r" b="b"/>
              <a:pathLst>
                <a:path w="5769609" h="204470">
                  <a:moveTo>
                    <a:pt x="5769229" y="0"/>
                  </a:moveTo>
                  <a:lnTo>
                    <a:pt x="0" y="0"/>
                  </a:lnTo>
                  <a:lnTo>
                    <a:pt x="0" y="204215"/>
                  </a:lnTo>
                  <a:lnTo>
                    <a:pt x="5769229" y="204215"/>
                  </a:lnTo>
                  <a:lnTo>
                    <a:pt x="5769229" y="0"/>
                  </a:lnTo>
                  <a:close/>
                </a:path>
              </a:pathLst>
            </a:custGeom>
            <a:solidFill>
              <a:srgbClr val="F7F7F8"/>
            </a:solidFill>
          </p:spPr>
          <p:txBody>
            <a:bodyPr wrap="square" lIns="0" tIns="0" rIns="0" bIns="0" rtlCol="0"/>
            <a:lstStyle/>
            <a:p>
              <a:endParaRPr/>
            </a:p>
          </p:txBody>
        </p:sp>
        <p:sp>
          <p:nvSpPr>
            <p:cNvPr id="18" name="object 18"/>
            <p:cNvSpPr/>
            <p:nvPr/>
          </p:nvSpPr>
          <p:spPr>
            <a:xfrm>
              <a:off x="6665722" y="8442705"/>
              <a:ext cx="3175" cy="204470"/>
            </a:xfrm>
            <a:custGeom>
              <a:avLst/>
              <a:gdLst/>
              <a:ahLst/>
              <a:cxnLst/>
              <a:rect l="l" t="t" r="r" b="b"/>
              <a:pathLst>
                <a:path w="3175" h="204470">
                  <a:moveTo>
                    <a:pt x="3047" y="0"/>
                  </a:moveTo>
                  <a:lnTo>
                    <a:pt x="0" y="0"/>
                  </a:lnTo>
                  <a:lnTo>
                    <a:pt x="0" y="204215"/>
                  </a:lnTo>
                  <a:lnTo>
                    <a:pt x="3047" y="204215"/>
                  </a:lnTo>
                  <a:lnTo>
                    <a:pt x="3047" y="0"/>
                  </a:lnTo>
                  <a:close/>
                </a:path>
              </a:pathLst>
            </a:custGeom>
            <a:solidFill>
              <a:srgbClr val="D9D9E2"/>
            </a:solidFill>
          </p:spPr>
          <p:txBody>
            <a:bodyPr wrap="square" lIns="0" tIns="0" rIns="0" bIns="0" rtlCol="0"/>
            <a:lstStyle/>
            <a:p>
              <a:endParaRPr/>
            </a:p>
          </p:txBody>
        </p:sp>
        <p:sp>
          <p:nvSpPr>
            <p:cNvPr id="19" name="object 19"/>
            <p:cNvSpPr/>
            <p:nvPr/>
          </p:nvSpPr>
          <p:spPr>
            <a:xfrm>
              <a:off x="896416" y="8646921"/>
              <a:ext cx="5769610" cy="205740"/>
            </a:xfrm>
            <a:custGeom>
              <a:avLst/>
              <a:gdLst/>
              <a:ahLst/>
              <a:cxnLst/>
              <a:rect l="l" t="t" r="r" b="b"/>
              <a:pathLst>
                <a:path w="5769609" h="205740">
                  <a:moveTo>
                    <a:pt x="5769229" y="0"/>
                  </a:moveTo>
                  <a:lnTo>
                    <a:pt x="0" y="0"/>
                  </a:lnTo>
                  <a:lnTo>
                    <a:pt x="0" y="205739"/>
                  </a:lnTo>
                  <a:lnTo>
                    <a:pt x="5769229" y="205739"/>
                  </a:lnTo>
                  <a:lnTo>
                    <a:pt x="5769229" y="0"/>
                  </a:lnTo>
                  <a:close/>
                </a:path>
              </a:pathLst>
            </a:custGeom>
            <a:solidFill>
              <a:srgbClr val="F7F7F8"/>
            </a:solidFill>
          </p:spPr>
          <p:txBody>
            <a:bodyPr wrap="square" lIns="0" tIns="0" rIns="0" bIns="0" rtlCol="0"/>
            <a:lstStyle/>
            <a:p>
              <a:endParaRPr/>
            </a:p>
          </p:txBody>
        </p:sp>
        <p:sp>
          <p:nvSpPr>
            <p:cNvPr id="20" name="object 20"/>
            <p:cNvSpPr/>
            <p:nvPr/>
          </p:nvSpPr>
          <p:spPr>
            <a:xfrm>
              <a:off x="6665722" y="8646921"/>
              <a:ext cx="3175" cy="205740"/>
            </a:xfrm>
            <a:custGeom>
              <a:avLst/>
              <a:gdLst/>
              <a:ahLst/>
              <a:cxnLst/>
              <a:rect l="l" t="t" r="r" b="b"/>
              <a:pathLst>
                <a:path w="3175" h="205740">
                  <a:moveTo>
                    <a:pt x="3047" y="0"/>
                  </a:moveTo>
                  <a:lnTo>
                    <a:pt x="0" y="0"/>
                  </a:lnTo>
                  <a:lnTo>
                    <a:pt x="0" y="205739"/>
                  </a:lnTo>
                  <a:lnTo>
                    <a:pt x="3047" y="205739"/>
                  </a:lnTo>
                  <a:lnTo>
                    <a:pt x="3047" y="0"/>
                  </a:lnTo>
                  <a:close/>
                </a:path>
              </a:pathLst>
            </a:custGeom>
            <a:solidFill>
              <a:srgbClr val="D9D9E2"/>
            </a:solidFill>
          </p:spPr>
          <p:txBody>
            <a:bodyPr wrap="square" lIns="0" tIns="0" rIns="0" bIns="0" rtlCol="0"/>
            <a:lstStyle/>
            <a:p>
              <a:endParaRPr/>
            </a:p>
          </p:txBody>
        </p:sp>
        <p:sp>
          <p:nvSpPr>
            <p:cNvPr id="21" name="object 21"/>
            <p:cNvSpPr/>
            <p:nvPr/>
          </p:nvSpPr>
          <p:spPr>
            <a:xfrm>
              <a:off x="896416" y="8852661"/>
              <a:ext cx="5769610" cy="204470"/>
            </a:xfrm>
            <a:custGeom>
              <a:avLst/>
              <a:gdLst/>
              <a:ahLst/>
              <a:cxnLst/>
              <a:rect l="l" t="t" r="r" b="b"/>
              <a:pathLst>
                <a:path w="5769609" h="204470">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22" name="object 22"/>
            <p:cNvSpPr/>
            <p:nvPr/>
          </p:nvSpPr>
          <p:spPr>
            <a:xfrm>
              <a:off x="6665722" y="8852661"/>
              <a:ext cx="3175" cy="204470"/>
            </a:xfrm>
            <a:custGeom>
              <a:avLst/>
              <a:gdLst/>
              <a:ahLst/>
              <a:cxnLst/>
              <a:rect l="l" t="t" r="r" b="b"/>
              <a:pathLst>
                <a:path w="3175" h="204470">
                  <a:moveTo>
                    <a:pt x="3047" y="0"/>
                  </a:moveTo>
                  <a:lnTo>
                    <a:pt x="0" y="0"/>
                  </a:lnTo>
                  <a:lnTo>
                    <a:pt x="0" y="204216"/>
                  </a:lnTo>
                  <a:lnTo>
                    <a:pt x="3047" y="204216"/>
                  </a:lnTo>
                  <a:lnTo>
                    <a:pt x="3047" y="0"/>
                  </a:lnTo>
                  <a:close/>
                </a:path>
              </a:pathLst>
            </a:custGeom>
            <a:solidFill>
              <a:srgbClr val="D9D9E2"/>
            </a:solidFill>
          </p:spPr>
          <p:txBody>
            <a:bodyPr wrap="square" lIns="0" tIns="0" rIns="0" bIns="0" rtlCol="0"/>
            <a:lstStyle/>
            <a:p>
              <a:endParaRPr/>
            </a:p>
          </p:txBody>
        </p:sp>
        <p:sp>
          <p:nvSpPr>
            <p:cNvPr id="23" name="object 23"/>
            <p:cNvSpPr/>
            <p:nvPr/>
          </p:nvSpPr>
          <p:spPr>
            <a:xfrm>
              <a:off x="896416" y="9056877"/>
              <a:ext cx="5769610" cy="204470"/>
            </a:xfrm>
            <a:custGeom>
              <a:avLst/>
              <a:gdLst/>
              <a:ahLst/>
              <a:cxnLst/>
              <a:rect l="l" t="t" r="r" b="b"/>
              <a:pathLst>
                <a:path w="5769609" h="204470">
                  <a:moveTo>
                    <a:pt x="5769229" y="0"/>
                  </a:moveTo>
                  <a:lnTo>
                    <a:pt x="0" y="0"/>
                  </a:lnTo>
                  <a:lnTo>
                    <a:pt x="0" y="204215"/>
                  </a:lnTo>
                  <a:lnTo>
                    <a:pt x="5769229" y="204215"/>
                  </a:lnTo>
                  <a:lnTo>
                    <a:pt x="5769229" y="0"/>
                  </a:lnTo>
                  <a:close/>
                </a:path>
              </a:pathLst>
            </a:custGeom>
            <a:solidFill>
              <a:srgbClr val="F7F7F8"/>
            </a:solidFill>
          </p:spPr>
          <p:txBody>
            <a:bodyPr wrap="square" lIns="0" tIns="0" rIns="0" bIns="0" rtlCol="0"/>
            <a:lstStyle/>
            <a:p>
              <a:endParaRPr/>
            </a:p>
          </p:txBody>
        </p:sp>
        <p:sp>
          <p:nvSpPr>
            <p:cNvPr id="24" name="object 24"/>
            <p:cNvSpPr/>
            <p:nvPr/>
          </p:nvSpPr>
          <p:spPr>
            <a:xfrm>
              <a:off x="6665722" y="9056877"/>
              <a:ext cx="3175" cy="204470"/>
            </a:xfrm>
            <a:custGeom>
              <a:avLst/>
              <a:gdLst/>
              <a:ahLst/>
              <a:cxnLst/>
              <a:rect l="l" t="t" r="r" b="b"/>
              <a:pathLst>
                <a:path w="3175" h="204470">
                  <a:moveTo>
                    <a:pt x="3047" y="0"/>
                  </a:moveTo>
                  <a:lnTo>
                    <a:pt x="0" y="0"/>
                  </a:lnTo>
                  <a:lnTo>
                    <a:pt x="0" y="204215"/>
                  </a:lnTo>
                  <a:lnTo>
                    <a:pt x="3047" y="204215"/>
                  </a:lnTo>
                  <a:lnTo>
                    <a:pt x="3047" y="0"/>
                  </a:lnTo>
                  <a:close/>
                </a:path>
              </a:pathLst>
            </a:custGeom>
            <a:solidFill>
              <a:srgbClr val="D9D9E2"/>
            </a:solidFill>
          </p:spPr>
          <p:txBody>
            <a:bodyPr wrap="square" lIns="0" tIns="0" rIns="0" bIns="0" rtlCol="0"/>
            <a:lstStyle/>
            <a:p>
              <a:endParaRPr/>
            </a:p>
          </p:txBody>
        </p:sp>
        <p:sp>
          <p:nvSpPr>
            <p:cNvPr id="25" name="object 25"/>
            <p:cNvSpPr/>
            <p:nvPr/>
          </p:nvSpPr>
          <p:spPr>
            <a:xfrm>
              <a:off x="896416" y="9261043"/>
              <a:ext cx="5769610" cy="204470"/>
            </a:xfrm>
            <a:custGeom>
              <a:avLst/>
              <a:gdLst/>
              <a:ahLst/>
              <a:cxnLst/>
              <a:rect l="l" t="t" r="r" b="b"/>
              <a:pathLst>
                <a:path w="5769609" h="204470">
                  <a:moveTo>
                    <a:pt x="5769229" y="0"/>
                  </a:moveTo>
                  <a:lnTo>
                    <a:pt x="0" y="0"/>
                  </a:lnTo>
                  <a:lnTo>
                    <a:pt x="0" y="204215"/>
                  </a:lnTo>
                  <a:lnTo>
                    <a:pt x="5769229" y="204215"/>
                  </a:lnTo>
                  <a:lnTo>
                    <a:pt x="5769229" y="0"/>
                  </a:lnTo>
                  <a:close/>
                </a:path>
              </a:pathLst>
            </a:custGeom>
            <a:solidFill>
              <a:srgbClr val="F7F7F8"/>
            </a:solidFill>
          </p:spPr>
          <p:txBody>
            <a:bodyPr wrap="square" lIns="0" tIns="0" rIns="0" bIns="0" rtlCol="0"/>
            <a:lstStyle/>
            <a:p>
              <a:endParaRPr/>
            </a:p>
          </p:txBody>
        </p:sp>
        <p:sp>
          <p:nvSpPr>
            <p:cNvPr id="26" name="object 26"/>
            <p:cNvSpPr/>
            <p:nvPr/>
          </p:nvSpPr>
          <p:spPr>
            <a:xfrm>
              <a:off x="6665722" y="9261043"/>
              <a:ext cx="3175" cy="204470"/>
            </a:xfrm>
            <a:custGeom>
              <a:avLst/>
              <a:gdLst/>
              <a:ahLst/>
              <a:cxnLst/>
              <a:rect l="l" t="t" r="r" b="b"/>
              <a:pathLst>
                <a:path w="3175" h="204470">
                  <a:moveTo>
                    <a:pt x="3047" y="0"/>
                  </a:moveTo>
                  <a:lnTo>
                    <a:pt x="0" y="0"/>
                  </a:lnTo>
                  <a:lnTo>
                    <a:pt x="0" y="204215"/>
                  </a:lnTo>
                  <a:lnTo>
                    <a:pt x="3047" y="204215"/>
                  </a:lnTo>
                  <a:lnTo>
                    <a:pt x="3047" y="0"/>
                  </a:lnTo>
                  <a:close/>
                </a:path>
              </a:pathLst>
            </a:custGeom>
            <a:solidFill>
              <a:srgbClr val="D9D9E2"/>
            </a:solidFill>
          </p:spPr>
          <p:txBody>
            <a:bodyPr wrap="square" lIns="0" tIns="0" rIns="0" bIns="0" rtlCol="0"/>
            <a:lstStyle/>
            <a:p>
              <a:endParaRPr/>
            </a:p>
          </p:txBody>
        </p:sp>
        <p:sp>
          <p:nvSpPr>
            <p:cNvPr id="27" name="object 27"/>
            <p:cNvSpPr/>
            <p:nvPr/>
          </p:nvSpPr>
          <p:spPr>
            <a:xfrm>
              <a:off x="896416" y="9465259"/>
              <a:ext cx="5769610" cy="204470"/>
            </a:xfrm>
            <a:custGeom>
              <a:avLst/>
              <a:gdLst/>
              <a:ahLst/>
              <a:cxnLst/>
              <a:rect l="l" t="t" r="r" b="b"/>
              <a:pathLst>
                <a:path w="5769609" h="204470">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grpSp>
      <p:sp>
        <p:nvSpPr>
          <p:cNvPr id="28" name="object 28"/>
          <p:cNvSpPr txBox="1"/>
          <p:nvPr/>
        </p:nvSpPr>
        <p:spPr>
          <a:xfrm>
            <a:off x="902004" y="3307207"/>
            <a:ext cx="5741035" cy="6372860"/>
          </a:xfrm>
          <a:prstGeom prst="rect">
            <a:avLst/>
          </a:prstGeom>
        </p:spPr>
        <p:txBody>
          <a:bodyPr vert="horz" wrap="square" lIns="0" tIns="21590" rIns="0" bIns="0" rtlCol="0">
            <a:spAutoFit/>
          </a:bodyPr>
          <a:lstStyle/>
          <a:p>
            <a:pPr marL="12700" marR="74295">
              <a:lnSpc>
                <a:spcPct val="95900"/>
              </a:lnSpc>
              <a:spcBef>
                <a:spcPts val="170"/>
              </a:spcBef>
            </a:pPr>
            <a:r>
              <a:rPr sz="1400" spc="-5" dirty="0">
                <a:solidFill>
                  <a:srgbClr val="374151"/>
                </a:solidFill>
                <a:latin typeface="Times New Roman"/>
                <a:cs typeface="Times New Roman"/>
              </a:rPr>
              <a:t>ReLU (Rectified Linear Unit): The ReLU function returns </a:t>
            </a:r>
            <a:r>
              <a:rPr sz="1400" dirty="0">
                <a:solidFill>
                  <a:srgbClr val="374151"/>
                </a:solidFill>
                <a:latin typeface="Times New Roman"/>
                <a:cs typeface="Times New Roman"/>
              </a:rPr>
              <a:t>0 for any </a:t>
            </a:r>
            <a:r>
              <a:rPr sz="1400" spc="-5" dirty="0">
                <a:solidFill>
                  <a:srgbClr val="374151"/>
                </a:solidFill>
                <a:latin typeface="Times New Roman"/>
                <a:cs typeface="Times New Roman"/>
              </a:rPr>
              <a:t>negative  input </a:t>
            </a:r>
            <a:r>
              <a:rPr sz="1400" spc="-10" dirty="0">
                <a:solidFill>
                  <a:srgbClr val="374151"/>
                </a:solidFill>
                <a:latin typeface="Times New Roman"/>
                <a:cs typeface="Times New Roman"/>
              </a:rPr>
              <a:t>and </a:t>
            </a:r>
            <a:r>
              <a:rPr sz="1400" spc="-5" dirty="0">
                <a:solidFill>
                  <a:srgbClr val="374151"/>
                </a:solidFill>
                <a:latin typeface="Times New Roman"/>
                <a:cs typeface="Times New Roman"/>
              </a:rPr>
              <a:t>the input value for </a:t>
            </a:r>
            <a:r>
              <a:rPr sz="1400" spc="-10" dirty="0">
                <a:solidFill>
                  <a:srgbClr val="374151"/>
                </a:solidFill>
                <a:latin typeface="Times New Roman"/>
                <a:cs typeface="Times New Roman"/>
              </a:rPr>
              <a:t>any </a:t>
            </a:r>
            <a:r>
              <a:rPr sz="1400" spc="-5" dirty="0">
                <a:solidFill>
                  <a:srgbClr val="374151"/>
                </a:solidFill>
                <a:latin typeface="Times New Roman"/>
                <a:cs typeface="Times New Roman"/>
              </a:rPr>
              <a:t>positive input. </a:t>
            </a:r>
            <a:r>
              <a:rPr sz="1400" dirty="0">
                <a:solidFill>
                  <a:srgbClr val="374151"/>
                </a:solidFill>
                <a:latin typeface="Times New Roman"/>
                <a:cs typeface="Times New Roman"/>
              </a:rPr>
              <a:t>It </a:t>
            </a:r>
            <a:r>
              <a:rPr sz="1400" spc="-5" dirty="0">
                <a:solidFill>
                  <a:srgbClr val="374151"/>
                </a:solidFill>
                <a:latin typeface="Times New Roman"/>
                <a:cs typeface="Times New Roman"/>
              </a:rPr>
              <a:t>is one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most commonly  used activation </a:t>
            </a:r>
            <a:r>
              <a:rPr sz="1400" spc="-10" dirty="0">
                <a:solidFill>
                  <a:srgbClr val="374151"/>
                </a:solidFill>
                <a:latin typeface="Times New Roman"/>
                <a:cs typeface="Times New Roman"/>
              </a:rPr>
              <a:t>functions </a:t>
            </a:r>
            <a:r>
              <a:rPr sz="1400" spc="-5" dirty="0">
                <a:solidFill>
                  <a:srgbClr val="374151"/>
                </a:solidFill>
                <a:latin typeface="Times New Roman"/>
                <a:cs typeface="Times New Roman"/>
              </a:rPr>
              <a:t>in deep neural networks, </a:t>
            </a:r>
            <a:r>
              <a:rPr sz="1400" spc="-10" dirty="0">
                <a:solidFill>
                  <a:srgbClr val="374151"/>
                </a:solidFill>
                <a:latin typeface="Times New Roman"/>
                <a:cs typeface="Times New Roman"/>
              </a:rPr>
              <a:t>as </a:t>
            </a:r>
            <a:r>
              <a:rPr sz="1400" spc="-5" dirty="0">
                <a:solidFill>
                  <a:srgbClr val="374151"/>
                </a:solidFill>
                <a:latin typeface="Times New Roman"/>
                <a:cs typeface="Times New Roman"/>
              </a:rPr>
              <a:t>it is computationally  efficient and helps </a:t>
            </a:r>
            <a:r>
              <a:rPr sz="1400" dirty="0">
                <a:solidFill>
                  <a:srgbClr val="374151"/>
                </a:solidFill>
                <a:latin typeface="Times New Roman"/>
                <a:cs typeface="Times New Roman"/>
              </a:rPr>
              <a:t>to </a:t>
            </a:r>
            <a:r>
              <a:rPr sz="1400" spc="-5" dirty="0">
                <a:solidFill>
                  <a:srgbClr val="374151"/>
                </a:solidFill>
                <a:latin typeface="Times New Roman"/>
                <a:cs typeface="Times New Roman"/>
              </a:rPr>
              <a:t>prevent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vanishing gradient problem. The formula </a:t>
            </a:r>
            <a:r>
              <a:rPr sz="1400" dirty="0">
                <a:solidFill>
                  <a:srgbClr val="374151"/>
                </a:solidFill>
                <a:latin typeface="Times New Roman"/>
                <a:cs typeface="Times New Roman"/>
              </a:rPr>
              <a:t>for  </a:t>
            </a:r>
            <a:r>
              <a:rPr sz="1400" spc="-5" dirty="0">
                <a:solidFill>
                  <a:srgbClr val="374151"/>
                </a:solidFill>
                <a:latin typeface="Times New Roman"/>
                <a:cs typeface="Times New Roman"/>
              </a:rPr>
              <a:t>ReLU</a:t>
            </a:r>
            <a:r>
              <a:rPr sz="1400" dirty="0">
                <a:solidFill>
                  <a:srgbClr val="374151"/>
                </a:solidFill>
                <a:latin typeface="Times New Roman"/>
                <a:cs typeface="Times New Roman"/>
              </a:rPr>
              <a:t> </a:t>
            </a:r>
            <a:r>
              <a:rPr sz="1400" spc="-5" dirty="0">
                <a:solidFill>
                  <a:srgbClr val="374151"/>
                </a:solidFill>
                <a:latin typeface="Times New Roman"/>
                <a:cs typeface="Times New Roman"/>
              </a:rPr>
              <a:t>is:</a:t>
            </a:r>
            <a:endParaRPr sz="1400">
              <a:latin typeface="Times New Roman"/>
              <a:cs typeface="Times New Roman"/>
            </a:endParaRPr>
          </a:p>
          <a:p>
            <a:pPr marL="12700">
              <a:lnSpc>
                <a:spcPts val="1570"/>
              </a:lnSpc>
            </a:pPr>
            <a:r>
              <a:rPr sz="1400" spc="-5" dirty="0">
                <a:solidFill>
                  <a:srgbClr val="374151"/>
                </a:solidFill>
                <a:latin typeface="Times New Roman"/>
                <a:cs typeface="Times New Roman"/>
              </a:rPr>
              <a:t>ReLU(x) </a:t>
            </a:r>
            <a:r>
              <a:rPr sz="1400" dirty="0">
                <a:solidFill>
                  <a:srgbClr val="374151"/>
                </a:solidFill>
                <a:latin typeface="Times New Roman"/>
                <a:cs typeface="Times New Roman"/>
              </a:rPr>
              <a:t>= </a:t>
            </a:r>
            <a:r>
              <a:rPr sz="1400" spc="-5" dirty="0">
                <a:solidFill>
                  <a:srgbClr val="374151"/>
                </a:solidFill>
                <a:latin typeface="Times New Roman"/>
                <a:cs typeface="Times New Roman"/>
              </a:rPr>
              <a:t>max(0,</a:t>
            </a:r>
            <a:r>
              <a:rPr sz="1400" spc="-10" dirty="0">
                <a:solidFill>
                  <a:srgbClr val="374151"/>
                </a:solidFill>
                <a:latin typeface="Times New Roman"/>
                <a:cs typeface="Times New Roman"/>
              </a:rPr>
              <a:t> </a:t>
            </a:r>
            <a:r>
              <a:rPr sz="1400" dirty="0">
                <a:solidFill>
                  <a:srgbClr val="374151"/>
                </a:solidFill>
                <a:latin typeface="Times New Roman"/>
                <a:cs typeface="Times New Roman"/>
              </a:rPr>
              <a:t>x)</a:t>
            </a:r>
            <a:endParaRPr sz="1400">
              <a:latin typeface="Times New Roman"/>
              <a:cs typeface="Times New Roman"/>
            </a:endParaRPr>
          </a:p>
          <a:p>
            <a:pPr marL="12700" marR="5080">
              <a:lnSpc>
                <a:spcPct val="96000"/>
              </a:lnSpc>
              <a:spcBef>
                <a:spcPts val="35"/>
              </a:spcBef>
            </a:pPr>
            <a:r>
              <a:rPr sz="1400" spc="-5" dirty="0">
                <a:solidFill>
                  <a:srgbClr val="374151"/>
                </a:solidFill>
                <a:latin typeface="Times New Roman"/>
                <a:cs typeface="Times New Roman"/>
              </a:rPr>
              <a:t>Tanh (Hyperbolic Tangent): The tanh function maps any </a:t>
            </a:r>
            <a:r>
              <a:rPr sz="1400" dirty="0">
                <a:solidFill>
                  <a:srgbClr val="374151"/>
                </a:solidFill>
                <a:latin typeface="Times New Roman"/>
                <a:cs typeface="Times New Roman"/>
              </a:rPr>
              <a:t>real-valued </a:t>
            </a:r>
            <a:r>
              <a:rPr sz="1400" spc="-5" dirty="0">
                <a:solidFill>
                  <a:srgbClr val="374151"/>
                </a:solidFill>
                <a:latin typeface="Times New Roman"/>
                <a:cs typeface="Times New Roman"/>
              </a:rPr>
              <a:t>input </a:t>
            </a:r>
            <a:r>
              <a:rPr sz="1400" dirty="0">
                <a:solidFill>
                  <a:srgbClr val="374151"/>
                </a:solidFill>
                <a:latin typeface="Times New Roman"/>
                <a:cs typeface="Times New Roman"/>
              </a:rPr>
              <a:t>to a  </a:t>
            </a:r>
            <a:r>
              <a:rPr sz="1400" spc="-5" dirty="0">
                <a:solidFill>
                  <a:srgbClr val="374151"/>
                </a:solidFill>
                <a:latin typeface="Times New Roman"/>
                <a:cs typeface="Times New Roman"/>
              </a:rPr>
              <a:t>value between </a:t>
            </a:r>
            <a:r>
              <a:rPr sz="1400" spc="-10" dirty="0">
                <a:solidFill>
                  <a:srgbClr val="374151"/>
                </a:solidFill>
                <a:latin typeface="Times New Roman"/>
                <a:cs typeface="Times New Roman"/>
              </a:rPr>
              <a:t>-1 </a:t>
            </a:r>
            <a:r>
              <a:rPr sz="1400" spc="-5" dirty="0">
                <a:solidFill>
                  <a:srgbClr val="374151"/>
                </a:solidFill>
                <a:latin typeface="Times New Roman"/>
                <a:cs typeface="Times New Roman"/>
              </a:rPr>
              <a:t>and </a:t>
            </a:r>
            <a:r>
              <a:rPr sz="1400" dirty="0">
                <a:solidFill>
                  <a:srgbClr val="374151"/>
                </a:solidFill>
                <a:latin typeface="Times New Roman"/>
                <a:cs typeface="Times New Roman"/>
              </a:rPr>
              <a:t>1. It </a:t>
            </a:r>
            <a:r>
              <a:rPr sz="1400" spc="-5" dirty="0">
                <a:solidFill>
                  <a:srgbClr val="374151"/>
                </a:solidFill>
                <a:latin typeface="Times New Roman"/>
                <a:cs typeface="Times New Roman"/>
              </a:rPr>
              <a:t>is similar to the sigmoid function, but </a:t>
            </a:r>
            <a:r>
              <a:rPr sz="1400" dirty="0">
                <a:solidFill>
                  <a:srgbClr val="374151"/>
                </a:solidFill>
                <a:latin typeface="Times New Roman"/>
                <a:cs typeface="Times New Roman"/>
              </a:rPr>
              <a:t>has a </a:t>
            </a:r>
            <a:r>
              <a:rPr sz="1400" spc="-5" dirty="0">
                <a:solidFill>
                  <a:srgbClr val="374151"/>
                </a:solidFill>
                <a:latin typeface="Times New Roman"/>
                <a:cs typeface="Times New Roman"/>
              </a:rPr>
              <a:t>range that  </a:t>
            </a:r>
            <a:r>
              <a:rPr sz="1400" dirty="0">
                <a:solidFill>
                  <a:srgbClr val="374151"/>
                </a:solidFill>
                <a:latin typeface="Times New Roman"/>
                <a:cs typeface="Times New Roman"/>
              </a:rPr>
              <a:t>is </a:t>
            </a:r>
            <a:r>
              <a:rPr sz="1400" spc="-5" dirty="0">
                <a:solidFill>
                  <a:srgbClr val="374151"/>
                </a:solidFill>
                <a:latin typeface="Times New Roman"/>
                <a:cs typeface="Times New Roman"/>
              </a:rPr>
              <a:t>shifted </a:t>
            </a:r>
            <a:r>
              <a:rPr sz="1400" spc="-10" dirty="0">
                <a:solidFill>
                  <a:srgbClr val="374151"/>
                </a:solidFill>
                <a:latin typeface="Times New Roman"/>
                <a:cs typeface="Times New Roman"/>
              </a:rPr>
              <a:t>and </a:t>
            </a:r>
            <a:r>
              <a:rPr sz="1400" spc="-5" dirty="0">
                <a:solidFill>
                  <a:srgbClr val="374151"/>
                </a:solidFill>
                <a:latin typeface="Times New Roman"/>
                <a:cs typeface="Times New Roman"/>
              </a:rPr>
              <a:t>scaled. </a:t>
            </a:r>
            <a:r>
              <a:rPr sz="1400" dirty="0">
                <a:solidFill>
                  <a:srgbClr val="374151"/>
                </a:solidFill>
                <a:latin typeface="Times New Roman"/>
                <a:cs typeface="Times New Roman"/>
              </a:rPr>
              <a:t>It </a:t>
            </a:r>
            <a:r>
              <a:rPr sz="1400" spc="-5" dirty="0">
                <a:solidFill>
                  <a:srgbClr val="374151"/>
                </a:solidFill>
                <a:latin typeface="Times New Roman"/>
                <a:cs typeface="Times New Roman"/>
              </a:rPr>
              <a:t>is often used </a:t>
            </a:r>
            <a:r>
              <a:rPr sz="1400" dirty="0">
                <a:solidFill>
                  <a:srgbClr val="374151"/>
                </a:solidFill>
                <a:latin typeface="Times New Roman"/>
                <a:cs typeface="Times New Roman"/>
              </a:rPr>
              <a:t>as </a:t>
            </a:r>
            <a:r>
              <a:rPr sz="1400" spc="-10" dirty="0">
                <a:solidFill>
                  <a:srgbClr val="374151"/>
                </a:solidFill>
                <a:latin typeface="Times New Roman"/>
                <a:cs typeface="Times New Roman"/>
              </a:rPr>
              <a:t>an </a:t>
            </a:r>
            <a:r>
              <a:rPr sz="1400" spc="-5" dirty="0">
                <a:solidFill>
                  <a:srgbClr val="374151"/>
                </a:solidFill>
                <a:latin typeface="Times New Roman"/>
                <a:cs typeface="Times New Roman"/>
              </a:rPr>
              <a:t>activation function </a:t>
            </a:r>
            <a:r>
              <a:rPr sz="1400" spc="-10" dirty="0">
                <a:solidFill>
                  <a:srgbClr val="374151"/>
                </a:solidFill>
                <a:latin typeface="Times New Roman"/>
                <a:cs typeface="Times New Roman"/>
              </a:rPr>
              <a:t>for </a:t>
            </a:r>
            <a:r>
              <a:rPr sz="1400" dirty="0">
                <a:solidFill>
                  <a:srgbClr val="374151"/>
                </a:solidFill>
                <a:latin typeface="Times New Roman"/>
                <a:cs typeface="Times New Roman"/>
              </a:rPr>
              <a:t>hidden </a:t>
            </a:r>
            <a:r>
              <a:rPr sz="1400" spc="-5" dirty="0">
                <a:solidFill>
                  <a:srgbClr val="374151"/>
                </a:solidFill>
                <a:latin typeface="Times New Roman"/>
                <a:cs typeface="Times New Roman"/>
              </a:rPr>
              <a:t>layers  </a:t>
            </a:r>
            <a:r>
              <a:rPr sz="1400" dirty="0">
                <a:solidFill>
                  <a:srgbClr val="374151"/>
                </a:solidFill>
                <a:latin typeface="Times New Roman"/>
                <a:cs typeface="Times New Roman"/>
              </a:rPr>
              <a:t>in </a:t>
            </a:r>
            <a:r>
              <a:rPr sz="1400" spc="-5" dirty="0">
                <a:solidFill>
                  <a:srgbClr val="374151"/>
                </a:solidFill>
                <a:latin typeface="Times New Roman"/>
                <a:cs typeface="Times New Roman"/>
              </a:rPr>
              <a:t>ANNs. The formula </a:t>
            </a:r>
            <a:r>
              <a:rPr sz="1400" dirty="0">
                <a:solidFill>
                  <a:srgbClr val="374151"/>
                </a:solidFill>
                <a:latin typeface="Times New Roman"/>
                <a:cs typeface="Times New Roman"/>
              </a:rPr>
              <a:t>for </a:t>
            </a:r>
            <a:r>
              <a:rPr sz="1400" spc="-5" dirty="0">
                <a:solidFill>
                  <a:srgbClr val="374151"/>
                </a:solidFill>
                <a:latin typeface="Times New Roman"/>
                <a:cs typeface="Times New Roman"/>
              </a:rPr>
              <a:t>the tanh </a:t>
            </a:r>
            <a:r>
              <a:rPr sz="1400" spc="-10" dirty="0">
                <a:solidFill>
                  <a:srgbClr val="374151"/>
                </a:solidFill>
                <a:latin typeface="Times New Roman"/>
                <a:cs typeface="Times New Roman"/>
              </a:rPr>
              <a:t>function</a:t>
            </a:r>
            <a:r>
              <a:rPr sz="1400" dirty="0">
                <a:solidFill>
                  <a:srgbClr val="374151"/>
                </a:solidFill>
                <a:latin typeface="Times New Roman"/>
                <a:cs typeface="Times New Roman"/>
              </a:rPr>
              <a:t> </a:t>
            </a:r>
            <a:r>
              <a:rPr sz="1400" spc="-5" dirty="0">
                <a:solidFill>
                  <a:srgbClr val="374151"/>
                </a:solidFill>
                <a:latin typeface="Times New Roman"/>
                <a:cs typeface="Times New Roman"/>
              </a:rPr>
              <a:t>is:</a:t>
            </a:r>
            <a:endParaRPr sz="1400">
              <a:latin typeface="Times New Roman"/>
              <a:cs typeface="Times New Roman"/>
            </a:endParaRPr>
          </a:p>
          <a:p>
            <a:pPr marL="12700">
              <a:lnSpc>
                <a:spcPts val="1575"/>
              </a:lnSpc>
            </a:pPr>
            <a:r>
              <a:rPr sz="1400" spc="-5" dirty="0">
                <a:solidFill>
                  <a:srgbClr val="374151"/>
                </a:solidFill>
                <a:latin typeface="Times New Roman"/>
                <a:cs typeface="Times New Roman"/>
              </a:rPr>
              <a:t>tanh(x) </a:t>
            </a:r>
            <a:r>
              <a:rPr sz="1400" dirty="0">
                <a:solidFill>
                  <a:srgbClr val="374151"/>
                </a:solidFill>
                <a:latin typeface="Times New Roman"/>
                <a:cs typeface="Times New Roman"/>
              </a:rPr>
              <a:t>= </a:t>
            </a:r>
            <a:r>
              <a:rPr sz="1400" spc="-5" dirty="0">
                <a:solidFill>
                  <a:srgbClr val="374151"/>
                </a:solidFill>
                <a:latin typeface="Times New Roman"/>
                <a:cs typeface="Times New Roman"/>
              </a:rPr>
              <a:t>(exp(x) </a:t>
            </a:r>
            <a:r>
              <a:rPr sz="1400" dirty="0">
                <a:solidFill>
                  <a:srgbClr val="374151"/>
                </a:solidFill>
                <a:latin typeface="Times New Roman"/>
                <a:cs typeface="Times New Roman"/>
              </a:rPr>
              <a:t>- </a:t>
            </a:r>
            <a:r>
              <a:rPr sz="1400" spc="-5" dirty="0">
                <a:solidFill>
                  <a:srgbClr val="374151"/>
                </a:solidFill>
                <a:latin typeface="Times New Roman"/>
                <a:cs typeface="Times New Roman"/>
              </a:rPr>
              <a:t>exp(-x)) </a:t>
            </a:r>
            <a:r>
              <a:rPr sz="1400" dirty="0">
                <a:solidFill>
                  <a:srgbClr val="374151"/>
                </a:solidFill>
                <a:latin typeface="Times New Roman"/>
                <a:cs typeface="Times New Roman"/>
              </a:rPr>
              <a:t>/ </a:t>
            </a:r>
            <a:r>
              <a:rPr sz="1400" spc="-5" dirty="0">
                <a:solidFill>
                  <a:srgbClr val="374151"/>
                </a:solidFill>
                <a:latin typeface="Times New Roman"/>
                <a:cs typeface="Times New Roman"/>
              </a:rPr>
              <a:t>(exp(x) </a:t>
            </a:r>
            <a:r>
              <a:rPr sz="1400" dirty="0">
                <a:solidFill>
                  <a:srgbClr val="374151"/>
                </a:solidFill>
                <a:latin typeface="Times New Roman"/>
                <a:cs typeface="Times New Roman"/>
              </a:rPr>
              <a:t>+</a:t>
            </a:r>
            <a:r>
              <a:rPr sz="1400" spc="10" dirty="0">
                <a:solidFill>
                  <a:srgbClr val="374151"/>
                </a:solidFill>
                <a:latin typeface="Times New Roman"/>
                <a:cs typeface="Times New Roman"/>
              </a:rPr>
              <a:t> </a:t>
            </a:r>
            <a:r>
              <a:rPr sz="1400" spc="-5" dirty="0">
                <a:solidFill>
                  <a:srgbClr val="374151"/>
                </a:solidFill>
                <a:latin typeface="Times New Roman"/>
                <a:cs typeface="Times New Roman"/>
              </a:rPr>
              <a:t>exp(-x))</a:t>
            </a:r>
            <a:endParaRPr sz="1400">
              <a:latin typeface="Times New Roman"/>
              <a:cs typeface="Times New Roman"/>
            </a:endParaRPr>
          </a:p>
          <a:p>
            <a:pPr marL="12700" marR="19685">
              <a:lnSpc>
                <a:spcPct val="96000"/>
              </a:lnSpc>
              <a:spcBef>
                <a:spcPts val="30"/>
              </a:spcBef>
            </a:pPr>
            <a:r>
              <a:rPr sz="1400" spc="-5" dirty="0">
                <a:solidFill>
                  <a:srgbClr val="374151"/>
                </a:solidFill>
                <a:latin typeface="Times New Roman"/>
                <a:cs typeface="Times New Roman"/>
              </a:rPr>
              <a:t>Softmax: The softmax function is often used </a:t>
            </a:r>
            <a:r>
              <a:rPr sz="1400" spc="-10" dirty="0">
                <a:solidFill>
                  <a:srgbClr val="374151"/>
                </a:solidFill>
                <a:latin typeface="Times New Roman"/>
                <a:cs typeface="Times New Roman"/>
              </a:rPr>
              <a:t>as </a:t>
            </a:r>
            <a:r>
              <a:rPr sz="1400" dirty="0">
                <a:solidFill>
                  <a:srgbClr val="374151"/>
                </a:solidFill>
                <a:latin typeface="Times New Roman"/>
                <a:cs typeface="Times New Roman"/>
              </a:rPr>
              <a:t>an </a:t>
            </a:r>
            <a:r>
              <a:rPr sz="1400" spc="-5" dirty="0">
                <a:solidFill>
                  <a:srgbClr val="374151"/>
                </a:solidFill>
                <a:latin typeface="Times New Roman"/>
                <a:cs typeface="Times New Roman"/>
              </a:rPr>
              <a:t>activation function for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output layer in multi-class classification tasks. </a:t>
            </a:r>
            <a:r>
              <a:rPr sz="1400" dirty="0">
                <a:solidFill>
                  <a:srgbClr val="374151"/>
                </a:solidFill>
                <a:latin typeface="Times New Roman"/>
                <a:cs typeface="Times New Roman"/>
              </a:rPr>
              <a:t>It </a:t>
            </a:r>
            <a:r>
              <a:rPr sz="1400" spc="-5" dirty="0">
                <a:solidFill>
                  <a:srgbClr val="374151"/>
                </a:solidFill>
                <a:latin typeface="Times New Roman"/>
                <a:cs typeface="Times New Roman"/>
              </a:rPr>
              <a:t>converts </a:t>
            </a:r>
            <a:r>
              <a:rPr sz="1400" dirty="0">
                <a:solidFill>
                  <a:srgbClr val="374151"/>
                </a:solidFill>
                <a:latin typeface="Times New Roman"/>
                <a:cs typeface="Times New Roman"/>
              </a:rPr>
              <a:t>a </a:t>
            </a:r>
            <a:r>
              <a:rPr sz="1400" spc="-5" dirty="0">
                <a:solidFill>
                  <a:srgbClr val="374151"/>
                </a:solidFill>
                <a:latin typeface="Times New Roman"/>
                <a:cs typeface="Times New Roman"/>
              </a:rPr>
              <a:t>vector </a:t>
            </a:r>
            <a:r>
              <a:rPr sz="1400" dirty="0">
                <a:solidFill>
                  <a:srgbClr val="374151"/>
                </a:solidFill>
                <a:latin typeface="Times New Roman"/>
                <a:cs typeface="Times New Roman"/>
              </a:rPr>
              <a:t>of </a:t>
            </a:r>
            <a:r>
              <a:rPr sz="1400" spc="-5" dirty="0">
                <a:solidFill>
                  <a:srgbClr val="374151"/>
                </a:solidFill>
                <a:latin typeface="Times New Roman"/>
                <a:cs typeface="Times New Roman"/>
              </a:rPr>
              <a:t>scores into  </a:t>
            </a:r>
            <a:r>
              <a:rPr sz="1400" dirty="0">
                <a:solidFill>
                  <a:srgbClr val="374151"/>
                </a:solidFill>
                <a:latin typeface="Times New Roman"/>
                <a:cs typeface="Times New Roman"/>
              </a:rPr>
              <a:t>a </a:t>
            </a:r>
            <a:r>
              <a:rPr sz="1400" spc="-5" dirty="0">
                <a:solidFill>
                  <a:srgbClr val="374151"/>
                </a:solidFill>
                <a:latin typeface="Times New Roman"/>
                <a:cs typeface="Times New Roman"/>
              </a:rPr>
              <a:t>probability distribution over the possible classes. The formula </a:t>
            </a:r>
            <a:r>
              <a:rPr sz="1400" dirty="0">
                <a:solidFill>
                  <a:srgbClr val="374151"/>
                </a:solidFill>
                <a:latin typeface="Times New Roman"/>
                <a:cs typeface="Times New Roman"/>
              </a:rPr>
              <a:t>for </a:t>
            </a:r>
            <a:r>
              <a:rPr sz="1400" spc="-5" dirty="0">
                <a:solidFill>
                  <a:srgbClr val="374151"/>
                </a:solidFill>
                <a:latin typeface="Times New Roman"/>
                <a:cs typeface="Times New Roman"/>
              </a:rPr>
              <a:t>the softmax  function</a:t>
            </a:r>
            <a:r>
              <a:rPr sz="1400" spc="-20" dirty="0">
                <a:solidFill>
                  <a:srgbClr val="374151"/>
                </a:solidFill>
                <a:latin typeface="Times New Roman"/>
                <a:cs typeface="Times New Roman"/>
              </a:rPr>
              <a:t> </a:t>
            </a:r>
            <a:r>
              <a:rPr sz="1400" spc="-5" dirty="0">
                <a:solidFill>
                  <a:srgbClr val="374151"/>
                </a:solidFill>
                <a:latin typeface="Times New Roman"/>
                <a:cs typeface="Times New Roman"/>
              </a:rPr>
              <a:t>is:</a:t>
            </a:r>
            <a:endParaRPr sz="1400">
              <a:latin typeface="Times New Roman"/>
              <a:cs typeface="Times New Roman"/>
            </a:endParaRPr>
          </a:p>
          <a:p>
            <a:pPr marL="12700">
              <a:lnSpc>
                <a:spcPts val="1570"/>
              </a:lnSpc>
            </a:pPr>
            <a:r>
              <a:rPr sz="1400" spc="-5" dirty="0">
                <a:solidFill>
                  <a:srgbClr val="374151"/>
                </a:solidFill>
                <a:latin typeface="Times New Roman"/>
                <a:cs typeface="Times New Roman"/>
              </a:rPr>
              <a:t>softmax(x_i) </a:t>
            </a:r>
            <a:r>
              <a:rPr sz="1400" dirty="0">
                <a:solidFill>
                  <a:srgbClr val="374151"/>
                </a:solidFill>
                <a:latin typeface="Times New Roman"/>
                <a:cs typeface="Times New Roman"/>
              </a:rPr>
              <a:t>= </a:t>
            </a:r>
            <a:r>
              <a:rPr sz="1400" spc="-5" dirty="0">
                <a:solidFill>
                  <a:srgbClr val="374151"/>
                </a:solidFill>
                <a:latin typeface="Times New Roman"/>
                <a:cs typeface="Times New Roman"/>
              </a:rPr>
              <a:t>exp(x_i) </a:t>
            </a:r>
            <a:r>
              <a:rPr sz="1400" dirty="0">
                <a:solidFill>
                  <a:srgbClr val="374151"/>
                </a:solidFill>
                <a:latin typeface="Times New Roman"/>
                <a:cs typeface="Times New Roman"/>
              </a:rPr>
              <a:t>/</a:t>
            </a:r>
            <a:r>
              <a:rPr sz="1400" spc="-10" dirty="0">
                <a:solidFill>
                  <a:srgbClr val="374151"/>
                </a:solidFill>
                <a:latin typeface="Times New Roman"/>
                <a:cs typeface="Times New Roman"/>
              </a:rPr>
              <a:t> </a:t>
            </a:r>
            <a:r>
              <a:rPr sz="1400" spc="-5" dirty="0">
                <a:solidFill>
                  <a:srgbClr val="374151"/>
                </a:solidFill>
                <a:latin typeface="Times New Roman"/>
                <a:cs typeface="Times New Roman"/>
              </a:rPr>
              <a:t>sum(exp(x_j))</a:t>
            </a:r>
            <a:endParaRPr sz="1400">
              <a:latin typeface="Times New Roman"/>
              <a:cs typeface="Times New Roman"/>
            </a:endParaRPr>
          </a:p>
          <a:p>
            <a:pPr marL="12700" marR="193675">
              <a:lnSpc>
                <a:spcPct val="95900"/>
              </a:lnSpc>
              <a:spcBef>
                <a:spcPts val="35"/>
              </a:spcBef>
            </a:pPr>
            <a:r>
              <a:rPr sz="1400" spc="-5" dirty="0">
                <a:solidFill>
                  <a:srgbClr val="374151"/>
                </a:solidFill>
                <a:latin typeface="Times New Roman"/>
                <a:cs typeface="Times New Roman"/>
              </a:rPr>
              <a:t>where x_i is the i-th element </a:t>
            </a:r>
            <a:r>
              <a:rPr sz="1400" spc="5" dirty="0">
                <a:solidFill>
                  <a:srgbClr val="374151"/>
                </a:solidFill>
                <a:latin typeface="Times New Roman"/>
                <a:cs typeface="Times New Roman"/>
              </a:rPr>
              <a:t>of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input vector, and the sum is </a:t>
            </a:r>
            <a:r>
              <a:rPr sz="1400" dirty="0">
                <a:solidFill>
                  <a:srgbClr val="374151"/>
                </a:solidFill>
                <a:latin typeface="Times New Roman"/>
                <a:cs typeface="Times New Roman"/>
              </a:rPr>
              <a:t>taken </a:t>
            </a:r>
            <a:r>
              <a:rPr sz="1400" spc="-5" dirty="0">
                <a:solidFill>
                  <a:srgbClr val="374151"/>
                </a:solidFill>
                <a:latin typeface="Times New Roman"/>
                <a:cs typeface="Times New Roman"/>
              </a:rPr>
              <a:t>over all  elements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vector.These are just </a:t>
            </a:r>
            <a:r>
              <a:rPr sz="1400" dirty="0">
                <a:solidFill>
                  <a:srgbClr val="374151"/>
                </a:solidFill>
                <a:latin typeface="Times New Roman"/>
                <a:cs typeface="Times New Roman"/>
              </a:rPr>
              <a:t>a </a:t>
            </a:r>
            <a:r>
              <a:rPr sz="1400" spc="-5" dirty="0">
                <a:solidFill>
                  <a:srgbClr val="374151"/>
                </a:solidFill>
                <a:latin typeface="Times New Roman"/>
                <a:cs typeface="Times New Roman"/>
              </a:rPr>
              <a:t>few examples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many activation  functions that </a:t>
            </a:r>
            <a:r>
              <a:rPr sz="1400" dirty="0">
                <a:solidFill>
                  <a:srgbClr val="374151"/>
                </a:solidFill>
                <a:latin typeface="Times New Roman"/>
                <a:cs typeface="Times New Roman"/>
              </a:rPr>
              <a:t>are </a:t>
            </a:r>
            <a:r>
              <a:rPr sz="1400" spc="-5" dirty="0">
                <a:solidFill>
                  <a:srgbClr val="374151"/>
                </a:solidFill>
                <a:latin typeface="Times New Roman"/>
                <a:cs typeface="Times New Roman"/>
              </a:rPr>
              <a:t>used in ANNs. The choice </a:t>
            </a:r>
            <a:r>
              <a:rPr sz="1400" dirty="0">
                <a:solidFill>
                  <a:srgbClr val="374151"/>
                </a:solidFill>
                <a:latin typeface="Times New Roman"/>
                <a:cs typeface="Times New Roman"/>
              </a:rPr>
              <a:t>of </a:t>
            </a:r>
            <a:r>
              <a:rPr sz="1400" spc="-5" dirty="0">
                <a:solidFill>
                  <a:srgbClr val="374151"/>
                </a:solidFill>
                <a:latin typeface="Times New Roman"/>
                <a:cs typeface="Times New Roman"/>
              </a:rPr>
              <a:t>activation function can have </a:t>
            </a:r>
            <a:r>
              <a:rPr sz="1400" dirty="0">
                <a:solidFill>
                  <a:srgbClr val="374151"/>
                </a:solidFill>
                <a:latin typeface="Times New Roman"/>
                <a:cs typeface="Times New Roman"/>
              </a:rPr>
              <a:t>a  </a:t>
            </a:r>
            <a:r>
              <a:rPr sz="1400" spc="-5" dirty="0">
                <a:solidFill>
                  <a:srgbClr val="374151"/>
                </a:solidFill>
                <a:latin typeface="Times New Roman"/>
                <a:cs typeface="Times New Roman"/>
              </a:rPr>
              <a:t>significant impact on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performance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network and should </a:t>
            </a:r>
            <a:r>
              <a:rPr sz="1400" dirty="0">
                <a:solidFill>
                  <a:srgbClr val="374151"/>
                </a:solidFill>
                <a:latin typeface="Times New Roman"/>
                <a:cs typeface="Times New Roman"/>
              </a:rPr>
              <a:t>be </a:t>
            </a:r>
            <a:r>
              <a:rPr sz="1400" spc="-5" dirty="0">
                <a:solidFill>
                  <a:srgbClr val="374151"/>
                </a:solidFill>
                <a:latin typeface="Times New Roman"/>
                <a:cs typeface="Times New Roman"/>
              </a:rPr>
              <a:t>selected  based on the specific task and characteristics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a:t>
            </a:r>
            <a:r>
              <a:rPr sz="1400" spc="20" dirty="0">
                <a:solidFill>
                  <a:srgbClr val="374151"/>
                </a:solidFill>
                <a:latin typeface="Times New Roman"/>
                <a:cs typeface="Times New Roman"/>
              </a:rPr>
              <a:t> </a:t>
            </a:r>
            <a:r>
              <a:rPr sz="1400" spc="-5" dirty="0">
                <a:solidFill>
                  <a:srgbClr val="374151"/>
                </a:solidFill>
                <a:latin typeface="Times New Roman"/>
                <a:cs typeface="Times New Roman"/>
              </a:rPr>
              <a:t>data.</a:t>
            </a:r>
            <a:endParaRPr sz="1400">
              <a:latin typeface="Times New Roman"/>
              <a:cs typeface="Times New Roman"/>
            </a:endParaRPr>
          </a:p>
          <a:p>
            <a:pPr>
              <a:lnSpc>
                <a:spcPct val="100000"/>
              </a:lnSpc>
              <a:spcBef>
                <a:spcPts val="30"/>
              </a:spcBef>
            </a:pPr>
            <a:endParaRPr sz="1300">
              <a:latin typeface="Times New Roman"/>
              <a:cs typeface="Times New Roman"/>
            </a:endParaRPr>
          </a:p>
          <a:p>
            <a:pPr marL="12700">
              <a:lnSpc>
                <a:spcPts val="1645"/>
              </a:lnSpc>
            </a:pPr>
            <a:r>
              <a:rPr sz="1400" b="1" dirty="0">
                <a:solidFill>
                  <a:srgbClr val="374151"/>
                </a:solidFill>
                <a:latin typeface="Times New Roman"/>
                <a:cs typeface="Times New Roman"/>
              </a:rPr>
              <a:t>BACK </a:t>
            </a:r>
            <a:r>
              <a:rPr sz="1400" b="1" spc="-5" dirty="0">
                <a:solidFill>
                  <a:srgbClr val="374151"/>
                </a:solidFill>
                <a:latin typeface="Times New Roman"/>
                <a:cs typeface="Times New Roman"/>
              </a:rPr>
              <a:t>PROPOGATION IN ANN </a:t>
            </a:r>
            <a:r>
              <a:rPr sz="1400" b="1" dirty="0">
                <a:solidFill>
                  <a:srgbClr val="374151"/>
                </a:solidFill>
                <a:latin typeface="Times New Roman"/>
                <a:cs typeface="Times New Roman"/>
              </a:rPr>
              <a:t>CLASSIFICATION:-</a:t>
            </a:r>
            <a:endParaRPr sz="1400">
              <a:latin typeface="Times New Roman"/>
              <a:cs typeface="Times New Roman"/>
            </a:endParaRPr>
          </a:p>
          <a:p>
            <a:pPr marL="12700" marR="65405">
              <a:lnSpc>
                <a:spcPct val="95800"/>
              </a:lnSpc>
              <a:spcBef>
                <a:spcPts val="35"/>
              </a:spcBef>
            </a:pPr>
            <a:r>
              <a:rPr sz="1400" dirty="0">
                <a:solidFill>
                  <a:srgbClr val="374151"/>
                </a:solidFill>
                <a:latin typeface="Times New Roman"/>
                <a:cs typeface="Times New Roman"/>
              </a:rPr>
              <a:t>For </a:t>
            </a:r>
            <a:r>
              <a:rPr sz="1400" spc="-5" dirty="0">
                <a:solidFill>
                  <a:srgbClr val="374151"/>
                </a:solidFill>
                <a:latin typeface="Times New Roman"/>
                <a:cs typeface="Times New Roman"/>
              </a:rPr>
              <a:t>classification tasks, backpropagation is used to update the weights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network in order </a:t>
            </a:r>
            <a:r>
              <a:rPr sz="1400" dirty="0">
                <a:solidFill>
                  <a:srgbClr val="374151"/>
                </a:solidFill>
                <a:latin typeface="Times New Roman"/>
                <a:cs typeface="Times New Roman"/>
              </a:rPr>
              <a:t>to </a:t>
            </a:r>
            <a:r>
              <a:rPr sz="1400" spc="-5" dirty="0">
                <a:solidFill>
                  <a:srgbClr val="374151"/>
                </a:solidFill>
                <a:latin typeface="Times New Roman"/>
                <a:cs typeface="Times New Roman"/>
              </a:rPr>
              <a:t>minimize </a:t>
            </a:r>
            <a:r>
              <a:rPr sz="1400" dirty="0">
                <a:solidFill>
                  <a:srgbClr val="374151"/>
                </a:solidFill>
                <a:latin typeface="Times New Roman"/>
                <a:cs typeface="Times New Roman"/>
              </a:rPr>
              <a:t>the </a:t>
            </a:r>
            <a:r>
              <a:rPr sz="1400" spc="-5" dirty="0">
                <a:solidFill>
                  <a:srgbClr val="374151"/>
                </a:solidFill>
                <a:latin typeface="Times New Roman"/>
                <a:cs typeface="Times New Roman"/>
              </a:rPr>
              <a:t>cross-entropy loss between the predicted and  actual class labels. The process involves propagating the errors backwards  through the network from the output layer to the input layer, and computing the  gradient </a:t>
            </a:r>
            <a:r>
              <a:rPr sz="1400" dirty="0">
                <a:solidFill>
                  <a:srgbClr val="374151"/>
                </a:solidFill>
                <a:latin typeface="Times New Roman"/>
                <a:cs typeface="Times New Roman"/>
              </a:rPr>
              <a:t>of </a:t>
            </a:r>
            <a:r>
              <a:rPr sz="1400" spc="-5" dirty="0">
                <a:solidFill>
                  <a:srgbClr val="374151"/>
                </a:solidFill>
                <a:latin typeface="Times New Roman"/>
                <a:cs typeface="Times New Roman"/>
              </a:rPr>
              <a:t>the loss function with respect </a:t>
            </a:r>
            <a:r>
              <a:rPr sz="1400" dirty="0">
                <a:solidFill>
                  <a:srgbClr val="374151"/>
                </a:solidFill>
                <a:latin typeface="Times New Roman"/>
                <a:cs typeface="Times New Roman"/>
              </a:rPr>
              <a:t>to the weights </a:t>
            </a:r>
            <a:r>
              <a:rPr sz="1400" spc="-10" dirty="0">
                <a:solidFill>
                  <a:srgbClr val="374151"/>
                </a:solidFill>
                <a:latin typeface="Times New Roman"/>
                <a:cs typeface="Times New Roman"/>
              </a:rPr>
              <a:t>at </a:t>
            </a:r>
            <a:r>
              <a:rPr sz="1400" spc="-5" dirty="0">
                <a:solidFill>
                  <a:srgbClr val="374151"/>
                </a:solidFill>
                <a:latin typeface="Times New Roman"/>
                <a:cs typeface="Times New Roman"/>
              </a:rPr>
              <a:t>each </a:t>
            </a:r>
            <a:r>
              <a:rPr sz="1400" dirty="0">
                <a:solidFill>
                  <a:srgbClr val="374151"/>
                </a:solidFill>
                <a:latin typeface="Times New Roman"/>
                <a:cs typeface="Times New Roman"/>
              </a:rPr>
              <a:t>layer. </a:t>
            </a:r>
            <a:r>
              <a:rPr sz="1400" spc="-5" dirty="0">
                <a:solidFill>
                  <a:srgbClr val="374151"/>
                </a:solidFill>
                <a:latin typeface="Times New Roman"/>
                <a:cs typeface="Times New Roman"/>
              </a:rPr>
              <a:t>The  weights </a:t>
            </a:r>
            <a:r>
              <a:rPr sz="1400" dirty="0">
                <a:solidFill>
                  <a:srgbClr val="374151"/>
                </a:solidFill>
                <a:latin typeface="Times New Roman"/>
                <a:cs typeface="Times New Roman"/>
              </a:rPr>
              <a:t>are </a:t>
            </a:r>
            <a:r>
              <a:rPr sz="1400" spc="-5" dirty="0">
                <a:solidFill>
                  <a:srgbClr val="374151"/>
                </a:solidFill>
                <a:latin typeface="Times New Roman"/>
                <a:cs typeface="Times New Roman"/>
              </a:rPr>
              <a:t>then updated using the gradient </a:t>
            </a:r>
            <a:r>
              <a:rPr sz="1400" dirty="0">
                <a:solidFill>
                  <a:srgbClr val="374151"/>
                </a:solidFill>
                <a:latin typeface="Times New Roman"/>
                <a:cs typeface="Times New Roman"/>
              </a:rPr>
              <a:t>descent </a:t>
            </a:r>
            <a:r>
              <a:rPr sz="1400" spc="-5" dirty="0">
                <a:solidFill>
                  <a:srgbClr val="374151"/>
                </a:solidFill>
                <a:latin typeface="Times New Roman"/>
                <a:cs typeface="Times New Roman"/>
              </a:rPr>
              <a:t>algorithm, which involves  subtracting </a:t>
            </a:r>
            <a:r>
              <a:rPr sz="1400" dirty="0">
                <a:solidFill>
                  <a:srgbClr val="374151"/>
                </a:solidFill>
                <a:latin typeface="Times New Roman"/>
                <a:cs typeface="Times New Roman"/>
              </a:rPr>
              <a:t>a </a:t>
            </a:r>
            <a:r>
              <a:rPr sz="1400" spc="-5" dirty="0">
                <a:solidFill>
                  <a:srgbClr val="374151"/>
                </a:solidFill>
                <a:latin typeface="Times New Roman"/>
                <a:cs typeface="Times New Roman"/>
              </a:rPr>
              <a:t>small fraction of the gradient </a:t>
            </a:r>
            <a:r>
              <a:rPr sz="1400" dirty="0">
                <a:solidFill>
                  <a:srgbClr val="374151"/>
                </a:solidFill>
                <a:latin typeface="Times New Roman"/>
                <a:cs typeface="Times New Roman"/>
              </a:rPr>
              <a:t>from </a:t>
            </a:r>
            <a:r>
              <a:rPr sz="1400" spc="-5" dirty="0">
                <a:solidFill>
                  <a:srgbClr val="374151"/>
                </a:solidFill>
                <a:latin typeface="Times New Roman"/>
                <a:cs typeface="Times New Roman"/>
              </a:rPr>
              <a:t>the current weight  values.Backpropagation </a:t>
            </a:r>
            <a:r>
              <a:rPr sz="1400" dirty="0">
                <a:solidFill>
                  <a:srgbClr val="374151"/>
                </a:solidFill>
                <a:latin typeface="Times New Roman"/>
                <a:cs typeface="Times New Roman"/>
              </a:rPr>
              <a:t>is </a:t>
            </a:r>
            <a:r>
              <a:rPr sz="1400" spc="-10" dirty="0">
                <a:solidFill>
                  <a:srgbClr val="374151"/>
                </a:solidFill>
                <a:latin typeface="Times New Roman"/>
                <a:cs typeface="Times New Roman"/>
              </a:rPr>
              <a:t>an </a:t>
            </a:r>
            <a:r>
              <a:rPr sz="1400" spc="-5" dirty="0">
                <a:solidFill>
                  <a:srgbClr val="374151"/>
                </a:solidFill>
                <a:latin typeface="Times New Roman"/>
                <a:cs typeface="Times New Roman"/>
              </a:rPr>
              <a:t>iterative algorithm that </a:t>
            </a:r>
            <a:r>
              <a:rPr sz="1400" dirty="0">
                <a:solidFill>
                  <a:srgbClr val="374151"/>
                </a:solidFill>
                <a:latin typeface="Times New Roman"/>
                <a:cs typeface="Times New Roman"/>
              </a:rPr>
              <a:t>is </a:t>
            </a:r>
            <a:r>
              <a:rPr sz="1400" spc="-5" dirty="0">
                <a:solidFill>
                  <a:srgbClr val="374151"/>
                </a:solidFill>
                <a:latin typeface="Times New Roman"/>
                <a:cs typeface="Times New Roman"/>
              </a:rPr>
              <a:t>used to update</a:t>
            </a:r>
            <a:r>
              <a:rPr sz="1400" spc="-10" dirty="0">
                <a:solidFill>
                  <a:srgbClr val="374151"/>
                </a:solidFill>
                <a:latin typeface="Times New Roman"/>
                <a:cs typeface="Times New Roman"/>
              </a:rPr>
              <a:t> </a:t>
            </a:r>
            <a:r>
              <a:rPr sz="1400" spc="-5" dirty="0">
                <a:solidFill>
                  <a:srgbClr val="374151"/>
                </a:solidFill>
                <a:latin typeface="Times New Roman"/>
                <a:cs typeface="Times New Roman"/>
              </a:rPr>
              <a:t>the</a:t>
            </a:r>
            <a:endParaRPr sz="1400">
              <a:latin typeface="Times New Roman"/>
              <a:cs typeface="Times New Roman"/>
            </a:endParaRPr>
          </a:p>
        </p:txBody>
      </p:sp>
      <p:sp>
        <p:nvSpPr>
          <p:cNvPr id="29" name="object 29"/>
          <p:cNvSpPr/>
          <p:nvPr/>
        </p:nvSpPr>
        <p:spPr>
          <a:xfrm>
            <a:off x="830884" y="3329050"/>
            <a:ext cx="5838190" cy="6340475"/>
          </a:xfrm>
          <a:custGeom>
            <a:avLst/>
            <a:gdLst/>
            <a:ahLst/>
            <a:cxnLst/>
            <a:rect l="l" t="t" r="r" b="b"/>
            <a:pathLst>
              <a:path w="5838190" h="6340475">
                <a:moveTo>
                  <a:pt x="3048" y="0"/>
                </a:moveTo>
                <a:lnTo>
                  <a:pt x="0" y="0"/>
                </a:lnTo>
                <a:lnTo>
                  <a:pt x="0" y="6340424"/>
                </a:lnTo>
                <a:lnTo>
                  <a:pt x="3048" y="6340424"/>
                </a:lnTo>
                <a:lnTo>
                  <a:pt x="3048" y="0"/>
                </a:lnTo>
                <a:close/>
              </a:path>
              <a:path w="5838190" h="6340475">
                <a:moveTo>
                  <a:pt x="5837872" y="6136208"/>
                </a:moveTo>
                <a:lnTo>
                  <a:pt x="5834837" y="6136208"/>
                </a:lnTo>
                <a:lnTo>
                  <a:pt x="5834837" y="6340424"/>
                </a:lnTo>
                <a:lnTo>
                  <a:pt x="5837872" y="6340424"/>
                </a:lnTo>
                <a:lnTo>
                  <a:pt x="5837872" y="6136208"/>
                </a:lnTo>
                <a:close/>
              </a:path>
            </a:pathLst>
          </a:custGeom>
          <a:solidFill>
            <a:srgbClr val="D9D9E2"/>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0884" y="914348"/>
            <a:ext cx="5838190" cy="2658745"/>
            <a:chOff x="830884" y="914348"/>
            <a:chExt cx="5838190" cy="2658745"/>
          </a:xfrm>
        </p:grpSpPr>
        <p:sp>
          <p:nvSpPr>
            <p:cNvPr id="3" name="object 3"/>
            <p:cNvSpPr/>
            <p:nvPr/>
          </p:nvSpPr>
          <p:spPr>
            <a:xfrm>
              <a:off x="896416" y="914348"/>
              <a:ext cx="5769610" cy="205104"/>
            </a:xfrm>
            <a:custGeom>
              <a:avLst/>
              <a:gdLst/>
              <a:ahLst/>
              <a:cxnLst/>
              <a:rect l="l" t="t" r="r" b="b"/>
              <a:pathLst>
                <a:path w="5769609" h="205105">
                  <a:moveTo>
                    <a:pt x="5769229" y="0"/>
                  </a:moveTo>
                  <a:lnTo>
                    <a:pt x="0" y="0"/>
                  </a:lnTo>
                  <a:lnTo>
                    <a:pt x="0" y="204520"/>
                  </a:lnTo>
                  <a:lnTo>
                    <a:pt x="5769229" y="204520"/>
                  </a:lnTo>
                  <a:lnTo>
                    <a:pt x="5769229" y="0"/>
                  </a:lnTo>
                  <a:close/>
                </a:path>
              </a:pathLst>
            </a:custGeom>
            <a:solidFill>
              <a:srgbClr val="F7F7F8"/>
            </a:solidFill>
          </p:spPr>
          <p:txBody>
            <a:bodyPr wrap="square" lIns="0" tIns="0" rIns="0" bIns="0" rtlCol="0"/>
            <a:lstStyle/>
            <a:p>
              <a:endParaRPr/>
            </a:p>
          </p:txBody>
        </p:sp>
        <p:sp>
          <p:nvSpPr>
            <p:cNvPr id="4" name="object 4"/>
            <p:cNvSpPr/>
            <p:nvPr/>
          </p:nvSpPr>
          <p:spPr>
            <a:xfrm>
              <a:off x="6665722" y="914348"/>
              <a:ext cx="3175" cy="205104"/>
            </a:xfrm>
            <a:custGeom>
              <a:avLst/>
              <a:gdLst/>
              <a:ahLst/>
              <a:cxnLst/>
              <a:rect l="l" t="t" r="r" b="b"/>
              <a:pathLst>
                <a:path w="3175" h="205105">
                  <a:moveTo>
                    <a:pt x="3047" y="0"/>
                  </a:moveTo>
                  <a:lnTo>
                    <a:pt x="0" y="0"/>
                  </a:lnTo>
                  <a:lnTo>
                    <a:pt x="0" y="204520"/>
                  </a:lnTo>
                  <a:lnTo>
                    <a:pt x="3047" y="204520"/>
                  </a:lnTo>
                  <a:lnTo>
                    <a:pt x="3047" y="0"/>
                  </a:lnTo>
                  <a:close/>
                </a:path>
              </a:pathLst>
            </a:custGeom>
            <a:solidFill>
              <a:srgbClr val="D9D9E2"/>
            </a:solidFill>
          </p:spPr>
          <p:txBody>
            <a:bodyPr wrap="square" lIns="0" tIns="0" rIns="0" bIns="0" rtlCol="0"/>
            <a:lstStyle/>
            <a:p>
              <a:endParaRPr/>
            </a:p>
          </p:txBody>
        </p:sp>
        <p:sp>
          <p:nvSpPr>
            <p:cNvPr id="5" name="object 5"/>
            <p:cNvSpPr/>
            <p:nvPr/>
          </p:nvSpPr>
          <p:spPr>
            <a:xfrm>
              <a:off x="896416" y="1118869"/>
              <a:ext cx="5769610" cy="204470"/>
            </a:xfrm>
            <a:custGeom>
              <a:avLst/>
              <a:gdLst/>
              <a:ahLst/>
              <a:cxnLst/>
              <a:rect l="l" t="t" r="r" b="b"/>
              <a:pathLst>
                <a:path w="5769609" h="204469">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6" name="object 6"/>
            <p:cNvSpPr/>
            <p:nvPr/>
          </p:nvSpPr>
          <p:spPr>
            <a:xfrm>
              <a:off x="6665722" y="1118869"/>
              <a:ext cx="3175" cy="204470"/>
            </a:xfrm>
            <a:custGeom>
              <a:avLst/>
              <a:gdLst/>
              <a:ahLst/>
              <a:cxnLst/>
              <a:rect l="l" t="t" r="r" b="b"/>
              <a:pathLst>
                <a:path w="3175" h="204469">
                  <a:moveTo>
                    <a:pt x="3047" y="0"/>
                  </a:moveTo>
                  <a:lnTo>
                    <a:pt x="0" y="0"/>
                  </a:lnTo>
                  <a:lnTo>
                    <a:pt x="0" y="204216"/>
                  </a:lnTo>
                  <a:lnTo>
                    <a:pt x="3047" y="204216"/>
                  </a:lnTo>
                  <a:lnTo>
                    <a:pt x="3047" y="0"/>
                  </a:lnTo>
                  <a:close/>
                </a:path>
              </a:pathLst>
            </a:custGeom>
            <a:solidFill>
              <a:srgbClr val="D9D9E2"/>
            </a:solidFill>
          </p:spPr>
          <p:txBody>
            <a:bodyPr wrap="square" lIns="0" tIns="0" rIns="0" bIns="0" rtlCol="0"/>
            <a:lstStyle/>
            <a:p>
              <a:endParaRPr/>
            </a:p>
          </p:txBody>
        </p:sp>
        <p:sp>
          <p:nvSpPr>
            <p:cNvPr id="7" name="object 7"/>
            <p:cNvSpPr/>
            <p:nvPr/>
          </p:nvSpPr>
          <p:spPr>
            <a:xfrm>
              <a:off x="896416" y="1323085"/>
              <a:ext cx="5769610" cy="204470"/>
            </a:xfrm>
            <a:custGeom>
              <a:avLst/>
              <a:gdLst/>
              <a:ahLst/>
              <a:cxnLst/>
              <a:rect l="l" t="t" r="r" b="b"/>
              <a:pathLst>
                <a:path w="5769609" h="204469">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8" name="object 8"/>
            <p:cNvSpPr/>
            <p:nvPr/>
          </p:nvSpPr>
          <p:spPr>
            <a:xfrm>
              <a:off x="6665722" y="1323085"/>
              <a:ext cx="3175" cy="204470"/>
            </a:xfrm>
            <a:custGeom>
              <a:avLst/>
              <a:gdLst/>
              <a:ahLst/>
              <a:cxnLst/>
              <a:rect l="l" t="t" r="r" b="b"/>
              <a:pathLst>
                <a:path w="3175" h="204469">
                  <a:moveTo>
                    <a:pt x="3047" y="0"/>
                  </a:moveTo>
                  <a:lnTo>
                    <a:pt x="0" y="0"/>
                  </a:lnTo>
                  <a:lnTo>
                    <a:pt x="0" y="204216"/>
                  </a:lnTo>
                  <a:lnTo>
                    <a:pt x="3047" y="204216"/>
                  </a:lnTo>
                  <a:lnTo>
                    <a:pt x="3047" y="0"/>
                  </a:lnTo>
                  <a:close/>
                </a:path>
              </a:pathLst>
            </a:custGeom>
            <a:solidFill>
              <a:srgbClr val="D9D9E2"/>
            </a:solidFill>
          </p:spPr>
          <p:txBody>
            <a:bodyPr wrap="square" lIns="0" tIns="0" rIns="0" bIns="0" rtlCol="0"/>
            <a:lstStyle/>
            <a:p>
              <a:endParaRPr/>
            </a:p>
          </p:txBody>
        </p:sp>
        <p:sp>
          <p:nvSpPr>
            <p:cNvPr id="9" name="object 9"/>
            <p:cNvSpPr/>
            <p:nvPr/>
          </p:nvSpPr>
          <p:spPr>
            <a:xfrm>
              <a:off x="896416" y="1527301"/>
              <a:ext cx="5769610" cy="205740"/>
            </a:xfrm>
            <a:custGeom>
              <a:avLst/>
              <a:gdLst/>
              <a:ahLst/>
              <a:cxnLst/>
              <a:rect l="l" t="t" r="r" b="b"/>
              <a:pathLst>
                <a:path w="5769609" h="205739">
                  <a:moveTo>
                    <a:pt x="5769229" y="0"/>
                  </a:moveTo>
                  <a:lnTo>
                    <a:pt x="0" y="0"/>
                  </a:lnTo>
                  <a:lnTo>
                    <a:pt x="0" y="205740"/>
                  </a:lnTo>
                  <a:lnTo>
                    <a:pt x="5769229" y="205740"/>
                  </a:lnTo>
                  <a:lnTo>
                    <a:pt x="5769229" y="0"/>
                  </a:lnTo>
                  <a:close/>
                </a:path>
              </a:pathLst>
            </a:custGeom>
            <a:solidFill>
              <a:srgbClr val="F7F7F8"/>
            </a:solidFill>
          </p:spPr>
          <p:txBody>
            <a:bodyPr wrap="square" lIns="0" tIns="0" rIns="0" bIns="0" rtlCol="0"/>
            <a:lstStyle/>
            <a:p>
              <a:endParaRPr/>
            </a:p>
          </p:txBody>
        </p:sp>
        <p:sp>
          <p:nvSpPr>
            <p:cNvPr id="10" name="object 10"/>
            <p:cNvSpPr/>
            <p:nvPr/>
          </p:nvSpPr>
          <p:spPr>
            <a:xfrm>
              <a:off x="6665722" y="1527301"/>
              <a:ext cx="3175" cy="205740"/>
            </a:xfrm>
            <a:custGeom>
              <a:avLst/>
              <a:gdLst/>
              <a:ahLst/>
              <a:cxnLst/>
              <a:rect l="l" t="t" r="r" b="b"/>
              <a:pathLst>
                <a:path w="3175" h="205739">
                  <a:moveTo>
                    <a:pt x="3047" y="0"/>
                  </a:moveTo>
                  <a:lnTo>
                    <a:pt x="0" y="0"/>
                  </a:lnTo>
                  <a:lnTo>
                    <a:pt x="0" y="205740"/>
                  </a:lnTo>
                  <a:lnTo>
                    <a:pt x="3047" y="205740"/>
                  </a:lnTo>
                  <a:lnTo>
                    <a:pt x="3047" y="0"/>
                  </a:lnTo>
                  <a:close/>
                </a:path>
              </a:pathLst>
            </a:custGeom>
            <a:solidFill>
              <a:srgbClr val="D9D9E2"/>
            </a:solidFill>
          </p:spPr>
          <p:txBody>
            <a:bodyPr wrap="square" lIns="0" tIns="0" rIns="0" bIns="0" rtlCol="0"/>
            <a:lstStyle/>
            <a:p>
              <a:endParaRPr/>
            </a:p>
          </p:txBody>
        </p:sp>
        <p:sp>
          <p:nvSpPr>
            <p:cNvPr id="11" name="object 11"/>
            <p:cNvSpPr/>
            <p:nvPr/>
          </p:nvSpPr>
          <p:spPr>
            <a:xfrm>
              <a:off x="896416" y="1733041"/>
              <a:ext cx="5769610" cy="204470"/>
            </a:xfrm>
            <a:custGeom>
              <a:avLst/>
              <a:gdLst/>
              <a:ahLst/>
              <a:cxnLst/>
              <a:rect l="l" t="t" r="r" b="b"/>
              <a:pathLst>
                <a:path w="5769609" h="204469">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12" name="object 12"/>
            <p:cNvSpPr/>
            <p:nvPr/>
          </p:nvSpPr>
          <p:spPr>
            <a:xfrm>
              <a:off x="6665722" y="1733041"/>
              <a:ext cx="3175" cy="204470"/>
            </a:xfrm>
            <a:custGeom>
              <a:avLst/>
              <a:gdLst/>
              <a:ahLst/>
              <a:cxnLst/>
              <a:rect l="l" t="t" r="r" b="b"/>
              <a:pathLst>
                <a:path w="3175" h="204469">
                  <a:moveTo>
                    <a:pt x="3047" y="0"/>
                  </a:moveTo>
                  <a:lnTo>
                    <a:pt x="0" y="0"/>
                  </a:lnTo>
                  <a:lnTo>
                    <a:pt x="0" y="204216"/>
                  </a:lnTo>
                  <a:lnTo>
                    <a:pt x="3047" y="204216"/>
                  </a:lnTo>
                  <a:lnTo>
                    <a:pt x="3047" y="0"/>
                  </a:lnTo>
                  <a:close/>
                </a:path>
              </a:pathLst>
            </a:custGeom>
            <a:solidFill>
              <a:srgbClr val="D9D9E2"/>
            </a:solidFill>
          </p:spPr>
          <p:txBody>
            <a:bodyPr wrap="square" lIns="0" tIns="0" rIns="0" bIns="0" rtlCol="0"/>
            <a:lstStyle/>
            <a:p>
              <a:endParaRPr/>
            </a:p>
          </p:txBody>
        </p:sp>
        <p:sp>
          <p:nvSpPr>
            <p:cNvPr id="13" name="object 13"/>
            <p:cNvSpPr/>
            <p:nvPr/>
          </p:nvSpPr>
          <p:spPr>
            <a:xfrm>
              <a:off x="896416" y="1937257"/>
              <a:ext cx="5769610" cy="204470"/>
            </a:xfrm>
            <a:custGeom>
              <a:avLst/>
              <a:gdLst/>
              <a:ahLst/>
              <a:cxnLst/>
              <a:rect l="l" t="t" r="r" b="b"/>
              <a:pathLst>
                <a:path w="5769609" h="204469">
                  <a:moveTo>
                    <a:pt x="5769229" y="0"/>
                  </a:moveTo>
                  <a:lnTo>
                    <a:pt x="0" y="0"/>
                  </a:lnTo>
                  <a:lnTo>
                    <a:pt x="0" y="204216"/>
                  </a:lnTo>
                  <a:lnTo>
                    <a:pt x="5769229" y="204216"/>
                  </a:lnTo>
                  <a:lnTo>
                    <a:pt x="5769229" y="0"/>
                  </a:lnTo>
                  <a:close/>
                </a:path>
              </a:pathLst>
            </a:custGeom>
            <a:solidFill>
              <a:srgbClr val="F7F7F8"/>
            </a:solidFill>
          </p:spPr>
          <p:txBody>
            <a:bodyPr wrap="square" lIns="0" tIns="0" rIns="0" bIns="0" rtlCol="0"/>
            <a:lstStyle/>
            <a:p>
              <a:endParaRPr/>
            </a:p>
          </p:txBody>
        </p:sp>
        <p:sp>
          <p:nvSpPr>
            <p:cNvPr id="14" name="object 14"/>
            <p:cNvSpPr/>
            <p:nvPr/>
          </p:nvSpPr>
          <p:spPr>
            <a:xfrm>
              <a:off x="830884" y="914348"/>
              <a:ext cx="5838190" cy="2658745"/>
            </a:xfrm>
            <a:custGeom>
              <a:avLst/>
              <a:gdLst/>
              <a:ahLst/>
              <a:cxnLst/>
              <a:rect l="l" t="t" r="r" b="b"/>
              <a:pathLst>
                <a:path w="5838190" h="2658745">
                  <a:moveTo>
                    <a:pt x="3048" y="2249805"/>
                  </a:moveTo>
                  <a:lnTo>
                    <a:pt x="0" y="2249805"/>
                  </a:lnTo>
                  <a:lnTo>
                    <a:pt x="0" y="2454325"/>
                  </a:lnTo>
                  <a:lnTo>
                    <a:pt x="0" y="2658541"/>
                  </a:lnTo>
                  <a:lnTo>
                    <a:pt x="3048" y="2658541"/>
                  </a:lnTo>
                  <a:lnTo>
                    <a:pt x="3048" y="2454325"/>
                  </a:lnTo>
                  <a:lnTo>
                    <a:pt x="3048" y="2249805"/>
                  </a:lnTo>
                  <a:close/>
                </a:path>
                <a:path w="5838190" h="2658745">
                  <a:moveTo>
                    <a:pt x="3048" y="0"/>
                  </a:moveTo>
                  <a:lnTo>
                    <a:pt x="0" y="0"/>
                  </a:lnTo>
                  <a:lnTo>
                    <a:pt x="0" y="204520"/>
                  </a:lnTo>
                  <a:lnTo>
                    <a:pt x="0" y="408736"/>
                  </a:lnTo>
                  <a:lnTo>
                    <a:pt x="0" y="2249728"/>
                  </a:lnTo>
                  <a:lnTo>
                    <a:pt x="3048" y="2249728"/>
                  </a:lnTo>
                  <a:lnTo>
                    <a:pt x="3048" y="204520"/>
                  </a:lnTo>
                  <a:lnTo>
                    <a:pt x="3048" y="0"/>
                  </a:lnTo>
                  <a:close/>
                </a:path>
                <a:path w="5838190" h="2658745">
                  <a:moveTo>
                    <a:pt x="5837872" y="2249805"/>
                  </a:moveTo>
                  <a:lnTo>
                    <a:pt x="5834837" y="2249805"/>
                  </a:lnTo>
                  <a:lnTo>
                    <a:pt x="5834837" y="2454325"/>
                  </a:lnTo>
                  <a:lnTo>
                    <a:pt x="5834837" y="2658541"/>
                  </a:lnTo>
                  <a:lnTo>
                    <a:pt x="5837872" y="2658541"/>
                  </a:lnTo>
                  <a:lnTo>
                    <a:pt x="5837872" y="2454325"/>
                  </a:lnTo>
                  <a:lnTo>
                    <a:pt x="5837872" y="2249805"/>
                  </a:lnTo>
                  <a:close/>
                </a:path>
                <a:path w="5838190" h="2658745">
                  <a:moveTo>
                    <a:pt x="5837872" y="1022908"/>
                  </a:moveTo>
                  <a:lnTo>
                    <a:pt x="5834837" y="1022908"/>
                  </a:lnTo>
                  <a:lnTo>
                    <a:pt x="5834837" y="1227124"/>
                  </a:lnTo>
                  <a:lnTo>
                    <a:pt x="5834837" y="1431340"/>
                  </a:lnTo>
                  <a:lnTo>
                    <a:pt x="5834837" y="1635556"/>
                  </a:lnTo>
                  <a:lnTo>
                    <a:pt x="5834837" y="1839772"/>
                  </a:lnTo>
                  <a:lnTo>
                    <a:pt x="5834837" y="2045512"/>
                  </a:lnTo>
                  <a:lnTo>
                    <a:pt x="5834837" y="2249728"/>
                  </a:lnTo>
                  <a:lnTo>
                    <a:pt x="5837872" y="2249728"/>
                  </a:lnTo>
                  <a:lnTo>
                    <a:pt x="5837872" y="1227124"/>
                  </a:lnTo>
                  <a:lnTo>
                    <a:pt x="5837872" y="1022908"/>
                  </a:lnTo>
                  <a:close/>
                </a:path>
              </a:pathLst>
            </a:custGeom>
            <a:solidFill>
              <a:srgbClr val="D9D9E2"/>
            </a:solidFill>
          </p:spPr>
          <p:txBody>
            <a:bodyPr wrap="square" lIns="0" tIns="0" rIns="0" bIns="0" rtlCol="0"/>
            <a:lstStyle/>
            <a:p>
              <a:endParaRPr/>
            </a:p>
          </p:txBody>
        </p:sp>
      </p:grpSp>
      <p:sp>
        <p:nvSpPr>
          <p:cNvPr id="15" name="object 15"/>
          <p:cNvSpPr txBox="1"/>
          <p:nvPr/>
        </p:nvSpPr>
        <p:spPr>
          <a:xfrm>
            <a:off x="902004" y="889761"/>
            <a:ext cx="5580380" cy="2900680"/>
          </a:xfrm>
          <a:prstGeom prst="rect">
            <a:avLst/>
          </a:prstGeom>
        </p:spPr>
        <p:txBody>
          <a:bodyPr vert="horz" wrap="square" lIns="0" tIns="21590" rIns="0" bIns="0" rtlCol="0">
            <a:spAutoFit/>
          </a:bodyPr>
          <a:lstStyle/>
          <a:p>
            <a:pPr marL="12700" marR="5080">
              <a:lnSpc>
                <a:spcPct val="95900"/>
              </a:lnSpc>
              <a:spcBef>
                <a:spcPts val="170"/>
              </a:spcBef>
            </a:pPr>
            <a:r>
              <a:rPr sz="1400" spc="-5" dirty="0">
                <a:solidFill>
                  <a:srgbClr val="374151"/>
                </a:solidFill>
                <a:latin typeface="Times New Roman"/>
                <a:cs typeface="Times New Roman"/>
              </a:rPr>
              <a:t>weights </a:t>
            </a:r>
            <a:r>
              <a:rPr sz="1400" dirty="0">
                <a:solidFill>
                  <a:srgbClr val="374151"/>
                </a:solidFill>
                <a:latin typeface="Times New Roman"/>
                <a:cs typeface="Times New Roman"/>
              </a:rPr>
              <a:t>of the </a:t>
            </a:r>
            <a:r>
              <a:rPr sz="1400" spc="-5" dirty="0">
                <a:solidFill>
                  <a:srgbClr val="374151"/>
                </a:solidFill>
                <a:latin typeface="Times New Roman"/>
                <a:cs typeface="Times New Roman"/>
              </a:rPr>
              <a:t>network over multiple epochs until the loss function </a:t>
            </a:r>
            <a:r>
              <a:rPr sz="1400" dirty="0">
                <a:solidFill>
                  <a:srgbClr val="374151"/>
                </a:solidFill>
                <a:latin typeface="Times New Roman"/>
                <a:cs typeface="Times New Roman"/>
              </a:rPr>
              <a:t>is  </a:t>
            </a:r>
            <a:r>
              <a:rPr sz="1400" spc="-5" dirty="0">
                <a:solidFill>
                  <a:srgbClr val="374151"/>
                </a:solidFill>
                <a:latin typeface="Times New Roman"/>
                <a:cs typeface="Times New Roman"/>
              </a:rPr>
              <a:t>minimized. The use of backpropagation in classification tasks is </a:t>
            </a:r>
            <a:r>
              <a:rPr sz="1400" dirty="0">
                <a:solidFill>
                  <a:srgbClr val="374151"/>
                </a:solidFill>
                <a:latin typeface="Times New Roman"/>
                <a:cs typeface="Times New Roman"/>
              </a:rPr>
              <a:t>an </a:t>
            </a:r>
            <a:r>
              <a:rPr sz="1400" spc="-5" dirty="0">
                <a:solidFill>
                  <a:srgbClr val="374151"/>
                </a:solidFill>
                <a:latin typeface="Times New Roman"/>
                <a:cs typeface="Times New Roman"/>
              </a:rPr>
              <a:t>important  component </a:t>
            </a:r>
            <a:r>
              <a:rPr sz="1400" dirty="0">
                <a:solidFill>
                  <a:srgbClr val="374151"/>
                </a:solidFill>
                <a:latin typeface="Times New Roman"/>
                <a:cs typeface="Times New Roman"/>
              </a:rPr>
              <a:t>of the </a:t>
            </a:r>
            <a:r>
              <a:rPr sz="1400" spc="-5" dirty="0">
                <a:solidFill>
                  <a:srgbClr val="374151"/>
                </a:solidFill>
                <a:latin typeface="Times New Roman"/>
                <a:cs typeface="Times New Roman"/>
              </a:rPr>
              <a:t>training process for ANNs </a:t>
            </a:r>
            <a:r>
              <a:rPr sz="1400" spc="-10" dirty="0">
                <a:solidFill>
                  <a:srgbClr val="374151"/>
                </a:solidFill>
                <a:latin typeface="Times New Roman"/>
                <a:cs typeface="Times New Roman"/>
              </a:rPr>
              <a:t>and </a:t>
            </a:r>
            <a:r>
              <a:rPr sz="1400" spc="-5" dirty="0">
                <a:solidFill>
                  <a:srgbClr val="374151"/>
                </a:solidFill>
                <a:latin typeface="Times New Roman"/>
                <a:cs typeface="Times New Roman"/>
              </a:rPr>
              <a:t>has been shown </a:t>
            </a:r>
            <a:r>
              <a:rPr sz="1400" dirty="0">
                <a:solidFill>
                  <a:srgbClr val="374151"/>
                </a:solidFill>
                <a:latin typeface="Times New Roman"/>
                <a:cs typeface="Times New Roman"/>
              </a:rPr>
              <a:t>to be </a:t>
            </a:r>
            <a:r>
              <a:rPr sz="1400" spc="-5" dirty="0">
                <a:solidFill>
                  <a:srgbClr val="374151"/>
                </a:solidFill>
                <a:latin typeface="Times New Roman"/>
                <a:cs typeface="Times New Roman"/>
              </a:rPr>
              <a:t>highly  effective in </a:t>
            </a:r>
            <a:r>
              <a:rPr sz="1400" dirty="0">
                <a:solidFill>
                  <a:srgbClr val="374151"/>
                </a:solidFill>
                <a:latin typeface="Times New Roman"/>
                <a:cs typeface="Times New Roman"/>
              </a:rPr>
              <a:t>a </a:t>
            </a:r>
            <a:r>
              <a:rPr sz="1400" spc="-5" dirty="0">
                <a:solidFill>
                  <a:srgbClr val="374151"/>
                </a:solidFill>
                <a:latin typeface="Times New Roman"/>
                <a:cs typeface="Times New Roman"/>
              </a:rPr>
              <a:t>wide range </a:t>
            </a:r>
            <a:r>
              <a:rPr sz="1400" dirty="0">
                <a:solidFill>
                  <a:srgbClr val="374151"/>
                </a:solidFill>
                <a:latin typeface="Times New Roman"/>
                <a:cs typeface="Times New Roman"/>
              </a:rPr>
              <a:t>of </a:t>
            </a:r>
            <a:r>
              <a:rPr sz="1400" spc="-5" dirty="0">
                <a:solidFill>
                  <a:srgbClr val="374151"/>
                </a:solidFill>
                <a:latin typeface="Times New Roman"/>
                <a:cs typeface="Times New Roman"/>
              </a:rPr>
              <a:t>applications.</a:t>
            </a:r>
            <a:r>
              <a:rPr sz="1400" spc="-5" dirty="0">
                <a:latin typeface="Times New Roman"/>
                <a:cs typeface="Times New Roman"/>
              </a:rPr>
              <a:t>To update the weights </a:t>
            </a:r>
            <a:r>
              <a:rPr sz="1400" dirty="0">
                <a:latin typeface="Times New Roman"/>
                <a:cs typeface="Times New Roman"/>
              </a:rPr>
              <a:t>of </a:t>
            </a:r>
            <a:r>
              <a:rPr sz="1400" spc="-5" dirty="0">
                <a:latin typeface="Times New Roman"/>
                <a:cs typeface="Times New Roman"/>
              </a:rPr>
              <a:t>the network  during backpropagation for </a:t>
            </a:r>
            <a:r>
              <a:rPr sz="1400" dirty="0">
                <a:latin typeface="Times New Roman"/>
                <a:cs typeface="Times New Roman"/>
              </a:rPr>
              <a:t>a </a:t>
            </a:r>
            <a:r>
              <a:rPr sz="1400" spc="-5" dirty="0">
                <a:latin typeface="Times New Roman"/>
                <a:cs typeface="Times New Roman"/>
              </a:rPr>
              <a:t>classification </a:t>
            </a:r>
            <a:r>
              <a:rPr sz="1400" dirty="0">
                <a:latin typeface="Times New Roman"/>
                <a:cs typeface="Times New Roman"/>
              </a:rPr>
              <a:t>task, </a:t>
            </a:r>
            <a:r>
              <a:rPr sz="1400" spc="-5" dirty="0">
                <a:latin typeface="Times New Roman"/>
                <a:cs typeface="Times New Roman"/>
              </a:rPr>
              <a:t>the following </a:t>
            </a:r>
            <a:r>
              <a:rPr sz="1400" dirty="0">
                <a:latin typeface="Times New Roman"/>
                <a:cs typeface="Times New Roman"/>
              </a:rPr>
              <a:t>steps are  </a:t>
            </a:r>
            <a:r>
              <a:rPr sz="1400" spc="-5" dirty="0">
                <a:latin typeface="Times New Roman"/>
                <a:cs typeface="Times New Roman"/>
              </a:rPr>
              <a:t>typically</a:t>
            </a:r>
            <a:r>
              <a:rPr sz="1400" dirty="0">
                <a:latin typeface="Times New Roman"/>
                <a:cs typeface="Times New Roman"/>
              </a:rPr>
              <a:t> </a:t>
            </a:r>
            <a:r>
              <a:rPr sz="1400" spc="-5" dirty="0">
                <a:latin typeface="Times New Roman"/>
                <a:cs typeface="Times New Roman"/>
              </a:rPr>
              <a:t>taken:</a:t>
            </a:r>
            <a:endParaRPr sz="1400">
              <a:latin typeface="Times New Roman"/>
              <a:cs typeface="Times New Roman"/>
            </a:endParaRPr>
          </a:p>
          <a:p>
            <a:pPr marL="12700" marR="195580">
              <a:lnSpc>
                <a:spcPts val="1610"/>
              </a:lnSpc>
              <a:spcBef>
                <a:spcPts val="40"/>
              </a:spcBef>
            </a:pPr>
            <a:r>
              <a:rPr sz="1400" spc="-5" dirty="0">
                <a:latin typeface="Times New Roman"/>
                <a:cs typeface="Times New Roman"/>
              </a:rPr>
              <a:t>Compute </a:t>
            </a:r>
            <a:r>
              <a:rPr sz="1400" dirty="0">
                <a:latin typeface="Times New Roman"/>
                <a:cs typeface="Times New Roman"/>
              </a:rPr>
              <a:t>the </a:t>
            </a:r>
            <a:r>
              <a:rPr sz="1400" spc="-5" dirty="0">
                <a:latin typeface="Times New Roman"/>
                <a:cs typeface="Times New Roman"/>
              </a:rPr>
              <a:t>output of </a:t>
            </a:r>
            <a:r>
              <a:rPr sz="1400" dirty="0">
                <a:latin typeface="Times New Roman"/>
                <a:cs typeface="Times New Roman"/>
              </a:rPr>
              <a:t>the </a:t>
            </a:r>
            <a:r>
              <a:rPr sz="1400" spc="-5" dirty="0">
                <a:latin typeface="Times New Roman"/>
                <a:cs typeface="Times New Roman"/>
              </a:rPr>
              <a:t>neural network for </a:t>
            </a:r>
            <a:r>
              <a:rPr sz="1400" dirty="0">
                <a:latin typeface="Times New Roman"/>
                <a:cs typeface="Times New Roman"/>
              </a:rPr>
              <a:t>a </a:t>
            </a:r>
            <a:r>
              <a:rPr sz="1400" spc="-5" dirty="0">
                <a:latin typeface="Times New Roman"/>
                <a:cs typeface="Times New Roman"/>
              </a:rPr>
              <a:t>given input using </a:t>
            </a:r>
            <a:r>
              <a:rPr sz="1400" dirty="0">
                <a:latin typeface="Times New Roman"/>
                <a:cs typeface="Times New Roman"/>
              </a:rPr>
              <a:t>a </a:t>
            </a:r>
            <a:r>
              <a:rPr sz="1400" spc="-5" dirty="0">
                <a:latin typeface="Times New Roman"/>
                <a:cs typeface="Times New Roman"/>
              </a:rPr>
              <a:t>forward  pass.</a:t>
            </a:r>
            <a:endParaRPr sz="1400">
              <a:latin typeface="Times New Roman"/>
              <a:cs typeface="Times New Roman"/>
            </a:endParaRPr>
          </a:p>
          <a:p>
            <a:pPr marL="12700">
              <a:lnSpc>
                <a:spcPts val="1530"/>
              </a:lnSpc>
            </a:pPr>
            <a:r>
              <a:rPr sz="1400" spc="-5" dirty="0">
                <a:latin typeface="Times New Roman"/>
                <a:cs typeface="Times New Roman"/>
              </a:rPr>
              <a:t>Compute </a:t>
            </a:r>
            <a:r>
              <a:rPr sz="1400" dirty="0">
                <a:latin typeface="Times New Roman"/>
                <a:cs typeface="Times New Roman"/>
              </a:rPr>
              <a:t>the error or </a:t>
            </a:r>
            <a:r>
              <a:rPr sz="1400" spc="-5" dirty="0">
                <a:latin typeface="Times New Roman"/>
                <a:cs typeface="Times New Roman"/>
              </a:rPr>
              <a:t>loss between the predicted </a:t>
            </a:r>
            <a:r>
              <a:rPr sz="1400" dirty="0">
                <a:latin typeface="Times New Roman"/>
                <a:cs typeface="Times New Roman"/>
              </a:rPr>
              <a:t>output </a:t>
            </a:r>
            <a:r>
              <a:rPr sz="1400" spc="-5" dirty="0">
                <a:latin typeface="Times New Roman"/>
                <a:cs typeface="Times New Roman"/>
              </a:rPr>
              <a:t>and the actual</a:t>
            </a:r>
            <a:r>
              <a:rPr sz="1400" spc="-10" dirty="0">
                <a:latin typeface="Times New Roman"/>
                <a:cs typeface="Times New Roman"/>
              </a:rPr>
              <a:t> </a:t>
            </a:r>
            <a:r>
              <a:rPr sz="1400" spc="-5" dirty="0">
                <a:latin typeface="Times New Roman"/>
                <a:cs typeface="Times New Roman"/>
              </a:rPr>
              <a:t>output.</a:t>
            </a:r>
            <a:endParaRPr sz="1400">
              <a:latin typeface="Times New Roman"/>
              <a:cs typeface="Times New Roman"/>
            </a:endParaRPr>
          </a:p>
          <a:p>
            <a:pPr marL="12700" marR="8890">
              <a:lnSpc>
                <a:spcPts val="1620"/>
              </a:lnSpc>
              <a:spcBef>
                <a:spcPts val="70"/>
              </a:spcBef>
            </a:pPr>
            <a:r>
              <a:rPr sz="1400" spc="-5" dirty="0">
                <a:latin typeface="Times New Roman"/>
                <a:cs typeface="Times New Roman"/>
              </a:rPr>
              <a:t>Use backpropagation </a:t>
            </a:r>
            <a:r>
              <a:rPr sz="1400" dirty="0">
                <a:latin typeface="Times New Roman"/>
                <a:cs typeface="Times New Roman"/>
              </a:rPr>
              <a:t>to </a:t>
            </a:r>
            <a:r>
              <a:rPr sz="1400" spc="-5" dirty="0">
                <a:latin typeface="Times New Roman"/>
                <a:cs typeface="Times New Roman"/>
              </a:rPr>
              <a:t>compute the gradient </a:t>
            </a:r>
            <a:r>
              <a:rPr sz="1400" dirty="0">
                <a:latin typeface="Times New Roman"/>
                <a:cs typeface="Times New Roman"/>
              </a:rPr>
              <a:t>of </a:t>
            </a:r>
            <a:r>
              <a:rPr sz="1400" spc="-5" dirty="0">
                <a:latin typeface="Times New Roman"/>
                <a:cs typeface="Times New Roman"/>
              </a:rPr>
              <a:t>the loss function </a:t>
            </a:r>
            <a:r>
              <a:rPr sz="1400" dirty="0">
                <a:latin typeface="Times New Roman"/>
                <a:cs typeface="Times New Roman"/>
              </a:rPr>
              <a:t>with </a:t>
            </a:r>
            <a:r>
              <a:rPr sz="1400" spc="-5" dirty="0">
                <a:latin typeface="Times New Roman"/>
                <a:cs typeface="Times New Roman"/>
              </a:rPr>
              <a:t>respect  </a:t>
            </a:r>
            <a:r>
              <a:rPr sz="1400" dirty="0">
                <a:latin typeface="Times New Roman"/>
                <a:cs typeface="Times New Roman"/>
              </a:rPr>
              <a:t>to </a:t>
            </a:r>
            <a:r>
              <a:rPr sz="1400" spc="-5" dirty="0">
                <a:latin typeface="Times New Roman"/>
                <a:cs typeface="Times New Roman"/>
              </a:rPr>
              <a:t>the weights </a:t>
            </a:r>
            <a:r>
              <a:rPr sz="1400" dirty="0">
                <a:latin typeface="Times New Roman"/>
                <a:cs typeface="Times New Roman"/>
              </a:rPr>
              <a:t>of </a:t>
            </a:r>
            <a:r>
              <a:rPr sz="1400" spc="-5" dirty="0">
                <a:latin typeface="Times New Roman"/>
                <a:cs typeface="Times New Roman"/>
              </a:rPr>
              <a:t>the</a:t>
            </a:r>
            <a:r>
              <a:rPr sz="1400" spc="-40"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a:p>
            <a:pPr marL="12700">
              <a:lnSpc>
                <a:spcPts val="1530"/>
              </a:lnSpc>
            </a:pPr>
            <a:r>
              <a:rPr sz="1400" spc="-5" dirty="0">
                <a:latin typeface="Times New Roman"/>
                <a:cs typeface="Times New Roman"/>
              </a:rPr>
              <a:t>Use the gradient </a:t>
            </a:r>
            <a:r>
              <a:rPr sz="1400" dirty="0">
                <a:latin typeface="Times New Roman"/>
                <a:cs typeface="Times New Roman"/>
              </a:rPr>
              <a:t>to </a:t>
            </a:r>
            <a:r>
              <a:rPr sz="1400" spc="-5" dirty="0">
                <a:latin typeface="Times New Roman"/>
                <a:cs typeface="Times New Roman"/>
              </a:rPr>
              <a:t>update the weights </a:t>
            </a:r>
            <a:r>
              <a:rPr sz="1400" dirty="0">
                <a:latin typeface="Times New Roman"/>
                <a:cs typeface="Times New Roman"/>
              </a:rPr>
              <a:t>of </a:t>
            </a:r>
            <a:r>
              <a:rPr sz="1400" spc="-5" dirty="0">
                <a:latin typeface="Times New Roman"/>
                <a:cs typeface="Times New Roman"/>
              </a:rPr>
              <a:t>the network using </a:t>
            </a:r>
            <a:r>
              <a:rPr sz="1400" spc="-10" dirty="0">
                <a:latin typeface="Times New Roman"/>
                <a:cs typeface="Times New Roman"/>
              </a:rPr>
              <a:t>an</a:t>
            </a:r>
            <a:r>
              <a:rPr sz="1400" spc="20" dirty="0">
                <a:latin typeface="Times New Roman"/>
                <a:cs typeface="Times New Roman"/>
              </a:rPr>
              <a:t> </a:t>
            </a:r>
            <a:r>
              <a:rPr sz="1400" spc="-5" dirty="0">
                <a:latin typeface="Times New Roman"/>
                <a:cs typeface="Times New Roman"/>
              </a:rPr>
              <a:t>optimization</a:t>
            </a:r>
            <a:endParaRPr sz="1400">
              <a:latin typeface="Times New Roman"/>
              <a:cs typeface="Times New Roman"/>
            </a:endParaRPr>
          </a:p>
          <a:p>
            <a:pPr marL="12700">
              <a:lnSpc>
                <a:spcPts val="1620"/>
              </a:lnSpc>
            </a:pPr>
            <a:r>
              <a:rPr sz="1400" spc="-5" dirty="0">
                <a:latin typeface="Times New Roman"/>
                <a:cs typeface="Times New Roman"/>
              </a:rPr>
              <a:t>algorithm such </a:t>
            </a:r>
            <a:r>
              <a:rPr sz="1400" spc="-10" dirty="0">
                <a:latin typeface="Times New Roman"/>
                <a:cs typeface="Times New Roman"/>
              </a:rPr>
              <a:t>as </a:t>
            </a:r>
            <a:r>
              <a:rPr sz="1400" spc="-5" dirty="0">
                <a:latin typeface="Times New Roman"/>
                <a:cs typeface="Times New Roman"/>
              </a:rPr>
              <a:t>gradient descent. The </a:t>
            </a:r>
            <a:r>
              <a:rPr sz="1400" dirty="0">
                <a:latin typeface="Times New Roman"/>
                <a:cs typeface="Times New Roman"/>
              </a:rPr>
              <a:t>update </a:t>
            </a:r>
            <a:r>
              <a:rPr sz="1400" spc="-5" dirty="0">
                <a:latin typeface="Times New Roman"/>
                <a:cs typeface="Times New Roman"/>
              </a:rPr>
              <a:t>rule </a:t>
            </a:r>
            <a:r>
              <a:rPr sz="1400" dirty="0">
                <a:latin typeface="Times New Roman"/>
                <a:cs typeface="Times New Roman"/>
              </a:rPr>
              <a:t>is </a:t>
            </a:r>
            <a:r>
              <a:rPr sz="1400" spc="-5" dirty="0">
                <a:latin typeface="Times New Roman"/>
                <a:cs typeface="Times New Roman"/>
              </a:rPr>
              <a:t>typically </a:t>
            </a:r>
            <a:r>
              <a:rPr sz="1400" dirty="0">
                <a:latin typeface="Times New Roman"/>
                <a:cs typeface="Times New Roman"/>
              </a:rPr>
              <a:t>of </a:t>
            </a:r>
            <a:r>
              <a:rPr sz="1400" spc="-5" dirty="0">
                <a:latin typeface="Times New Roman"/>
                <a:cs typeface="Times New Roman"/>
              </a:rPr>
              <a:t>the</a:t>
            </a:r>
            <a:r>
              <a:rPr sz="1400" spc="35" dirty="0">
                <a:latin typeface="Times New Roman"/>
                <a:cs typeface="Times New Roman"/>
              </a:rPr>
              <a:t> </a:t>
            </a:r>
            <a:r>
              <a:rPr sz="1400" spc="-5" dirty="0">
                <a:latin typeface="Times New Roman"/>
                <a:cs typeface="Times New Roman"/>
              </a:rPr>
              <a:t>form:</a:t>
            </a:r>
            <a:endParaRPr sz="1400">
              <a:latin typeface="Times New Roman"/>
              <a:cs typeface="Times New Roman"/>
            </a:endParaRPr>
          </a:p>
          <a:p>
            <a:pPr marL="15240">
              <a:lnSpc>
                <a:spcPts val="1655"/>
              </a:lnSpc>
            </a:pPr>
            <a:r>
              <a:rPr sz="1400" b="1" dirty="0">
                <a:latin typeface="Times New Roman"/>
                <a:cs typeface="Times New Roman"/>
              </a:rPr>
              <a:t>w = w - </a:t>
            </a:r>
            <a:r>
              <a:rPr sz="1400" b="1" spc="-5" dirty="0">
                <a:latin typeface="Times New Roman"/>
                <a:cs typeface="Times New Roman"/>
              </a:rPr>
              <a:t>learning_rate </a:t>
            </a:r>
            <a:r>
              <a:rPr sz="1400" b="1" dirty="0">
                <a:latin typeface="Times New Roman"/>
                <a:cs typeface="Times New Roman"/>
              </a:rPr>
              <a:t>*</a:t>
            </a:r>
            <a:r>
              <a:rPr sz="1400" b="1" spc="-15" dirty="0">
                <a:latin typeface="Times New Roman"/>
                <a:cs typeface="Times New Roman"/>
              </a:rPr>
              <a:t> </a:t>
            </a:r>
            <a:r>
              <a:rPr sz="1400" b="1" spc="-5" dirty="0">
                <a:latin typeface="Times New Roman"/>
                <a:cs typeface="Times New Roman"/>
              </a:rPr>
              <a:t>gradient</a:t>
            </a:r>
            <a:endParaRPr sz="1400">
              <a:latin typeface="Times New Roman"/>
              <a:cs typeface="Times New Roman"/>
            </a:endParaRPr>
          </a:p>
        </p:txBody>
      </p:sp>
      <p:sp>
        <p:nvSpPr>
          <p:cNvPr id="16" name="object 16"/>
          <p:cNvSpPr/>
          <p:nvPr/>
        </p:nvSpPr>
        <p:spPr>
          <a:xfrm>
            <a:off x="830884" y="3572903"/>
            <a:ext cx="5838190" cy="210820"/>
          </a:xfrm>
          <a:custGeom>
            <a:avLst/>
            <a:gdLst/>
            <a:ahLst/>
            <a:cxnLst/>
            <a:rect l="l" t="t" r="r" b="b"/>
            <a:pathLst>
              <a:path w="5838190" h="210820">
                <a:moveTo>
                  <a:pt x="3048" y="0"/>
                </a:moveTo>
                <a:lnTo>
                  <a:pt x="0" y="0"/>
                </a:lnTo>
                <a:lnTo>
                  <a:pt x="0" y="210299"/>
                </a:lnTo>
                <a:lnTo>
                  <a:pt x="3048" y="210299"/>
                </a:lnTo>
                <a:lnTo>
                  <a:pt x="3048" y="0"/>
                </a:lnTo>
                <a:close/>
              </a:path>
              <a:path w="5838190" h="210820">
                <a:moveTo>
                  <a:pt x="2530094" y="0"/>
                </a:moveTo>
                <a:lnTo>
                  <a:pt x="86868" y="0"/>
                </a:lnTo>
                <a:lnTo>
                  <a:pt x="83820" y="0"/>
                </a:lnTo>
                <a:lnTo>
                  <a:pt x="83820" y="210299"/>
                </a:lnTo>
                <a:lnTo>
                  <a:pt x="86868" y="210299"/>
                </a:lnTo>
                <a:lnTo>
                  <a:pt x="2530094" y="210299"/>
                </a:lnTo>
                <a:lnTo>
                  <a:pt x="2530094" y="207264"/>
                </a:lnTo>
                <a:lnTo>
                  <a:pt x="86868" y="207264"/>
                </a:lnTo>
                <a:lnTo>
                  <a:pt x="86868" y="3035"/>
                </a:lnTo>
                <a:lnTo>
                  <a:pt x="2530094" y="3035"/>
                </a:lnTo>
                <a:lnTo>
                  <a:pt x="2530094" y="0"/>
                </a:lnTo>
                <a:close/>
              </a:path>
              <a:path w="5838190" h="210820">
                <a:moveTo>
                  <a:pt x="2533205" y="0"/>
                </a:moveTo>
                <a:lnTo>
                  <a:pt x="2530170" y="0"/>
                </a:lnTo>
                <a:lnTo>
                  <a:pt x="2530170" y="210299"/>
                </a:lnTo>
                <a:lnTo>
                  <a:pt x="2533205" y="210299"/>
                </a:lnTo>
                <a:lnTo>
                  <a:pt x="2533205" y="0"/>
                </a:lnTo>
                <a:close/>
              </a:path>
              <a:path w="5838190" h="210820">
                <a:moveTo>
                  <a:pt x="5837872" y="0"/>
                </a:moveTo>
                <a:lnTo>
                  <a:pt x="5834837" y="0"/>
                </a:lnTo>
                <a:lnTo>
                  <a:pt x="5834837" y="210299"/>
                </a:lnTo>
                <a:lnTo>
                  <a:pt x="5837872" y="210299"/>
                </a:lnTo>
                <a:lnTo>
                  <a:pt x="5837872" y="0"/>
                </a:lnTo>
                <a:close/>
              </a:path>
            </a:pathLst>
          </a:custGeom>
          <a:solidFill>
            <a:srgbClr val="D9D9E2"/>
          </a:solidFill>
        </p:spPr>
        <p:txBody>
          <a:bodyPr wrap="square" lIns="0" tIns="0" rIns="0" bIns="0" rtlCol="0"/>
          <a:lstStyle/>
          <a:p>
            <a:endParaRPr/>
          </a:p>
        </p:txBody>
      </p:sp>
      <p:sp>
        <p:nvSpPr>
          <p:cNvPr id="17" name="object 17"/>
          <p:cNvSpPr txBox="1"/>
          <p:nvPr/>
        </p:nvSpPr>
        <p:spPr>
          <a:xfrm>
            <a:off x="902004" y="3761358"/>
            <a:ext cx="256159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where </a:t>
            </a:r>
            <a:r>
              <a:rPr sz="1400" b="1" dirty="0">
                <a:latin typeface="Times New Roman"/>
                <a:cs typeface="Times New Roman"/>
              </a:rPr>
              <a:t>w </a:t>
            </a:r>
            <a:r>
              <a:rPr sz="1400" spc="-5" dirty="0">
                <a:latin typeface="Times New Roman"/>
                <a:cs typeface="Times New Roman"/>
              </a:rPr>
              <a:t>is </a:t>
            </a:r>
            <a:r>
              <a:rPr sz="1400" dirty="0">
                <a:latin typeface="Times New Roman"/>
                <a:cs typeface="Times New Roman"/>
              </a:rPr>
              <a:t>a </a:t>
            </a:r>
            <a:r>
              <a:rPr sz="1400" spc="-5" dirty="0">
                <a:latin typeface="Times New Roman"/>
                <a:cs typeface="Times New Roman"/>
              </a:rPr>
              <a:t>weight,</a:t>
            </a:r>
            <a:r>
              <a:rPr sz="1400" spc="45" dirty="0">
                <a:latin typeface="Times New Roman"/>
                <a:cs typeface="Times New Roman"/>
              </a:rPr>
              <a:t> </a:t>
            </a:r>
            <a:r>
              <a:rPr sz="1400" b="1" spc="-5" dirty="0">
                <a:latin typeface="Times New Roman"/>
                <a:cs typeface="Times New Roman"/>
              </a:rPr>
              <a:t>learning_rate</a:t>
            </a:r>
            <a:endParaRPr sz="1400">
              <a:latin typeface="Times New Roman"/>
              <a:cs typeface="Times New Roman"/>
            </a:endParaRPr>
          </a:p>
        </p:txBody>
      </p:sp>
      <p:sp>
        <p:nvSpPr>
          <p:cNvPr id="18" name="object 18"/>
          <p:cNvSpPr txBox="1"/>
          <p:nvPr/>
        </p:nvSpPr>
        <p:spPr>
          <a:xfrm>
            <a:off x="3497707" y="3761358"/>
            <a:ext cx="300037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is </a:t>
            </a:r>
            <a:r>
              <a:rPr sz="1400" dirty="0">
                <a:latin typeface="Times New Roman"/>
                <a:cs typeface="Times New Roman"/>
              </a:rPr>
              <a:t>a </a:t>
            </a:r>
            <a:r>
              <a:rPr sz="1400" spc="-5" dirty="0">
                <a:latin typeface="Times New Roman"/>
                <a:cs typeface="Times New Roman"/>
              </a:rPr>
              <a:t>small positive number (also known</a:t>
            </a:r>
            <a:r>
              <a:rPr sz="1400" spc="-20" dirty="0">
                <a:latin typeface="Times New Roman"/>
                <a:cs typeface="Times New Roman"/>
              </a:rPr>
              <a:t> </a:t>
            </a:r>
            <a:r>
              <a:rPr sz="1400" spc="-10" dirty="0">
                <a:latin typeface="Times New Roman"/>
                <a:cs typeface="Times New Roman"/>
              </a:rPr>
              <a:t>as</a:t>
            </a:r>
            <a:endParaRPr sz="1400">
              <a:latin typeface="Times New Roman"/>
              <a:cs typeface="Times New Roman"/>
            </a:endParaRPr>
          </a:p>
        </p:txBody>
      </p:sp>
      <p:sp>
        <p:nvSpPr>
          <p:cNvPr id="19" name="object 19"/>
          <p:cNvSpPr/>
          <p:nvPr/>
        </p:nvSpPr>
        <p:spPr>
          <a:xfrm>
            <a:off x="830884" y="3783202"/>
            <a:ext cx="5838190" cy="1039494"/>
          </a:xfrm>
          <a:custGeom>
            <a:avLst/>
            <a:gdLst/>
            <a:ahLst/>
            <a:cxnLst/>
            <a:rect l="l" t="t" r="r" b="b"/>
            <a:pathLst>
              <a:path w="5838190" h="1039495">
                <a:moveTo>
                  <a:pt x="3048" y="422160"/>
                </a:moveTo>
                <a:lnTo>
                  <a:pt x="0" y="422160"/>
                </a:lnTo>
                <a:lnTo>
                  <a:pt x="0" y="626364"/>
                </a:lnTo>
                <a:lnTo>
                  <a:pt x="0" y="830580"/>
                </a:lnTo>
                <a:lnTo>
                  <a:pt x="0" y="1036320"/>
                </a:lnTo>
                <a:lnTo>
                  <a:pt x="3048" y="1036320"/>
                </a:lnTo>
                <a:lnTo>
                  <a:pt x="3048" y="830580"/>
                </a:lnTo>
                <a:lnTo>
                  <a:pt x="3048" y="626364"/>
                </a:lnTo>
                <a:lnTo>
                  <a:pt x="3048" y="422160"/>
                </a:lnTo>
                <a:close/>
              </a:path>
              <a:path w="5838190" h="1039495">
                <a:moveTo>
                  <a:pt x="3048" y="0"/>
                </a:moveTo>
                <a:lnTo>
                  <a:pt x="0" y="0"/>
                </a:lnTo>
                <a:lnTo>
                  <a:pt x="0" y="211836"/>
                </a:lnTo>
                <a:lnTo>
                  <a:pt x="0" y="422148"/>
                </a:lnTo>
                <a:lnTo>
                  <a:pt x="3048" y="422148"/>
                </a:lnTo>
                <a:lnTo>
                  <a:pt x="3048" y="211836"/>
                </a:lnTo>
                <a:lnTo>
                  <a:pt x="3048" y="0"/>
                </a:lnTo>
                <a:close/>
              </a:path>
              <a:path w="5838190" h="1039495">
                <a:moveTo>
                  <a:pt x="697941" y="12"/>
                </a:moveTo>
                <a:lnTo>
                  <a:pt x="694893" y="12"/>
                </a:lnTo>
                <a:lnTo>
                  <a:pt x="694880" y="3048"/>
                </a:lnTo>
                <a:lnTo>
                  <a:pt x="694880" y="208800"/>
                </a:lnTo>
                <a:lnTo>
                  <a:pt x="566877" y="208800"/>
                </a:lnTo>
                <a:lnTo>
                  <a:pt x="566877" y="3048"/>
                </a:lnTo>
                <a:lnTo>
                  <a:pt x="694880" y="3048"/>
                </a:lnTo>
                <a:lnTo>
                  <a:pt x="694880" y="12"/>
                </a:lnTo>
                <a:lnTo>
                  <a:pt x="566877" y="12"/>
                </a:lnTo>
                <a:lnTo>
                  <a:pt x="563829" y="12"/>
                </a:lnTo>
                <a:lnTo>
                  <a:pt x="563829" y="211836"/>
                </a:lnTo>
                <a:lnTo>
                  <a:pt x="566877" y="211836"/>
                </a:lnTo>
                <a:lnTo>
                  <a:pt x="694880" y="211836"/>
                </a:lnTo>
                <a:lnTo>
                  <a:pt x="697941" y="211836"/>
                </a:lnTo>
                <a:lnTo>
                  <a:pt x="697941" y="12"/>
                </a:lnTo>
                <a:close/>
              </a:path>
              <a:path w="5838190" h="1039495">
                <a:moveTo>
                  <a:pt x="1405064" y="211836"/>
                </a:moveTo>
                <a:lnTo>
                  <a:pt x="1402029" y="211836"/>
                </a:lnTo>
                <a:lnTo>
                  <a:pt x="1402029" y="422160"/>
                </a:lnTo>
                <a:lnTo>
                  <a:pt x="1405064" y="422160"/>
                </a:lnTo>
                <a:lnTo>
                  <a:pt x="1405064" y="211836"/>
                </a:lnTo>
                <a:close/>
              </a:path>
              <a:path w="5838190" h="1039495">
                <a:moveTo>
                  <a:pt x="2048510" y="419112"/>
                </a:moveTo>
                <a:lnTo>
                  <a:pt x="1405077" y="419112"/>
                </a:lnTo>
                <a:lnTo>
                  <a:pt x="1405077" y="422148"/>
                </a:lnTo>
                <a:lnTo>
                  <a:pt x="2048510" y="422148"/>
                </a:lnTo>
                <a:lnTo>
                  <a:pt x="2048510" y="419112"/>
                </a:lnTo>
                <a:close/>
              </a:path>
              <a:path w="5838190" h="1039495">
                <a:moveTo>
                  <a:pt x="2635326" y="12"/>
                </a:moveTo>
                <a:lnTo>
                  <a:pt x="2632278" y="12"/>
                </a:lnTo>
                <a:lnTo>
                  <a:pt x="2632278" y="3048"/>
                </a:lnTo>
                <a:lnTo>
                  <a:pt x="2632278" y="208800"/>
                </a:lnTo>
                <a:lnTo>
                  <a:pt x="1603578" y="208800"/>
                </a:lnTo>
                <a:lnTo>
                  <a:pt x="1603578" y="3048"/>
                </a:lnTo>
                <a:lnTo>
                  <a:pt x="2632278" y="3048"/>
                </a:lnTo>
                <a:lnTo>
                  <a:pt x="2632278" y="12"/>
                </a:lnTo>
                <a:lnTo>
                  <a:pt x="1603578" y="12"/>
                </a:lnTo>
                <a:lnTo>
                  <a:pt x="1600530" y="12"/>
                </a:lnTo>
                <a:lnTo>
                  <a:pt x="1600530" y="211836"/>
                </a:lnTo>
                <a:lnTo>
                  <a:pt x="1405077" y="211836"/>
                </a:lnTo>
                <a:lnTo>
                  <a:pt x="1405077" y="214884"/>
                </a:lnTo>
                <a:lnTo>
                  <a:pt x="2048510" y="214884"/>
                </a:lnTo>
                <a:lnTo>
                  <a:pt x="2048510" y="211836"/>
                </a:lnTo>
                <a:lnTo>
                  <a:pt x="2048586" y="422160"/>
                </a:lnTo>
                <a:lnTo>
                  <a:pt x="2051634" y="422160"/>
                </a:lnTo>
                <a:lnTo>
                  <a:pt x="2051634" y="211836"/>
                </a:lnTo>
                <a:lnTo>
                  <a:pt x="2632278" y="211836"/>
                </a:lnTo>
                <a:lnTo>
                  <a:pt x="2635326" y="211836"/>
                </a:lnTo>
                <a:lnTo>
                  <a:pt x="2635326" y="12"/>
                </a:lnTo>
                <a:close/>
              </a:path>
              <a:path w="5838190" h="1039495">
                <a:moveTo>
                  <a:pt x="5834761" y="1036332"/>
                </a:moveTo>
                <a:lnTo>
                  <a:pt x="3048" y="1036332"/>
                </a:lnTo>
                <a:lnTo>
                  <a:pt x="0" y="1036332"/>
                </a:lnTo>
                <a:lnTo>
                  <a:pt x="0" y="1039368"/>
                </a:lnTo>
                <a:lnTo>
                  <a:pt x="3048" y="1039368"/>
                </a:lnTo>
                <a:lnTo>
                  <a:pt x="5834761" y="1039368"/>
                </a:lnTo>
                <a:lnTo>
                  <a:pt x="5834761" y="1036332"/>
                </a:lnTo>
                <a:close/>
              </a:path>
              <a:path w="5838190" h="1039495">
                <a:moveTo>
                  <a:pt x="5837872" y="1036332"/>
                </a:moveTo>
                <a:lnTo>
                  <a:pt x="5834837" y="1036332"/>
                </a:lnTo>
                <a:lnTo>
                  <a:pt x="5834837" y="1039368"/>
                </a:lnTo>
                <a:lnTo>
                  <a:pt x="5837872" y="1039368"/>
                </a:lnTo>
                <a:lnTo>
                  <a:pt x="5837872" y="1036332"/>
                </a:lnTo>
                <a:close/>
              </a:path>
              <a:path w="5838190" h="1039495">
                <a:moveTo>
                  <a:pt x="5837872" y="422160"/>
                </a:moveTo>
                <a:lnTo>
                  <a:pt x="5834837" y="422160"/>
                </a:lnTo>
                <a:lnTo>
                  <a:pt x="5834837" y="626364"/>
                </a:lnTo>
                <a:lnTo>
                  <a:pt x="5834837" y="830580"/>
                </a:lnTo>
                <a:lnTo>
                  <a:pt x="5834837" y="1036320"/>
                </a:lnTo>
                <a:lnTo>
                  <a:pt x="5837872" y="1036320"/>
                </a:lnTo>
                <a:lnTo>
                  <a:pt x="5837872" y="830580"/>
                </a:lnTo>
                <a:lnTo>
                  <a:pt x="5837872" y="626364"/>
                </a:lnTo>
                <a:lnTo>
                  <a:pt x="5837872" y="422160"/>
                </a:lnTo>
                <a:close/>
              </a:path>
              <a:path w="5838190" h="1039495">
                <a:moveTo>
                  <a:pt x="5837872" y="0"/>
                </a:moveTo>
                <a:lnTo>
                  <a:pt x="5834837" y="0"/>
                </a:lnTo>
                <a:lnTo>
                  <a:pt x="5834837" y="211836"/>
                </a:lnTo>
                <a:lnTo>
                  <a:pt x="5834837" y="422148"/>
                </a:lnTo>
                <a:lnTo>
                  <a:pt x="5837872" y="422148"/>
                </a:lnTo>
                <a:lnTo>
                  <a:pt x="5837872" y="211836"/>
                </a:lnTo>
                <a:lnTo>
                  <a:pt x="5837872" y="0"/>
                </a:lnTo>
                <a:close/>
              </a:path>
            </a:pathLst>
          </a:custGeom>
          <a:solidFill>
            <a:srgbClr val="D9D9E2"/>
          </a:solidFill>
        </p:spPr>
        <p:txBody>
          <a:bodyPr wrap="square" lIns="0" tIns="0" rIns="0" bIns="0" rtlCol="0"/>
          <a:lstStyle/>
          <a:p>
            <a:endParaRPr/>
          </a:p>
        </p:txBody>
      </p:sp>
      <p:sp>
        <p:nvSpPr>
          <p:cNvPr id="20" name="object 20"/>
          <p:cNvSpPr/>
          <p:nvPr/>
        </p:nvSpPr>
        <p:spPr>
          <a:xfrm>
            <a:off x="896416" y="5013070"/>
            <a:ext cx="5769610" cy="3175"/>
          </a:xfrm>
          <a:custGeom>
            <a:avLst/>
            <a:gdLst/>
            <a:ahLst/>
            <a:cxnLst/>
            <a:rect l="l" t="t" r="r" b="b"/>
            <a:pathLst>
              <a:path w="5769609" h="3175">
                <a:moveTo>
                  <a:pt x="5769229" y="0"/>
                </a:moveTo>
                <a:lnTo>
                  <a:pt x="0" y="0"/>
                </a:lnTo>
                <a:lnTo>
                  <a:pt x="0" y="3048"/>
                </a:lnTo>
                <a:lnTo>
                  <a:pt x="5769229" y="3048"/>
                </a:lnTo>
                <a:lnTo>
                  <a:pt x="5769229" y="0"/>
                </a:lnTo>
                <a:close/>
              </a:path>
            </a:pathLst>
          </a:custGeom>
          <a:solidFill>
            <a:srgbClr val="D9D9E2"/>
          </a:solidFill>
        </p:spPr>
        <p:txBody>
          <a:bodyPr wrap="square" lIns="0" tIns="0" rIns="0" bIns="0" rtlCol="0"/>
          <a:lstStyle/>
          <a:p>
            <a:endParaRPr/>
          </a:p>
        </p:txBody>
      </p:sp>
      <p:sp>
        <p:nvSpPr>
          <p:cNvPr id="21" name="object 21"/>
          <p:cNvSpPr txBox="1"/>
          <p:nvPr/>
        </p:nvSpPr>
        <p:spPr>
          <a:xfrm>
            <a:off x="902004" y="3973194"/>
            <a:ext cx="5728970" cy="3288029"/>
          </a:xfrm>
          <a:prstGeom prst="rect">
            <a:avLst/>
          </a:prstGeom>
        </p:spPr>
        <p:txBody>
          <a:bodyPr vert="horz" wrap="square" lIns="0" tIns="25400" rIns="0" bIns="0" rtlCol="0">
            <a:spAutoFit/>
          </a:bodyPr>
          <a:lstStyle/>
          <a:p>
            <a:pPr marL="12700" marR="188595">
              <a:lnSpc>
                <a:spcPts val="1630"/>
              </a:lnSpc>
              <a:spcBef>
                <a:spcPts val="200"/>
              </a:spcBef>
            </a:pPr>
            <a:r>
              <a:rPr sz="1400" dirty="0">
                <a:latin typeface="Times New Roman"/>
                <a:cs typeface="Times New Roman"/>
              </a:rPr>
              <a:t>the </a:t>
            </a:r>
            <a:r>
              <a:rPr sz="1400" spc="-5" dirty="0">
                <a:latin typeface="Times New Roman"/>
                <a:cs typeface="Times New Roman"/>
              </a:rPr>
              <a:t>step size), and </a:t>
            </a:r>
            <a:r>
              <a:rPr sz="1400" b="1" spc="-5" dirty="0">
                <a:latin typeface="Times New Roman"/>
                <a:cs typeface="Times New Roman"/>
              </a:rPr>
              <a:t>gradient </a:t>
            </a:r>
            <a:r>
              <a:rPr sz="1400" spc="-5" dirty="0">
                <a:latin typeface="Times New Roman"/>
                <a:cs typeface="Times New Roman"/>
              </a:rPr>
              <a:t>is the gradient </a:t>
            </a:r>
            <a:r>
              <a:rPr sz="1400" dirty="0">
                <a:latin typeface="Times New Roman"/>
                <a:cs typeface="Times New Roman"/>
              </a:rPr>
              <a:t>of </a:t>
            </a:r>
            <a:r>
              <a:rPr sz="1400" spc="-5" dirty="0">
                <a:latin typeface="Times New Roman"/>
                <a:cs typeface="Times New Roman"/>
              </a:rPr>
              <a:t>the loss function with respect to  </a:t>
            </a:r>
            <a:r>
              <a:rPr sz="1400" dirty="0">
                <a:latin typeface="Times New Roman"/>
                <a:cs typeface="Times New Roman"/>
              </a:rPr>
              <a:t>the</a:t>
            </a:r>
            <a:r>
              <a:rPr sz="1400" spc="-20" dirty="0">
                <a:latin typeface="Times New Roman"/>
                <a:cs typeface="Times New Roman"/>
              </a:rPr>
              <a:t> </a:t>
            </a:r>
            <a:r>
              <a:rPr sz="1400" spc="-5" dirty="0">
                <a:latin typeface="Times New Roman"/>
                <a:cs typeface="Times New Roman"/>
              </a:rPr>
              <a:t>weight.</a:t>
            </a:r>
            <a:endParaRPr sz="1400">
              <a:latin typeface="Times New Roman"/>
              <a:cs typeface="Times New Roman"/>
            </a:endParaRPr>
          </a:p>
          <a:p>
            <a:pPr marL="12700">
              <a:lnSpc>
                <a:spcPts val="1530"/>
              </a:lnSpc>
            </a:pPr>
            <a:r>
              <a:rPr sz="1400" spc="-5" dirty="0">
                <a:latin typeface="Times New Roman"/>
                <a:cs typeface="Times New Roman"/>
              </a:rPr>
              <a:t>Repeat </a:t>
            </a:r>
            <a:r>
              <a:rPr sz="1400" spc="-10" dirty="0">
                <a:latin typeface="Times New Roman"/>
                <a:cs typeface="Times New Roman"/>
              </a:rPr>
              <a:t>steps </a:t>
            </a:r>
            <a:r>
              <a:rPr sz="1400" dirty="0">
                <a:latin typeface="Times New Roman"/>
                <a:cs typeface="Times New Roman"/>
              </a:rPr>
              <a:t>1-4 </a:t>
            </a:r>
            <a:r>
              <a:rPr sz="1400" spc="-5" dirty="0">
                <a:latin typeface="Times New Roman"/>
                <a:cs typeface="Times New Roman"/>
              </a:rPr>
              <a:t>for multiple inputs and epochs until the network has learned</a:t>
            </a:r>
            <a:r>
              <a:rPr sz="1400" spc="140" dirty="0">
                <a:latin typeface="Times New Roman"/>
                <a:cs typeface="Times New Roman"/>
              </a:rPr>
              <a:t> </a:t>
            </a:r>
            <a:r>
              <a:rPr sz="1400" spc="-5" dirty="0">
                <a:latin typeface="Times New Roman"/>
                <a:cs typeface="Times New Roman"/>
              </a:rPr>
              <a:t>to</a:t>
            </a:r>
            <a:endParaRPr sz="1400">
              <a:latin typeface="Times New Roman"/>
              <a:cs typeface="Times New Roman"/>
            </a:endParaRPr>
          </a:p>
          <a:p>
            <a:pPr marL="12700">
              <a:lnSpc>
                <a:spcPts val="1645"/>
              </a:lnSpc>
            </a:pPr>
            <a:r>
              <a:rPr sz="1400" spc="-5" dirty="0">
                <a:latin typeface="Times New Roman"/>
                <a:cs typeface="Times New Roman"/>
              </a:rPr>
              <a:t>accurately classify inputs into their correct</a:t>
            </a:r>
            <a:r>
              <a:rPr sz="1400" spc="15" dirty="0">
                <a:latin typeface="Times New Roman"/>
                <a:cs typeface="Times New Roman"/>
              </a:rPr>
              <a:t> </a:t>
            </a:r>
            <a:r>
              <a:rPr sz="1400" dirty="0">
                <a:latin typeface="Times New Roman"/>
                <a:cs typeface="Times New Roman"/>
              </a:rPr>
              <a:t>classes.</a:t>
            </a:r>
            <a:endParaRPr sz="1400">
              <a:latin typeface="Times New Roman"/>
              <a:cs typeface="Times New Roman"/>
            </a:endParaRPr>
          </a:p>
          <a:p>
            <a:pPr>
              <a:lnSpc>
                <a:spcPct val="100000"/>
              </a:lnSpc>
              <a:spcBef>
                <a:spcPts val="5"/>
              </a:spcBef>
            </a:pPr>
            <a:endParaRPr sz="1350">
              <a:latin typeface="Times New Roman"/>
              <a:cs typeface="Times New Roman"/>
            </a:endParaRPr>
          </a:p>
          <a:p>
            <a:pPr marL="12700" marR="5080">
              <a:lnSpc>
                <a:spcPct val="95700"/>
              </a:lnSpc>
            </a:pPr>
            <a:r>
              <a:rPr sz="1400" spc="-5" dirty="0">
                <a:latin typeface="Times New Roman"/>
                <a:cs typeface="Times New Roman"/>
              </a:rPr>
              <a:t>During the backpropagation </a:t>
            </a:r>
            <a:r>
              <a:rPr sz="1400" dirty="0">
                <a:latin typeface="Times New Roman"/>
                <a:cs typeface="Times New Roman"/>
              </a:rPr>
              <a:t>step, </a:t>
            </a:r>
            <a:r>
              <a:rPr sz="1400" spc="-5" dirty="0">
                <a:latin typeface="Times New Roman"/>
                <a:cs typeface="Times New Roman"/>
              </a:rPr>
              <a:t>the gradient </a:t>
            </a:r>
            <a:r>
              <a:rPr sz="1400" dirty="0">
                <a:latin typeface="Times New Roman"/>
                <a:cs typeface="Times New Roman"/>
              </a:rPr>
              <a:t>of the </a:t>
            </a:r>
            <a:r>
              <a:rPr sz="1400" spc="-5" dirty="0">
                <a:latin typeface="Times New Roman"/>
                <a:cs typeface="Times New Roman"/>
              </a:rPr>
              <a:t>loss function with respect  </a:t>
            </a:r>
            <a:r>
              <a:rPr sz="1400" dirty="0">
                <a:latin typeface="Times New Roman"/>
                <a:cs typeface="Times New Roman"/>
              </a:rPr>
              <a:t>to </a:t>
            </a:r>
            <a:r>
              <a:rPr sz="1400" spc="-5" dirty="0">
                <a:latin typeface="Times New Roman"/>
                <a:cs typeface="Times New Roman"/>
              </a:rPr>
              <a:t>the weights </a:t>
            </a:r>
            <a:r>
              <a:rPr sz="1400" dirty="0">
                <a:latin typeface="Times New Roman"/>
                <a:cs typeface="Times New Roman"/>
              </a:rPr>
              <a:t>is </a:t>
            </a:r>
            <a:r>
              <a:rPr sz="1400" spc="-5" dirty="0">
                <a:latin typeface="Times New Roman"/>
                <a:cs typeface="Times New Roman"/>
              </a:rPr>
              <a:t>computed using the chain </a:t>
            </a:r>
            <a:r>
              <a:rPr sz="1400" dirty="0">
                <a:latin typeface="Times New Roman"/>
                <a:cs typeface="Times New Roman"/>
              </a:rPr>
              <a:t>rule of calculus. </a:t>
            </a:r>
            <a:r>
              <a:rPr sz="1400" spc="-5" dirty="0">
                <a:latin typeface="Times New Roman"/>
                <a:cs typeface="Times New Roman"/>
              </a:rPr>
              <a:t>The chain rule is  used </a:t>
            </a:r>
            <a:r>
              <a:rPr sz="1400" dirty="0">
                <a:latin typeface="Times New Roman"/>
                <a:cs typeface="Times New Roman"/>
              </a:rPr>
              <a:t>to </a:t>
            </a:r>
            <a:r>
              <a:rPr sz="1400" spc="-5" dirty="0">
                <a:latin typeface="Times New Roman"/>
                <a:cs typeface="Times New Roman"/>
              </a:rPr>
              <a:t>propagate the </a:t>
            </a:r>
            <a:r>
              <a:rPr sz="1400" dirty="0">
                <a:latin typeface="Times New Roman"/>
                <a:cs typeface="Times New Roman"/>
              </a:rPr>
              <a:t>error </a:t>
            </a:r>
            <a:r>
              <a:rPr sz="1400" spc="-5" dirty="0">
                <a:latin typeface="Times New Roman"/>
                <a:cs typeface="Times New Roman"/>
              </a:rPr>
              <a:t>backwards from </a:t>
            </a:r>
            <a:r>
              <a:rPr sz="1400" dirty="0">
                <a:latin typeface="Times New Roman"/>
                <a:cs typeface="Times New Roman"/>
              </a:rPr>
              <a:t>the </a:t>
            </a:r>
            <a:r>
              <a:rPr sz="1400" spc="-5" dirty="0">
                <a:latin typeface="Times New Roman"/>
                <a:cs typeface="Times New Roman"/>
              </a:rPr>
              <a:t>output layer to </a:t>
            </a:r>
            <a:r>
              <a:rPr sz="1400" dirty="0">
                <a:latin typeface="Times New Roman"/>
                <a:cs typeface="Times New Roman"/>
              </a:rPr>
              <a:t>the </a:t>
            </a:r>
            <a:r>
              <a:rPr sz="1400" spc="-5" dirty="0">
                <a:latin typeface="Times New Roman"/>
                <a:cs typeface="Times New Roman"/>
              </a:rPr>
              <a:t>input layer </a:t>
            </a:r>
            <a:r>
              <a:rPr sz="1400" dirty="0">
                <a:latin typeface="Times New Roman"/>
                <a:cs typeface="Times New Roman"/>
              </a:rPr>
              <a:t>of  the </a:t>
            </a:r>
            <a:r>
              <a:rPr sz="1400" spc="-5" dirty="0">
                <a:latin typeface="Times New Roman"/>
                <a:cs typeface="Times New Roman"/>
              </a:rPr>
              <a:t>network. At each layer, the gradient is computed and used </a:t>
            </a:r>
            <a:r>
              <a:rPr sz="1400" dirty="0">
                <a:latin typeface="Times New Roman"/>
                <a:cs typeface="Times New Roman"/>
              </a:rPr>
              <a:t>to update </a:t>
            </a:r>
            <a:r>
              <a:rPr sz="1400" spc="-5" dirty="0">
                <a:latin typeface="Times New Roman"/>
                <a:cs typeface="Times New Roman"/>
              </a:rPr>
              <a:t>the  weights </a:t>
            </a:r>
            <a:r>
              <a:rPr sz="1400" dirty="0">
                <a:latin typeface="Times New Roman"/>
                <a:cs typeface="Times New Roman"/>
              </a:rPr>
              <a:t>of </a:t>
            </a:r>
            <a:r>
              <a:rPr sz="1400" spc="-5" dirty="0">
                <a:latin typeface="Times New Roman"/>
                <a:cs typeface="Times New Roman"/>
              </a:rPr>
              <a:t>the</a:t>
            </a:r>
            <a:r>
              <a:rPr sz="1400" spc="-15" dirty="0">
                <a:latin typeface="Times New Roman"/>
                <a:cs typeface="Times New Roman"/>
              </a:rPr>
              <a:t> </a:t>
            </a:r>
            <a:r>
              <a:rPr sz="1400" spc="-5" dirty="0">
                <a:latin typeface="Times New Roman"/>
                <a:cs typeface="Times New Roman"/>
              </a:rPr>
              <a:t>network.</a:t>
            </a:r>
            <a:endParaRPr sz="1400">
              <a:latin typeface="Times New Roman"/>
              <a:cs typeface="Times New Roman"/>
            </a:endParaRPr>
          </a:p>
          <a:p>
            <a:pPr>
              <a:lnSpc>
                <a:spcPct val="100000"/>
              </a:lnSpc>
            </a:pPr>
            <a:endParaRPr sz="1300">
              <a:latin typeface="Times New Roman"/>
              <a:cs typeface="Times New Roman"/>
            </a:endParaRPr>
          </a:p>
          <a:p>
            <a:pPr marL="12700" marR="85090">
              <a:lnSpc>
                <a:spcPct val="95900"/>
              </a:lnSpc>
              <a:spcBef>
                <a:spcPts val="5"/>
              </a:spcBef>
            </a:pPr>
            <a:r>
              <a:rPr sz="1400" spc="-5" dirty="0">
                <a:latin typeface="Times New Roman"/>
                <a:cs typeface="Times New Roman"/>
              </a:rPr>
              <a:t>The specific details of </a:t>
            </a:r>
            <a:r>
              <a:rPr sz="1400" dirty="0">
                <a:latin typeface="Times New Roman"/>
                <a:cs typeface="Times New Roman"/>
              </a:rPr>
              <a:t>the </a:t>
            </a:r>
            <a:r>
              <a:rPr sz="1400" spc="-5" dirty="0">
                <a:latin typeface="Times New Roman"/>
                <a:cs typeface="Times New Roman"/>
              </a:rPr>
              <a:t>backpropagation algorithm </a:t>
            </a:r>
            <a:r>
              <a:rPr sz="1400" spc="-10" dirty="0">
                <a:latin typeface="Times New Roman"/>
                <a:cs typeface="Times New Roman"/>
              </a:rPr>
              <a:t>and </a:t>
            </a:r>
            <a:r>
              <a:rPr sz="1400" spc="-5" dirty="0">
                <a:latin typeface="Times New Roman"/>
                <a:cs typeface="Times New Roman"/>
              </a:rPr>
              <a:t>the optimization  algorithm used </a:t>
            </a:r>
            <a:r>
              <a:rPr sz="1400" dirty="0">
                <a:latin typeface="Times New Roman"/>
                <a:cs typeface="Times New Roman"/>
              </a:rPr>
              <a:t>to </a:t>
            </a:r>
            <a:r>
              <a:rPr sz="1400" spc="-5" dirty="0">
                <a:latin typeface="Times New Roman"/>
                <a:cs typeface="Times New Roman"/>
              </a:rPr>
              <a:t>update the weights can vary depending on the specific neural  network architecture and the optimization problem being solved. However, the  basic principles of using backpropagation to update </a:t>
            </a:r>
            <a:r>
              <a:rPr sz="1400" spc="10" dirty="0">
                <a:latin typeface="Times New Roman"/>
                <a:cs typeface="Times New Roman"/>
              </a:rPr>
              <a:t>the </a:t>
            </a:r>
            <a:r>
              <a:rPr sz="1400" spc="-5" dirty="0">
                <a:latin typeface="Times New Roman"/>
                <a:cs typeface="Times New Roman"/>
              </a:rPr>
              <a:t>weights </a:t>
            </a:r>
            <a:r>
              <a:rPr sz="1400" dirty="0">
                <a:latin typeface="Times New Roman"/>
                <a:cs typeface="Times New Roman"/>
              </a:rPr>
              <a:t>of </a:t>
            </a:r>
            <a:r>
              <a:rPr sz="1400" spc="-5" dirty="0">
                <a:latin typeface="Times New Roman"/>
                <a:cs typeface="Times New Roman"/>
              </a:rPr>
              <a:t>the network  </a:t>
            </a:r>
            <a:r>
              <a:rPr sz="1400" dirty="0">
                <a:latin typeface="Times New Roman"/>
                <a:cs typeface="Times New Roman"/>
              </a:rPr>
              <a:t>remain </a:t>
            </a:r>
            <a:r>
              <a:rPr sz="1400" spc="-5" dirty="0">
                <a:latin typeface="Times New Roman"/>
                <a:cs typeface="Times New Roman"/>
              </a:rPr>
              <a:t>the</a:t>
            </a:r>
            <a:r>
              <a:rPr sz="1400" spc="-15" dirty="0">
                <a:latin typeface="Times New Roman"/>
                <a:cs typeface="Times New Roman"/>
              </a:rPr>
              <a:t> </a:t>
            </a:r>
            <a:r>
              <a:rPr sz="1400" dirty="0">
                <a:latin typeface="Times New Roman"/>
                <a:cs typeface="Times New Roman"/>
              </a:rPr>
              <a:t>same.</a:t>
            </a:r>
            <a:endParaRPr sz="1400">
              <a:latin typeface="Times New Roman"/>
              <a:cs typeface="Times New Roman"/>
            </a:endParaRPr>
          </a:p>
        </p:txBody>
      </p:sp>
      <p:sp>
        <p:nvSpPr>
          <p:cNvPr id="22" name="object 22"/>
          <p:cNvSpPr/>
          <p:nvPr/>
        </p:nvSpPr>
        <p:spPr>
          <a:xfrm>
            <a:off x="6665722" y="5013070"/>
            <a:ext cx="3175" cy="4300220"/>
          </a:xfrm>
          <a:custGeom>
            <a:avLst/>
            <a:gdLst/>
            <a:ahLst/>
            <a:cxnLst/>
            <a:rect l="l" t="t" r="r" b="b"/>
            <a:pathLst>
              <a:path w="3175" h="4300220">
                <a:moveTo>
                  <a:pt x="3035" y="2237613"/>
                </a:moveTo>
                <a:lnTo>
                  <a:pt x="0" y="2237613"/>
                </a:lnTo>
                <a:lnTo>
                  <a:pt x="0" y="4299839"/>
                </a:lnTo>
                <a:lnTo>
                  <a:pt x="3035" y="4299839"/>
                </a:lnTo>
                <a:lnTo>
                  <a:pt x="3035" y="2237613"/>
                </a:lnTo>
                <a:close/>
              </a:path>
              <a:path w="3175" h="4300220">
                <a:moveTo>
                  <a:pt x="3035" y="0"/>
                </a:moveTo>
                <a:lnTo>
                  <a:pt x="0" y="0"/>
                </a:lnTo>
                <a:lnTo>
                  <a:pt x="0" y="2237486"/>
                </a:lnTo>
                <a:lnTo>
                  <a:pt x="3035" y="2237486"/>
                </a:lnTo>
                <a:lnTo>
                  <a:pt x="3035" y="0"/>
                </a:lnTo>
                <a:close/>
              </a:path>
            </a:pathLst>
          </a:custGeom>
          <a:solidFill>
            <a:srgbClr val="D9D9E2"/>
          </a:solidFill>
        </p:spPr>
        <p:txBody>
          <a:bodyPr wrap="square" lIns="0" tIns="0" rIns="0" bIns="0" rtlCol="0"/>
          <a:lstStyle/>
          <a:p>
            <a:endParaRPr/>
          </a:p>
        </p:txBody>
      </p:sp>
      <p:sp>
        <p:nvSpPr>
          <p:cNvPr id="23" name="object 23"/>
          <p:cNvSpPr txBox="1"/>
          <p:nvPr/>
        </p:nvSpPr>
        <p:spPr>
          <a:xfrm>
            <a:off x="902004" y="9476943"/>
            <a:ext cx="246634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Paramters,hyperparamters:</a:t>
            </a:r>
            <a:endParaRPr sz="1600">
              <a:latin typeface="Times New Roman"/>
              <a:cs typeface="Times New Roman"/>
            </a:endParaRPr>
          </a:p>
        </p:txBody>
      </p:sp>
      <p:grpSp>
        <p:nvGrpSpPr>
          <p:cNvPr id="24" name="object 24"/>
          <p:cNvGrpSpPr/>
          <p:nvPr/>
        </p:nvGrpSpPr>
        <p:grpSpPr>
          <a:xfrm>
            <a:off x="893368" y="5013070"/>
            <a:ext cx="5775960" cy="4723765"/>
            <a:chOff x="893368" y="5013070"/>
            <a:chExt cx="5775960" cy="4723765"/>
          </a:xfrm>
        </p:grpSpPr>
        <p:sp>
          <p:nvSpPr>
            <p:cNvPr id="25" name="object 25"/>
            <p:cNvSpPr/>
            <p:nvPr/>
          </p:nvSpPr>
          <p:spPr>
            <a:xfrm>
              <a:off x="893368" y="5013070"/>
              <a:ext cx="5775960" cy="4723765"/>
            </a:xfrm>
            <a:custGeom>
              <a:avLst/>
              <a:gdLst/>
              <a:ahLst/>
              <a:cxnLst/>
              <a:rect l="l" t="t" r="r" b="b"/>
              <a:pathLst>
                <a:path w="5775959" h="4723765">
                  <a:moveTo>
                    <a:pt x="3048" y="0"/>
                  </a:moveTo>
                  <a:lnTo>
                    <a:pt x="0" y="0"/>
                  </a:lnTo>
                  <a:lnTo>
                    <a:pt x="0" y="4723460"/>
                  </a:lnTo>
                  <a:lnTo>
                    <a:pt x="3048" y="4723460"/>
                  </a:lnTo>
                  <a:lnTo>
                    <a:pt x="3048" y="0"/>
                  </a:lnTo>
                  <a:close/>
                </a:path>
                <a:path w="5775959" h="4723765">
                  <a:moveTo>
                    <a:pt x="5775388" y="4299788"/>
                  </a:moveTo>
                  <a:lnTo>
                    <a:pt x="5772353" y="4299788"/>
                  </a:lnTo>
                  <a:lnTo>
                    <a:pt x="5772353" y="4723460"/>
                  </a:lnTo>
                  <a:lnTo>
                    <a:pt x="5775388" y="4723460"/>
                  </a:lnTo>
                  <a:lnTo>
                    <a:pt x="5775388" y="4299788"/>
                  </a:lnTo>
                  <a:close/>
                </a:path>
              </a:pathLst>
            </a:custGeom>
            <a:solidFill>
              <a:srgbClr val="D9D9E2"/>
            </a:solidFill>
          </p:spPr>
          <p:txBody>
            <a:bodyPr wrap="square" lIns="0" tIns="0" rIns="0" bIns="0" rtlCol="0"/>
            <a:lstStyle/>
            <a:p>
              <a:endParaRPr/>
            </a:p>
          </p:txBody>
        </p:sp>
        <p:sp>
          <p:nvSpPr>
            <p:cNvPr id="26" name="object 26"/>
            <p:cNvSpPr/>
            <p:nvPr/>
          </p:nvSpPr>
          <p:spPr>
            <a:xfrm>
              <a:off x="1291042" y="7514103"/>
              <a:ext cx="5289364" cy="1727438"/>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3368" y="914348"/>
            <a:ext cx="5775960" cy="4037965"/>
          </a:xfrm>
          <a:custGeom>
            <a:avLst/>
            <a:gdLst/>
            <a:ahLst/>
            <a:cxnLst/>
            <a:rect l="l" t="t" r="r" b="b"/>
            <a:pathLst>
              <a:path w="5775959" h="4037965">
                <a:moveTo>
                  <a:pt x="3035" y="0"/>
                </a:moveTo>
                <a:lnTo>
                  <a:pt x="0" y="0"/>
                </a:lnTo>
                <a:lnTo>
                  <a:pt x="0" y="204520"/>
                </a:lnTo>
                <a:lnTo>
                  <a:pt x="0" y="599236"/>
                </a:lnTo>
                <a:lnTo>
                  <a:pt x="0" y="2220772"/>
                </a:lnTo>
                <a:lnTo>
                  <a:pt x="3035" y="2220772"/>
                </a:lnTo>
                <a:lnTo>
                  <a:pt x="3035" y="204520"/>
                </a:lnTo>
                <a:lnTo>
                  <a:pt x="3035" y="0"/>
                </a:lnTo>
                <a:close/>
              </a:path>
              <a:path w="5775959" h="4037965">
                <a:moveTo>
                  <a:pt x="5772277" y="4034713"/>
                </a:moveTo>
                <a:lnTo>
                  <a:pt x="3048" y="4034713"/>
                </a:lnTo>
                <a:lnTo>
                  <a:pt x="3048" y="3828973"/>
                </a:lnTo>
                <a:lnTo>
                  <a:pt x="3035" y="3828973"/>
                </a:lnTo>
                <a:lnTo>
                  <a:pt x="3035" y="2220849"/>
                </a:lnTo>
                <a:lnTo>
                  <a:pt x="0" y="2220849"/>
                </a:lnTo>
                <a:lnTo>
                  <a:pt x="0" y="4037761"/>
                </a:lnTo>
                <a:lnTo>
                  <a:pt x="3048" y="4037761"/>
                </a:lnTo>
                <a:lnTo>
                  <a:pt x="5772277" y="4037761"/>
                </a:lnTo>
                <a:lnTo>
                  <a:pt x="5772277" y="4034713"/>
                </a:lnTo>
                <a:close/>
              </a:path>
              <a:path w="5775959" h="4037965">
                <a:moveTo>
                  <a:pt x="5775388" y="2220849"/>
                </a:moveTo>
                <a:lnTo>
                  <a:pt x="5772353" y="2220849"/>
                </a:lnTo>
                <a:lnTo>
                  <a:pt x="5772353" y="2617393"/>
                </a:lnTo>
                <a:lnTo>
                  <a:pt x="5772353" y="2821609"/>
                </a:lnTo>
                <a:lnTo>
                  <a:pt x="5772353" y="4037761"/>
                </a:lnTo>
                <a:lnTo>
                  <a:pt x="5775388" y="4037761"/>
                </a:lnTo>
                <a:lnTo>
                  <a:pt x="5775388" y="2617393"/>
                </a:lnTo>
                <a:lnTo>
                  <a:pt x="5775388" y="2220849"/>
                </a:lnTo>
                <a:close/>
              </a:path>
              <a:path w="5775959" h="4037965">
                <a:moveTo>
                  <a:pt x="5775388" y="0"/>
                </a:moveTo>
                <a:lnTo>
                  <a:pt x="5772353" y="0"/>
                </a:lnTo>
                <a:lnTo>
                  <a:pt x="5772353" y="204520"/>
                </a:lnTo>
                <a:lnTo>
                  <a:pt x="5772353" y="599236"/>
                </a:lnTo>
                <a:lnTo>
                  <a:pt x="5772353" y="2220772"/>
                </a:lnTo>
                <a:lnTo>
                  <a:pt x="5775388" y="2220772"/>
                </a:lnTo>
                <a:lnTo>
                  <a:pt x="5775388" y="204520"/>
                </a:lnTo>
                <a:lnTo>
                  <a:pt x="5775388" y="0"/>
                </a:lnTo>
                <a:close/>
              </a:path>
            </a:pathLst>
          </a:custGeom>
          <a:solidFill>
            <a:srgbClr val="D9D9E2"/>
          </a:solidFill>
        </p:spPr>
        <p:txBody>
          <a:bodyPr wrap="square" lIns="0" tIns="0" rIns="0" bIns="0" rtlCol="0"/>
          <a:lstStyle/>
          <a:p>
            <a:endParaRPr/>
          </a:p>
        </p:txBody>
      </p:sp>
      <p:grpSp>
        <p:nvGrpSpPr>
          <p:cNvPr id="3" name="object 3"/>
          <p:cNvGrpSpPr/>
          <p:nvPr/>
        </p:nvGrpSpPr>
        <p:grpSpPr>
          <a:xfrm>
            <a:off x="830884" y="5142610"/>
            <a:ext cx="5838190" cy="4297045"/>
            <a:chOff x="830884" y="5142610"/>
            <a:chExt cx="5838190" cy="4297045"/>
          </a:xfrm>
        </p:grpSpPr>
        <p:sp>
          <p:nvSpPr>
            <p:cNvPr id="4" name="object 4"/>
            <p:cNvSpPr/>
            <p:nvPr/>
          </p:nvSpPr>
          <p:spPr>
            <a:xfrm>
              <a:off x="833932" y="5142610"/>
              <a:ext cx="5831840" cy="3175"/>
            </a:xfrm>
            <a:custGeom>
              <a:avLst/>
              <a:gdLst/>
              <a:ahLst/>
              <a:cxnLst/>
              <a:rect l="l" t="t" r="r" b="b"/>
              <a:pathLst>
                <a:path w="5831840" h="3175">
                  <a:moveTo>
                    <a:pt x="5831713" y="0"/>
                  </a:moveTo>
                  <a:lnTo>
                    <a:pt x="0" y="0"/>
                  </a:lnTo>
                  <a:lnTo>
                    <a:pt x="0" y="3047"/>
                  </a:lnTo>
                  <a:lnTo>
                    <a:pt x="5831713" y="3047"/>
                  </a:lnTo>
                  <a:lnTo>
                    <a:pt x="5831713" y="0"/>
                  </a:lnTo>
                  <a:close/>
                </a:path>
              </a:pathLst>
            </a:custGeom>
            <a:solidFill>
              <a:srgbClr val="D9D9E2"/>
            </a:solidFill>
          </p:spPr>
          <p:txBody>
            <a:bodyPr wrap="square" lIns="0" tIns="0" rIns="0" bIns="0" rtlCol="0"/>
            <a:lstStyle/>
            <a:p>
              <a:endParaRPr/>
            </a:p>
          </p:txBody>
        </p:sp>
        <p:sp>
          <p:nvSpPr>
            <p:cNvPr id="5" name="object 5"/>
            <p:cNvSpPr/>
            <p:nvPr/>
          </p:nvSpPr>
          <p:spPr>
            <a:xfrm>
              <a:off x="6667246" y="5142610"/>
              <a:ext cx="0" cy="4297045"/>
            </a:xfrm>
            <a:custGeom>
              <a:avLst/>
              <a:gdLst/>
              <a:ahLst/>
              <a:cxnLst/>
              <a:rect l="l" t="t" r="r" b="b"/>
              <a:pathLst>
                <a:path h="4297045">
                  <a:moveTo>
                    <a:pt x="0" y="0"/>
                  </a:moveTo>
                  <a:lnTo>
                    <a:pt x="0" y="4296740"/>
                  </a:lnTo>
                </a:path>
              </a:pathLst>
            </a:custGeom>
            <a:ln w="3175">
              <a:solidFill>
                <a:srgbClr val="D9D9E2"/>
              </a:solidFill>
            </a:ln>
          </p:spPr>
          <p:txBody>
            <a:bodyPr wrap="square" lIns="0" tIns="0" rIns="0" bIns="0" rtlCol="0"/>
            <a:lstStyle/>
            <a:p>
              <a:endParaRPr/>
            </a:p>
          </p:txBody>
        </p:sp>
        <p:sp>
          <p:nvSpPr>
            <p:cNvPr id="6" name="object 6"/>
            <p:cNvSpPr/>
            <p:nvPr/>
          </p:nvSpPr>
          <p:spPr>
            <a:xfrm>
              <a:off x="832408" y="5142610"/>
              <a:ext cx="0" cy="4297045"/>
            </a:xfrm>
            <a:custGeom>
              <a:avLst/>
              <a:gdLst/>
              <a:ahLst/>
              <a:cxnLst/>
              <a:rect l="l" t="t" r="r" b="b"/>
              <a:pathLst>
                <a:path h="4297045">
                  <a:moveTo>
                    <a:pt x="0" y="0"/>
                  </a:moveTo>
                  <a:lnTo>
                    <a:pt x="0" y="4296740"/>
                  </a:lnTo>
                </a:path>
              </a:pathLst>
            </a:custGeom>
            <a:ln w="3175">
              <a:solidFill>
                <a:srgbClr val="D9D9E2"/>
              </a:solidFill>
            </a:ln>
          </p:spPr>
          <p:txBody>
            <a:bodyPr wrap="square" lIns="0" tIns="0" rIns="0" bIns="0" rtlCol="0"/>
            <a:lstStyle/>
            <a:p>
              <a:endParaRPr/>
            </a:p>
          </p:txBody>
        </p:sp>
      </p:grpSp>
      <p:sp>
        <p:nvSpPr>
          <p:cNvPr id="7" name="object 7"/>
          <p:cNvSpPr txBox="1"/>
          <p:nvPr/>
        </p:nvSpPr>
        <p:spPr>
          <a:xfrm>
            <a:off x="902004" y="889761"/>
            <a:ext cx="5737860" cy="8560435"/>
          </a:xfrm>
          <a:prstGeom prst="rect">
            <a:avLst/>
          </a:prstGeom>
        </p:spPr>
        <p:txBody>
          <a:bodyPr vert="horz" wrap="square" lIns="0" tIns="27305" rIns="0" bIns="0" rtlCol="0">
            <a:spAutoFit/>
          </a:bodyPr>
          <a:lstStyle/>
          <a:p>
            <a:pPr marL="12700" marR="260350">
              <a:lnSpc>
                <a:spcPts val="1610"/>
              </a:lnSpc>
              <a:spcBef>
                <a:spcPts val="215"/>
              </a:spcBef>
            </a:pPr>
            <a:r>
              <a:rPr sz="1400" dirty="0">
                <a:latin typeface="Times New Roman"/>
                <a:cs typeface="Times New Roman"/>
              </a:rPr>
              <a:t>In </a:t>
            </a:r>
            <a:r>
              <a:rPr sz="1400" spc="-5" dirty="0">
                <a:latin typeface="Times New Roman"/>
                <a:cs typeface="Times New Roman"/>
              </a:rPr>
              <a:t>artificial neural networks (ANNs) for classification, there </a:t>
            </a:r>
            <a:r>
              <a:rPr sz="1400" dirty="0">
                <a:latin typeface="Times New Roman"/>
                <a:cs typeface="Times New Roman"/>
              </a:rPr>
              <a:t>are </a:t>
            </a:r>
            <a:r>
              <a:rPr sz="1400" spc="-5" dirty="0">
                <a:latin typeface="Times New Roman"/>
                <a:cs typeface="Times New Roman"/>
              </a:rPr>
              <a:t>two types of  parameters: model parameters </a:t>
            </a:r>
            <a:r>
              <a:rPr sz="1400" spc="-10" dirty="0">
                <a:latin typeface="Times New Roman"/>
                <a:cs typeface="Times New Roman"/>
              </a:rPr>
              <a:t>and</a:t>
            </a:r>
            <a:r>
              <a:rPr sz="1400" spc="15" dirty="0">
                <a:latin typeface="Times New Roman"/>
                <a:cs typeface="Times New Roman"/>
              </a:rPr>
              <a:t> </a:t>
            </a:r>
            <a:r>
              <a:rPr sz="1400" spc="-5" dirty="0">
                <a:latin typeface="Times New Roman"/>
                <a:cs typeface="Times New Roman"/>
              </a:rPr>
              <a:t>hyperparameters.</a:t>
            </a:r>
            <a:endParaRPr sz="1400">
              <a:latin typeface="Times New Roman"/>
              <a:cs typeface="Times New Roman"/>
            </a:endParaRPr>
          </a:p>
          <a:p>
            <a:pPr>
              <a:lnSpc>
                <a:spcPct val="100000"/>
              </a:lnSpc>
              <a:spcBef>
                <a:spcPts val="10"/>
              </a:spcBef>
            </a:pPr>
            <a:endParaRPr sz="1250">
              <a:latin typeface="Times New Roman"/>
              <a:cs typeface="Times New Roman"/>
            </a:endParaRPr>
          </a:p>
          <a:p>
            <a:pPr marL="12700" marR="127000">
              <a:lnSpc>
                <a:spcPct val="96100"/>
              </a:lnSpc>
            </a:pPr>
            <a:r>
              <a:rPr sz="1400" dirty="0">
                <a:latin typeface="Times New Roman"/>
                <a:cs typeface="Times New Roman"/>
              </a:rPr>
              <a:t>Model </a:t>
            </a:r>
            <a:r>
              <a:rPr sz="1400" spc="-5" dirty="0">
                <a:latin typeface="Times New Roman"/>
                <a:cs typeface="Times New Roman"/>
              </a:rPr>
              <a:t>Parameters: These </a:t>
            </a:r>
            <a:r>
              <a:rPr sz="1400" dirty="0">
                <a:latin typeface="Times New Roman"/>
                <a:cs typeface="Times New Roman"/>
              </a:rPr>
              <a:t>are the </a:t>
            </a:r>
            <a:r>
              <a:rPr sz="1400" spc="-5" dirty="0">
                <a:latin typeface="Times New Roman"/>
                <a:cs typeface="Times New Roman"/>
              </a:rPr>
              <a:t>weights and biases </a:t>
            </a:r>
            <a:r>
              <a:rPr sz="1400" dirty="0">
                <a:latin typeface="Times New Roman"/>
                <a:cs typeface="Times New Roman"/>
              </a:rPr>
              <a:t>in </a:t>
            </a:r>
            <a:r>
              <a:rPr sz="1400" spc="-5" dirty="0">
                <a:latin typeface="Times New Roman"/>
                <a:cs typeface="Times New Roman"/>
              </a:rPr>
              <a:t>the neural network that  </a:t>
            </a:r>
            <a:r>
              <a:rPr sz="1400" dirty="0">
                <a:latin typeface="Times New Roman"/>
                <a:cs typeface="Times New Roman"/>
              </a:rPr>
              <a:t>are </a:t>
            </a:r>
            <a:r>
              <a:rPr sz="1400" spc="-5" dirty="0">
                <a:latin typeface="Times New Roman"/>
                <a:cs typeface="Times New Roman"/>
              </a:rPr>
              <a:t>learned during training. These parameters </a:t>
            </a:r>
            <a:r>
              <a:rPr sz="1400" dirty="0">
                <a:latin typeface="Times New Roman"/>
                <a:cs typeface="Times New Roman"/>
              </a:rPr>
              <a:t>are </a:t>
            </a:r>
            <a:r>
              <a:rPr sz="1400" spc="-5" dirty="0">
                <a:latin typeface="Times New Roman"/>
                <a:cs typeface="Times New Roman"/>
              </a:rPr>
              <a:t>updated by the  backpropagation algorithm during training </a:t>
            </a:r>
            <a:r>
              <a:rPr sz="1400" dirty="0">
                <a:latin typeface="Times New Roman"/>
                <a:cs typeface="Times New Roman"/>
              </a:rPr>
              <a:t>to </a:t>
            </a:r>
            <a:r>
              <a:rPr sz="1400" spc="-5" dirty="0">
                <a:latin typeface="Times New Roman"/>
                <a:cs typeface="Times New Roman"/>
              </a:rPr>
              <a:t>minimize the loss</a:t>
            </a:r>
            <a:r>
              <a:rPr sz="1400" spc="-20" dirty="0">
                <a:latin typeface="Times New Roman"/>
                <a:cs typeface="Times New Roman"/>
              </a:rPr>
              <a:t> </a:t>
            </a:r>
            <a:r>
              <a:rPr sz="1400" spc="-5" dirty="0">
                <a:latin typeface="Times New Roman"/>
                <a:cs typeface="Times New Roman"/>
              </a:rPr>
              <a:t>function.</a:t>
            </a:r>
            <a:endParaRPr sz="1400">
              <a:latin typeface="Times New Roman"/>
              <a:cs typeface="Times New Roman"/>
            </a:endParaRPr>
          </a:p>
          <a:p>
            <a:pPr>
              <a:lnSpc>
                <a:spcPct val="100000"/>
              </a:lnSpc>
              <a:spcBef>
                <a:spcPts val="45"/>
              </a:spcBef>
            </a:pPr>
            <a:endParaRPr sz="1300">
              <a:latin typeface="Times New Roman"/>
              <a:cs typeface="Times New Roman"/>
            </a:endParaRPr>
          </a:p>
          <a:p>
            <a:pPr marL="12700" marR="5080">
              <a:lnSpc>
                <a:spcPts val="1610"/>
              </a:lnSpc>
            </a:pPr>
            <a:r>
              <a:rPr sz="1400" spc="-5" dirty="0">
                <a:latin typeface="Times New Roman"/>
                <a:cs typeface="Times New Roman"/>
              </a:rPr>
              <a:t>Hyperparameters: </a:t>
            </a:r>
            <a:r>
              <a:rPr sz="1400" dirty="0">
                <a:latin typeface="Times New Roman"/>
                <a:cs typeface="Times New Roman"/>
              </a:rPr>
              <a:t>These are </a:t>
            </a:r>
            <a:r>
              <a:rPr sz="1400" spc="-5" dirty="0">
                <a:latin typeface="Times New Roman"/>
                <a:cs typeface="Times New Roman"/>
              </a:rPr>
              <a:t>the configuration choices that </a:t>
            </a:r>
            <a:r>
              <a:rPr sz="1400" dirty="0">
                <a:latin typeface="Times New Roman"/>
                <a:cs typeface="Times New Roman"/>
              </a:rPr>
              <a:t>are </a:t>
            </a:r>
            <a:r>
              <a:rPr sz="1400" spc="-5" dirty="0">
                <a:latin typeface="Times New Roman"/>
                <a:cs typeface="Times New Roman"/>
              </a:rPr>
              <a:t>set prior to  training, such </a:t>
            </a:r>
            <a:r>
              <a:rPr sz="1400" spc="-10" dirty="0">
                <a:latin typeface="Times New Roman"/>
                <a:cs typeface="Times New Roman"/>
              </a:rPr>
              <a:t>as </a:t>
            </a:r>
            <a:r>
              <a:rPr sz="1400" spc="-5" dirty="0">
                <a:latin typeface="Times New Roman"/>
                <a:cs typeface="Times New Roman"/>
              </a:rPr>
              <a:t>the number of hidden layers, the number </a:t>
            </a:r>
            <a:r>
              <a:rPr sz="1400" dirty="0">
                <a:latin typeface="Times New Roman"/>
                <a:cs typeface="Times New Roman"/>
              </a:rPr>
              <a:t>of </a:t>
            </a:r>
            <a:r>
              <a:rPr sz="1400" spc="-5" dirty="0">
                <a:latin typeface="Times New Roman"/>
                <a:cs typeface="Times New Roman"/>
              </a:rPr>
              <a:t>neurons in each  layer, the learning rate, </a:t>
            </a:r>
            <a:r>
              <a:rPr sz="1400" dirty="0">
                <a:latin typeface="Times New Roman"/>
                <a:cs typeface="Times New Roman"/>
              </a:rPr>
              <a:t>the </a:t>
            </a:r>
            <a:r>
              <a:rPr sz="1400" spc="-5" dirty="0">
                <a:latin typeface="Times New Roman"/>
                <a:cs typeface="Times New Roman"/>
              </a:rPr>
              <a:t>activation functions, and the loss function. These  choices can have </a:t>
            </a:r>
            <a:r>
              <a:rPr sz="1400" dirty="0">
                <a:latin typeface="Times New Roman"/>
                <a:cs typeface="Times New Roman"/>
              </a:rPr>
              <a:t>a </a:t>
            </a:r>
            <a:r>
              <a:rPr sz="1400" spc="-5" dirty="0">
                <a:latin typeface="Times New Roman"/>
                <a:cs typeface="Times New Roman"/>
              </a:rPr>
              <a:t>significant impact on the performance </a:t>
            </a:r>
            <a:r>
              <a:rPr sz="1400" dirty="0">
                <a:latin typeface="Times New Roman"/>
                <a:cs typeface="Times New Roman"/>
              </a:rPr>
              <a:t>of </a:t>
            </a:r>
            <a:r>
              <a:rPr sz="1400" spc="-5" dirty="0">
                <a:latin typeface="Times New Roman"/>
                <a:cs typeface="Times New Roman"/>
              </a:rPr>
              <a:t>the </a:t>
            </a:r>
            <a:r>
              <a:rPr sz="1400" dirty="0">
                <a:latin typeface="Times New Roman"/>
                <a:cs typeface="Times New Roman"/>
              </a:rPr>
              <a:t>model, </a:t>
            </a:r>
            <a:r>
              <a:rPr sz="1400" spc="-10" dirty="0">
                <a:latin typeface="Times New Roman"/>
                <a:cs typeface="Times New Roman"/>
              </a:rPr>
              <a:t>and </a:t>
            </a:r>
            <a:r>
              <a:rPr sz="1400" spc="-5" dirty="0">
                <a:latin typeface="Times New Roman"/>
                <a:cs typeface="Times New Roman"/>
              </a:rPr>
              <a:t>they  must </a:t>
            </a:r>
            <a:r>
              <a:rPr sz="1400" dirty="0">
                <a:latin typeface="Times New Roman"/>
                <a:cs typeface="Times New Roman"/>
              </a:rPr>
              <a:t>be </a:t>
            </a:r>
            <a:r>
              <a:rPr sz="1400" spc="-5" dirty="0">
                <a:latin typeface="Times New Roman"/>
                <a:cs typeface="Times New Roman"/>
              </a:rPr>
              <a:t>selected through experimentation and</a:t>
            </a:r>
            <a:r>
              <a:rPr sz="1400" spc="25" dirty="0">
                <a:latin typeface="Times New Roman"/>
                <a:cs typeface="Times New Roman"/>
              </a:rPr>
              <a:t> </a:t>
            </a:r>
            <a:r>
              <a:rPr sz="1400" spc="-5" dirty="0">
                <a:latin typeface="Times New Roman"/>
                <a:cs typeface="Times New Roman"/>
              </a:rPr>
              <a:t>tuning.</a:t>
            </a:r>
            <a:endParaRPr sz="1400">
              <a:latin typeface="Times New Roman"/>
              <a:cs typeface="Times New Roman"/>
            </a:endParaRPr>
          </a:p>
          <a:p>
            <a:pPr>
              <a:lnSpc>
                <a:spcPct val="100000"/>
              </a:lnSpc>
              <a:spcBef>
                <a:spcPts val="10"/>
              </a:spcBef>
            </a:pPr>
            <a:endParaRPr sz="1300">
              <a:latin typeface="Times New Roman"/>
              <a:cs typeface="Times New Roman"/>
            </a:endParaRPr>
          </a:p>
          <a:p>
            <a:pPr marL="12700" marR="27940">
              <a:lnSpc>
                <a:spcPts val="1610"/>
              </a:lnSpc>
            </a:pPr>
            <a:r>
              <a:rPr sz="1400" dirty="0">
                <a:latin typeface="Times New Roman"/>
                <a:cs typeface="Times New Roman"/>
              </a:rPr>
              <a:t>Here </a:t>
            </a:r>
            <a:r>
              <a:rPr sz="1400" spc="-5" dirty="0">
                <a:latin typeface="Times New Roman"/>
                <a:cs typeface="Times New Roman"/>
              </a:rPr>
              <a:t>are some </a:t>
            </a:r>
            <a:r>
              <a:rPr sz="1400" dirty="0">
                <a:latin typeface="Times New Roman"/>
                <a:cs typeface="Times New Roman"/>
              </a:rPr>
              <a:t>of </a:t>
            </a:r>
            <a:r>
              <a:rPr sz="1400" spc="-5" dirty="0">
                <a:latin typeface="Times New Roman"/>
                <a:cs typeface="Times New Roman"/>
              </a:rPr>
              <a:t>the most important hyperparameters </a:t>
            </a:r>
            <a:r>
              <a:rPr sz="1400" dirty="0">
                <a:latin typeface="Times New Roman"/>
                <a:cs typeface="Times New Roman"/>
              </a:rPr>
              <a:t>to </a:t>
            </a:r>
            <a:r>
              <a:rPr sz="1400" spc="-10" dirty="0">
                <a:latin typeface="Times New Roman"/>
                <a:cs typeface="Times New Roman"/>
              </a:rPr>
              <a:t>consider </a:t>
            </a:r>
            <a:r>
              <a:rPr sz="1400" dirty="0">
                <a:latin typeface="Times New Roman"/>
                <a:cs typeface="Times New Roman"/>
              </a:rPr>
              <a:t>when </a:t>
            </a:r>
            <a:r>
              <a:rPr sz="1400" spc="-5" dirty="0">
                <a:latin typeface="Times New Roman"/>
                <a:cs typeface="Times New Roman"/>
              </a:rPr>
              <a:t>training  </a:t>
            </a:r>
            <a:r>
              <a:rPr sz="1400" dirty="0">
                <a:latin typeface="Times New Roman"/>
                <a:cs typeface="Times New Roman"/>
              </a:rPr>
              <a:t>an </a:t>
            </a:r>
            <a:r>
              <a:rPr sz="1400" spc="-5" dirty="0">
                <a:latin typeface="Times New Roman"/>
                <a:cs typeface="Times New Roman"/>
              </a:rPr>
              <a:t>ANN for</a:t>
            </a:r>
            <a:r>
              <a:rPr sz="1400" spc="10" dirty="0">
                <a:latin typeface="Times New Roman"/>
                <a:cs typeface="Times New Roman"/>
              </a:rPr>
              <a:t> </a:t>
            </a:r>
            <a:r>
              <a:rPr sz="1400" spc="-5" dirty="0">
                <a:latin typeface="Times New Roman"/>
                <a:cs typeface="Times New Roman"/>
              </a:rPr>
              <a:t>classification:</a:t>
            </a:r>
            <a:endParaRPr sz="1400">
              <a:latin typeface="Times New Roman"/>
              <a:cs typeface="Times New Roman"/>
            </a:endParaRPr>
          </a:p>
          <a:p>
            <a:pPr>
              <a:lnSpc>
                <a:spcPct val="100000"/>
              </a:lnSpc>
            </a:pPr>
            <a:endParaRPr sz="1300">
              <a:latin typeface="Times New Roman"/>
              <a:cs typeface="Times New Roman"/>
            </a:endParaRPr>
          </a:p>
          <a:p>
            <a:pPr marL="12700" marR="57785">
              <a:lnSpc>
                <a:spcPts val="1610"/>
              </a:lnSpc>
              <a:spcBef>
                <a:spcPts val="5"/>
              </a:spcBef>
              <a:buSzPct val="92857"/>
              <a:buAutoNum type="arabicParenR"/>
              <a:tabLst>
                <a:tab pos="162560" algn="l"/>
              </a:tabLst>
            </a:pPr>
            <a:r>
              <a:rPr sz="1400" spc="-5" dirty="0">
                <a:latin typeface="Times New Roman"/>
                <a:cs typeface="Times New Roman"/>
              </a:rPr>
              <a:t>Number </a:t>
            </a:r>
            <a:r>
              <a:rPr sz="1400" dirty="0">
                <a:latin typeface="Times New Roman"/>
                <a:cs typeface="Times New Roman"/>
              </a:rPr>
              <a:t>of </a:t>
            </a:r>
            <a:r>
              <a:rPr sz="1400" spc="-5" dirty="0">
                <a:latin typeface="Times New Roman"/>
                <a:cs typeface="Times New Roman"/>
              </a:rPr>
              <a:t>Hidden Layers: This is the number </a:t>
            </a:r>
            <a:r>
              <a:rPr sz="1400" dirty="0">
                <a:latin typeface="Times New Roman"/>
                <a:cs typeface="Times New Roman"/>
              </a:rPr>
              <a:t>of </a:t>
            </a:r>
            <a:r>
              <a:rPr sz="1400" spc="-5" dirty="0">
                <a:latin typeface="Times New Roman"/>
                <a:cs typeface="Times New Roman"/>
              </a:rPr>
              <a:t>layers </a:t>
            </a:r>
            <a:r>
              <a:rPr sz="1400" dirty="0">
                <a:latin typeface="Times New Roman"/>
                <a:cs typeface="Times New Roman"/>
              </a:rPr>
              <a:t>in </a:t>
            </a:r>
            <a:r>
              <a:rPr sz="1400" spc="-5" dirty="0">
                <a:latin typeface="Times New Roman"/>
                <a:cs typeface="Times New Roman"/>
              </a:rPr>
              <a:t>the </a:t>
            </a:r>
            <a:r>
              <a:rPr sz="1400" dirty="0">
                <a:latin typeface="Times New Roman"/>
                <a:cs typeface="Times New Roman"/>
              </a:rPr>
              <a:t>neural </a:t>
            </a:r>
            <a:r>
              <a:rPr sz="1400" spc="-5" dirty="0">
                <a:latin typeface="Times New Roman"/>
                <a:cs typeface="Times New Roman"/>
              </a:rPr>
              <a:t>network  that </a:t>
            </a:r>
            <a:r>
              <a:rPr sz="1400" dirty="0">
                <a:latin typeface="Times New Roman"/>
                <a:cs typeface="Times New Roman"/>
              </a:rPr>
              <a:t>are </a:t>
            </a:r>
            <a:r>
              <a:rPr sz="1400" spc="-5" dirty="0">
                <a:latin typeface="Times New Roman"/>
                <a:cs typeface="Times New Roman"/>
              </a:rPr>
              <a:t>not </a:t>
            </a:r>
            <a:r>
              <a:rPr sz="1400" dirty="0">
                <a:latin typeface="Times New Roman"/>
                <a:cs typeface="Times New Roman"/>
              </a:rPr>
              <a:t>the </a:t>
            </a:r>
            <a:r>
              <a:rPr sz="1400" spc="-5" dirty="0">
                <a:latin typeface="Times New Roman"/>
                <a:cs typeface="Times New Roman"/>
              </a:rPr>
              <a:t>input </a:t>
            </a:r>
            <a:r>
              <a:rPr sz="1400" dirty="0">
                <a:latin typeface="Times New Roman"/>
                <a:cs typeface="Times New Roman"/>
              </a:rPr>
              <a:t>or </a:t>
            </a:r>
            <a:r>
              <a:rPr sz="1400" spc="-5" dirty="0">
                <a:latin typeface="Times New Roman"/>
                <a:cs typeface="Times New Roman"/>
              </a:rPr>
              <a:t>output layers. The optimal number of hidden layers can  vary depending on the complexity </a:t>
            </a:r>
            <a:r>
              <a:rPr sz="1400" dirty="0">
                <a:latin typeface="Times New Roman"/>
                <a:cs typeface="Times New Roman"/>
              </a:rPr>
              <a:t>of </a:t>
            </a:r>
            <a:r>
              <a:rPr sz="1400" spc="-5" dirty="0">
                <a:latin typeface="Times New Roman"/>
                <a:cs typeface="Times New Roman"/>
              </a:rPr>
              <a:t>the problem being solved, and it </a:t>
            </a:r>
            <a:r>
              <a:rPr sz="1400" dirty="0">
                <a:latin typeface="Times New Roman"/>
                <a:cs typeface="Times New Roman"/>
              </a:rPr>
              <a:t>may  </a:t>
            </a:r>
            <a:r>
              <a:rPr sz="1400" spc="-5" dirty="0">
                <a:latin typeface="Times New Roman"/>
                <a:cs typeface="Times New Roman"/>
              </a:rPr>
              <a:t>require experimentation </a:t>
            </a:r>
            <a:r>
              <a:rPr sz="1400" dirty="0">
                <a:latin typeface="Times New Roman"/>
                <a:cs typeface="Times New Roman"/>
              </a:rPr>
              <a:t>to </a:t>
            </a:r>
            <a:r>
              <a:rPr sz="1400" spc="-5" dirty="0">
                <a:latin typeface="Times New Roman"/>
                <a:cs typeface="Times New Roman"/>
              </a:rPr>
              <a:t>find the best</a:t>
            </a:r>
            <a:r>
              <a:rPr sz="1400" spc="-20" dirty="0">
                <a:latin typeface="Times New Roman"/>
                <a:cs typeface="Times New Roman"/>
              </a:rPr>
              <a:t> </a:t>
            </a:r>
            <a:r>
              <a:rPr sz="1400" spc="-5" dirty="0">
                <a:latin typeface="Times New Roman"/>
                <a:cs typeface="Times New Roman"/>
              </a:rPr>
              <a:t>value.</a:t>
            </a:r>
            <a:endParaRPr sz="1400">
              <a:latin typeface="Times New Roman"/>
              <a:cs typeface="Times New Roman"/>
            </a:endParaRPr>
          </a:p>
          <a:p>
            <a:pPr>
              <a:lnSpc>
                <a:spcPct val="100000"/>
              </a:lnSpc>
              <a:spcBef>
                <a:spcPts val="15"/>
              </a:spcBef>
              <a:buFont typeface="Times New Roman"/>
              <a:buAutoNum type="arabicParenR"/>
            </a:pPr>
            <a:endParaRPr sz="1300">
              <a:latin typeface="Times New Roman"/>
              <a:cs typeface="Times New Roman"/>
            </a:endParaRPr>
          </a:p>
          <a:p>
            <a:pPr marL="12700" marR="78105">
              <a:lnSpc>
                <a:spcPct val="95800"/>
              </a:lnSpc>
              <a:buSzPct val="92857"/>
              <a:buAutoNum type="arabicParenR"/>
              <a:tabLst>
                <a:tab pos="162560" algn="l"/>
              </a:tabLst>
            </a:pPr>
            <a:r>
              <a:rPr sz="1400" spc="-5" dirty="0">
                <a:latin typeface="Times New Roman"/>
                <a:cs typeface="Times New Roman"/>
              </a:rPr>
              <a:t>Number </a:t>
            </a:r>
            <a:r>
              <a:rPr sz="1400" dirty="0">
                <a:latin typeface="Times New Roman"/>
                <a:cs typeface="Times New Roman"/>
              </a:rPr>
              <a:t>of </a:t>
            </a:r>
            <a:r>
              <a:rPr sz="1400" spc="-5" dirty="0">
                <a:latin typeface="Times New Roman"/>
                <a:cs typeface="Times New Roman"/>
              </a:rPr>
              <a:t>Neurons </a:t>
            </a:r>
            <a:r>
              <a:rPr sz="1400" dirty="0">
                <a:latin typeface="Times New Roman"/>
                <a:cs typeface="Times New Roman"/>
              </a:rPr>
              <a:t>per </a:t>
            </a:r>
            <a:r>
              <a:rPr sz="1400" spc="-5" dirty="0">
                <a:latin typeface="Times New Roman"/>
                <a:cs typeface="Times New Roman"/>
              </a:rPr>
              <a:t>Hidden Layer: This is the number </a:t>
            </a:r>
            <a:r>
              <a:rPr sz="1400" dirty="0">
                <a:latin typeface="Times New Roman"/>
                <a:cs typeface="Times New Roman"/>
              </a:rPr>
              <a:t>of neurons </a:t>
            </a:r>
            <a:r>
              <a:rPr sz="1400" spc="-5" dirty="0">
                <a:latin typeface="Times New Roman"/>
                <a:cs typeface="Times New Roman"/>
              </a:rPr>
              <a:t>in each  hidden layer </a:t>
            </a:r>
            <a:r>
              <a:rPr sz="1400" dirty="0">
                <a:latin typeface="Times New Roman"/>
                <a:cs typeface="Times New Roman"/>
              </a:rPr>
              <a:t>of </a:t>
            </a:r>
            <a:r>
              <a:rPr sz="1400" spc="-5" dirty="0">
                <a:latin typeface="Times New Roman"/>
                <a:cs typeface="Times New Roman"/>
              </a:rPr>
              <a:t>the neural network. Again, </a:t>
            </a:r>
            <a:r>
              <a:rPr sz="1400" dirty="0">
                <a:latin typeface="Times New Roman"/>
                <a:cs typeface="Times New Roman"/>
              </a:rPr>
              <a:t>the </a:t>
            </a:r>
            <a:r>
              <a:rPr sz="1400" spc="-5" dirty="0">
                <a:latin typeface="Times New Roman"/>
                <a:cs typeface="Times New Roman"/>
              </a:rPr>
              <a:t>optimal number of neurons </a:t>
            </a:r>
            <a:r>
              <a:rPr sz="1400" dirty="0">
                <a:latin typeface="Times New Roman"/>
                <a:cs typeface="Times New Roman"/>
              </a:rPr>
              <a:t>per  </a:t>
            </a:r>
            <a:r>
              <a:rPr sz="1400" spc="-5" dirty="0">
                <a:latin typeface="Times New Roman"/>
                <a:cs typeface="Times New Roman"/>
              </a:rPr>
              <a:t>layer can vary depending on the problem being solved, and </a:t>
            </a:r>
            <a:r>
              <a:rPr sz="1400" dirty="0">
                <a:latin typeface="Times New Roman"/>
                <a:cs typeface="Times New Roman"/>
              </a:rPr>
              <a:t>it may </a:t>
            </a:r>
            <a:r>
              <a:rPr sz="1400" spc="-5" dirty="0">
                <a:latin typeface="Times New Roman"/>
                <a:cs typeface="Times New Roman"/>
              </a:rPr>
              <a:t>require  experimentation to find the best value.</a:t>
            </a:r>
            <a:endParaRPr sz="1400">
              <a:latin typeface="Times New Roman"/>
              <a:cs typeface="Times New Roman"/>
            </a:endParaRPr>
          </a:p>
          <a:p>
            <a:pPr marL="12700" marR="319405">
              <a:lnSpc>
                <a:spcPts val="1610"/>
              </a:lnSpc>
              <a:spcBef>
                <a:spcPts val="40"/>
              </a:spcBef>
              <a:buSzPct val="92857"/>
              <a:buAutoNum type="arabicParenR"/>
              <a:tabLst>
                <a:tab pos="162560" algn="l"/>
              </a:tabLst>
            </a:pPr>
            <a:r>
              <a:rPr sz="1400" spc="-5" dirty="0">
                <a:latin typeface="Times New Roman"/>
                <a:cs typeface="Times New Roman"/>
              </a:rPr>
              <a:t>Learning Rate: This is the step size used </a:t>
            </a:r>
            <a:r>
              <a:rPr sz="1400" dirty="0">
                <a:latin typeface="Times New Roman"/>
                <a:cs typeface="Times New Roman"/>
              </a:rPr>
              <a:t>in </a:t>
            </a:r>
            <a:r>
              <a:rPr sz="1400" spc="-5" dirty="0">
                <a:latin typeface="Times New Roman"/>
                <a:cs typeface="Times New Roman"/>
              </a:rPr>
              <a:t>the optimization algorithm </a:t>
            </a:r>
            <a:r>
              <a:rPr sz="1400" dirty="0">
                <a:latin typeface="Times New Roman"/>
                <a:cs typeface="Times New Roman"/>
              </a:rPr>
              <a:t>to  </a:t>
            </a:r>
            <a:r>
              <a:rPr sz="1400" spc="-5" dirty="0">
                <a:latin typeface="Times New Roman"/>
                <a:cs typeface="Times New Roman"/>
              </a:rPr>
              <a:t>update the weights </a:t>
            </a:r>
            <a:r>
              <a:rPr sz="1400" dirty="0">
                <a:latin typeface="Times New Roman"/>
                <a:cs typeface="Times New Roman"/>
              </a:rPr>
              <a:t>of the </a:t>
            </a:r>
            <a:r>
              <a:rPr sz="1400" spc="-5" dirty="0">
                <a:latin typeface="Times New Roman"/>
                <a:cs typeface="Times New Roman"/>
              </a:rPr>
              <a:t>neural network. </a:t>
            </a:r>
            <a:r>
              <a:rPr sz="1400" dirty="0">
                <a:latin typeface="Times New Roman"/>
                <a:cs typeface="Times New Roman"/>
              </a:rPr>
              <a:t>A </a:t>
            </a:r>
            <a:r>
              <a:rPr sz="1400" spc="-5" dirty="0">
                <a:latin typeface="Times New Roman"/>
                <a:cs typeface="Times New Roman"/>
              </a:rPr>
              <a:t>small learning rate </a:t>
            </a:r>
            <a:r>
              <a:rPr sz="1400" dirty="0">
                <a:latin typeface="Times New Roman"/>
                <a:cs typeface="Times New Roman"/>
              </a:rPr>
              <a:t>can </a:t>
            </a:r>
            <a:r>
              <a:rPr sz="1400" spc="-5" dirty="0">
                <a:latin typeface="Times New Roman"/>
                <a:cs typeface="Times New Roman"/>
              </a:rPr>
              <a:t>result</a:t>
            </a:r>
            <a:r>
              <a:rPr sz="1400" spc="25" dirty="0">
                <a:latin typeface="Times New Roman"/>
                <a:cs typeface="Times New Roman"/>
              </a:rPr>
              <a:t> </a:t>
            </a:r>
            <a:r>
              <a:rPr sz="1400" spc="-5" dirty="0">
                <a:latin typeface="Times New Roman"/>
                <a:cs typeface="Times New Roman"/>
              </a:rPr>
              <a:t>in</a:t>
            </a:r>
            <a:endParaRPr sz="1400">
              <a:latin typeface="Times New Roman"/>
              <a:cs typeface="Times New Roman"/>
            </a:endParaRPr>
          </a:p>
          <a:p>
            <a:pPr marL="12700" marR="81280">
              <a:lnSpc>
                <a:spcPts val="1610"/>
              </a:lnSpc>
              <a:spcBef>
                <a:spcPts val="5"/>
              </a:spcBef>
            </a:pPr>
            <a:r>
              <a:rPr sz="1400" spc="-5" dirty="0">
                <a:latin typeface="Times New Roman"/>
                <a:cs typeface="Times New Roman"/>
              </a:rPr>
              <a:t>slow convergence, while </a:t>
            </a:r>
            <a:r>
              <a:rPr sz="1400" dirty="0">
                <a:latin typeface="Times New Roman"/>
                <a:cs typeface="Times New Roman"/>
              </a:rPr>
              <a:t>a </a:t>
            </a:r>
            <a:r>
              <a:rPr sz="1400" spc="-5" dirty="0">
                <a:latin typeface="Times New Roman"/>
                <a:cs typeface="Times New Roman"/>
              </a:rPr>
              <a:t>large learning rate can result in the optimization  algorithm overshooting the minimum </a:t>
            </a:r>
            <a:r>
              <a:rPr sz="1400" dirty="0">
                <a:latin typeface="Times New Roman"/>
                <a:cs typeface="Times New Roman"/>
              </a:rPr>
              <a:t>of </a:t>
            </a:r>
            <a:r>
              <a:rPr sz="1400" spc="-5" dirty="0">
                <a:latin typeface="Times New Roman"/>
                <a:cs typeface="Times New Roman"/>
              </a:rPr>
              <a:t>the </a:t>
            </a:r>
            <a:r>
              <a:rPr sz="1400" dirty="0">
                <a:latin typeface="Times New Roman"/>
                <a:cs typeface="Times New Roman"/>
              </a:rPr>
              <a:t>loss </a:t>
            </a:r>
            <a:r>
              <a:rPr sz="1400" spc="-5" dirty="0">
                <a:latin typeface="Times New Roman"/>
                <a:cs typeface="Times New Roman"/>
              </a:rPr>
              <a:t>function. This hyperparameter  must </a:t>
            </a:r>
            <a:r>
              <a:rPr sz="1400" dirty="0">
                <a:latin typeface="Times New Roman"/>
                <a:cs typeface="Times New Roman"/>
              </a:rPr>
              <a:t>be </a:t>
            </a:r>
            <a:r>
              <a:rPr sz="1400" spc="-5" dirty="0">
                <a:latin typeface="Times New Roman"/>
                <a:cs typeface="Times New Roman"/>
              </a:rPr>
              <a:t>tuned </a:t>
            </a:r>
            <a:r>
              <a:rPr sz="1400" dirty="0">
                <a:latin typeface="Times New Roman"/>
                <a:cs typeface="Times New Roman"/>
              </a:rPr>
              <a:t>to achieve the </a:t>
            </a:r>
            <a:r>
              <a:rPr sz="1400" spc="-5" dirty="0">
                <a:latin typeface="Times New Roman"/>
                <a:cs typeface="Times New Roman"/>
              </a:rPr>
              <a:t>best</a:t>
            </a:r>
            <a:r>
              <a:rPr sz="1400" spc="-60" dirty="0">
                <a:latin typeface="Times New Roman"/>
                <a:cs typeface="Times New Roman"/>
              </a:rPr>
              <a:t> </a:t>
            </a:r>
            <a:r>
              <a:rPr sz="1400" spc="-5" dirty="0">
                <a:latin typeface="Times New Roman"/>
                <a:cs typeface="Times New Roman"/>
              </a:rPr>
              <a:t>results.</a:t>
            </a:r>
            <a:endParaRPr sz="1400">
              <a:latin typeface="Times New Roman"/>
              <a:cs typeface="Times New Roman"/>
            </a:endParaRPr>
          </a:p>
          <a:p>
            <a:pPr marL="161925" indent="-149860">
              <a:lnSpc>
                <a:spcPts val="1525"/>
              </a:lnSpc>
              <a:buSzPct val="92857"/>
              <a:buAutoNum type="arabicParenR" startAt="4"/>
              <a:tabLst>
                <a:tab pos="162560" algn="l"/>
              </a:tabLst>
            </a:pPr>
            <a:r>
              <a:rPr sz="1400" spc="-5" dirty="0">
                <a:latin typeface="Times New Roman"/>
                <a:cs typeface="Times New Roman"/>
              </a:rPr>
              <a:t>Activation </a:t>
            </a:r>
            <a:r>
              <a:rPr sz="1400" spc="-10" dirty="0">
                <a:latin typeface="Times New Roman"/>
                <a:cs typeface="Times New Roman"/>
              </a:rPr>
              <a:t>Functions: </a:t>
            </a:r>
            <a:r>
              <a:rPr sz="1400" spc="-5" dirty="0">
                <a:latin typeface="Times New Roman"/>
                <a:cs typeface="Times New Roman"/>
              </a:rPr>
              <a:t>These </a:t>
            </a:r>
            <a:r>
              <a:rPr sz="1400" dirty="0">
                <a:latin typeface="Times New Roman"/>
                <a:cs typeface="Times New Roman"/>
              </a:rPr>
              <a:t>are </a:t>
            </a:r>
            <a:r>
              <a:rPr sz="1400" spc="-5" dirty="0">
                <a:latin typeface="Times New Roman"/>
                <a:cs typeface="Times New Roman"/>
              </a:rPr>
              <a:t>the functions </a:t>
            </a:r>
            <a:r>
              <a:rPr sz="1400" spc="-10" dirty="0">
                <a:latin typeface="Times New Roman"/>
                <a:cs typeface="Times New Roman"/>
              </a:rPr>
              <a:t>applied </a:t>
            </a:r>
            <a:r>
              <a:rPr sz="1400" spc="-5" dirty="0">
                <a:latin typeface="Times New Roman"/>
                <a:cs typeface="Times New Roman"/>
              </a:rPr>
              <a:t>to the output </a:t>
            </a:r>
            <a:r>
              <a:rPr sz="1400" dirty="0">
                <a:latin typeface="Times New Roman"/>
                <a:cs typeface="Times New Roman"/>
              </a:rPr>
              <a:t>of</a:t>
            </a:r>
            <a:r>
              <a:rPr sz="1400" spc="110" dirty="0">
                <a:latin typeface="Times New Roman"/>
                <a:cs typeface="Times New Roman"/>
              </a:rPr>
              <a:t> </a:t>
            </a:r>
            <a:r>
              <a:rPr sz="1400" spc="-10" dirty="0">
                <a:latin typeface="Times New Roman"/>
                <a:cs typeface="Times New Roman"/>
              </a:rPr>
              <a:t>each</a:t>
            </a:r>
            <a:endParaRPr sz="1400">
              <a:latin typeface="Times New Roman"/>
              <a:cs typeface="Times New Roman"/>
            </a:endParaRPr>
          </a:p>
          <a:p>
            <a:pPr marL="12700" marR="126364">
              <a:lnSpc>
                <a:spcPct val="96000"/>
              </a:lnSpc>
              <a:spcBef>
                <a:spcPts val="35"/>
              </a:spcBef>
            </a:pPr>
            <a:r>
              <a:rPr sz="1400" spc="-5" dirty="0">
                <a:latin typeface="Times New Roman"/>
                <a:cs typeface="Times New Roman"/>
              </a:rPr>
              <a:t>neuron to introduce non-linearity in the neural network. Common choices  include the sigmoid function, the ReLU (rectified linear unit) function, </a:t>
            </a:r>
            <a:r>
              <a:rPr sz="1400" spc="-10" dirty="0">
                <a:latin typeface="Times New Roman"/>
                <a:cs typeface="Times New Roman"/>
              </a:rPr>
              <a:t>and </a:t>
            </a:r>
            <a:r>
              <a:rPr sz="1400" spc="-5" dirty="0">
                <a:latin typeface="Times New Roman"/>
                <a:cs typeface="Times New Roman"/>
              </a:rPr>
              <a:t>the  softmax function. The choice </a:t>
            </a:r>
            <a:r>
              <a:rPr sz="1400" dirty="0">
                <a:latin typeface="Times New Roman"/>
                <a:cs typeface="Times New Roman"/>
              </a:rPr>
              <a:t>of </a:t>
            </a:r>
            <a:r>
              <a:rPr sz="1400" spc="-5" dirty="0">
                <a:latin typeface="Times New Roman"/>
                <a:cs typeface="Times New Roman"/>
              </a:rPr>
              <a:t>activation function can have </a:t>
            </a:r>
            <a:r>
              <a:rPr sz="1400" dirty="0">
                <a:latin typeface="Times New Roman"/>
                <a:cs typeface="Times New Roman"/>
              </a:rPr>
              <a:t>a </a:t>
            </a:r>
            <a:r>
              <a:rPr sz="1400" spc="-5" dirty="0">
                <a:latin typeface="Times New Roman"/>
                <a:cs typeface="Times New Roman"/>
              </a:rPr>
              <a:t>significant  impact on the performance </a:t>
            </a:r>
            <a:r>
              <a:rPr sz="1400" dirty="0">
                <a:latin typeface="Times New Roman"/>
                <a:cs typeface="Times New Roman"/>
              </a:rPr>
              <a:t>of the</a:t>
            </a:r>
            <a:r>
              <a:rPr sz="1400" spc="-5" dirty="0">
                <a:latin typeface="Times New Roman"/>
                <a:cs typeface="Times New Roman"/>
              </a:rPr>
              <a:t> model.</a:t>
            </a:r>
            <a:endParaRPr sz="1400">
              <a:latin typeface="Times New Roman"/>
              <a:cs typeface="Times New Roman"/>
            </a:endParaRPr>
          </a:p>
          <a:p>
            <a:pPr marL="12700" marR="69850">
              <a:lnSpc>
                <a:spcPts val="1610"/>
              </a:lnSpc>
              <a:spcBef>
                <a:spcPts val="40"/>
              </a:spcBef>
              <a:buSzPct val="92857"/>
              <a:buAutoNum type="arabicParenR" startAt="5"/>
              <a:tabLst>
                <a:tab pos="162560" algn="l"/>
              </a:tabLst>
            </a:pPr>
            <a:r>
              <a:rPr sz="1400" spc="-5" dirty="0">
                <a:latin typeface="Times New Roman"/>
                <a:cs typeface="Times New Roman"/>
              </a:rPr>
              <a:t>Loss Function: This is the function that measures the difference between the  predicted output and the actual output. Common choices for classification  problems include cross-entropy loss </a:t>
            </a:r>
            <a:r>
              <a:rPr sz="1400" spc="-10" dirty="0">
                <a:latin typeface="Times New Roman"/>
                <a:cs typeface="Times New Roman"/>
              </a:rPr>
              <a:t>and </a:t>
            </a:r>
            <a:r>
              <a:rPr sz="1400" spc="-5" dirty="0">
                <a:latin typeface="Times New Roman"/>
                <a:cs typeface="Times New Roman"/>
              </a:rPr>
              <a:t>hinge loss. The choice </a:t>
            </a:r>
            <a:r>
              <a:rPr sz="1400" dirty="0">
                <a:latin typeface="Times New Roman"/>
                <a:cs typeface="Times New Roman"/>
              </a:rPr>
              <a:t>of </a:t>
            </a:r>
            <a:r>
              <a:rPr sz="1400" spc="-5" dirty="0">
                <a:latin typeface="Times New Roman"/>
                <a:cs typeface="Times New Roman"/>
              </a:rPr>
              <a:t>loss function  </a:t>
            </a:r>
            <a:r>
              <a:rPr sz="1400" dirty="0">
                <a:latin typeface="Times New Roman"/>
                <a:cs typeface="Times New Roman"/>
              </a:rPr>
              <a:t>can </a:t>
            </a:r>
            <a:r>
              <a:rPr sz="1400" spc="-5" dirty="0">
                <a:latin typeface="Times New Roman"/>
                <a:cs typeface="Times New Roman"/>
              </a:rPr>
              <a:t>also have </a:t>
            </a:r>
            <a:r>
              <a:rPr sz="1400" dirty="0">
                <a:latin typeface="Times New Roman"/>
                <a:cs typeface="Times New Roman"/>
              </a:rPr>
              <a:t>a </a:t>
            </a:r>
            <a:r>
              <a:rPr sz="1400" spc="-5" dirty="0">
                <a:latin typeface="Times New Roman"/>
                <a:cs typeface="Times New Roman"/>
              </a:rPr>
              <a:t>significant impact on the performance of the model.Finding the  best hyperparameters </a:t>
            </a:r>
            <a:r>
              <a:rPr sz="1400" dirty="0">
                <a:latin typeface="Times New Roman"/>
                <a:cs typeface="Times New Roman"/>
              </a:rPr>
              <a:t>for a </a:t>
            </a:r>
            <a:r>
              <a:rPr sz="1400" spc="-5" dirty="0">
                <a:latin typeface="Times New Roman"/>
                <a:cs typeface="Times New Roman"/>
              </a:rPr>
              <a:t>given problem typically involves </a:t>
            </a:r>
            <a:r>
              <a:rPr sz="1400" dirty="0">
                <a:latin typeface="Times New Roman"/>
                <a:cs typeface="Times New Roman"/>
              </a:rPr>
              <a:t>a </a:t>
            </a:r>
            <a:r>
              <a:rPr sz="1400" spc="-5" dirty="0">
                <a:latin typeface="Times New Roman"/>
                <a:cs typeface="Times New Roman"/>
              </a:rPr>
              <a:t>process </a:t>
            </a:r>
            <a:r>
              <a:rPr sz="1400" dirty="0">
                <a:latin typeface="Times New Roman"/>
                <a:cs typeface="Times New Roman"/>
              </a:rPr>
              <a:t>of</a:t>
            </a:r>
            <a:r>
              <a:rPr sz="1400" spc="5" dirty="0">
                <a:latin typeface="Times New Roman"/>
                <a:cs typeface="Times New Roman"/>
              </a:rPr>
              <a:t> </a:t>
            </a:r>
            <a:r>
              <a:rPr sz="1400" spc="-5" dirty="0">
                <a:latin typeface="Times New Roman"/>
                <a:cs typeface="Times New Roman"/>
              </a:rPr>
              <a:t>trial</a:t>
            </a:r>
            <a:endParaRPr sz="1400">
              <a:latin typeface="Times New Roman"/>
              <a:cs typeface="Times New Roman"/>
            </a:endParaRPr>
          </a:p>
          <a:p>
            <a:pPr marL="12700" marR="454025">
              <a:lnSpc>
                <a:spcPts val="1610"/>
              </a:lnSpc>
            </a:pPr>
            <a:r>
              <a:rPr sz="1400" spc="-5" dirty="0">
                <a:latin typeface="Times New Roman"/>
                <a:cs typeface="Times New Roman"/>
              </a:rPr>
              <a:t>and error, where the </a:t>
            </a:r>
            <a:r>
              <a:rPr sz="1400" dirty="0">
                <a:latin typeface="Times New Roman"/>
                <a:cs typeface="Times New Roman"/>
              </a:rPr>
              <a:t>model is </a:t>
            </a:r>
            <a:r>
              <a:rPr sz="1400" spc="-5" dirty="0">
                <a:latin typeface="Times New Roman"/>
                <a:cs typeface="Times New Roman"/>
              </a:rPr>
              <a:t>trained with different values for each  hyperparameter and the performance </a:t>
            </a:r>
            <a:r>
              <a:rPr sz="1400" dirty="0">
                <a:latin typeface="Times New Roman"/>
                <a:cs typeface="Times New Roman"/>
              </a:rPr>
              <a:t>is </a:t>
            </a:r>
            <a:r>
              <a:rPr sz="1400" spc="-5" dirty="0">
                <a:latin typeface="Times New Roman"/>
                <a:cs typeface="Times New Roman"/>
              </a:rPr>
              <a:t>evaluated </a:t>
            </a:r>
            <a:r>
              <a:rPr sz="1400" dirty="0">
                <a:latin typeface="Times New Roman"/>
                <a:cs typeface="Times New Roman"/>
              </a:rPr>
              <a:t>on a </a:t>
            </a:r>
            <a:r>
              <a:rPr sz="1400" spc="-5" dirty="0">
                <a:latin typeface="Times New Roman"/>
                <a:cs typeface="Times New Roman"/>
              </a:rPr>
              <a:t>validation set.</a:t>
            </a:r>
            <a:r>
              <a:rPr sz="1400" spc="10" dirty="0">
                <a:latin typeface="Times New Roman"/>
                <a:cs typeface="Times New Roman"/>
              </a:rPr>
              <a:t> </a:t>
            </a:r>
            <a:r>
              <a:rPr sz="1400" spc="-5" dirty="0">
                <a:latin typeface="Times New Roman"/>
                <a:cs typeface="Times New Roman"/>
              </a:rPr>
              <a:t>Grid</a:t>
            </a:r>
            <a:endParaRPr sz="1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0884" y="914348"/>
            <a:ext cx="5838190" cy="205104"/>
          </a:xfrm>
          <a:custGeom>
            <a:avLst/>
            <a:gdLst/>
            <a:ahLst/>
            <a:cxnLst/>
            <a:rect l="l" t="t" r="r" b="b"/>
            <a:pathLst>
              <a:path w="5838190" h="205105">
                <a:moveTo>
                  <a:pt x="3048" y="0"/>
                </a:moveTo>
                <a:lnTo>
                  <a:pt x="0" y="0"/>
                </a:lnTo>
                <a:lnTo>
                  <a:pt x="0" y="204520"/>
                </a:lnTo>
                <a:lnTo>
                  <a:pt x="3048" y="204520"/>
                </a:lnTo>
                <a:lnTo>
                  <a:pt x="3048" y="0"/>
                </a:lnTo>
                <a:close/>
              </a:path>
              <a:path w="5838190" h="205105">
                <a:moveTo>
                  <a:pt x="5837872" y="0"/>
                </a:moveTo>
                <a:lnTo>
                  <a:pt x="5834837" y="0"/>
                </a:lnTo>
                <a:lnTo>
                  <a:pt x="5834837" y="204520"/>
                </a:lnTo>
                <a:lnTo>
                  <a:pt x="5837872" y="204520"/>
                </a:lnTo>
                <a:lnTo>
                  <a:pt x="5837872" y="0"/>
                </a:lnTo>
                <a:close/>
              </a:path>
            </a:pathLst>
          </a:custGeom>
          <a:solidFill>
            <a:srgbClr val="D9D9E2"/>
          </a:solidFill>
        </p:spPr>
        <p:txBody>
          <a:bodyPr wrap="square" lIns="0" tIns="0" rIns="0" bIns="0" rtlCol="0"/>
          <a:lstStyle/>
          <a:p>
            <a:endParaRPr/>
          </a:p>
        </p:txBody>
      </p:sp>
      <p:sp>
        <p:nvSpPr>
          <p:cNvPr id="3" name="object 3"/>
          <p:cNvSpPr txBox="1"/>
          <p:nvPr/>
        </p:nvSpPr>
        <p:spPr>
          <a:xfrm>
            <a:off x="902004" y="889761"/>
            <a:ext cx="5694045" cy="443865"/>
          </a:xfrm>
          <a:prstGeom prst="rect">
            <a:avLst/>
          </a:prstGeom>
        </p:spPr>
        <p:txBody>
          <a:bodyPr vert="horz" wrap="square" lIns="0" tIns="27305" rIns="0" bIns="0" rtlCol="0">
            <a:spAutoFit/>
          </a:bodyPr>
          <a:lstStyle/>
          <a:p>
            <a:pPr marL="12700" marR="5080">
              <a:lnSpc>
                <a:spcPts val="1610"/>
              </a:lnSpc>
              <a:spcBef>
                <a:spcPts val="215"/>
              </a:spcBef>
            </a:pPr>
            <a:r>
              <a:rPr sz="1400" dirty="0">
                <a:latin typeface="Times New Roman"/>
                <a:cs typeface="Times New Roman"/>
              </a:rPr>
              <a:t>search, </a:t>
            </a:r>
            <a:r>
              <a:rPr sz="1400" spc="-5" dirty="0">
                <a:latin typeface="Times New Roman"/>
                <a:cs typeface="Times New Roman"/>
              </a:rPr>
              <a:t>random search, and Bayesian optimization </a:t>
            </a:r>
            <a:r>
              <a:rPr sz="1400" dirty="0">
                <a:latin typeface="Times New Roman"/>
                <a:cs typeface="Times New Roman"/>
              </a:rPr>
              <a:t>are </a:t>
            </a:r>
            <a:r>
              <a:rPr sz="1400" spc="-5" dirty="0">
                <a:latin typeface="Times New Roman"/>
                <a:cs typeface="Times New Roman"/>
              </a:rPr>
              <a:t>common techniques used  </a:t>
            </a:r>
            <a:r>
              <a:rPr sz="1400" dirty="0">
                <a:latin typeface="Times New Roman"/>
                <a:cs typeface="Times New Roman"/>
              </a:rPr>
              <a:t>to </a:t>
            </a:r>
            <a:r>
              <a:rPr sz="1400" spc="-5" dirty="0">
                <a:latin typeface="Times New Roman"/>
                <a:cs typeface="Times New Roman"/>
              </a:rPr>
              <a:t>automate this process.</a:t>
            </a:r>
            <a:endParaRPr sz="1400">
              <a:latin typeface="Times New Roman"/>
              <a:cs typeface="Times New Roman"/>
            </a:endParaRPr>
          </a:p>
        </p:txBody>
      </p:sp>
      <p:sp>
        <p:nvSpPr>
          <p:cNvPr id="4" name="object 4"/>
          <p:cNvSpPr/>
          <p:nvPr/>
        </p:nvSpPr>
        <p:spPr>
          <a:xfrm>
            <a:off x="830884" y="1118869"/>
            <a:ext cx="5838190" cy="207645"/>
          </a:xfrm>
          <a:custGeom>
            <a:avLst/>
            <a:gdLst/>
            <a:ahLst/>
            <a:cxnLst/>
            <a:rect l="l" t="t" r="r" b="b"/>
            <a:pathLst>
              <a:path w="5838190" h="207644">
                <a:moveTo>
                  <a:pt x="5834761" y="204216"/>
                </a:moveTo>
                <a:lnTo>
                  <a:pt x="3048" y="204216"/>
                </a:lnTo>
                <a:lnTo>
                  <a:pt x="3048" y="0"/>
                </a:lnTo>
                <a:lnTo>
                  <a:pt x="0" y="0"/>
                </a:lnTo>
                <a:lnTo>
                  <a:pt x="0" y="207264"/>
                </a:lnTo>
                <a:lnTo>
                  <a:pt x="3048" y="207264"/>
                </a:lnTo>
                <a:lnTo>
                  <a:pt x="5834761" y="207264"/>
                </a:lnTo>
                <a:lnTo>
                  <a:pt x="5834761" y="204216"/>
                </a:lnTo>
                <a:close/>
              </a:path>
              <a:path w="5838190" h="207644">
                <a:moveTo>
                  <a:pt x="5837872" y="0"/>
                </a:moveTo>
                <a:lnTo>
                  <a:pt x="5834837" y="0"/>
                </a:lnTo>
                <a:lnTo>
                  <a:pt x="5834837" y="207264"/>
                </a:lnTo>
                <a:lnTo>
                  <a:pt x="5837872" y="207264"/>
                </a:lnTo>
                <a:lnTo>
                  <a:pt x="5837872" y="0"/>
                </a:lnTo>
                <a:close/>
              </a:path>
            </a:pathLst>
          </a:custGeom>
          <a:solidFill>
            <a:srgbClr val="D9D9E2"/>
          </a:solidFill>
        </p:spPr>
        <p:txBody>
          <a:bodyPr wrap="square" lIns="0" tIns="0" rIns="0" bIns="0" rtlCol="0"/>
          <a:lstStyle/>
          <a:p>
            <a:endParaRPr/>
          </a:p>
        </p:txBody>
      </p:sp>
      <p:grpSp>
        <p:nvGrpSpPr>
          <p:cNvPr id="5" name="object 5"/>
          <p:cNvGrpSpPr/>
          <p:nvPr/>
        </p:nvGrpSpPr>
        <p:grpSpPr>
          <a:xfrm>
            <a:off x="830884" y="1516633"/>
            <a:ext cx="5838190" cy="841375"/>
            <a:chOff x="830884" y="1516633"/>
            <a:chExt cx="5838190" cy="841375"/>
          </a:xfrm>
        </p:grpSpPr>
        <p:sp>
          <p:nvSpPr>
            <p:cNvPr id="6" name="object 6"/>
            <p:cNvSpPr/>
            <p:nvPr/>
          </p:nvSpPr>
          <p:spPr>
            <a:xfrm>
              <a:off x="893368" y="1516633"/>
              <a:ext cx="5772785" cy="629920"/>
            </a:xfrm>
            <a:custGeom>
              <a:avLst/>
              <a:gdLst/>
              <a:ahLst/>
              <a:cxnLst/>
              <a:rect l="l" t="t" r="r" b="b"/>
              <a:pathLst>
                <a:path w="5772784" h="629919">
                  <a:moveTo>
                    <a:pt x="5772277" y="0"/>
                  </a:moveTo>
                  <a:lnTo>
                    <a:pt x="3048" y="0"/>
                  </a:lnTo>
                  <a:lnTo>
                    <a:pt x="0" y="0"/>
                  </a:lnTo>
                  <a:lnTo>
                    <a:pt x="0" y="629412"/>
                  </a:lnTo>
                  <a:lnTo>
                    <a:pt x="3048" y="629412"/>
                  </a:lnTo>
                  <a:lnTo>
                    <a:pt x="5772277" y="629412"/>
                  </a:lnTo>
                  <a:lnTo>
                    <a:pt x="5772277" y="626364"/>
                  </a:lnTo>
                  <a:lnTo>
                    <a:pt x="3048" y="626364"/>
                  </a:lnTo>
                  <a:lnTo>
                    <a:pt x="3048" y="3048"/>
                  </a:lnTo>
                  <a:lnTo>
                    <a:pt x="5772277" y="3048"/>
                  </a:lnTo>
                  <a:lnTo>
                    <a:pt x="5772277" y="0"/>
                  </a:lnTo>
                  <a:close/>
                </a:path>
              </a:pathLst>
            </a:custGeom>
            <a:solidFill>
              <a:srgbClr val="D9D9E2"/>
            </a:solidFill>
          </p:spPr>
          <p:txBody>
            <a:bodyPr wrap="square" lIns="0" tIns="0" rIns="0" bIns="0" rtlCol="0"/>
            <a:lstStyle/>
            <a:p>
              <a:endParaRPr/>
            </a:p>
          </p:txBody>
        </p:sp>
        <p:sp>
          <p:nvSpPr>
            <p:cNvPr id="7" name="object 7"/>
            <p:cNvSpPr/>
            <p:nvPr/>
          </p:nvSpPr>
          <p:spPr>
            <a:xfrm>
              <a:off x="896416" y="2149093"/>
              <a:ext cx="5769610" cy="205740"/>
            </a:xfrm>
            <a:custGeom>
              <a:avLst/>
              <a:gdLst/>
              <a:ahLst/>
              <a:cxnLst/>
              <a:rect l="l" t="t" r="r" b="b"/>
              <a:pathLst>
                <a:path w="5769609" h="205739">
                  <a:moveTo>
                    <a:pt x="5769229" y="0"/>
                  </a:moveTo>
                  <a:lnTo>
                    <a:pt x="0" y="0"/>
                  </a:lnTo>
                  <a:lnTo>
                    <a:pt x="0" y="205740"/>
                  </a:lnTo>
                  <a:lnTo>
                    <a:pt x="5769229" y="205740"/>
                  </a:lnTo>
                  <a:lnTo>
                    <a:pt x="5769229" y="0"/>
                  </a:lnTo>
                  <a:close/>
                </a:path>
              </a:pathLst>
            </a:custGeom>
            <a:solidFill>
              <a:srgbClr val="F7F7F8"/>
            </a:solidFill>
          </p:spPr>
          <p:txBody>
            <a:bodyPr wrap="square" lIns="0" tIns="0" rIns="0" bIns="0" rtlCol="0"/>
            <a:lstStyle/>
            <a:p>
              <a:endParaRPr/>
            </a:p>
          </p:txBody>
        </p:sp>
        <p:sp>
          <p:nvSpPr>
            <p:cNvPr id="8" name="object 8"/>
            <p:cNvSpPr/>
            <p:nvPr/>
          </p:nvSpPr>
          <p:spPr>
            <a:xfrm>
              <a:off x="830884" y="1516633"/>
              <a:ext cx="5838190" cy="841375"/>
            </a:xfrm>
            <a:custGeom>
              <a:avLst/>
              <a:gdLst/>
              <a:ahLst/>
              <a:cxnLst/>
              <a:rect l="l" t="t" r="r" b="b"/>
              <a:pathLst>
                <a:path w="5838190" h="841375">
                  <a:moveTo>
                    <a:pt x="5834761" y="629424"/>
                  </a:moveTo>
                  <a:lnTo>
                    <a:pt x="3048" y="629424"/>
                  </a:lnTo>
                  <a:lnTo>
                    <a:pt x="0" y="629424"/>
                  </a:lnTo>
                  <a:lnTo>
                    <a:pt x="0" y="841248"/>
                  </a:lnTo>
                  <a:lnTo>
                    <a:pt x="3048" y="841248"/>
                  </a:lnTo>
                  <a:lnTo>
                    <a:pt x="5834761" y="841248"/>
                  </a:lnTo>
                  <a:lnTo>
                    <a:pt x="5834761" y="838200"/>
                  </a:lnTo>
                  <a:lnTo>
                    <a:pt x="3048" y="838200"/>
                  </a:lnTo>
                  <a:lnTo>
                    <a:pt x="3048" y="632460"/>
                  </a:lnTo>
                  <a:lnTo>
                    <a:pt x="5834761" y="632460"/>
                  </a:lnTo>
                  <a:lnTo>
                    <a:pt x="5834761" y="629424"/>
                  </a:lnTo>
                  <a:close/>
                </a:path>
                <a:path w="5838190" h="841375">
                  <a:moveTo>
                    <a:pt x="5837872" y="0"/>
                  </a:moveTo>
                  <a:lnTo>
                    <a:pt x="5834837" y="0"/>
                  </a:lnTo>
                  <a:lnTo>
                    <a:pt x="5834837" y="841248"/>
                  </a:lnTo>
                  <a:lnTo>
                    <a:pt x="5837872" y="841248"/>
                  </a:lnTo>
                  <a:lnTo>
                    <a:pt x="5837872" y="0"/>
                  </a:lnTo>
                  <a:close/>
                </a:path>
              </a:pathLst>
            </a:custGeom>
            <a:solidFill>
              <a:srgbClr val="D9D9E2"/>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506371"/>
            <a:ext cx="5006975" cy="3717290"/>
          </a:xfrm>
          <a:prstGeom prst="rect">
            <a:avLst/>
          </a:prstGeom>
        </p:spPr>
        <p:txBody>
          <a:bodyPr vert="horz" wrap="square" lIns="0" tIns="137795" rIns="0" bIns="0" rtlCol="0">
            <a:spAutoFit/>
          </a:bodyPr>
          <a:lstStyle/>
          <a:p>
            <a:pPr marL="12700">
              <a:lnSpc>
                <a:spcPct val="100000"/>
              </a:lnSpc>
              <a:spcBef>
                <a:spcPts val="1085"/>
              </a:spcBef>
            </a:pPr>
            <a:r>
              <a:rPr sz="1600" b="1" spc="-5" dirty="0">
                <a:latin typeface="Carlito"/>
                <a:cs typeface="Carlito"/>
              </a:rPr>
              <a:t>TABLE OF CONTENTS:-</a:t>
            </a:r>
            <a:endParaRPr sz="1600">
              <a:latin typeface="Carlito"/>
              <a:cs typeface="Carlito"/>
            </a:endParaRPr>
          </a:p>
          <a:p>
            <a:pPr marL="178435" indent="-166370">
              <a:lnSpc>
                <a:spcPct val="100000"/>
              </a:lnSpc>
              <a:spcBef>
                <a:spcPts val="980"/>
              </a:spcBef>
              <a:buSzPct val="93750"/>
              <a:buAutoNum type="arabicParenR"/>
              <a:tabLst>
                <a:tab pos="179070" algn="l"/>
              </a:tabLst>
            </a:pPr>
            <a:r>
              <a:rPr sz="1600" b="1" dirty="0">
                <a:latin typeface="Carlito"/>
                <a:cs typeface="Carlito"/>
              </a:rPr>
              <a:t>What </a:t>
            </a:r>
            <a:r>
              <a:rPr sz="1600" b="1" spc="-5" dirty="0">
                <a:latin typeface="Carlito"/>
                <a:cs typeface="Carlito"/>
              </a:rPr>
              <a:t>is ANN?How it is different from</a:t>
            </a:r>
            <a:r>
              <a:rPr sz="1600" b="1" spc="20" dirty="0">
                <a:latin typeface="Carlito"/>
                <a:cs typeface="Carlito"/>
              </a:rPr>
              <a:t> </a:t>
            </a:r>
            <a:r>
              <a:rPr sz="1600" b="1" spc="-5" dirty="0">
                <a:latin typeface="Carlito"/>
                <a:cs typeface="Carlito"/>
              </a:rPr>
              <a:t>ML?</a:t>
            </a:r>
            <a:endParaRPr sz="1600">
              <a:latin typeface="Carlito"/>
              <a:cs typeface="Carlito"/>
            </a:endParaRPr>
          </a:p>
          <a:p>
            <a:pPr marL="222885" indent="-210820" algn="just">
              <a:lnSpc>
                <a:spcPct val="100000"/>
              </a:lnSpc>
              <a:spcBef>
                <a:spcPts val="985"/>
              </a:spcBef>
              <a:buSzPct val="93750"/>
              <a:buAutoNum type="arabicParenR"/>
              <a:tabLst>
                <a:tab pos="223520" algn="l"/>
              </a:tabLst>
            </a:pPr>
            <a:r>
              <a:rPr sz="1600" b="1" spc="-5" dirty="0">
                <a:latin typeface="Carlito"/>
                <a:cs typeface="Carlito"/>
              </a:rPr>
              <a:t>Use-case </a:t>
            </a:r>
            <a:r>
              <a:rPr sz="1600" b="1" dirty="0">
                <a:latin typeface="Carlito"/>
                <a:cs typeface="Carlito"/>
              </a:rPr>
              <a:t>of </a:t>
            </a:r>
            <a:r>
              <a:rPr sz="1600" b="1" spc="-5" dirty="0">
                <a:latin typeface="Carlito"/>
                <a:cs typeface="Carlito"/>
              </a:rPr>
              <a:t>ANN,How ANN came to</a:t>
            </a:r>
            <a:r>
              <a:rPr sz="1600" b="1" spc="10" dirty="0">
                <a:latin typeface="Carlito"/>
                <a:cs typeface="Carlito"/>
              </a:rPr>
              <a:t> </a:t>
            </a:r>
            <a:r>
              <a:rPr sz="1600" b="1" spc="-5" dirty="0">
                <a:latin typeface="Carlito"/>
                <a:cs typeface="Carlito"/>
              </a:rPr>
              <a:t>evolution</a:t>
            </a:r>
            <a:endParaRPr sz="1600">
              <a:latin typeface="Carlito"/>
              <a:cs typeface="Carlito"/>
            </a:endParaRPr>
          </a:p>
          <a:p>
            <a:pPr marL="224154" indent="-212090" algn="just">
              <a:lnSpc>
                <a:spcPct val="100000"/>
              </a:lnSpc>
              <a:spcBef>
                <a:spcPts val="994"/>
              </a:spcBef>
              <a:buSzPct val="93750"/>
              <a:buAutoNum type="arabicParenR"/>
              <a:tabLst>
                <a:tab pos="224790" algn="l"/>
              </a:tabLst>
            </a:pPr>
            <a:r>
              <a:rPr sz="1600" b="1" spc="-5" dirty="0">
                <a:latin typeface="Carlito"/>
                <a:cs typeface="Carlito"/>
              </a:rPr>
              <a:t>Mathematical fundamentals behind</a:t>
            </a:r>
            <a:r>
              <a:rPr sz="1600" b="1" spc="-10" dirty="0">
                <a:latin typeface="Carlito"/>
                <a:cs typeface="Carlito"/>
              </a:rPr>
              <a:t> </a:t>
            </a:r>
            <a:r>
              <a:rPr sz="1600" b="1" spc="-5" dirty="0">
                <a:latin typeface="Carlito"/>
                <a:cs typeface="Carlito"/>
              </a:rPr>
              <a:t>ANN</a:t>
            </a:r>
            <a:endParaRPr sz="1600">
              <a:latin typeface="Carlito"/>
              <a:cs typeface="Carlito"/>
            </a:endParaRPr>
          </a:p>
          <a:p>
            <a:pPr marL="12700" marR="5080" algn="just">
              <a:lnSpc>
                <a:spcPct val="151300"/>
              </a:lnSpc>
              <a:spcBef>
                <a:spcPts val="5"/>
              </a:spcBef>
              <a:buSzPct val="93750"/>
              <a:buAutoNum type="arabicParenR"/>
              <a:tabLst>
                <a:tab pos="179070" algn="l"/>
              </a:tabLst>
            </a:pPr>
            <a:r>
              <a:rPr sz="1600" b="1" spc="-5" dirty="0">
                <a:latin typeface="Carlito"/>
                <a:cs typeface="Carlito"/>
              </a:rPr>
              <a:t>How ANN works and libraries used for ann,ann evolution  5)Difference between ann regression and ann classification  6)Loss function,activation</a:t>
            </a:r>
            <a:r>
              <a:rPr sz="1600" b="1" spc="-10" dirty="0">
                <a:latin typeface="Carlito"/>
                <a:cs typeface="Carlito"/>
              </a:rPr>
              <a:t> </a:t>
            </a:r>
            <a:r>
              <a:rPr sz="1600" b="1" spc="-5" dirty="0">
                <a:latin typeface="Carlito"/>
                <a:cs typeface="Carlito"/>
              </a:rPr>
              <a:t>functions</a:t>
            </a:r>
            <a:endParaRPr sz="1600">
              <a:latin typeface="Carlito"/>
              <a:cs typeface="Carlito"/>
            </a:endParaRPr>
          </a:p>
          <a:p>
            <a:pPr marL="12700" marR="2536190">
              <a:lnSpc>
                <a:spcPct val="151300"/>
              </a:lnSpc>
              <a:spcBef>
                <a:spcPts val="10"/>
              </a:spcBef>
            </a:pPr>
            <a:r>
              <a:rPr sz="1600" b="1" spc="-5" dirty="0">
                <a:latin typeface="Carlito"/>
                <a:cs typeface="Carlito"/>
              </a:rPr>
              <a:t>7)Backward propogation  </a:t>
            </a:r>
            <a:r>
              <a:rPr sz="1600" b="1" spc="-10" dirty="0">
                <a:latin typeface="Carlito"/>
                <a:cs typeface="Carlito"/>
              </a:rPr>
              <a:t>8</a:t>
            </a:r>
            <a:r>
              <a:rPr sz="1600" b="1" spc="-15" dirty="0">
                <a:latin typeface="Carlito"/>
                <a:cs typeface="Carlito"/>
              </a:rPr>
              <a:t>)</a:t>
            </a:r>
            <a:r>
              <a:rPr sz="1600" b="1" spc="-10" dirty="0">
                <a:latin typeface="Carlito"/>
                <a:cs typeface="Carlito"/>
              </a:rPr>
              <a:t>P</a:t>
            </a:r>
            <a:r>
              <a:rPr sz="1600" b="1" spc="-5" dirty="0">
                <a:latin typeface="Carlito"/>
                <a:cs typeface="Carlito"/>
              </a:rPr>
              <a:t>a</a:t>
            </a:r>
            <a:r>
              <a:rPr sz="1600" b="1" spc="-10" dirty="0">
                <a:latin typeface="Carlito"/>
                <a:cs typeface="Carlito"/>
              </a:rPr>
              <a:t>r</a:t>
            </a:r>
            <a:r>
              <a:rPr sz="1600" b="1" spc="5" dirty="0">
                <a:latin typeface="Carlito"/>
                <a:cs typeface="Carlito"/>
              </a:rPr>
              <a:t>a</a:t>
            </a:r>
            <a:r>
              <a:rPr sz="1600" b="1" spc="-10" dirty="0">
                <a:latin typeface="Carlito"/>
                <a:cs typeface="Carlito"/>
              </a:rPr>
              <a:t>mte</a:t>
            </a:r>
            <a:r>
              <a:rPr sz="1600" b="1" dirty="0">
                <a:latin typeface="Carlito"/>
                <a:cs typeface="Carlito"/>
              </a:rPr>
              <a:t>r</a:t>
            </a:r>
            <a:r>
              <a:rPr sz="1600" b="1" spc="-5" dirty="0">
                <a:latin typeface="Carlito"/>
                <a:cs typeface="Carlito"/>
              </a:rPr>
              <a:t>s,hyp</a:t>
            </a:r>
            <a:r>
              <a:rPr sz="1600" b="1" dirty="0">
                <a:latin typeface="Carlito"/>
                <a:cs typeface="Carlito"/>
              </a:rPr>
              <a:t>e</a:t>
            </a:r>
            <a:r>
              <a:rPr sz="1600" b="1" spc="-10" dirty="0">
                <a:latin typeface="Carlito"/>
                <a:cs typeface="Carlito"/>
              </a:rPr>
              <a:t>r</a:t>
            </a:r>
            <a:r>
              <a:rPr sz="1600" b="1" spc="-15" dirty="0">
                <a:latin typeface="Carlito"/>
                <a:cs typeface="Carlito"/>
              </a:rPr>
              <a:t>p</a:t>
            </a:r>
            <a:r>
              <a:rPr sz="1600" b="1" spc="-5" dirty="0">
                <a:latin typeface="Carlito"/>
                <a:cs typeface="Carlito"/>
              </a:rPr>
              <a:t>ara</a:t>
            </a:r>
            <a:r>
              <a:rPr sz="1600" b="1" spc="5" dirty="0">
                <a:latin typeface="Carlito"/>
                <a:cs typeface="Carlito"/>
              </a:rPr>
              <a:t>m</a:t>
            </a:r>
            <a:r>
              <a:rPr sz="1600" b="1" spc="-5" dirty="0">
                <a:latin typeface="Carlito"/>
                <a:cs typeface="Carlito"/>
              </a:rPr>
              <a:t>ters</a:t>
            </a:r>
            <a:endParaRPr sz="1600">
              <a:latin typeface="Carlito"/>
              <a:cs typeface="Carlito"/>
            </a:endParaRPr>
          </a:p>
          <a:p>
            <a:pPr marL="12700">
              <a:lnSpc>
                <a:spcPct val="100000"/>
              </a:lnSpc>
              <a:spcBef>
                <a:spcPts val="985"/>
              </a:spcBef>
            </a:pPr>
            <a:r>
              <a:rPr sz="1600" b="1" spc="-5" dirty="0">
                <a:latin typeface="Carlito"/>
                <a:cs typeface="Carlito"/>
              </a:rPr>
              <a:t>9)Problems associated with Nueral</a:t>
            </a:r>
            <a:r>
              <a:rPr sz="1600" b="1" dirty="0">
                <a:latin typeface="Carlito"/>
                <a:cs typeface="Carlito"/>
              </a:rPr>
              <a:t> </a:t>
            </a:r>
            <a:r>
              <a:rPr sz="1600" b="1" spc="-5" dirty="0">
                <a:latin typeface="Carlito"/>
                <a:cs typeface="Carlito"/>
              </a:rPr>
              <a:t>networks</a:t>
            </a:r>
            <a:endParaRPr sz="1600">
              <a:latin typeface="Carlito"/>
              <a:cs typeface="Carlito"/>
            </a:endParaRPr>
          </a:p>
        </p:txBody>
      </p:sp>
      <p:sp>
        <p:nvSpPr>
          <p:cNvPr id="3" name="object 3"/>
          <p:cNvSpPr txBox="1"/>
          <p:nvPr/>
        </p:nvSpPr>
        <p:spPr>
          <a:xfrm>
            <a:off x="902004" y="9387027"/>
            <a:ext cx="58039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rlito"/>
                <a:cs typeface="Carlito"/>
              </a:rPr>
              <a:t>1</a:t>
            </a:r>
            <a:r>
              <a:rPr sz="1600" b="1" spc="-15" dirty="0">
                <a:latin typeface="Carlito"/>
                <a:cs typeface="Carlito"/>
              </a:rPr>
              <a:t>)</a:t>
            </a:r>
            <a:r>
              <a:rPr sz="1600" b="1" spc="-5" dirty="0">
                <a:latin typeface="Carlito"/>
                <a:cs typeface="Carlito"/>
              </a:rPr>
              <a:t>ANN</a:t>
            </a:r>
            <a:endParaRPr sz="160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749290" cy="5895975"/>
          </a:xfrm>
          <a:prstGeom prst="rect">
            <a:avLst/>
          </a:prstGeom>
        </p:spPr>
        <p:txBody>
          <a:bodyPr vert="horz" wrap="square" lIns="0" tIns="27305" rIns="0" bIns="0" rtlCol="0">
            <a:spAutoFit/>
          </a:bodyPr>
          <a:lstStyle/>
          <a:p>
            <a:pPr marL="12700" marR="602615">
              <a:lnSpc>
                <a:spcPts val="1610"/>
              </a:lnSpc>
              <a:spcBef>
                <a:spcPts val="215"/>
              </a:spcBef>
            </a:pPr>
            <a:r>
              <a:rPr sz="1400" spc="-5" dirty="0">
                <a:solidFill>
                  <a:srgbClr val="393939"/>
                </a:solidFill>
                <a:latin typeface="Times New Roman"/>
                <a:cs typeface="Times New Roman"/>
              </a:rPr>
              <a:t>Artificial Neural networks (ANN) </a:t>
            </a:r>
            <a:r>
              <a:rPr sz="1400" dirty="0">
                <a:solidFill>
                  <a:srgbClr val="393939"/>
                </a:solidFill>
                <a:latin typeface="Times New Roman"/>
                <a:cs typeface="Times New Roman"/>
              </a:rPr>
              <a:t>or </a:t>
            </a:r>
            <a:r>
              <a:rPr sz="1400" spc="-5" dirty="0">
                <a:solidFill>
                  <a:srgbClr val="393939"/>
                </a:solidFill>
                <a:latin typeface="Times New Roman"/>
                <a:cs typeface="Times New Roman"/>
              </a:rPr>
              <a:t>neural networks </a:t>
            </a:r>
            <a:r>
              <a:rPr sz="1400" dirty="0">
                <a:solidFill>
                  <a:srgbClr val="393939"/>
                </a:solidFill>
                <a:latin typeface="Times New Roman"/>
                <a:cs typeface="Times New Roman"/>
              </a:rPr>
              <a:t>are </a:t>
            </a:r>
            <a:r>
              <a:rPr sz="1400" spc="-10" dirty="0">
                <a:solidFill>
                  <a:srgbClr val="393939"/>
                </a:solidFill>
                <a:latin typeface="Times New Roman"/>
                <a:cs typeface="Times New Roman"/>
              </a:rPr>
              <a:t>computational  </a:t>
            </a:r>
            <a:r>
              <a:rPr sz="1400" spc="-5" dirty="0">
                <a:solidFill>
                  <a:srgbClr val="393939"/>
                </a:solidFill>
                <a:latin typeface="Times New Roman"/>
                <a:cs typeface="Times New Roman"/>
              </a:rPr>
              <a:t>algorithms.</a:t>
            </a:r>
            <a:endParaRPr sz="1400">
              <a:latin typeface="Times New Roman"/>
              <a:cs typeface="Times New Roman"/>
            </a:endParaRPr>
          </a:p>
          <a:p>
            <a:pPr>
              <a:lnSpc>
                <a:spcPct val="100000"/>
              </a:lnSpc>
              <a:spcBef>
                <a:spcPts val="15"/>
              </a:spcBef>
            </a:pPr>
            <a:endParaRPr sz="1250">
              <a:latin typeface="Times New Roman"/>
              <a:cs typeface="Times New Roman"/>
            </a:endParaRPr>
          </a:p>
          <a:p>
            <a:pPr marL="12700" marR="59690">
              <a:lnSpc>
                <a:spcPct val="95900"/>
              </a:lnSpc>
            </a:pPr>
            <a:r>
              <a:rPr sz="1400" dirty="0">
                <a:solidFill>
                  <a:srgbClr val="393939"/>
                </a:solidFill>
                <a:latin typeface="Times New Roman"/>
                <a:cs typeface="Times New Roman"/>
              </a:rPr>
              <a:t>It </a:t>
            </a:r>
            <a:r>
              <a:rPr sz="1400" spc="-5" dirty="0">
                <a:solidFill>
                  <a:srgbClr val="393939"/>
                </a:solidFill>
                <a:latin typeface="Times New Roman"/>
                <a:cs typeface="Times New Roman"/>
              </a:rPr>
              <a:t>intended to simulate </a:t>
            </a:r>
            <a:r>
              <a:rPr sz="1400" dirty="0">
                <a:solidFill>
                  <a:srgbClr val="393939"/>
                </a:solidFill>
                <a:latin typeface="Times New Roman"/>
                <a:cs typeface="Times New Roman"/>
              </a:rPr>
              <a:t>the </a:t>
            </a:r>
            <a:r>
              <a:rPr sz="1400" spc="-5" dirty="0">
                <a:solidFill>
                  <a:srgbClr val="393939"/>
                </a:solidFill>
                <a:latin typeface="Times New Roman"/>
                <a:cs typeface="Times New Roman"/>
              </a:rPr>
              <a:t>behavior </a:t>
            </a:r>
            <a:r>
              <a:rPr sz="1400" dirty="0">
                <a:solidFill>
                  <a:srgbClr val="393939"/>
                </a:solidFill>
                <a:latin typeface="Times New Roman"/>
                <a:cs typeface="Times New Roman"/>
              </a:rPr>
              <a:t>of </a:t>
            </a:r>
            <a:r>
              <a:rPr sz="1400" spc="-5" dirty="0">
                <a:solidFill>
                  <a:srgbClr val="393939"/>
                </a:solidFill>
                <a:latin typeface="Times New Roman"/>
                <a:cs typeface="Times New Roman"/>
              </a:rPr>
              <a:t>biological systems composed </a:t>
            </a:r>
            <a:r>
              <a:rPr sz="1400" dirty="0">
                <a:solidFill>
                  <a:srgbClr val="393939"/>
                </a:solidFill>
                <a:latin typeface="Times New Roman"/>
                <a:cs typeface="Times New Roman"/>
              </a:rPr>
              <a:t>of  </a:t>
            </a:r>
            <a:r>
              <a:rPr sz="1400" spc="-5" dirty="0">
                <a:solidFill>
                  <a:srgbClr val="393939"/>
                </a:solidFill>
                <a:latin typeface="Times New Roman"/>
                <a:cs typeface="Times New Roman"/>
              </a:rPr>
              <a:t>“neurons”. </a:t>
            </a:r>
            <a:r>
              <a:rPr sz="1400" spc="-10" dirty="0">
                <a:solidFill>
                  <a:srgbClr val="393939"/>
                </a:solidFill>
                <a:latin typeface="Times New Roman"/>
                <a:cs typeface="Times New Roman"/>
              </a:rPr>
              <a:t>ANNs </a:t>
            </a:r>
            <a:r>
              <a:rPr sz="1400" dirty="0">
                <a:solidFill>
                  <a:srgbClr val="393939"/>
                </a:solidFill>
                <a:latin typeface="Times New Roman"/>
                <a:cs typeface="Times New Roman"/>
              </a:rPr>
              <a:t>are </a:t>
            </a:r>
            <a:r>
              <a:rPr sz="1400" spc="-5" dirty="0">
                <a:solidFill>
                  <a:srgbClr val="393939"/>
                </a:solidFill>
                <a:latin typeface="Times New Roman"/>
                <a:cs typeface="Times New Roman"/>
              </a:rPr>
              <a:t>computational </a:t>
            </a:r>
            <a:r>
              <a:rPr sz="1400" spc="-10" dirty="0">
                <a:solidFill>
                  <a:srgbClr val="393939"/>
                </a:solidFill>
                <a:latin typeface="Times New Roman"/>
                <a:cs typeface="Times New Roman"/>
              </a:rPr>
              <a:t>models </a:t>
            </a:r>
            <a:r>
              <a:rPr sz="1400" spc="-5" dirty="0">
                <a:solidFill>
                  <a:srgbClr val="393939"/>
                </a:solidFill>
                <a:latin typeface="Times New Roman"/>
                <a:cs typeface="Times New Roman"/>
              </a:rPr>
              <a:t>inspired by </a:t>
            </a:r>
            <a:r>
              <a:rPr sz="1400" dirty="0">
                <a:solidFill>
                  <a:srgbClr val="393939"/>
                </a:solidFill>
                <a:latin typeface="Times New Roman"/>
                <a:cs typeface="Times New Roman"/>
              </a:rPr>
              <a:t>an </a:t>
            </a:r>
            <a:r>
              <a:rPr sz="1400" spc="-10" dirty="0">
                <a:solidFill>
                  <a:srgbClr val="393939"/>
                </a:solidFill>
                <a:latin typeface="Times New Roman"/>
                <a:cs typeface="Times New Roman"/>
              </a:rPr>
              <a:t>animal’s </a:t>
            </a:r>
            <a:r>
              <a:rPr sz="1400" spc="-5" dirty="0">
                <a:solidFill>
                  <a:srgbClr val="393939"/>
                </a:solidFill>
                <a:latin typeface="Times New Roman"/>
                <a:cs typeface="Times New Roman"/>
              </a:rPr>
              <a:t>central  nervous systems. </a:t>
            </a:r>
            <a:r>
              <a:rPr sz="1400" dirty="0">
                <a:solidFill>
                  <a:srgbClr val="393939"/>
                </a:solidFill>
                <a:latin typeface="Times New Roman"/>
                <a:cs typeface="Times New Roman"/>
              </a:rPr>
              <a:t>It is </a:t>
            </a:r>
            <a:r>
              <a:rPr sz="1400" spc="-5" dirty="0">
                <a:solidFill>
                  <a:srgbClr val="393939"/>
                </a:solidFill>
                <a:latin typeface="Times New Roman"/>
                <a:cs typeface="Times New Roman"/>
              </a:rPr>
              <a:t>capable </a:t>
            </a:r>
            <a:r>
              <a:rPr sz="1400" dirty="0">
                <a:solidFill>
                  <a:srgbClr val="393939"/>
                </a:solidFill>
                <a:latin typeface="Times New Roman"/>
                <a:cs typeface="Times New Roman"/>
              </a:rPr>
              <a:t>of </a:t>
            </a:r>
            <a:r>
              <a:rPr sz="1400" spc="-5" dirty="0">
                <a:solidFill>
                  <a:srgbClr val="393939"/>
                </a:solidFill>
                <a:latin typeface="Times New Roman"/>
                <a:cs typeface="Times New Roman"/>
              </a:rPr>
              <a:t>machine learning </a:t>
            </a:r>
            <a:r>
              <a:rPr sz="1400" spc="-10" dirty="0">
                <a:solidFill>
                  <a:srgbClr val="393939"/>
                </a:solidFill>
                <a:latin typeface="Times New Roman"/>
                <a:cs typeface="Times New Roman"/>
              </a:rPr>
              <a:t>as </a:t>
            </a:r>
            <a:r>
              <a:rPr sz="1400" spc="-5" dirty="0">
                <a:solidFill>
                  <a:srgbClr val="393939"/>
                </a:solidFill>
                <a:latin typeface="Times New Roman"/>
                <a:cs typeface="Times New Roman"/>
              </a:rPr>
              <a:t>well </a:t>
            </a:r>
            <a:r>
              <a:rPr sz="1400" dirty="0">
                <a:solidFill>
                  <a:srgbClr val="393939"/>
                </a:solidFill>
                <a:latin typeface="Times New Roman"/>
                <a:cs typeface="Times New Roman"/>
              </a:rPr>
              <a:t>as </a:t>
            </a:r>
            <a:r>
              <a:rPr sz="1400" spc="-5" dirty="0">
                <a:solidFill>
                  <a:srgbClr val="393939"/>
                </a:solidFill>
                <a:latin typeface="Times New Roman"/>
                <a:cs typeface="Times New Roman"/>
              </a:rPr>
              <a:t>pattern  recognition. These presented </a:t>
            </a:r>
            <a:r>
              <a:rPr sz="1400" spc="-10" dirty="0">
                <a:solidFill>
                  <a:srgbClr val="393939"/>
                </a:solidFill>
                <a:latin typeface="Times New Roman"/>
                <a:cs typeface="Times New Roman"/>
              </a:rPr>
              <a:t>as </a:t>
            </a:r>
            <a:r>
              <a:rPr sz="1400" spc="-5" dirty="0">
                <a:solidFill>
                  <a:srgbClr val="393939"/>
                </a:solidFill>
                <a:latin typeface="Times New Roman"/>
                <a:cs typeface="Times New Roman"/>
              </a:rPr>
              <a:t>systems </a:t>
            </a:r>
            <a:r>
              <a:rPr sz="1400" dirty="0">
                <a:solidFill>
                  <a:srgbClr val="393939"/>
                </a:solidFill>
                <a:latin typeface="Times New Roman"/>
                <a:cs typeface="Times New Roman"/>
              </a:rPr>
              <a:t>of </a:t>
            </a:r>
            <a:r>
              <a:rPr sz="1400" spc="-5" dirty="0">
                <a:solidFill>
                  <a:srgbClr val="393939"/>
                </a:solidFill>
                <a:latin typeface="Times New Roman"/>
                <a:cs typeface="Times New Roman"/>
              </a:rPr>
              <a:t>interconnected “neurons” </a:t>
            </a:r>
            <a:r>
              <a:rPr sz="1400" spc="5" dirty="0">
                <a:solidFill>
                  <a:srgbClr val="393939"/>
                </a:solidFill>
                <a:latin typeface="Times New Roman"/>
                <a:cs typeface="Times New Roman"/>
              </a:rPr>
              <a:t>which </a:t>
            </a:r>
            <a:r>
              <a:rPr sz="1400" spc="-5" dirty="0">
                <a:solidFill>
                  <a:srgbClr val="393939"/>
                </a:solidFill>
                <a:latin typeface="Times New Roman"/>
                <a:cs typeface="Times New Roman"/>
              </a:rPr>
              <a:t>can  compute values from</a:t>
            </a:r>
            <a:r>
              <a:rPr sz="1400" spc="-20" dirty="0">
                <a:solidFill>
                  <a:srgbClr val="393939"/>
                </a:solidFill>
                <a:latin typeface="Times New Roman"/>
                <a:cs typeface="Times New Roman"/>
              </a:rPr>
              <a:t> </a:t>
            </a:r>
            <a:r>
              <a:rPr sz="1400" spc="-5" dirty="0">
                <a:solidFill>
                  <a:srgbClr val="393939"/>
                </a:solidFill>
                <a:latin typeface="Times New Roman"/>
                <a:cs typeface="Times New Roman"/>
              </a:rPr>
              <a:t>inputs.</a:t>
            </a:r>
            <a:endParaRPr sz="1400">
              <a:latin typeface="Times New Roman"/>
              <a:cs typeface="Times New Roman"/>
            </a:endParaRPr>
          </a:p>
          <a:p>
            <a:pPr>
              <a:lnSpc>
                <a:spcPct val="100000"/>
              </a:lnSpc>
              <a:spcBef>
                <a:spcPts val="45"/>
              </a:spcBef>
            </a:pPr>
            <a:endParaRPr sz="1300">
              <a:latin typeface="Times New Roman"/>
              <a:cs typeface="Times New Roman"/>
            </a:endParaRPr>
          </a:p>
          <a:p>
            <a:pPr marL="12700" marR="646430">
              <a:lnSpc>
                <a:spcPts val="1610"/>
              </a:lnSpc>
            </a:pPr>
            <a:r>
              <a:rPr sz="1400" dirty="0">
                <a:solidFill>
                  <a:srgbClr val="393939"/>
                </a:solidFill>
                <a:latin typeface="Times New Roman"/>
                <a:cs typeface="Times New Roman"/>
              </a:rPr>
              <a:t>A </a:t>
            </a:r>
            <a:r>
              <a:rPr sz="1400" spc="-5" dirty="0">
                <a:solidFill>
                  <a:srgbClr val="393939"/>
                </a:solidFill>
                <a:latin typeface="Times New Roman"/>
                <a:cs typeface="Times New Roman"/>
              </a:rPr>
              <a:t>neural network is </a:t>
            </a:r>
            <a:r>
              <a:rPr sz="1400" spc="-10" dirty="0">
                <a:solidFill>
                  <a:srgbClr val="393939"/>
                </a:solidFill>
                <a:latin typeface="Times New Roman"/>
                <a:cs typeface="Times New Roman"/>
              </a:rPr>
              <a:t>an </a:t>
            </a:r>
            <a:r>
              <a:rPr sz="1400" spc="-5" dirty="0">
                <a:solidFill>
                  <a:srgbClr val="393939"/>
                </a:solidFill>
                <a:latin typeface="Times New Roman"/>
                <a:cs typeface="Times New Roman"/>
              </a:rPr>
              <a:t>oriented graph. </a:t>
            </a:r>
            <a:r>
              <a:rPr sz="1400" spc="-10" dirty="0">
                <a:solidFill>
                  <a:srgbClr val="393939"/>
                </a:solidFill>
                <a:latin typeface="Times New Roman"/>
                <a:cs typeface="Times New Roman"/>
              </a:rPr>
              <a:t>It </a:t>
            </a:r>
            <a:r>
              <a:rPr sz="1400" spc="-5" dirty="0">
                <a:solidFill>
                  <a:srgbClr val="393939"/>
                </a:solidFill>
                <a:latin typeface="Times New Roman"/>
                <a:cs typeface="Times New Roman"/>
              </a:rPr>
              <a:t>consists </a:t>
            </a:r>
            <a:r>
              <a:rPr sz="1400" dirty="0">
                <a:solidFill>
                  <a:srgbClr val="393939"/>
                </a:solidFill>
                <a:latin typeface="Times New Roman"/>
                <a:cs typeface="Times New Roman"/>
              </a:rPr>
              <a:t>of </a:t>
            </a:r>
            <a:r>
              <a:rPr sz="1400" spc="-10" dirty="0">
                <a:solidFill>
                  <a:srgbClr val="393939"/>
                </a:solidFill>
                <a:latin typeface="Times New Roman"/>
                <a:cs typeface="Times New Roman"/>
              </a:rPr>
              <a:t>nodes which </a:t>
            </a:r>
            <a:r>
              <a:rPr sz="1400" spc="-5" dirty="0">
                <a:solidFill>
                  <a:srgbClr val="393939"/>
                </a:solidFill>
                <a:latin typeface="Times New Roman"/>
                <a:cs typeface="Times New Roman"/>
              </a:rPr>
              <a:t>in the  biological </a:t>
            </a:r>
            <a:r>
              <a:rPr sz="1400" spc="-10" dirty="0">
                <a:solidFill>
                  <a:srgbClr val="393939"/>
                </a:solidFill>
                <a:latin typeface="Times New Roman"/>
                <a:cs typeface="Times New Roman"/>
              </a:rPr>
              <a:t>analogy </a:t>
            </a:r>
            <a:r>
              <a:rPr sz="1400" spc="-5" dirty="0">
                <a:solidFill>
                  <a:srgbClr val="393939"/>
                </a:solidFill>
                <a:latin typeface="Times New Roman"/>
                <a:cs typeface="Times New Roman"/>
              </a:rPr>
              <a:t>represent neurons, connected by arcs. </a:t>
            </a:r>
            <a:r>
              <a:rPr sz="1400" dirty="0">
                <a:solidFill>
                  <a:srgbClr val="393939"/>
                </a:solidFill>
                <a:latin typeface="Times New Roman"/>
                <a:cs typeface="Times New Roman"/>
              </a:rPr>
              <a:t>It</a:t>
            </a:r>
            <a:r>
              <a:rPr sz="1400" spc="140" dirty="0">
                <a:solidFill>
                  <a:srgbClr val="393939"/>
                </a:solidFill>
                <a:latin typeface="Times New Roman"/>
                <a:cs typeface="Times New Roman"/>
              </a:rPr>
              <a:t> </a:t>
            </a:r>
            <a:r>
              <a:rPr sz="1400" spc="-10" dirty="0">
                <a:solidFill>
                  <a:srgbClr val="393939"/>
                </a:solidFill>
                <a:latin typeface="Times New Roman"/>
                <a:cs typeface="Times New Roman"/>
              </a:rPr>
              <a:t>corresponds</a:t>
            </a:r>
            <a:endParaRPr sz="1400">
              <a:latin typeface="Times New Roman"/>
              <a:cs typeface="Times New Roman"/>
            </a:endParaRPr>
          </a:p>
          <a:p>
            <a:pPr marL="12700">
              <a:lnSpc>
                <a:spcPts val="1535"/>
              </a:lnSpc>
            </a:pPr>
            <a:r>
              <a:rPr sz="1400" dirty="0">
                <a:solidFill>
                  <a:srgbClr val="393939"/>
                </a:solidFill>
                <a:latin typeface="Times New Roman"/>
                <a:cs typeface="Times New Roman"/>
              </a:rPr>
              <a:t>to </a:t>
            </a:r>
            <a:r>
              <a:rPr sz="1400" spc="-5" dirty="0">
                <a:solidFill>
                  <a:srgbClr val="393939"/>
                </a:solidFill>
                <a:latin typeface="Times New Roman"/>
                <a:cs typeface="Times New Roman"/>
              </a:rPr>
              <a:t>dendrites </a:t>
            </a:r>
            <a:r>
              <a:rPr sz="1400" spc="-10" dirty="0">
                <a:solidFill>
                  <a:srgbClr val="393939"/>
                </a:solidFill>
                <a:latin typeface="Times New Roman"/>
                <a:cs typeface="Times New Roman"/>
              </a:rPr>
              <a:t>and </a:t>
            </a:r>
            <a:r>
              <a:rPr sz="1400" spc="-5" dirty="0">
                <a:solidFill>
                  <a:srgbClr val="393939"/>
                </a:solidFill>
                <a:latin typeface="Times New Roman"/>
                <a:cs typeface="Times New Roman"/>
              </a:rPr>
              <a:t>synapses. Each </a:t>
            </a:r>
            <a:r>
              <a:rPr sz="1400" dirty="0">
                <a:solidFill>
                  <a:srgbClr val="393939"/>
                </a:solidFill>
                <a:latin typeface="Times New Roman"/>
                <a:cs typeface="Times New Roman"/>
              </a:rPr>
              <a:t>arc </a:t>
            </a:r>
            <a:r>
              <a:rPr sz="1400" spc="-5" dirty="0">
                <a:solidFill>
                  <a:srgbClr val="393939"/>
                </a:solidFill>
                <a:latin typeface="Times New Roman"/>
                <a:cs typeface="Times New Roman"/>
              </a:rPr>
              <a:t>associated with </a:t>
            </a:r>
            <a:r>
              <a:rPr sz="1400" dirty="0">
                <a:solidFill>
                  <a:srgbClr val="393939"/>
                </a:solidFill>
                <a:latin typeface="Times New Roman"/>
                <a:cs typeface="Times New Roman"/>
              </a:rPr>
              <a:t>a </a:t>
            </a:r>
            <a:r>
              <a:rPr sz="1400" spc="-5" dirty="0">
                <a:solidFill>
                  <a:srgbClr val="393939"/>
                </a:solidFill>
                <a:latin typeface="Times New Roman"/>
                <a:cs typeface="Times New Roman"/>
              </a:rPr>
              <a:t>weight while </a:t>
            </a:r>
            <a:r>
              <a:rPr sz="1400" spc="-10" dirty="0">
                <a:solidFill>
                  <a:srgbClr val="393939"/>
                </a:solidFill>
                <a:latin typeface="Times New Roman"/>
                <a:cs typeface="Times New Roman"/>
              </a:rPr>
              <a:t>at </a:t>
            </a:r>
            <a:r>
              <a:rPr sz="1400" spc="-5" dirty="0">
                <a:solidFill>
                  <a:srgbClr val="393939"/>
                </a:solidFill>
                <a:latin typeface="Times New Roman"/>
                <a:cs typeface="Times New Roman"/>
              </a:rPr>
              <a:t>each</a:t>
            </a:r>
            <a:r>
              <a:rPr sz="1400" spc="95" dirty="0">
                <a:solidFill>
                  <a:srgbClr val="393939"/>
                </a:solidFill>
                <a:latin typeface="Times New Roman"/>
                <a:cs typeface="Times New Roman"/>
              </a:rPr>
              <a:t> </a:t>
            </a:r>
            <a:r>
              <a:rPr sz="1400" spc="-5" dirty="0">
                <a:solidFill>
                  <a:srgbClr val="393939"/>
                </a:solidFill>
                <a:latin typeface="Times New Roman"/>
                <a:cs typeface="Times New Roman"/>
              </a:rPr>
              <a:t>node.</a:t>
            </a:r>
            <a:endParaRPr sz="1400">
              <a:latin typeface="Times New Roman"/>
              <a:cs typeface="Times New Roman"/>
            </a:endParaRPr>
          </a:p>
          <a:p>
            <a:pPr marL="12700" marR="183515">
              <a:lnSpc>
                <a:spcPts val="1610"/>
              </a:lnSpc>
              <a:spcBef>
                <a:spcPts val="85"/>
              </a:spcBef>
            </a:pPr>
            <a:r>
              <a:rPr sz="1400" spc="-5" dirty="0">
                <a:solidFill>
                  <a:srgbClr val="393939"/>
                </a:solidFill>
                <a:latin typeface="Times New Roman"/>
                <a:cs typeface="Times New Roman"/>
              </a:rPr>
              <a:t>Apply the values received </a:t>
            </a:r>
            <a:r>
              <a:rPr sz="1400" spc="-10" dirty="0">
                <a:solidFill>
                  <a:srgbClr val="393939"/>
                </a:solidFill>
                <a:latin typeface="Times New Roman"/>
                <a:cs typeface="Times New Roman"/>
              </a:rPr>
              <a:t>as </a:t>
            </a:r>
            <a:r>
              <a:rPr sz="1400" spc="-5" dirty="0">
                <a:solidFill>
                  <a:srgbClr val="393939"/>
                </a:solidFill>
                <a:latin typeface="Times New Roman"/>
                <a:cs typeface="Times New Roman"/>
              </a:rPr>
              <a:t>input by the node and define Activation function  along the incoming arcs, adjusted by the weights </a:t>
            </a:r>
            <a:r>
              <a:rPr sz="1400" dirty="0">
                <a:solidFill>
                  <a:srgbClr val="393939"/>
                </a:solidFill>
                <a:latin typeface="Times New Roman"/>
                <a:cs typeface="Times New Roman"/>
              </a:rPr>
              <a:t>of </a:t>
            </a:r>
            <a:r>
              <a:rPr sz="1400" spc="-5" dirty="0">
                <a:solidFill>
                  <a:srgbClr val="393939"/>
                </a:solidFill>
                <a:latin typeface="Times New Roman"/>
                <a:cs typeface="Times New Roman"/>
              </a:rPr>
              <a:t>the</a:t>
            </a:r>
            <a:r>
              <a:rPr sz="1400" spc="30" dirty="0">
                <a:solidFill>
                  <a:srgbClr val="393939"/>
                </a:solidFill>
                <a:latin typeface="Times New Roman"/>
                <a:cs typeface="Times New Roman"/>
              </a:rPr>
              <a:t> </a:t>
            </a:r>
            <a:r>
              <a:rPr sz="1400" spc="-5" dirty="0">
                <a:solidFill>
                  <a:srgbClr val="393939"/>
                </a:solidFill>
                <a:latin typeface="Times New Roman"/>
                <a:cs typeface="Times New Roman"/>
              </a:rPr>
              <a:t>arcs.</a:t>
            </a:r>
            <a:endParaRPr sz="1400">
              <a:latin typeface="Times New Roman"/>
              <a:cs typeface="Times New Roman"/>
            </a:endParaRPr>
          </a:p>
          <a:p>
            <a:pPr>
              <a:lnSpc>
                <a:spcPct val="100000"/>
              </a:lnSpc>
              <a:spcBef>
                <a:spcPts val="15"/>
              </a:spcBef>
            </a:pPr>
            <a:endParaRPr sz="1250">
              <a:latin typeface="Times New Roman"/>
              <a:cs typeface="Times New Roman"/>
            </a:endParaRPr>
          </a:p>
          <a:p>
            <a:pPr marL="12700" marR="30480">
              <a:lnSpc>
                <a:spcPct val="95900"/>
              </a:lnSpc>
            </a:pPr>
            <a:r>
              <a:rPr sz="1400" dirty="0">
                <a:solidFill>
                  <a:srgbClr val="393939"/>
                </a:solidFill>
                <a:latin typeface="Times New Roman"/>
                <a:cs typeface="Times New Roman"/>
              </a:rPr>
              <a:t>A </a:t>
            </a:r>
            <a:r>
              <a:rPr sz="1400" spc="-5" dirty="0">
                <a:solidFill>
                  <a:srgbClr val="393939"/>
                </a:solidFill>
                <a:latin typeface="Times New Roman"/>
                <a:cs typeface="Times New Roman"/>
              </a:rPr>
              <a:t>neural network is </a:t>
            </a:r>
            <a:r>
              <a:rPr sz="1400" dirty="0">
                <a:solidFill>
                  <a:srgbClr val="393939"/>
                </a:solidFill>
                <a:latin typeface="Times New Roman"/>
                <a:cs typeface="Times New Roman"/>
              </a:rPr>
              <a:t>a </a:t>
            </a:r>
            <a:r>
              <a:rPr sz="1400" spc="-5" dirty="0">
                <a:solidFill>
                  <a:srgbClr val="393939"/>
                </a:solidFill>
                <a:latin typeface="Times New Roman"/>
                <a:cs typeface="Times New Roman"/>
              </a:rPr>
              <a:t>machine learning algorithm based </a:t>
            </a:r>
            <a:r>
              <a:rPr sz="1400" dirty="0">
                <a:solidFill>
                  <a:srgbClr val="393939"/>
                </a:solidFill>
                <a:latin typeface="Times New Roman"/>
                <a:cs typeface="Times New Roman"/>
              </a:rPr>
              <a:t>on </a:t>
            </a:r>
            <a:r>
              <a:rPr sz="1400" spc="-5" dirty="0">
                <a:solidFill>
                  <a:srgbClr val="393939"/>
                </a:solidFill>
                <a:latin typeface="Times New Roman"/>
                <a:cs typeface="Times New Roman"/>
              </a:rPr>
              <a:t>the </a:t>
            </a:r>
            <a:r>
              <a:rPr sz="1400" dirty="0">
                <a:solidFill>
                  <a:srgbClr val="393939"/>
                </a:solidFill>
                <a:latin typeface="Times New Roman"/>
                <a:cs typeface="Times New Roman"/>
              </a:rPr>
              <a:t>model of a  human </a:t>
            </a:r>
            <a:r>
              <a:rPr sz="1400" spc="-5" dirty="0">
                <a:solidFill>
                  <a:srgbClr val="393939"/>
                </a:solidFill>
                <a:latin typeface="Times New Roman"/>
                <a:cs typeface="Times New Roman"/>
              </a:rPr>
              <a:t>neuron. The human brain consists of millions </a:t>
            </a:r>
            <a:r>
              <a:rPr sz="1400" dirty="0">
                <a:solidFill>
                  <a:srgbClr val="393939"/>
                </a:solidFill>
                <a:latin typeface="Times New Roman"/>
                <a:cs typeface="Times New Roman"/>
              </a:rPr>
              <a:t>of </a:t>
            </a:r>
            <a:r>
              <a:rPr sz="1400" spc="-5" dirty="0">
                <a:solidFill>
                  <a:srgbClr val="393939"/>
                </a:solidFill>
                <a:latin typeface="Times New Roman"/>
                <a:cs typeface="Times New Roman"/>
              </a:rPr>
              <a:t>neurons. </a:t>
            </a:r>
            <a:r>
              <a:rPr sz="1400" dirty="0">
                <a:solidFill>
                  <a:srgbClr val="393939"/>
                </a:solidFill>
                <a:latin typeface="Times New Roman"/>
                <a:cs typeface="Times New Roman"/>
              </a:rPr>
              <a:t>It </a:t>
            </a:r>
            <a:r>
              <a:rPr sz="1400" spc="-5" dirty="0">
                <a:solidFill>
                  <a:srgbClr val="393939"/>
                </a:solidFill>
                <a:latin typeface="Times New Roman"/>
                <a:cs typeface="Times New Roman"/>
              </a:rPr>
              <a:t>sends and  process signals in the </a:t>
            </a:r>
            <a:r>
              <a:rPr sz="1400" dirty="0">
                <a:solidFill>
                  <a:srgbClr val="393939"/>
                </a:solidFill>
                <a:latin typeface="Times New Roman"/>
                <a:cs typeface="Times New Roman"/>
              </a:rPr>
              <a:t>form of </a:t>
            </a:r>
            <a:r>
              <a:rPr sz="1400" spc="-5" dirty="0">
                <a:solidFill>
                  <a:srgbClr val="393939"/>
                </a:solidFill>
                <a:latin typeface="Times New Roman"/>
                <a:cs typeface="Times New Roman"/>
              </a:rPr>
              <a:t>electrical </a:t>
            </a:r>
            <a:r>
              <a:rPr sz="1400" spc="-10" dirty="0">
                <a:solidFill>
                  <a:srgbClr val="393939"/>
                </a:solidFill>
                <a:latin typeface="Times New Roman"/>
                <a:cs typeface="Times New Roman"/>
              </a:rPr>
              <a:t>and </a:t>
            </a:r>
            <a:r>
              <a:rPr sz="1400" spc="-5" dirty="0">
                <a:solidFill>
                  <a:srgbClr val="393939"/>
                </a:solidFill>
                <a:latin typeface="Times New Roman"/>
                <a:cs typeface="Times New Roman"/>
              </a:rPr>
              <a:t>chemical signals. These neurons are  connected with </a:t>
            </a:r>
            <a:r>
              <a:rPr sz="1400" dirty="0">
                <a:solidFill>
                  <a:srgbClr val="393939"/>
                </a:solidFill>
                <a:latin typeface="Times New Roman"/>
                <a:cs typeface="Times New Roman"/>
              </a:rPr>
              <a:t>a </a:t>
            </a:r>
            <a:r>
              <a:rPr sz="1400" spc="-5" dirty="0">
                <a:solidFill>
                  <a:srgbClr val="393939"/>
                </a:solidFill>
                <a:latin typeface="Times New Roman"/>
                <a:cs typeface="Times New Roman"/>
              </a:rPr>
              <a:t>special structure known </a:t>
            </a:r>
            <a:r>
              <a:rPr sz="1400" dirty="0">
                <a:solidFill>
                  <a:srgbClr val="393939"/>
                </a:solidFill>
                <a:latin typeface="Times New Roman"/>
                <a:cs typeface="Times New Roman"/>
              </a:rPr>
              <a:t>as </a:t>
            </a:r>
            <a:r>
              <a:rPr sz="1400" spc="-5" dirty="0">
                <a:solidFill>
                  <a:srgbClr val="393939"/>
                </a:solidFill>
                <a:latin typeface="Times New Roman"/>
                <a:cs typeface="Times New Roman"/>
              </a:rPr>
              <a:t>synapses. Synapses allow neurons  </a:t>
            </a:r>
            <a:r>
              <a:rPr sz="1400" dirty="0">
                <a:solidFill>
                  <a:srgbClr val="393939"/>
                </a:solidFill>
                <a:latin typeface="Times New Roman"/>
                <a:cs typeface="Times New Roman"/>
              </a:rPr>
              <a:t>to </a:t>
            </a:r>
            <a:r>
              <a:rPr sz="1400" spc="-5" dirty="0">
                <a:solidFill>
                  <a:srgbClr val="393939"/>
                </a:solidFill>
                <a:latin typeface="Times New Roman"/>
                <a:cs typeface="Times New Roman"/>
              </a:rPr>
              <a:t>pass signals. From large numbers </a:t>
            </a:r>
            <a:r>
              <a:rPr sz="1400" dirty="0">
                <a:solidFill>
                  <a:srgbClr val="393939"/>
                </a:solidFill>
                <a:latin typeface="Times New Roman"/>
                <a:cs typeface="Times New Roman"/>
              </a:rPr>
              <a:t>of </a:t>
            </a:r>
            <a:r>
              <a:rPr sz="1400" spc="-5" dirty="0">
                <a:solidFill>
                  <a:srgbClr val="393939"/>
                </a:solidFill>
                <a:latin typeface="Times New Roman"/>
                <a:cs typeface="Times New Roman"/>
              </a:rPr>
              <a:t>simulated neurons </a:t>
            </a:r>
            <a:r>
              <a:rPr sz="1400" dirty="0">
                <a:solidFill>
                  <a:srgbClr val="393939"/>
                </a:solidFill>
                <a:latin typeface="Times New Roman"/>
                <a:cs typeface="Times New Roman"/>
              </a:rPr>
              <a:t>neural </a:t>
            </a:r>
            <a:r>
              <a:rPr sz="1400" spc="-5" dirty="0">
                <a:solidFill>
                  <a:srgbClr val="393939"/>
                </a:solidFill>
                <a:latin typeface="Times New Roman"/>
                <a:cs typeface="Times New Roman"/>
              </a:rPr>
              <a:t>networks  </a:t>
            </a:r>
            <a:r>
              <a:rPr sz="1400" dirty="0">
                <a:solidFill>
                  <a:srgbClr val="393939"/>
                </a:solidFill>
                <a:latin typeface="Times New Roman"/>
                <a:cs typeface="Times New Roman"/>
              </a:rPr>
              <a:t>forms.</a:t>
            </a:r>
            <a:endParaRPr sz="1400">
              <a:latin typeface="Times New Roman"/>
              <a:cs typeface="Times New Roman"/>
            </a:endParaRPr>
          </a:p>
          <a:p>
            <a:pPr>
              <a:lnSpc>
                <a:spcPct val="100000"/>
              </a:lnSpc>
            </a:pPr>
            <a:endParaRPr sz="1300">
              <a:latin typeface="Times New Roman"/>
              <a:cs typeface="Times New Roman"/>
            </a:endParaRPr>
          </a:p>
          <a:p>
            <a:pPr marL="12700" marR="93345">
              <a:lnSpc>
                <a:spcPct val="95800"/>
              </a:lnSpc>
              <a:spcBef>
                <a:spcPts val="5"/>
              </a:spcBef>
            </a:pPr>
            <a:r>
              <a:rPr sz="1400" dirty="0">
                <a:solidFill>
                  <a:srgbClr val="393939"/>
                </a:solidFill>
                <a:latin typeface="Times New Roman"/>
                <a:cs typeface="Times New Roman"/>
              </a:rPr>
              <a:t>An </a:t>
            </a:r>
            <a:r>
              <a:rPr sz="1400" spc="-5" dirty="0">
                <a:solidFill>
                  <a:srgbClr val="393939"/>
                </a:solidFill>
                <a:latin typeface="Times New Roman"/>
                <a:cs typeface="Times New Roman"/>
              </a:rPr>
              <a:t>Artificial Neural Network is </a:t>
            </a:r>
            <a:r>
              <a:rPr sz="1400" dirty="0">
                <a:solidFill>
                  <a:srgbClr val="393939"/>
                </a:solidFill>
                <a:latin typeface="Times New Roman"/>
                <a:cs typeface="Times New Roman"/>
              </a:rPr>
              <a:t>an </a:t>
            </a:r>
            <a:r>
              <a:rPr sz="1400" spc="-5" dirty="0">
                <a:solidFill>
                  <a:srgbClr val="393939"/>
                </a:solidFill>
                <a:latin typeface="Times New Roman"/>
                <a:cs typeface="Times New Roman"/>
              </a:rPr>
              <a:t>information processing technique. </a:t>
            </a:r>
            <a:r>
              <a:rPr sz="1400" dirty="0">
                <a:solidFill>
                  <a:srgbClr val="393939"/>
                </a:solidFill>
                <a:latin typeface="Times New Roman"/>
                <a:cs typeface="Times New Roman"/>
              </a:rPr>
              <a:t>It </a:t>
            </a:r>
            <a:r>
              <a:rPr sz="1400" spc="-5" dirty="0">
                <a:solidFill>
                  <a:srgbClr val="393939"/>
                </a:solidFill>
                <a:latin typeface="Times New Roman"/>
                <a:cs typeface="Times New Roman"/>
              </a:rPr>
              <a:t>works  like the way human brain processes information. ANN includes </a:t>
            </a:r>
            <a:r>
              <a:rPr sz="1400" dirty="0">
                <a:solidFill>
                  <a:srgbClr val="393939"/>
                </a:solidFill>
                <a:latin typeface="Times New Roman"/>
                <a:cs typeface="Times New Roman"/>
              </a:rPr>
              <a:t>a </a:t>
            </a:r>
            <a:r>
              <a:rPr sz="1400" spc="-5" dirty="0">
                <a:solidFill>
                  <a:srgbClr val="393939"/>
                </a:solidFill>
                <a:latin typeface="Times New Roman"/>
                <a:cs typeface="Times New Roman"/>
              </a:rPr>
              <a:t>large number  </a:t>
            </a:r>
            <a:r>
              <a:rPr sz="1400" dirty="0">
                <a:solidFill>
                  <a:srgbClr val="393939"/>
                </a:solidFill>
                <a:latin typeface="Times New Roman"/>
                <a:cs typeface="Times New Roman"/>
              </a:rPr>
              <a:t>of </a:t>
            </a:r>
            <a:r>
              <a:rPr sz="1400" spc="-5" dirty="0">
                <a:solidFill>
                  <a:srgbClr val="393939"/>
                </a:solidFill>
                <a:latin typeface="Times New Roman"/>
                <a:cs typeface="Times New Roman"/>
              </a:rPr>
              <a:t>connected processing units that work together to process information. They  </a:t>
            </a:r>
            <a:r>
              <a:rPr sz="1400" dirty="0">
                <a:solidFill>
                  <a:srgbClr val="393939"/>
                </a:solidFill>
                <a:latin typeface="Times New Roman"/>
                <a:cs typeface="Times New Roman"/>
              </a:rPr>
              <a:t>also </a:t>
            </a:r>
            <a:r>
              <a:rPr sz="1400" spc="-5" dirty="0">
                <a:solidFill>
                  <a:srgbClr val="393939"/>
                </a:solidFill>
                <a:latin typeface="Times New Roman"/>
                <a:cs typeface="Times New Roman"/>
              </a:rPr>
              <a:t>generate meaningful results from</a:t>
            </a:r>
            <a:r>
              <a:rPr sz="1400" spc="-10" dirty="0">
                <a:solidFill>
                  <a:srgbClr val="393939"/>
                </a:solidFill>
                <a:latin typeface="Times New Roman"/>
                <a:cs typeface="Times New Roman"/>
              </a:rPr>
              <a:t> </a:t>
            </a:r>
            <a:r>
              <a:rPr sz="1400" dirty="0">
                <a:solidFill>
                  <a:srgbClr val="393939"/>
                </a:solidFill>
                <a:latin typeface="Times New Roman"/>
                <a:cs typeface="Times New Roman"/>
              </a:rPr>
              <a:t>it.</a:t>
            </a:r>
            <a:endParaRPr sz="1400">
              <a:latin typeface="Times New Roman"/>
              <a:cs typeface="Times New Roman"/>
            </a:endParaRPr>
          </a:p>
          <a:p>
            <a:pPr>
              <a:lnSpc>
                <a:spcPct val="100000"/>
              </a:lnSpc>
              <a:spcBef>
                <a:spcPts val="35"/>
              </a:spcBef>
            </a:pPr>
            <a:endParaRPr sz="1300">
              <a:latin typeface="Times New Roman"/>
              <a:cs typeface="Times New Roman"/>
            </a:endParaRPr>
          </a:p>
          <a:p>
            <a:pPr marL="12700" marR="221615">
              <a:lnSpc>
                <a:spcPts val="1620"/>
              </a:lnSpc>
            </a:pPr>
            <a:r>
              <a:rPr sz="1400" spc="-5" dirty="0">
                <a:solidFill>
                  <a:srgbClr val="393939"/>
                </a:solidFill>
                <a:latin typeface="Times New Roman"/>
                <a:cs typeface="Times New Roman"/>
              </a:rPr>
              <a:t>We </a:t>
            </a:r>
            <a:r>
              <a:rPr sz="1400" dirty="0">
                <a:solidFill>
                  <a:srgbClr val="393939"/>
                </a:solidFill>
                <a:latin typeface="Times New Roman"/>
                <a:cs typeface="Times New Roman"/>
              </a:rPr>
              <a:t>can </a:t>
            </a:r>
            <a:r>
              <a:rPr sz="1400" spc="-10" dirty="0">
                <a:solidFill>
                  <a:srgbClr val="393939"/>
                </a:solidFill>
                <a:latin typeface="Times New Roman"/>
                <a:cs typeface="Times New Roman"/>
              </a:rPr>
              <a:t>apply </a:t>
            </a:r>
            <a:r>
              <a:rPr sz="1400" spc="-5" dirty="0">
                <a:solidFill>
                  <a:srgbClr val="393939"/>
                </a:solidFill>
                <a:latin typeface="Times New Roman"/>
                <a:cs typeface="Times New Roman"/>
              </a:rPr>
              <a:t>Neural network not only for classification. </a:t>
            </a:r>
            <a:r>
              <a:rPr sz="1400" spc="-10" dirty="0">
                <a:solidFill>
                  <a:srgbClr val="393939"/>
                </a:solidFill>
                <a:latin typeface="Times New Roman"/>
                <a:cs typeface="Times New Roman"/>
              </a:rPr>
              <a:t>It </a:t>
            </a:r>
            <a:r>
              <a:rPr sz="1400" spc="-5" dirty="0">
                <a:solidFill>
                  <a:srgbClr val="393939"/>
                </a:solidFill>
                <a:latin typeface="Times New Roman"/>
                <a:cs typeface="Times New Roman"/>
              </a:rPr>
              <a:t>can also apply for  regression </a:t>
            </a:r>
            <a:r>
              <a:rPr sz="1400" dirty="0">
                <a:solidFill>
                  <a:srgbClr val="393939"/>
                </a:solidFill>
                <a:latin typeface="Times New Roman"/>
                <a:cs typeface="Times New Roman"/>
              </a:rPr>
              <a:t>of </a:t>
            </a:r>
            <a:r>
              <a:rPr sz="1400" spc="-5" dirty="0">
                <a:solidFill>
                  <a:srgbClr val="393939"/>
                </a:solidFill>
                <a:latin typeface="Times New Roman"/>
                <a:cs typeface="Times New Roman"/>
              </a:rPr>
              <a:t>continuous target</a:t>
            </a:r>
            <a:r>
              <a:rPr sz="1400" dirty="0">
                <a:solidFill>
                  <a:srgbClr val="393939"/>
                </a:solidFill>
                <a:latin typeface="Times New Roman"/>
                <a:cs typeface="Times New Roman"/>
              </a:rPr>
              <a:t> </a:t>
            </a:r>
            <a:r>
              <a:rPr sz="1400" spc="-5" dirty="0">
                <a:solidFill>
                  <a:srgbClr val="393939"/>
                </a:solidFill>
                <a:latin typeface="Times New Roman"/>
                <a:cs typeface="Times New Roman"/>
              </a:rPr>
              <a:t>attributes.</a:t>
            </a:r>
            <a:endParaRPr sz="1400">
              <a:latin typeface="Times New Roman"/>
              <a:cs typeface="Times New Roman"/>
            </a:endParaRPr>
          </a:p>
        </p:txBody>
      </p:sp>
      <p:sp>
        <p:nvSpPr>
          <p:cNvPr id="3" name="object 3"/>
          <p:cNvSpPr txBox="1"/>
          <p:nvPr/>
        </p:nvSpPr>
        <p:spPr>
          <a:xfrm>
            <a:off x="894892" y="6968616"/>
            <a:ext cx="5772785" cy="2096135"/>
          </a:xfrm>
          <a:prstGeom prst="rect">
            <a:avLst/>
          </a:prstGeom>
          <a:ln w="3175">
            <a:solidFill>
              <a:srgbClr val="D9D9E2"/>
            </a:solidFill>
          </a:ln>
        </p:spPr>
        <p:txBody>
          <a:bodyPr vert="horz" wrap="square" lIns="0" tIns="61594" rIns="0" bIns="0" rtlCol="0">
            <a:spAutoFit/>
          </a:bodyPr>
          <a:lstStyle/>
          <a:p>
            <a:pPr marL="19685" marR="55880">
              <a:lnSpc>
                <a:spcPct val="95700"/>
              </a:lnSpc>
              <a:spcBef>
                <a:spcPts val="484"/>
              </a:spcBef>
            </a:pPr>
            <a:r>
              <a:rPr sz="1400" spc="-5" dirty="0">
                <a:latin typeface="Times New Roman"/>
                <a:cs typeface="Times New Roman"/>
              </a:rPr>
              <a:t>ANNs </a:t>
            </a:r>
            <a:r>
              <a:rPr sz="1400" dirty="0">
                <a:latin typeface="Times New Roman"/>
                <a:cs typeface="Times New Roman"/>
              </a:rPr>
              <a:t>are a </a:t>
            </a:r>
            <a:r>
              <a:rPr sz="1400" spc="-5" dirty="0">
                <a:latin typeface="Times New Roman"/>
                <a:cs typeface="Times New Roman"/>
              </a:rPr>
              <a:t>specific type </a:t>
            </a:r>
            <a:r>
              <a:rPr sz="1400" dirty="0">
                <a:latin typeface="Times New Roman"/>
                <a:cs typeface="Times New Roman"/>
              </a:rPr>
              <a:t>of </a:t>
            </a:r>
            <a:r>
              <a:rPr sz="1400" spc="-5" dirty="0">
                <a:latin typeface="Times New Roman"/>
                <a:cs typeface="Times New Roman"/>
              </a:rPr>
              <a:t>machine learning algorithm that </a:t>
            </a:r>
            <a:r>
              <a:rPr sz="1400" dirty="0">
                <a:latin typeface="Times New Roman"/>
                <a:cs typeface="Times New Roman"/>
              </a:rPr>
              <a:t>is </a:t>
            </a:r>
            <a:r>
              <a:rPr sz="1400" spc="-5" dirty="0">
                <a:latin typeface="Times New Roman"/>
                <a:cs typeface="Times New Roman"/>
              </a:rPr>
              <a:t>modeled after  </a:t>
            </a:r>
            <a:r>
              <a:rPr sz="1400" dirty="0">
                <a:latin typeface="Times New Roman"/>
                <a:cs typeface="Times New Roman"/>
              </a:rPr>
              <a:t>the </a:t>
            </a:r>
            <a:r>
              <a:rPr sz="1400" spc="-5" dirty="0">
                <a:latin typeface="Times New Roman"/>
                <a:cs typeface="Times New Roman"/>
              </a:rPr>
              <a:t>structure </a:t>
            </a:r>
            <a:r>
              <a:rPr sz="1400" dirty="0">
                <a:latin typeface="Times New Roman"/>
                <a:cs typeface="Times New Roman"/>
              </a:rPr>
              <a:t>of </a:t>
            </a:r>
            <a:r>
              <a:rPr sz="1400" spc="-5" dirty="0">
                <a:latin typeface="Times New Roman"/>
                <a:cs typeface="Times New Roman"/>
              </a:rPr>
              <a:t>the brain, with multiple layers of interconnected nodes that can  learn to recognize patterns </a:t>
            </a:r>
            <a:r>
              <a:rPr sz="1400" dirty="0">
                <a:latin typeface="Times New Roman"/>
                <a:cs typeface="Times New Roman"/>
              </a:rPr>
              <a:t>in </a:t>
            </a:r>
            <a:r>
              <a:rPr sz="1400" spc="-5" dirty="0">
                <a:latin typeface="Times New Roman"/>
                <a:cs typeface="Times New Roman"/>
              </a:rPr>
              <a:t>data. ANNs are particularly good </a:t>
            </a:r>
            <a:r>
              <a:rPr sz="1400" spc="-10" dirty="0">
                <a:latin typeface="Times New Roman"/>
                <a:cs typeface="Times New Roman"/>
              </a:rPr>
              <a:t>at </a:t>
            </a:r>
            <a:r>
              <a:rPr sz="1400" spc="-5" dirty="0">
                <a:latin typeface="Times New Roman"/>
                <a:cs typeface="Times New Roman"/>
              </a:rPr>
              <a:t>recognizing  patterns in complex data such </a:t>
            </a:r>
            <a:r>
              <a:rPr sz="1400" spc="-10" dirty="0">
                <a:latin typeface="Times New Roman"/>
                <a:cs typeface="Times New Roman"/>
              </a:rPr>
              <a:t>as </a:t>
            </a:r>
            <a:r>
              <a:rPr sz="1400" spc="-5" dirty="0">
                <a:latin typeface="Times New Roman"/>
                <a:cs typeface="Times New Roman"/>
              </a:rPr>
              <a:t>images, speech, and natural language, and they  have been used for </a:t>
            </a:r>
            <a:r>
              <a:rPr sz="1400" dirty="0">
                <a:latin typeface="Times New Roman"/>
                <a:cs typeface="Times New Roman"/>
              </a:rPr>
              <a:t>a </a:t>
            </a:r>
            <a:r>
              <a:rPr sz="1400" spc="-5" dirty="0">
                <a:latin typeface="Times New Roman"/>
                <a:cs typeface="Times New Roman"/>
              </a:rPr>
              <a:t>wide range of applications including computer vision,  natural language processing, </a:t>
            </a:r>
            <a:r>
              <a:rPr sz="1400" spc="-10" dirty="0">
                <a:latin typeface="Times New Roman"/>
                <a:cs typeface="Times New Roman"/>
              </a:rPr>
              <a:t>and </a:t>
            </a:r>
            <a:r>
              <a:rPr sz="1400" spc="-5" dirty="0">
                <a:latin typeface="Times New Roman"/>
                <a:cs typeface="Times New Roman"/>
              </a:rPr>
              <a:t>speech</a:t>
            </a:r>
            <a:r>
              <a:rPr sz="1400" spc="35" dirty="0">
                <a:latin typeface="Times New Roman"/>
                <a:cs typeface="Times New Roman"/>
              </a:rPr>
              <a:t> </a:t>
            </a:r>
            <a:r>
              <a:rPr sz="1400" spc="-5" dirty="0">
                <a:latin typeface="Times New Roman"/>
                <a:cs typeface="Times New Roman"/>
              </a:rPr>
              <a:t>recognition.</a:t>
            </a:r>
            <a:endParaRPr sz="1400">
              <a:latin typeface="Times New Roman"/>
              <a:cs typeface="Times New Roman"/>
            </a:endParaRPr>
          </a:p>
          <a:p>
            <a:pPr>
              <a:lnSpc>
                <a:spcPct val="100000"/>
              </a:lnSpc>
              <a:spcBef>
                <a:spcPts val="55"/>
              </a:spcBef>
            </a:pPr>
            <a:endParaRPr sz="1250">
              <a:latin typeface="Times New Roman"/>
              <a:cs typeface="Times New Roman"/>
            </a:endParaRPr>
          </a:p>
          <a:p>
            <a:pPr marL="19685" marR="83185">
              <a:lnSpc>
                <a:spcPct val="96100"/>
              </a:lnSpc>
            </a:pPr>
            <a:r>
              <a:rPr sz="1400" spc="-5" dirty="0">
                <a:latin typeface="Times New Roman"/>
                <a:cs typeface="Times New Roman"/>
              </a:rPr>
              <a:t>While </a:t>
            </a:r>
            <a:r>
              <a:rPr sz="1400" spc="-10" dirty="0">
                <a:latin typeface="Times New Roman"/>
                <a:cs typeface="Times New Roman"/>
              </a:rPr>
              <a:t>ANNs </a:t>
            </a:r>
            <a:r>
              <a:rPr sz="1400" dirty="0">
                <a:latin typeface="Times New Roman"/>
                <a:cs typeface="Times New Roman"/>
              </a:rPr>
              <a:t>are </a:t>
            </a:r>
            <a:r>
              <a:rPr sz="1400" spc="-5" dirty="0">
                <a:latin typeface="Times New Roman"/>
                <a:cs typeface="Times New Roman"/>
              </a:rPr>
              <a:t>just one </a:t>
            </a:r>
            <a:r>
              <a:rPr sz="1400" dirty="0">
                <a:latin typeface="Times New Roman"/>
                <a:cs typeface="Times New Roman"/>
              </a:rPr>
              <a:t>of </a:t>
            </a:r>
            <a:r>
              <a:rPr sz="1400" spc="-5" dirty="0">
                <a:latin typeface="Times New Roman"/>
                <a:cs typeface="Times New Roman"/>
              </a:rPr>
              <a:t>many machine learning algorithms, they have been  particularly successful in many </a:t>
            </a:r>
            <a:r>
              <a:rPr sz="1400" spc="-10" dirty="0">
                <a:latin typeface="Times New Roman"/>
                <a:cs typeface="Times New Roman"/>
              </a:rPr>
              <a:t>applications </a:t>
            </a:r>
            <a:r>
              <a:rPr sz="1400" spc="-5" dirty="0">
                <a:latin typeface="Times New Roman"/>
                <a:cs typeface="Times New Roman"/>
              </a:rPr>
              <a:t>and have played </a:t>
            </a:r>
            <a:r>
              <a:rPr sz="1400" dirty="0">
                <a:latin typeface="Times New Roman"/>
                <a:cs typeface="Times New Roman"/>
              </a:rPr>
              <a:t>a significant </a:t>
            </a:r>
            <a:r>
              <a:rPr sz="1400" spc="-5" dirty="0">
                <a:latin typeface="Times New Roman"/>
                <a:cs typeface="Times New Roman"/>
              </a:rPr>
              <a:t>role  </a:t>
            </a:r>
            <a:r>
              <a:rPr sz="1400" dirty="0">
                <a:latin typeface="Times New Roman"/>
                <a:cs typeface="Times New Roman"/>
              </a:rPr>
              <a:t>in </a:t>
            </a:r>
            <a:r>
              <a:rPr sz="1400" spc="-5" dirty="0">
                <a:latin typeface="Times New Roman"/>
                <a:cs typeface="Times New Roman"/>
              </a:rPr>
              <a:t>the recent </a:t>
            </a:r>
            <a:r>
              <a:rPr sz="1400" spc="-10" dirty="0">
                <a:latin typeface="Times New Roman"/>
                <a:cs typeface="Times New Roman"/>
              </a:rPr>
              <a:t>advances </a:t>
            </a:r>
            <a:r>
              <a:rPr sz="1400" spc="-5" dirty="0">
                <a:latin typeface="Times New Roman"/>
                <a:cs typeface="Times New Roman"/>
              </a:rPr>
              <a:t>in artificial intelligence and deep</a:t>
            </a:r>
            <a:r>
              <a:rPr sz="1400" spc="25" dirty="0">
                <a:latin typeface="Times New Roman"/>
                <a:cs typeface="Times New Roman"/>
              </a:rPr>
              <a:t> </a:t>
            </a:r>
            <a:r>
              <a:rPr sz="1400" spc="-5" dirty="0">
                <a:latin typeface="Times New Roman"/>
                <a:cs typeface="Times New Roman"/>
              </a:rPr>
              <a:t>learning.</a:t>
            </a:r>
            <a:endParaRPr sz="14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654675" cy="7338059"/>
          </a:xfrm>
          <a:prstGeom prst="rect">
            <a:avLst/>
          </a:prstGeom>
        </p:spPr>
        <p:txBody>
          <a:bodyPr vert="horz" wrap="square" lIns="0" tIns="5080" rIns="0" bIns="0" rtlCol="0">
            <a:spAutoFit/>
          </a:bodyPr>
          <a:lstStyle/>
          <a:p>
            <a:pPr marL="12700" marR="5080" algn="just">
              <a:lnSpc>
                <a:spcPct val="103600"/>
              </a:lnSpc>
              <a:spcBef>
                <a:spcPts val="40"/>
              </a:spcBef>
            </a:pPr>
            <a:r>
              <a:rPr sz="1400" spc="-5" dirty="0">
                <a:latin typeface="Times New Roman"/>
                <a:cs typeface="Times New Roman"/>
              </a:rPr>
              <a:t>Libraries used in Ann </a:t>
            </a:r>
            <a:r>
              <a:rPr sz="1400" dirty="0">
                <a:latin typeface="Times New Roman"/>
                <a:cs typeface="Times New Roman"/>
              </a:rPr>
              <a:t>are </a:t>
            </a:r>
            <a:r>
              <a:rPr sz="1400" spc="-5" dirty="0">
                <a:latin typeface="Times New Roman"/>
                <a:cs typeface="Times New Roman"/>
              </a:rPr>
              <a:t>Tensor-flow,Pytorch,Keras.These libraries specialize  </a:t>
            </a:r>
            <a:r>
              <a:rPr sz="1400" dirty="0">
                <a:latin typeface="Times New Roman"/>
                <a:cs typeface="Times New Roman"/>
              </a:rPr>
              <a:t>in </a:t>
            </a:r>
            <a:r>
              <a:rPr sz="1400" spc="-5" dirty="0">
                <a:latin typeface="Times New Roman"/>
                <a:cs typeface="Times New Roman"/>
              </a:rPr>
              <a:t>optimizing computations involving multi-dimensional arrays,which makes it  suitable for building</a:t>
            </a:r>
            <a:r>
              <a:rPr sz="1400" spc="-10" dirty="0">
                <a:latin typeface="Times New Roman"/>
                <a:cs typeface="Times New Roman"/>
              </a:rPr>
              <a:t> </a:t>
            </a:r>
            <a:r>
              <a:rPr sz="1400" spc="-5" dirty="0">
                <a:latin typeface="Times New Roman"/>
                <a:cs typeface="Times New Roman"/>
              </a:rPr>
              <a:t>ann.</a:t>
            </a:r>
            <a:endParaRPr sz="1400">
              <a:latin typeface="Times New Roman"/>
              <a:cs typeface="Times New Roman"/>
            </a:endParaRPr>
          </a:p>
          <a:p>
            <a:pPr marL="12700" algn="just">
              <a:lnSpc>
                <a:spcPct val="100000"/>
              </a:lnSpc>
              <a:spcBef>
                <a:spcPts val="835"/>
              </a:spcBef>
            </a:pPr>
            <a:r>
              <a:rPr sz="1600" b="1" spc="-5" dirty="0">
                <a:latin typeface="Times New Roman"/>
                <a:cs typeface="Times New Roman"/>
              </a:rPr>
              <a:t>2)Use-case of Ann and how Ann</a:t>
            </a:r>
            <a:r>
              <a:rPr sz="1600" b="1" spc="10" dirty="0">
                <a:latin typeface="Times New Roman"/>
                <a:cs typeface="Times New Roman"/>
              </a:rPr>
              <a:t> </a:t>
            </a:r>
            <a:r>
              <a:rPr sz="1600" b="1" dirty="0">
                <a:latin typeface="Times New Roman"/>
                <a:cs typeface="Times New Roman"/>
              </a:rPr>
              <a:t>evolved</a:t>
            </a:r>
            <a:endParaRPr sz="1600">
              <a:latin typeface="Times New Roman"/>
              <a:cs typeface="Times New Roman"/>
            </a:endParaRPr>
          </a:p>
          <a:p>
            <a:pPr marL="12700" marR="4029075">
              <a:lnSpc>
                <a:spcPct val="151000"/>
              </a:lnSpc>
              <a:spcBef>
                <a:spcPts val="25"/>
              </a:spcBef>
            </a:pPr>
            <a:r>
              <a:rPr sz="1400" spc="-5" dirty="0">
                <a:latin typeface="Times New Roman"/>
                <a:cs typeface="Times New Roman"/>
              </a:rPr>
              <a:t>1)self_driving cars  2)network efficiency  3)cyber-security  4)pandemic</a:t>
            </a:r>
            <a:r>
              <a:rPr sz="1400" spc="-55" dirty="0">
                <a:latin typeface="Times New Roman"/>
                <a:cs typeface="Times New Roman"/>
              </a:rPr>
              <a:t> </a:t>
            </a:r>
            <a:r>
              <a:rPr sz="1400" spc="-5" dirty="0">
                <a:latin typeface="Times New Roman"/>
                <a:cs typeface="Times New Roman"/>
              </a:rPr>
              <a:t>prediction</a:t>
            </a:r>
            <a:endParaRPr sz="1400">
              <a:latin typeface="Times New Roman"/>
              <a:cs typeface="Times New Roman"/>
            </a:endParaRPr>
          </a:p>
          <a:p>
            <a:pPr marL="12700" marR="189865">
              <a:lnSpc>
                <a:spcPct val="95900"/>
              </a:lnSpc>
              <a:spcBef>
                <a:spcPts val="935"/>
              </a:spcBef>
            </a:pPr>
            <a:r>
              <a:rPr sz="1400" b="1" spc="-5" dirty="0">
                <a:latin typeface="Times New Roman"/>
                <a:cs typeface="Times New Roman"/>
              </a:rPr>
              <a:t>Evolution </a:t>
            </a:r>
            <a:r>
              <a:rPr sz="1400" b="1" dirty="0">
                <a:latin typeface="Times New Roman"/>
                <a:cs typeface="Times New Roman"/>
              </a:rPr>
              <a:t>of ann:- </a:t>
            </a:r>
            <a:r>
              <a:rPr sz="1400" spc="-5" dirty="0">
                <a:solidFill>
                  <a:srgbClr val="424242"/>
                </a:solidFill>
                <a:latin typeface="Times New Roman"/>
                <a:cs typeface="Times New Roman"/>
              </a:rPr>
              <a:t>We </a:t>
            </a:r>
            <a:r>
              <a:rPr sz="1400" dirty="0">
                <a:solidFill>
                  <a:srgbClr val="424242"/>
                </a:solidFill>
                <a:latin typeface="Times New Roman"/>
                <a:cs typeface="Times New Roman"/>
              </a:rPr>
              <a:t>live </a:t>
            </a:r>
            <a:r>
              <a:rPr sz="1400" spc="-5" dirty="0">
                <a:solidFill>
                  <a:srgbClr val="424242"/>
                </a:solidFill>
                <a:latin typeface="Times New Roman"/>
                <a:cs typeface="Times New Roman"/>
              </a:rPr>
              <a:t>in </a:t>
            </a:r>
            <a:r>
              <a:rPr sz="1400" spc="-10" dirty="0">
                <a:solidFill>
                  <a:srgbClr val="424242"/>
                </a:solidFill>
                <a:latin typeface="Times New Roman"/>
                <a:cs typeface="Times New Roman"/>
              </a:rPr>
              <a:t>an </a:t>
            </a:r>
            <a:r>
              <a:rPr sz="1400" spc="-5" dirty="0">
                <a:solidFill>
                  <a:srgbClr val="424242"/>
                </a:solidFill>
                <a:latin typeface="Times New Roman"/>
                <a:cs typeface="Times New Roman"/>
              </a:rPr>
              <a:t>age where many </a:t>
            </a:r>
            <a:r>
              <a:rPr sz="1400" dirty="0">
                <a:solidFill>
                  <a:srgbClr val="424242"/>
                </a:solidFill>
                <a:latin typeface="Times New Roman"/>
                <a:cs typeface="Times New Roman"/>
              </a:rPr>
              <a:t>of </a:t>
            </a:r>
            <a:r>
              <a:rPr sz="1400" spc="-5" dirty="0">
                <a:solidFill>
                  <a:srgbClr val="424242"/>
                </a:solidFill>
                <a:latin typeface="Times New Roman"/>
                <a:cs typeface="Times New Roman"/>
              </a:rPr>
              <a:t>the newest digital  technologies are assisting many lazy humans </a:t>
            </a:r>
            <a:r>
              <a:rPr sz="1400" dirty="0">
                <a:solidFill>
                  <a:srgbClr val="424242"/>
                </a:solidFill>
                <a:latin typeface="Times New Roman"/>
                <a:cs typeface="Times New Roman"/>
              </a:rPr>
              <a:t>in </a:t>
            </a:r>
            <a:r>
              <a:rPr sz="1400" spc="-5" dirty="0">
                <a:solidFill>
                  <a:srgbClr val="424242"/>
                </a:solidFill>
                <a:latin typeface="Times New Roman"/>
                <a:cs typeface="Times New Roman"/>
              </a:rPr>
              <a:t>discarding their abilities to  learn, communicate and interact with real life. Ironically enough, these same  technologies are helping artificial intelligence grow </a:t>
            </a:r>
            <a:r>
              <a:rPr sz="1400" spc="-10" dirty="0">
                <a:solidFill>
                  <a:srgbClr val="424242"/>
                </a:solidFill>
                <a:latin typeface="Times New Roman"/>
                <a:cs typeface="Times New Roman"/>
              </a:rPr>
              <a:t>and </a:t>
            </a:r>
            <a:r>
              <a:rPr sz="1400" spc="-5" dirty="0">
                <a:solidFill>
                  <a:srgbClr val="424242"/>
                </a:solidFill>
                <a:latin typeface="Times New Roman"/>
                <a:cs typeface="Times New Roman"/>
              </a:rPr>
              <a:t>move forward </a:t>
            </a:r>
            <a:r>
              <a:rPr sz="1400" dirty="0">
                <a:solidFill>
                  <a:srgbClr val="424242"/>
                </a:solidFill>
                <a:latin typeface="Times New Roman"/>
                <a:cs typeface="Times New Roman"/>
              </a:rPr>
              <a:t>at </a:t>
            </a:r>
            <a:r>
              <a:rPr sz="1400" spc="-10" dirty="0">
                <a:solidFill>
                  <a:srgbClr val="424242"/>
                </a:solidFill>
                <a:latin typeface="Times New Roman"/>
                <a:cs typeface="Times New Roman"/>
              </a:rPr>
              <a:t>an  </a:t>
            </a:r>
            <a:r>
              <a:rPr sz="1400" spc="-5" dirty="0">
                <a:solidFill>
                  <a:srgbClr val="424242"/>
                </a:solidFill>
                <a:latin typeface="Times New Roman"/>
                <a:cs typeface="Times New Roman"/>
              </a:rPr>
              <a:t>incredibly fast</a:t>
            </a:r>
            <a:r>
              <a:rPr sz="1400" spc="-10" dirty="0">
                <a:solidFill>
                  <a:srgbClr val="424242"/>
                </a:solidFill>
                <a:latin typeface="Times New Roman"/>
                <a:cs typeface="Times New Roman"/>
              </a:rPr>
              <a:t> </a:t>
            </a:r>
            <a:r>
              <a:rPr sz="1400" dirty="0">
                <a:solidFill>
                  <a:srgbClr val="424242"/>
                </a:solidFill>
                <a:latin typeface="Times New Roman"/>
                <a:cs typeface="Times New Roman"/>
              </a:rPr>
              <a:t>pace.</a:t>
            </a:r>
            <a:endParaRPr sz="1400">
              <a:latin typeface="Times New Roman"/>
              <a:cs typeface="Times New Roman"/>
            </a:endParaRPr>
          </a:p>
          <a:p>
            <a:pPr>
              <a:lnSpc>
                <a:spcPct val="100000"/>
              </a:lnSpc>
              <a:spcBef>
                <a:spcPts val="10"/>
              </a:spcBef>
            </a:pPr>
            <a:endParaRPr sz="1200">
              <a:latin typeface="Times New Roman"/>
              <a:cs typeface="Times New Roman"/>
            </a:endParaRPr>
          </a:p>
          <a:p>
            <a:pPr marL="12700" marR="34925">
              <a:lnSpc>
                <a:spcPct val="95900"/>
              </a:lnSpc>
            </a:pPr>
            <a:r>
              <a:rPr sz="1400" spc="-5" dirty="0">
                <a:solidFill>
                  <a:srgbClr val="424242"/>
                </a:solidFill>
                <a:latin typeface="Times New Roman"/>
                <a:cs typeface="Times New Roman"/>
              </a:rPr>
              <a:t>Just like young </a:t>
            </a:r>
            <a:r>
              <a:rPr sz="1400" spc="-10" dirty="0">
                <a:solidFill>
                  <a:srgbClr val="424242"/>
                </a:solidFill>
                <a:latin typeface="Times New Roman"/>
                <a:cs typeface="Times New Roman"/>
              </a:rPr>
              <a:t>and </a:t>
            </a:r>
            <a:r>
              <a:rPr sz="1400" spc="-5" dirty="0">
                <a:solidFill>
                  <a:srgbClr val="424242"/>
                </a:solidFill>
                <a:latin typeface="Times New Roman"/>
                <a:cs typeface="Times New Roman"/>
              </a:rPr>
              <a:t>promising kids </a:t>
            </a:r>
            <a:r>
              <a:rPr sz="1400" dirty="0">
                <a:solidFill>
                  <a:srgbClr val="424242"/>
                </a:solidFill>
                <a:latin typeface="Times New Roman"/>
                <a:cs typeface="Times New Roman"/>
              </a:rPr>
              <a:t>eager </a:t>
            </a:r>
            <a:r>
              <a:rPr sz="1400" spc="-5" dirty="0">
                <a:solidFill>
                  <a:srgbClr val="424242"/>
                </a:solidFill>
                <a:latin typeface="Times New Roman"/>
                <a:cs typeface="Times New Roman"/>
              </a:rPr>
              <a:t>to learn new things every </a:t>
            </a:r>
            <a:r>
              <a:rPr sz="1400" dirty="0">
                <a:solidFill>
                  <a:srgbClr val="424242"/>
                </a:solidFill>
                <a:latin typeface="Times New Roman"/>
                <a:cs typeface="Times New Roman"/>
              </a:rPr>
              <a:t>day, </a:t>
            </a:r>
            <a:r>
              <a:rPr sz="1400" spc="-5" dirty="0">
                <a:solidFill>
                  <a:srgbClr val="424242"/>
                </a:solidFill>
                <a:latin typeface="Times New Roman"/>
                <a:cs typeface="Times New Roman"/>
              </a:rPr>
              <a:t>our  machines are still "attending school" right now. We can only look forward to  </a:t>
            </a:r>
            <a:r>
              <a:rPr sz="1400" dirty="0">
                <a:solidFill>
                  <a:srgbClr val="424242"/>
                </a:solidFill>
                <a:latin typeface="Times New Roman"/>
                <a:cs typeface="Times New Roman"/>
              </a:rPr>
              <a:t>the </a:t>
            </a:r>
            <a:r>
              <a:rPr sz="1400" spc="-5" dirty="0">
                <a:solidFill>
                  <a:srgbClr val="424242"/>
                </a:solidFill>
                <a:latin typeface="Times New Roman"/>
                <a:cs typeface="Times New Roman"/>
              </a:rPr>
              <a:t>day when they will </a:t>
            </a:r>
            <a:r>
              <a:rPr sz="1400" dirty="0">
                <a:solidFill>
                  <a:srgbClr val="424242"/>
                </a:solidFill>
                <a:latin typeface="Times New Roman"/>
                <a:cs typeface="Times New Roman"/>
              </a:rPr>
              <a:t>be </a:t>
            </a:r>
            <a:r>
              <a:rPr sz="1400" spc="-5" dirty="0">
                <a:solidFill>
                  <a:srgbClr val="424242"/>
                </a:solidFill>
                <a:latin typeface="Times New Roman"/>
                <a:cs typeface="Times New Roman"/>
              </a:rPr>
              <a:t>able </a:t>
            </a:r>
            <a:r>
              <a:rPr sz="1400" dirty="0">
                <a:solidFill>
                  <a:srgbClr val="424242"/>
                </a:solidFill>
                <a:latin typeface="Times New Roman"/>
                <a:cs typeface="Times New Roman"/>
              </a:rPr>
              <a:t>to </a:t>
            </a:r>
            <a:r>
              <a:rPr sz="1400" spc="-5" dirty="0">
                <a:solidFill>
                  <a:srgbClr val="424242"/>
                </a:solidFill>
                <a:latin typeface="Times New Roman"/>
                <a:cs typeface="Times New Roman"/>
              </a:rPr>
              <a:t>build </a:t>
            </a:r>
            <a:r>
              <a:rPr sz="1400" spc="-10" dirty="0">
                <a:solidFill>
                  <a:srgbClr val="424242"/>
                </a:solidFill>
                <a:latin typeface="Times New Roman"/>
                <a:cs typeface="Times New Roman"/>
              </a:rPr>
              <a:t>and </a:t>
            </a:r>
            <a:r>
              <a:rPr sz="1400" dirty="0">
                <a:solidFill>
                  <a:srgbClr val="424242"/>
                </a:solidFill>
                <a:latin typeface="Times New Roman"/>
                <a:cs typeface="Times New Roman"/>
              </a:rPr>
              <a:t>perfect </a:t>
            </a:r>
            <a:r>
              <a:rPr sz="1400" spc="-5" dirty="0">
                <a:solidFill>
                  <a:srgbClr val="424242"/>
                </a:solidFill>
                <a:latin typeface="Times New Roman"/>
                <a:cs typeface="Times New Roman"/>
              </a:rPr>
              <a:t>their own learning methods  and reach their university phase, but </a:t>
            </a:r>
            <a:r>
              <a:rPr sz="1400" dirty="0">
                <a:solidFill>
                  <a:srgbClr val="424242"/>
                </a:solidFill>
                <a:latin typeface="Times New Roman"/>
                <a:cs typeface="Times New Roman"/>
              </a:rPr>
              <a:t>in </a:t>
            </a:r>
            <a:r>
              <a:rPr sz="1400" spc="-5" dirty="0">
                <a:solidFill>
                  <a:srgbClr val="424242"/>
                </a:solidFill>
                <a:latin typeface="Times New Roman"/>
                <a:cs typeface="Times New Roman"/>
              </a:rPr>
              <a:t>the meantime, the goals they have  already achieved </a:t>
            </a:r>
            <a:r>
              <a:rPr sz="1400" dirty="0">
                <a:solidFill>
                  <a:srgbClr val="424242"/>
                </a:solidFill>
                <a:latin typeface="Times New Roman"/>
                <a:cs typeface="Times New Roman"/>
              </a:rPr>
              <a:t>are </a:t>
            </a:r>
            <a:r>
              <a:rPr sz="1400" spc="-5" dirty="0">
                <a:solidFill>
                  <a:srgbClr val="424242"/>
                </a:solidFill>
                <a:latin typeface="Times New Roman"/>
                <a:cs typeface="Times New Roman"/>
              </a:rPr>
              <a:t>nonetheless</a:t>
            </a:r>
            <a:r>
              <a:rPr sz="1400" dirty="0">
                <a:solidFill>
                  <a:srgbClr val="424242"/>
                </a:solidFill>
                <a:latin typeface="Times New Roman"/>
                <a:cs typeface="Times New Roman"/>
              </a:rPr>
              <a:t> </a:t>
            </a:r>
            <a:r>
              <a:rPr sz="1400" spc="-5" dirty="0">
                <a:solidFill>
                  <a:srgbClr val="424242"/>
                </a:solidFill>
                <a:latin typeface="Times New Roman"/>
                <a:cs typeface="Times New Roman"/>
              </a:rPr>
              <a:t>amazing.</a:t>
            </a:r>
            <a:endParaRPr sz="1400">
              <a:latin typeface="Times New Roman"/>
              <a:cs typeface="Times New Roman"/>
            </a:endParaRPr>
          </a:p>
          <a:p>
            <a:pPr marL="12700">
              <a:lnSpc>
                <a:spcPct val="100000"/>
              </a:lnSpc>
              <a:spcBef>
                <a:spcPts val="1335"/>
              </a:spcBef>
            </a:pPr>
            <a:r>
              <a:rPr sz="1400" b="1" spc="-5" dirty="0">
                <a:latin typeface="Times New Roman"/>
                <a:cs typeface="Times New Roman"/>
              </a:rPr>
              <a:t>3)Mathematical intution behind</a:t>
            </a:r>
            <a:r>
              <a:rPr sz="1400" b="1" spc="-10" dirty="0">
                <a:latin typeface="Times New Roman"/>
                <a:cs typeface="Times New Roman"/>
              </a:rPr>
              <a:t> </a:t>
            </a:r>
            <a:r>
              <a:rPr sz="1400" b="1" dirty="0">
                <a:latin typeface="Times New Roman"/>
                <a:cs typeface="Times New Roman"/>
              </a:rPr>
              <a:t>Ann:-</a:t>
            </a:r>
            <a:endParaRPr sz="1400">
              <a:latin typeface="Times New Roman"/>
              <a:cs typeface="Times New Roman"/>
            </a:endParaRPr>
          </a:p>
          <a:p>
            <a:pPr marL="12700" marR="281940">
              <a:lnSpc>
                <a:spcPct val="103600"/>
              </a:lnSpc>
              <a:spcBef>
                <a:spcPts val="790"/>
              </a:spcBef>
            </a:pPr>
            <a:r>
              <a:rPr sz="1400" dirty="0">
                <a:latin typeface="Times New Roman"/>
                <a:cs typeface="Times New Roman"/>
              </a:rPr>
              <a:t>Before </a:t>
            </a:r>
            <a:r>
              <a:rPr sz="1400" spc="-5" dirty="0">
                <a:latin typeface="Times New Roman"/>
                <a:cs typeface="Times New Roman"/>
              </a:rPr>
              <a:t>understanding </a:t>
            </a:r>
            <a:r>
              <a:rPr sz="1400" dirty="0">
                <a:latin typeface="Times New Roman"/>
                <a:cs typeface="Times New Roman"/>
              </a:rPr>
              <a:t>how </a:t>
            </a:r>
            <a:r>
              <a:rPr sz="1400" spc="-5" dirty="0">
                <a:latin typeface="Times New Roman"/>
                <a:cs typeface="Times New Roman"/>
              </a:rPr>
              <a:t>things work in </a:t>
            </a:r>
            <a:r>
              <a:rPr sz="1400" dirty="0">
                <a:latin typeface="Times New Roman"/>
                <a:cs typeface="Times New Roman"/>
              </a:rPr>
              <a:t>ANN we </a:t>
            </a:r>
            <a:r>
              <a:rPr sz="1400" spc="-5" dirty="0">
                <a:latin typeface="Times New Roman"/>
                <a:cs typeface="Times New Roman"/>
              </a:rPr>
              <a:t>should revise </a:t>
            </a:r>
            <a:r>
              <a:rPr sz="1400" dirty="0">
                <a:latin typeface="Times New Roman"/>
                <a:cs typeface="Times New Roman"/>
              </a:rPr>
              <a:t>few </a:t>
            </a:r>
            <a:r>
              <a:rPr sz="1400" spc="5" dirty="0">
                <a:latin typeface="Times New Roman"/>
                <a:cs typeface="Times New Roman"/>
              </a:rPr>
              <a:t>basic  </a:t>
            </a:r>
            <a:r>
              <a:rPr sz="1400" spc="-5" dirty="0">
                <a:latin typeface="Times New Roman"/>
                <a:cs typeface="Times New Roman"/>
              </a:rPr>
              <a:t>concepts </a:t>
            </a:r>
            <a:r>
              <a:rPr sz="1400" dirty="0">
                <a:latin typeface="Times New Roman"/>
                <a:cs typeface="Times New Roman"/>
              </a:rPr>
              <a:t>of </a:t>
            </a:r>
            <a:r>
              <a:rPr sz="1400" spc="-5" dirty="0">
                <a:latin typeface="Times New Roman"/>
                <a:cs typeface="Times New Roman"/>
              </a:rPr>
              <a:t>mathematics such </a:t>
            </a:r>
            <a:r>
              <a:rPr sz="1400" spc="-10" dirty="0">
                <a:latin typeface="Times New Roman"/>
                <a:cs typeface="Times New Roman"/>
              </a:rPr>
              <a:t>as </a:t>
            </a:r>
            <a:r>
              <a:rPr sz="1400" spc="-5" dirty="0">
                <a:latin typeface="Times New Roman"/>
                <a:cs typeface="Times New Roman"/>
              </a:rPr>
              <a:t>linear</a:t>
            </a:r>
            <a:r>
              <a:rPr sz="1400" spc="35" dirty="0">
                <a:latin typeface="Times New Roman"/>
                <a:cs typeface="Times New Roman"/>
              </a:rPr>
              <a:t> </a:t>
            </a:r>
            <a:r>
              <a:rPr sz="1400" spc="-5" dirty="0">
                <a:latin typeface="Times New Roman"/>
                <a:cs typeface="Times New Roman"/>
              </a:rPr>
              <a:t>algebra,calculus.</a:t>
            </a:r>
            <a:endParaRPr sz="1400">
              <a:latin typeface="Times New Roman"/>
              <a:cs typeface="Times New Roman"/>
            </a:endParaRPr>
          </a:p>
          <a:p>
            <a:pPr marL="12700" marR="178435">
              <a:lnSpc>
                <a:spcPct val="103600"/>
              </a:lnSpc>
              <a:spcBef>
                <a:spcPts val="795"/>
              </a:spcBef>
              <a:buSzPct val="92857"/>
              <a:buAutoNum type="arabicParenR"/>
              <a:tabLst>
                <a:tab pos="162560" algn="l"/>
              </a:tabLst>
            </a:pPr>
            <a:r>
              <a:rPr sz="1400" dirty="0">
                <a:latin typeface="Times New Roman"/>
                <a:cs typeface="Times New Roman"/>
              </a:rPr>
              <a:t>Linear </a:t>
            </a:r>
            <a:r>
              <a:rPr sz="1400" spc="-5" dirty="0">
                <a:latin typeface="Times New Roman"/>
                <a:cs typeface="Times New Roman"/>
              </a:rPr>
              <a:t>algebra: The understanding </a:t>
            </a:r>
            <a:r>
              <a:rPr sz="1400" dirty="0">
                <a:latin typeface="Times New Roman"/>
                <a:cs typeface="Times New Roman"/>
              </a:rPr>
              <a:t>of </a:t>
            </a:r>
            <a:r>
              <a:rPr sz="1400" spc="-5" dirty="0">
                <a:latin typeface="Times New Roman"/>
                <a:cs typeface="Times New Roman"/>
              </a:rPr>
              <a:t>linear algebra is </a:t>
            </a:r>
            <a:r>
              <a:rPr sz="1400" dirty="0">
                <a:latin typeface="Times New Roman"/>
                <a:cs typeface="Times New Roman"/>
              </a:rPr>
              <a:t>a </a:t>
            </a:r>
            <a:r>
              <a:rPr sz="1400" spc="-5" dirty="0">
                <a:latin typeface="Times New Roman"/>
                <a:cs typeface="Times New Roman"/>
              </a:rPr>
              <a:t>must for better  comprehension </a:t>
            </a:r>
            <a:r>
              <a:rPr sz="1400" spc="-10" dirty="0">
                <a:latin typeface="Times New Roman"/>
                <a:cs typeface="Times New Roman"/>
              </a:rPr>
              <a:t>and </a:t>
            </a:r>
            <a:r>
              <a:rPr sz="1400" spc="-5" dirty="0">
                <a:latin typeface="Times New Roman"/>
                <a:cs typeface="Times New Roman"/>
              </a:rPr>
              <a:t>effective implementation </a:t>
            </a:r>
            <a:r>
              <a:rPr sz="1400" dirty="0">
                <a:latin typeface="Times New Roman"/>
                <a:cs typeface="Times New Roman"/>
              </a:rPr>
              <a:t>of Neural </a:t>
            </a:r>
            <a:r>
              <a:rPr sz="1400" spc="-5" dirty="0">
                <a:latin typeface="Times New Roman"/>
                <a:cs typeface="Times New Roman"/>
              </a:rPr>
              <a:t>Networks. Getting  started (in </a:t>
            </a:r>
            <a:r>
              <a:rPr sz="1400" dirty="0">
                <a:latin typeface="Times New Roman"/>
                <a:cs typeface="Times New Roman"/>
              </a:rPr>
              <a:t>a </a:t>
            </a:r>
            <a:r>
              <a:rPr sz="1400" spc="-5" dirty="0">
                <a:latin typeface="Times New Roman"/>
                <a:cs typeface="Times New Roman"/>
              </a:rPr>
              <a:t>black-box way) with deep learning libraries such </a:t>
            </a:r>
            <a:r>
              <a:rPr sz="1400" spc="-10" dirty="0">
                <a:latin typeface="Times New Roman"/>
                <a:cs typeface="Times New Roman"/>
              </a:rPr>
              <a:t>as </a:t>
            </a:r>
            <a:r>
              <a:rPr sz="1400" spc="-5" dirty="0">
                <a:latin typeface="Times New Roman"/>
                <a:cs typeface="Times New Roman"/>
              </a:rPr>
              <a:t>TensorFlow  and PyTorch should not be difficult after following detailed</a:t>
            </a:r>
            <a:r>
              <a:rPr sz="1400" spc="45" dirty="0">
                <a:latin typeface="Times New Roman"/>
                <a:cs typeface="Times New Roman"/>
              </a:rPr>
              <a:t> </a:t>
            </a:r>
            <a:r>
              <a:rPr sz="1400" spc="-5" dirty="0">
                <a:latin typeface="Times New Roman"/>
                <a:cs typeface="Times New Roman"/>
              </a:rPr>
              <a:t>tutorials.</a:t>
            </a:r>
            <a:endParaRPr sz="1400">
              <a:latin typeface="Times New Roman"/>
              <a:cs typeface="Times New Roman"/>
            </a:endParaRPr>
          </a:p>
          <a:p>
            <a:pPr marL="12700" marR="166370" lvl="1">
              <a:lnSpc>
                <a:spcPct val="103699"/>
              </a:lnSpc>
              <a:spcBef>
                <a:spcPts val="790"/>
              </a:spcBef>
              <a:buSzPct val="92857"/>
              <a:buAutoNum type="alphaLcParenR"/>
              <a:tabLst>
                <a:tab pos="152400" algn="l"/>
              </a:tabLst>
            </a:pPr>
            <a:r>
              <a:rPr sz="1400" spc="-5" dirty="0">
                <a:latin typeface="Times New Roman"/>
                <a:cs typeface="Times New Roman"/>
              </a:rPr>
              <a:t>Scalars: Scalars </a:t>
            </a:r>
            <a:r>
              <a:rPr sz="1400" dirty="0">
                <a:latin typeface="Times New Roman"/>
                <a:cs typeface="Times New Roman"/>
              </a:rPr>
              <a:t>are the </a:t>
            </a:r>
            <a:r>
              <a:rPr sz="1400" spc="-5" dirty="0">
                <a:latin typeface="Times New Roman"/>
                <a:cs typeface="Times New Roman"/>
              </a:rPr>
              <a:t>physical quantities that </a:t>
            </a:r>
            <a:r>
              <a:rPr sz="1400" dirty="0">
                <a:latin typeface="Times New Roman"/>
                <a:cs typeface="Times New Roman"/>
              </a:rPr>
              <a:t>are </a:t>
            </a:r>
            <a:r>
              <a:rPr sz="1400" spc="-5" dirty="0">
                <a:latin typeface="Times New Roman"/>
                <a:cs typeface="Times New Roman"/>
              </a:rPr>
              <a:t>described </a:t>
            </a:r>
            <a:r>
              <a:rPr sz="1400" dirty="0">
                <a:latin typeface="Times New Roman"/>
                <a:cs typeface="Times New Roman"/>
              </a:rPr>
              <a:t>by </a:t>
            </a:r>
            <a:r>
              <a:rPr sz="1400" spc="-5" dirty="0">
                <a:latin typeface="Times New Roman"/>
                <a:cs typeface="Times New Roman"/>
              </a:rPr>
              <a:t>magnitude  only. </a:t>
            </a:r>
            <a:r>
              <a:rPr sz="1400" dirty="0">
                <a:latin typeface="Times New Roman"/>
                <a:cs typeface="Times New Roman"/>
              </a:rPr>
              <a:t>In </a:t>
            </a:r>
            <a:r>
              <a:rPr sz="1400" spc="-5" dirty="0">
                <a:latin typeface="Times New Roman"/>
                <a:cs typeface="Times New Roman"/>
              </a:rPr>
              <a:t>other words, scalars </a:t>
            </a:r>
            <a:r>
              <a:rPr sz="1400" dirty="0">
                <a:latin typeface="Times New Roman"/>
                <a:cs typeface="Times New Roman"/>
              </a:rPr>
              <a:t>are </a:t>
            </a:r>
            <a:r>
              <a:rPr sz="1400" spc="-5" dirty="0">
                <a:latin typeface="Times New Roman"/>
                <a:cs typeface="Times New Roman"/>
              </a:rPr>
              <a:t>those quantities that </a:t>
            </a:r>
            <a:r>
              <a:rPr sz="1400" dirty="0">
                <a:latin typeface="Times New Roman"/>
                <a:cs typeface="Times New Roman"/>
              </a:rPr>
              <a:t>are </a:t>
            </a:r>
            <a:r>
              <a:rPr sz="1400" spc="-5" dirty="0">
                <a:latin typeface="Times New Roman"/>
                <a:cs typeface="Times New Roman"/>
              </a:rPr>
              <a:t>represented just by  their numerical value. Examples include volume, density, </a:t>
            </a:r>
            <a:r>
              <a:rPr sz="1400" dirty="0">
                <a:latin typeface="Times New Roman"/>
                <a:cs typeface="Times New Roman"/>
              </a:rPr>
              <a:t>speed, age,</a:t>
            </a:r>
            <a:r>
              <a:rPr sz="1400" spc="-20" dirty="0">
                <a:latin typeface="Times New Roman"/>
                <a:cs typeface="Times New Roman"/>
              </a:rPr>
              <a:t> </a:t>
            </a:r>
            <a:r>
              <a:rPr sz="1400" spc="-5" dirty="0">
                <a:latin typeface="Times New Roman"/>
                <a:cs typeface="Times New Roman"/>
              </a:rPr>
              <a:t>etc.</a:t>
            </a:r>
            <a:endParaRPr sz="1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878450"/>
            <a:ext cx="5720080" cy="1767205"/>
          </a:xfrm>
          <a:prstGeom prst="rect">
            <a:avLst/>
          </a:prstGeom>
        </p:spPr>
        <p:txBody>
          <a:bodyPr vert="horz" wrap="square" lIns="0" tIns="5080" rIns="0" bIns="0" rtlCol="0">
            <a:spAutoFit/>
          </a:bodyPr>
          <a:lstStyle/>
          <a:p>
            <a:pPr marL="12700" marR="128270">
              <a:lnSpc>
                <a:spcPct val="103600"/>
              </a:lnSpc>
              <a:spcBef>
                <a:spcPts val="40"/>
              </a:spcBef>
              <a:buSzPct val="92857"/>
              <a:buAutoNum type="alphaLcParenR" startAt="2"/>
              <a:tabLst>
                <a:tab pos="162560" algn="l"/>
              </a:tabLst>
            </a:pPr>
            <a:r>
              <a:rPr sz="1400" spc="-5" dirty="0">
                <a:latin typeface="Times New Roman"/>
                <a:cs typeface="Times New Roman"/>
              </a:rPr>
              <a:t>vectors: </a:t>
            </a:r>
            <a:r>
              <a:rPr sz="1400" dirty="0">
                <a:latin typeface="Times New Roman"/>
                <a:cs typeface="Times New Roman"/>
              </a:rPr>
              <a:t>A </a:t>
            </a:r>
            <a:r>
              <a:rPr sz="1400" spc="-5" dirty="0">
                <a:latin typeface="Times New Roman"/>
                <a:cs typeface="Times New Roman"/>
              </a:rPr>
              <a:t>vector </a:t>
            </a:r>
            <a:r>
              <a:rPr sz="1400" dirty="0">
                <a:latin typeface="Times New Roman"/>
                <a:cs typeface="Times New Roman"/>
              </a:rPr>
              <a:t>is an </a:t>
            </a:r>
            <a:r>
              <a:rPr sz="1400" spc="-5" dirty="0">
                <a:latin typeface="Times New Roman"/>
                <a:cs typeface="Times New Roman"/>
              </a:rPr>
              <a:t>array of numbers </a:t>
            </a:r>
            <a:r>
              <a:rPr sz="1400" dirty="0">
                <a:latin typeface="Times New Roman"/>
                <a:cs typeface="Times New Roman"/>
              </a:rPr>
              <a:t>or a </a:t>
            </a:r>
            <a:r>
              <a:rPr sz="1400" spc="-5" dirty="0">
                <a:latin typeface="Times New Roman"/>
                <a:cs typeface="Times New Roman"/>
              </a:rPr>
              <a:t>list </a:t>
            </a:r>
            <a:r>
              <a:rPr sz="1400" dirty="0">
                <a:latin typeface="Times New Roman"/>
                <a:cs typeface="Times New Roman"/>
              </a:rPr>
              <a:t>of </a:t>
            </a:r>
            <a:r>
              <a:rPr sz="1400" spc="-5" dirty="0">
                <a:latin typeface="Times New Roman"/>
                <a:cs typeface="Times New Roman"/>
              </a:rPr>
              <a:t>scalar values. The single  values in the array/list </a:t>
            </a:r>
            <a:r>
              <a:rPr sz="1400" dirty="0">
                <a:latin typeface="Times New Roman"/>
                <a:cs typeface="Times New Roman"/>
              </a:rPr>
              <a:t>of a </a:t>
            </a:r>
            <a:r>
              <a:rPr sz="1400" spc="-5" dirty="0">
                <a:latin typeface="Times New Roman"/>
                <a:cs typeface="Times New Roman"/>
              </a:rPr>
              <a:t>vector </a:t>
            </a:r>
            <a:r>
              <a:rPr sz="1400" dirty="0">
                <a:latin typeface="Times New Roman"/>
                <a:cs typeface="Times New Roman"/>
              </a:rPr>
              <a:t>are </a:t>
            </a:r>
            <a:r>
              <a:rPr sz="1400" spc="-10" dirty="0">
                <a:latin typeface="Times New Roman"/>
                <a:cs typeface="Times New Roman"/>
              </a:rPr>
              <a:t>called </a:t>
            </a:r>
            <a:r>
              <a:rPr sz="1400" spc="-5" dirty="0">
                <a:latin typeface="Times New Roman"/>
                <a:cs typeface="Times New Roman"/>
              </a:rPr>
              <a:t>the entries </a:t>
            </a:r>
            <a:r>
              <a:rPr sz="1400" dirty="0">
                <a:latin typeface="Times New Roman"/>
                <a:cs typeface="Times New Roman"/>
              </a:rPr>
              <a:t>or </a:t>
            </a:r>
            <a:r>
              <a:rPr sz="1400" spc="-5" dirty="0">
                <a:latin typeface="Times New Roman"/>
                <a:cs typeface="Times New Roman"/>
              </a:rPr>
              <a:t>components </a:t>
            </a:r>
            <a:r>
              <a:rPr sz="1400" dirty="0">
                <a:latin typeface="Times New Roman"/>
                <a:cs typeface="Times New Roman"/>
              </a:rPr>
              <a:t>of </a:t>
            </a:r>
            <a:r>
              <a:rPr sz="1400" spc="-5" dirty="0">
                <a:latin typeface="Times New Roman"/>
                <a:cs typeface="Times New Roman"/>
              </a:rPr>
              <a:t>the  vector.</a:t>
            </a:r>
            <a:endParaRPr sz="1400">
              <a:latin typeface="Times New Roman"/>
              <a:cs typeface="Times New Roman"/>
            </a:endParaRPr>
          </a:p>
          <a:p>
            <a:pPr>
              <a:lnSpc>
                <a:spcPct val="100000"/>
              </a:lnSpc>
              <a:buFont typeface="Times New Roman"/>
              <a:buAutoNum type="alphaLcParenR" startAt="2"/>
            </a:pPr>
            <a:endParaRPr sz="1500">
              <a:latin typeface="Times New Roman"/>
              <a:cs typeface="Times New Roman"/>
            </a:endParaRPr>
          </a:p>
          <a:p>
            <a:pPr>
              <a:lnSpc>
                <a:spcPct val="100000"/>
              </a:lnSpc>
              <a:spcBef>
                <a:spcPts val="10"/>
              </a:spcBef>
              <a:buFont typeface="Times New Roman"/>
              <a:buAutoNum type="alphaLcParenR" startAt="2"/>
            </a:pPr>
            <a:endParaRPr sz="1400">
              <a:latin typeface="Times New Roman"/>
              <a:cs typeface="Times New Roman"/>
            </a:endParaRPr>
          </a:p>
          <a:p>
            <a:pPr marL="12700" marR="5080">
              <a:lnSpc>
                <a:spcPct val="103200"/>
              </a:lnSpc>
              <a:buSzPct val="92857"/>
              <a:buAutoNum type="alphaLcParenR" startAt="2"/>
              <a:tabLst>
                <a:tab pos="152400" algn="l"/>
              </a:tabLst>
            </a:pPr>
            <a:r>
              <a:rPr sz="1400" spc="-5" dirty="0">
                <a:latin typeface="Times New Roman"/>
                <a:cs typeface="Times New Roman"/>
              </a:rPr>
              <a:t>matrix:- Like vectors generalize scalars from order zero to order one, matrices  generalize vectors from order </a:t>
            </a:r>
            <a:r>
              <a:rPr sz="1400" spc="5" dirty="0">
                <a:latin typeface="Times New Roman"/>
                <a:cs typeface="Times New Roman"/>
              </a:rPr>
              <a:t>one </a:t>
            </a:r>
            <a:r>
              <a:rPr sz="1400" dirty="0">
                <a:latin typeface="Times New Roman"/>
                <a:cs typeface="Times New Roman"/>
              </a:rPr>
              <a:t>to </a:t>
            </a:r>
            <a:r>
              <a:rPr sz="1400" spc="-5" dirty="0">
                <a:latin typeface="Times New Roman"/>
                <a:cs typeface="Times New Roman"/>
              </a:rPr>
              <a:t>order two. </a:t>
            </a:r>
            <a:r>
              <a:rPr sz="1400" spc="-10" dirty="0">
                <a:latin typeface="Times New Roman"/>
                <a:cs typeface="Times New Roman"/>
              </a:rPr>
              <a:t>In </a:t>
            </a:r>
            <a:r>
              <a:rPr sz="1400" spc="-5" dirty="0">
                <a:latin typeface="Times New Roman"/>
                <a:cs typeface="Times New Roman"/>
              </a:rPr>
              <a:t>other words, Matrices </a:t>
            </a:r>
            <a:r>
              <a:rPr sz="1400" dirty="0">
                <a:latin typeface="Times New Roman"/>
                <a:cs typeface="Times New Roman"/>
              </a:rPr>
              <a:t>are </a:t>
            </a:r>
            <a:r>
              <a:rPr sz="1400" spc="15" dirty="0">
                <a:latin typeface="Times New Roman"/>
                <a:cs typeface="Times New Roman"/>
              </a:rPr>
              <a:t>2-  </a:t>
            </a:r>
            <a:r>
              <a:rPr sz="1400" dirty="0">
                <a:latin typeface="Times New Roman"/>
                <a:cs typeface="Times New Roman"/>
              </a:rPr>
              <a:t>D </a:t>
            </a:r>
            <a:r>
              <a:rPr sz="1400" spc="-5" dirty="0">
                <a:latin typeface="Times New Roman"/>
                <a:cs typeface="Times New Roman"/>
              </a:rPr>
              <a:t>array of</a:t>
            </a:r>
            <a:r>
              <a:rPr sz="1400" spc="10" dirty="0">
                <a:latin typeface="Times New Roman"/>
                <a:cs typeface="Times New Roman"/>
              </a:rPr>
              <a:t> </a:t>
            </a:r>
            <a:r>
              <a:rPr sz="1400" spc="-5" dirty="0">
                <a:latin typeface="Times New Roman"/>
                <a:cs typeface="Times New Roman"/>
              </a:rPr>
              <a:t>numbers</a:t>
            </a:r>
            <a:endParaRPr sz="1400">
              <a:latin typeface="Times New Roman"/>
              <a:cs typeface="Times New Roman"/>
            </a:endParaRPr>
          </a:p>
        </p:txBody>
      </p:sp>
      <p:sp>
        <p:nvSpPr>
          <p:cNvPr id="3" name="object 3"/>
          <p:cNvSpPr/>
          <p:nvPr/>
        </p:nvSpPr>
        <p:spPr>
          <a:xfrm>
            <a:off x="914400" y="914399"/>
            <a:ext cx="5731509" cy="38576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677282"/>
            <a:ext cx="5744210" cy="1487805"/>
          </a:xfrm>
          <a:prstGeom prst="rect">
            <a:avLst/>
          </a:prstGeom>
        </p:spPr>
        <p:txBody>
          <a:bodyPr vert="horz" wrap="square" lIns="0" tIns="20955" rIns="0" bIns="0" rtlCol="0">
            <a:spAutoFit/>
          </a:bodyPr>
          <a:lstStyle/>
          <a:p>
            <a:pPr marL="12700" marR="5080">
              <a:lnSpc>
                <a:spcPct val="96400"/>
              </a:lnSpc>
              <a:spcBef>
                <a:spcPts val="165"/>
              </a:spcBef>
            </a:pPr>
            <a:r>
              <a:rPr sz="1500" b="1" spc="10" dirty="0">
                <a:latin typeface="Trebuchet MS"/>
                <a:cs typeface="Trebuchet MS"/>
              </a:rPr>
              <a:t>Real-world </a:t>
            </a:r>
            <a:r>
              <a:rPr sz="1500" b="1" spc="-10" dirty="0">
                <a:latin typeface="Trebuchet MS"/>
                <a:cs typeface="Trebuchet MS"/>
              </a:rPr>
              <a:t>use </a:t>
            </a:r>
            <a:r>
              <a:rPr sz="1500" b="1" spc="-50" dirty="0">
                <a:latin typeface="Trebuchet MS"/>
                <a:cs typeface="Trebuchet MS"/>
              </a:rPr>
              <a:t>case: </a:t>
            </a:r>
            <a:r>
              <a:rPr sz="1400" spc="-5" dirty="0">
                <a:latin typeface="Times New Roman"/>
                <a:cs typeface="Times New Roman"/>
              </a:rPr>
              <a:t>The learning algorithms need numbers to work on.  Data such </a:t>
            </a:r>
            <a:r>
              <a:rPr sz="1400" dirty="0">
                <a:latin typeface="Times New Roman"/>
                <a:cs typeface="Times New Roman"/>
              </a:rPr>
              <a:t>as </a:t>
            </a:r>
            <a:r>
              <a:rPr sz="1400" spc="-5" dirty="0">
                <a:latin typeface="Times New Roman"/>
                <a:cs typeface="Times New Roman"/>
              </a:rPr>
              <a:t>images have to be converted </a:t>
            </a:r>
            <a:r>
              <a:rPr sz="1400" dirty="0">
                <a:latin typeface="Times New Roman"/>
                <a:cs typeface="Times New Roman"/>
              </a:rPr>
              <a:t>to </a:t>
            </a:r>
            <a:r>
              <a:rPr sz="1400" spc="-10" dirty="0">
                <a:latin typeface="Times New Roman"/>
                <a:cs typeface="Times New Roman"/>
              </a:rPr>
              <a:t>an </a:t>
            </a:r>
            <a:r>
              <a:rPr sz="1400" spc="-5" dirty="0">
                <a:latin typeface="Times New Roman"/>
                <a:cs typeface="Times New Roman"/>
              </a:rPr>
              <a:t>array </a:t>
            </a:r>
            <a:r>
              <a:rPr sz="1400" dirty="0">
                <a:latin typeface="Times New Roman"/>
                <a:cs typeface="Times New Roman"/>
              </a:rPr>
              <a:t>of </a:t>
            </a:r>
            <a:r>
              <a:rPr sz="1400" spc="-5" dirty="0">
                <a:latin typeface="Times New Roman"/>
                <a:cs typeface="Times New Roman"/>
              </a:rPr>
              <a:t>numbers </a:t>
            </a:r>
            <a:r>
              <a:rPr sz="1400" dirty="0">
                <a:latin typeface="Times New Roman"/>
                <a:cs typeface="Times New Roman"/>
              </a:rPr>
              <a:t>before </a:t>
            </a:r>
            <a:r>
              <a:rPr sz="1400" spc="-5" dirty="0">
                <a:latin typeface="Times New Roman"/>
                <a:cs typeface="Times New Roman"/>
              </a:rPr>
              <a:t>the data  </a:t>
            </a:r>
            <a:r>
              <a:rPr sz="1400" dirty="0">
                <a:latin typeface="Times New Roman"/>
                <a:cs typeface="Times New Roman"/>
              </a:rPr>
              <a:t>is </a:t>
            </a:r>
            <a:r>
              <a:rPr sz="1400" spc="-5" dirty="0">
                <a:latin typeface="Times New Roman"/>
                <a:cs typeface="Times New Roman"/>
              </a:rPr>
              <a:t>fed to </a:t>
            </a:r>
            <a:r>
              <a:rPr sz="1400" dirty="0">
                <a:latin typeface="Times New Roman"/>
                <a:cs typeface="Times New Roman"/>
              </a:rPr>
              <a:t>the </a:t>
            </a:r>
            <a:r>
              <a:rPr sz="1400" spc="-5" dirty="0">
                <a:latin typeface="Times New Roman"/>
                <a:cs typeface="Times New Roman"/>
              </a:rPr>
              <a:t>algorithms. </a:t>
            </a:r>
            <a:r>
              <a:rPr sz="1400" dirty="0">
                <a:latin typeface="Times New Roman"/>
                <a:cs typeface="Times New Roman"/>
              </a:rPr>
              <a:t>In </a:t>
            </a:r>
            <a:r>
              <a:rPr sz="1400" spc="-5" dirty="0">
                <a:latin typeface="Times New Roman"/>
                <a:cs typeface="Times New Roman"/>
              </a:rPr>
              <a:t>the above illustration, </a:t>
            </a:r>
            <a:r>
              <a:rPr sz="1400" spc="-10" dirty="0">
                <a:latin typeface="Times New Roman"/>
                <a:cs typeface="Times New Roman"/>
              </a:rPr>
              <a:t>an </a:t>
            </a:r>
            <a:r>
              <a:rPr sz="1400" spc="-5" dirty="0">
                <a:latin typeface="Times New Roman"/>
                <a:cs typeface="Times New Roman"/>
              </a:rPr>
              <a:t>image </a:t>
            </a:r>
            <a:r>
              <a:rPr sz="1400" dirty="0">
                <a:latin typeface="Times New Roman"/>
                <a:cs typeface="Times New Roman"/>
              </a:rPr>
              <a:t>of </a:t>
            </a:r>
            <a:r>
              <a:rPr sz="1400" spc="-5" dirty="0">
                <a:latin typeface="Times New Roman"/>
                <a:cs typeface="Times New Roman"/>
              </a:rPr>
              <a:t>50*50 is first  converted to </a:t>
            </a:r>
            <a:r>
              <a:rPr sz="1400" dirty="0">
                <a:latin typeface="Times New Roman"/>
                <a:cs typeface="Times New Roman"/>
              </a:rPr>
              <a:t>a </a:t>
            </a:r>
            <a:r>
              <a:rPr sz="1400" spc="-5" dirty="0">
                <a:latin typeface="Times New Roman"/>
                <a:cs typeface="Times New Roman"/>
              </a:rPr>
              <a:t>50*50 matrix. </a:t>
            </a:r>
            <a:r>
              <a:rPr sz="1400" dirty="0">
                <a:latin typeface="Times New Roman"/>
                <a:cs typeface="Times New Roman"/>
              </a:rPr>
              <a:t>Here we </a:t>
            </a:r>
            <a:r>
              <a:rPr sz="1400" spc="-5" dirty="0">
                <a:latin typeface="Times New Roman"/>
                <a:cs typeface="Times New Roman"/>
              </a:rPr>
              <a:t>are supposing that the image is grayscale.  Thus the value </a:t>
            </a:r>
            <a:r>
              <a:rPr sz="1400" dirty="0">
                <a:latin typeface="Times New Roman"/>
                <a:cs typeface="Times New Roman"/>
              </a:rPr>
              <a:t>of a </a:t>
            </a:r>
            <a:r>
              <a:rPr sz="1400" spc="-5" dirty="0">
                <a:latin typeface="Times New Roman"/>
                <a:cs typeface="Times New Roman"/>
              </a:rPr>
              <a:t>pixel ranges from </a:t>
            </a:r>
            <a:r>
              <a:rPr sz="1400" dirty="0">
                <a:latin typeface="Times New Roman"/>
                <a:cs typeface="Times New Roman"/>
              </a:rPr>
              <a:t>0 to </a:t>
            </a:r>
            <a:r>
              <a:rPr sz="1400" spc="-5" dirty="0">
                <a:latin typeface="Times New Roman"/>
                <a:cs typeface="Times New Roman"/>
              </a:rPr>
              <a:t>255. The resulting </a:t>
            </a:r>
            <a:r>
              <a:rPr sz="1400" dirty="0">
                <a:latin typeface="Times New Roman"/>
                <a:cs typeface="Times New Roman"/>
              </a:rPr>
              <a:t>image is </a:t>
            </a:r>
            <a:r>
              <a:rPr sz="1400" spc="-5" dirty="0">
                <a:latin typeface="Times New Roman"/>
                <a:cs typeface="Times New Roman"/>
              </a:rPr>
              <a:t>then  converted to </a:t>
            </a:r>
            <a:r>
              <a:rPr sz="1400" dirty="0">
                <a:latin typeface="Times New Roman"/>
                <a:cs typeface="Times New Roman"/>
              </a:rPr>
              <a:t>a </a:t>
            </a:r>
            <a:r>
              <a:rPr sz="1400" spc="-5" dirty="0">
                <a:latin typeface="Times New Roman"/>
                <a:cs typeface="Times New Roman"/>
              </a:rPr>
              <a:t>vector </a:t>
            </a:r>
            <a:r>
              <a:rPr sz="1400" dirty="0">
                <a:latin typeface="Times New Roman"/>
                <a:cs typeface="Times New Roman"/>
              </a:rPr>
              <a:t>of </a:t>
            </a:r>
            <a:r>
              <a:rPr sz="1400" spc="-5" dirty="0">
                <a:latin typeface="Times New Roman"/>
                <a:cs typeface="Times New Roman"/>
              </a:rPr>
              <a:t>dimension 2500. This way </a:t>
            </a:r>
            <a:r>
              <a:rPr sz="1400" spc="-10" dirty="0">
                <a:latin typeface="Times New Roman"/>
                <a:cs typeface="Times New Roman"/>
              </a:rPr>
              <a:t>an </a:t>
            </a:r>
            <a:r>
              <a:rPr sz="1400" spc="-5" dirty="0">
                <a:latin typeface="Times New Roman"/>
                <a:cs typeface="Times New Roman"/>
              </a:rPr>
              <a:t>image is converted to </a:t>
            </a:r>
            <a:r>
              <a:rPr sz="1400" dirty="0">
                <a:latin typeface="Times New Roman"/>
                <a:cs typeface="Times New Roman"/>
              </a:rPr>
              <a:t>a  </a:t>
            </a:r>
            <a:r>
              <a:rPr sz="1400" spc="-5" dirty="0">
                <a:latin typeface="Times New Roman"/>
                <a:cs typeface="Times New Roman"/>
              </a:rPr>
              <a:t>vector.</a:t>
            </a:r>
            <a:endParaRPr sz="1400">
              <a:latin typeface="Times New Roman"/>
              <a:cs typeface="Times New Roman"/>
            </a:endParaRPr>
          </a:p>
        </p:txBody>
      </p:sp>
      <p:sp>
        <p:nvSpPr>
          <p:cNvPr id="3" name="object 3"/>
          <p:cNvSpPr/>
          <p:nvPr/>
        </p:nvSpPr>
        <p:spPr>
          <a:xfrm>
            <a:off x="914400" y="914399"/>
            <a:ext cx="5731509" cy="3581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14400" y="6332258"/>
            <a:ext cx="5731509" cy="329488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89761"/>
            <a:ext cx="5688330" cy="690245"/>
          </a:xfrm>
          <a:prstGeom prst="rect">
            <a:avLst/>
          </a:prstGeom>
        </p:spPr>
        <p:txBody>
          <a:bodyPr vert="horz" wrap="square" lIns="0" tIns="8890" rIns="0" bIns="0" rtlCol="0">
            <a:spAutoFit/>
          </a:bodyPr>
          <a:lstStyle/>
          <a:p>
            <a:pPr marL="12700" marR="5080">
              <a:lnSpc>
                <a:spcPct val="102000"/>
              </a:lnSpc>
              <a:spcBef>
                <a:spcPts val="70"/>
              </a:spcBef>
            </a:pPr>
            <a:r>
              <a:rPr sz="1400" spc="-5" dirty="0">
                <a:latin typeface="Times New Roman"/>
                <a:cs typeface="Times New Roman"/>
              </a:rPr>
              <a:t>d)Tensors:- Tensors can be simply understood </a:t>
            </a:r>
            <a:r>
              <a:rPr sz="1400" spc="-10" dirty="0">
                <a:latin typeface="Times New Roman"/>
                <a:cs typeface="Times New Roman"/>
              </a:rPr>
              <a:t>as </a:t>
            </a:r>
            <a:r>
              <a:rPr sz="1400" dirty="0">
                <a:latin typeface="Times New Roman"/>
                <a:cs typeface="Times New Roman"/>
              </a:rPr>
              <a:t>an </a:t>
            </a:r>
            <a:r>
              <a:rPr sz="1400" spc="-5" dirty="0">
                <a:latin typeface="Times New Roman"/>
                <a:cs typeface="Times New Roman"/>
              </a:rPr>
              <a:t>n-dimensional array with </a:t>
            </a:r>
            <a:r>
              <a:rPr sz="1400" dirty="0">
                <a:latin typeface="Times New Roman"/>
                <a:cs typeface="Times New Roman"/>
              </a:rPr>
              <a:t>n  greater </a:t>
            </a:r>
            <a:r>
              <a:rPr sz="1400" spc="-5" dirty="0">
                <a:latin typeface="Times New Roman"/>
                <a:cs typeface="Times New Roman"/>
              </a:rPr>
              <a:t>than </a:t>
            </a:r>
            <a:r>
              <a:rPr sz="1400" dirty="0">
                <a:latin typeface="Times New Roman"/>
                <a:cs typeface="Times New Roman"/>
              </a:rPr>
              <a:t>2. </a:t>
            </a:r>
            <a:r>
              <a:rPr sz="1400" spc="-5" dirty="0">
                <a:latin typeface="Times New Roman"/>
                <a:cs typeface="Times New Roman"/>
              </a:rPr>
              <a:t>Vectors </a:t>
            </a:r>
            <a:r>
              <a:rPr sz="1400" dirty="0">
                <a:latin typeface="Times New Roman"/>
                <a:cs typeface="Times New Roman"/>
              </a:rPr>
              <a:t>are </a:t>
            </a:r>
            <a:r>
              <a:rPr sz="1400" spc="-5" dirty="0">
                <a:latin typeface="Times New Roman"/>
                <a:cs typeface="Times New Roman"/>
              </a:rPr>
              <a:t>first order tensors and matrices </a:t>
            </a:r>
            <a:r>
              <a:rPr sz="1400" dirty="0">
                <a:latin typeface="Times New Roman"/>
                <a:cs typeface="Times New Roman"/>
              </a:rPr>
              <a:t>are </a:t>
            </a:r>
            <a:r>
              <a:rPr sz="1400" spc="-5" dirty="0">
                <a:latin typeface="Times New Roman"/>
                <a:cs typeface="Times New Roman"/>
              </a:rPr>
              <a:t>second order  </a:t>
            </a:r>
            <a:r>
              <a:rPr sz="1400" spc="-15" dirty="0">
                <a:latin typeface="Times New Roman"/>
                <a:cs typeface="Times New Roman"/>
              </a:rPr>
              <a:t>tensors</a:t>
            </a:r>
            <a:r>
              <a:rPr sz="1500" spc="-15" dirty="0">
                <a:latin typeface="Arial"/>
                <a:cs typeface="Arial"/>
              </a:rPr>
              <a:t>.</a:t>
            </a:r>
            <a:endParaRPr sz="1500">
              <a:latin typeface="Arial"/>
              <a:cs typeface="Arial"/>
            </a:endParaRPr>
          </a:p>
        </p:txBody>
      </p:sp>
      <p:sp>
        <p:nvSpPr>
          <p:cNvPr id="3" name="object 3"/>
          <p:cNvSpPr txBox="1"/>
          <p:nvPr/>
        </p:nvSpPr>
        <p:spPr>
          <a:xfrm>
            <a:off x="902004" y="5131434"/>
            <a:ext cx="5641340" cy="1304290"/>
          </a:xfrm>
          <a:prstGeom prst="rect">
            <a:avLst/>
          </a:prstGeom>
        </p:spPr>
        <p:txBody>
          <a:bodyPr vert="horz" wrap="square" lIns="0" tIns="16510" rIns="0" bIns="0" rtlCol="0">
            <a:spAutoFit/>
          </a:bodyPr>
          <a:lstStyle/>
          <a:p>
            <a:pPr marL="12700" marR="5080" algn="just">
              <a:lnSpc>
                <a:spcPct val="98400"/>
              </a:lnSpc>
              <a:spcBef>
                <a:spcPts val="130"/>
              </a:spcBef>
            </a:pPr>
            <a:r>
              <a:rPr sz="1400" dirty="0">
                <a:latin typeface="Times New Roman"/>
                <a:cs typeface="Times New Roman"/>
              </a:rPr>
              <a:t>We’ll be </a:t>
            </a:r>
            <a:r>
              <a:rPr sz="1400" spc="-5" dirty="0">
                <a:latin typeface="Times New Roman"/>
                <a:cs typeface="Times New Roman"/>
              </a:rPr>
              <a:t>dealing with </a:t>
            </a:r>
            <a:r>
              <a:rPr sz="1400" dirty="0">
                <a:latin typeface="Times New Roman"/>
                <a:cs typeface="Times New Roman"/>
              </a:rPr>
              <a:t>tensors </a:t>
            </a:r>
            <a:r>
              <a:rPr sz="1400" spc="-5" dirty="0">
                <a:latin typeface="Times New Roman"/>
                <a:cs typeface="Times New Roman"/>
              </a:rPr>
              <a:t>while working with color image </a:t>
            </a:r>
            <a:r>
              <a:rPr sz="1400" spc="-10" dirty="0">
                <a:latin typeface="Times New Roman"/>
                <a:cs typeface="Times New Roman"/>
              </a:rPr>
              <a:t>and </a:t>
            </a:r>
            <a:r>
              <a:rPr sz="1400" spc="-5" dirty="0">
                <a:latin typeface="Times New Roman"/>
                <a:cs typeface="Times New Roman"/>
              </a:rPr>
              <a:t>video data.  When </a:t>
            </a:r>
            <a:r>
              <a:rPr sz="1400" dirty="0">
                <a:latin typeface="Times New Roman"/>
                <a:cs typeface="Times New Roman"/>
              </a:rPr>
              <a:t>a </a:t>
            </a:r>
            <a:r>
              <a:rPr sz="1400" spc="-5" dirty="0">
                <a:latin typeface="Times New Roman"/>
                <a:cs typeface="Times New Roman"/>
              </a:rPr>
              <a:t>color </a:t>
            </a:r>
            <a:r>
              <a:rPr sz="1400" dirty="0">
                <a:latin typeface="Times New Roman"/>
                <a:cs typeface="Times New Roman"/>
              </a:rPr>
              <a:t>image </a:t>
            </a:r>
            <a:r>
              <a:rPr sz="1400" spc="-5" dirty="0">
                <a:latin typeface="Times New Roman"/>
                <a:cs typeface="Times New Roman"/>
              </a:rPr>
              <a:t>is converted to </a:t>
            </a:r>
            <a:r>
              <a:rPr sz="1400" dirty="0">
                <a:latin typeface="Times New Roman"/>
                <a:cs typeface="Times New Roman"/>
              </a:rPr>
              <a:t>an </a:t>
            </a:r>
            <a:r>
              <a:rPr sz="1400" spc="-5" dirty="0">
                <a:latin typeface="Times New Roman"/>
                <a:cs typeface="Times New Roman"/>
              </a:rPr>
              <a:t>array </a:t>
            </a:r>
            <a:r>
              <a:rPr sz="1400" dirty="0">
                <a:latin typeface="Times New Roman"/>
                <a:cs typeface="Times New Roman"/>
              </a:rPr>
              <a:t>of </a:t>
            </a:r>
            <a:r>
              <a:rPr sz="1400" spc="-5" dirty="0">
                <a:latin typeface="Times New Roman"/>
                <a:cs typeface="Times New Roman"/>
              </a:rPr>
              <a:t>numbers the dimension will </a:t>
            </a:r>
            <a:r>
              <a:rPr sz="1400" dirty="0">
                <a:latin typeface="Times New Roman"/>
                <a:cs typeface="Times New Roman"/>
              </a:rPr>
              <a:t>be  </a:t>
            </a:r>
            <a:r>
              <a:rPr sz="1400" spc="-5" dirty="0">
                <a:latin typeface="Times New Roman"/>
                <a:cs typeface="Times New Roman"/>
              </a:rPr>
              <a:t>something like height, width and color </a:t>
            </a:r>
            <a:r>
              <a:rPr sz="1400" spc="-10" dirty="0">
                <a:latin typeface="Times New Roman"/>
                <a:cs typeface="Times New Roman"/>
              </a:rPr>
              <a:t>axis. </a:t>
            </a:r>
            <a:r>
              <a:rPr sz="1400" dirty="0">
                <a:latin typeface="Times New Roman"/>
                <a:cs typeface="Times New Roman"/>
              </a:rPr>
              <a:t>The </a:t>
            </a:r>
            <a:r>
              <a:rPr sz="1400" spc="-5" dirty="0">
                <a:latin typeface="Times New Roman"/>
                <a:cs typeface="Times New Roman"/>
              </a:rPr>
              <a:t>color axis basically defines </a:t>
            </a:r>
            <a:r>
              <a:rPr sz="1400" dirty="0">
                <a:latin typeface="Times New Roman"/>
                <a:cs typeface="Times New Roman"/>
              </a:rPr>
              <a:t>a  </a:t>
            </a:r>
            <a:r>
              <a:rPr sz="1400" spc="-5" dirty="0">
                <a:latin typeface="Times New Roman"/>
                <a:cs typeface="Times New Roman"/>
              </a:rPr>
              <a:t>different set </a:t>
            </a:r>
            <a:r>
              <a:rPr sz="1400" dirty="0">
                <a:latin typeface="Times New Roman"/>
                <a:cs typeface="Times New Roman"/>
              </a:rPr>
              <a:t>of </a:t>
            </a:r>
            <a:r>
              <a:rPr sz="1400" spc="-5" dirty="0">
                <a:latin typeface="Times New Roman"/>
                <a:cs typeface="Times New Roman"/>
              </a:rPr>
              <a:t>numbers for Red-Green-Blue channels. </a:t>
            </a:r>
            <a:r>
              <a:rPr sz="1400" dirty="0">
                <a:latin typeface="Times New Roman"/>
                <a:cs typeface="Times New Roman"/>
              </a:rPr>
              <a:t>For </a:t>
            </a:r>
            <a:r>
              <a:rPr sz="1400" spc="-5" dirty="0">
                <a:latin typeface="Times New Roman"/>
                <a:cs typeface="Times New Roman"/>
              </a:rPr>
              <a:t>each </a:t>
            </a:r>
            <a:r>
              <a:rPr sz="1400" dirty="0">
                <a:latin typeface="Times New Roman"/>
                <a:cs typeface="Times New Roman"/>
              </a:rPr>
              <a:t>color </a:t>
            </a:r>
            <a:r>
              <a:rPr sz="1400" spc="-5" dirty="0">
                <a:latin typeface="Times New Roman"/>
                <a:cs typeface="Times New Roman"/>
              </a:rPr>
              <a:t>channel,  we’ll </a:t>
            </a:r>
            <a:r>
              <a:rPr sz="1400" dirty="0">
                <a:latin typeface="Times New Roman"/>
                <a:cs typeface="Times New Roman"/>
              </a:rPr>
              <a:t>be </a:t>
            </a:r>
            <a:r>
              <a:rPr sz="1400" spc="-5" dirty="0">
                <a:latin typeface="Times New Roman"/>
                <a:cs typeface="Times New Roman"/>
              </a:rPr>
              <a:t>creating </a:t>
            </a:r>
            <a:r>
              <a:rPr sz="1400" dirty="0">
                <a:latin typeface="Times New Roman"/>
                <a:cs typeface="Times New Roman"/>
              </a:rPr>
              <a:t>a </a:t>
            </a:r>
            <a:r>
              <a:rPr sz="1400" spc="-5" dirty="0">
                <a:latin typeface="Times New Roman"/>
                <a:cs typeface="Times New Roman"/>
              </a:rPr>
              <a:t>matrix based on the pixel value. Then the resulting matrices  </a:t>
            </a:r>
            <a:r>
              <a:rPr sz="1400" dirty="0">
                <a:latin typeface="Times New Roman"/>
                <a:cs typeface="Times New Roman"/>
              </a:rPr>
              <a:t>are </a:t>
            </a:r>
            <a:r>
              <a:rPr sz="1400" spc="-5" dirty="0">
                <a:latin typeface="Times New Roman"/>
                <a:cs typeface="Times New Roman"/>
              </a:rPr>
              <a:t>unrolled to form </a:t>
            </a:r>
            <a:r>
              <a:rPr sz="1400" dirty="0">
                <a:latin typeface="Times New Roman"/>
                <a:cs typeface="Times New Roman"/>
              </a:rPr>
              <a:t>a</a:t>
            </a:r>
            <a:r>
              <a:rPr sz="1400" spc="5" dirty="0">
                <a:latin typeface="Times New Roman"/>
                <a:cs typeface="Times New Roman"/>
              </a:rPr>
              <a:t> </a:t>
            </a:r>
            <a:r>
              <a:rPr sz="1400" spc="-15" dirty="0">
                <a:latin typeface="Times New Roman"/>
                <a:cs typeface="Times New Roman"/>
              </a:rPr>
              <a:t>vector</a:t>
            </a:r>
            <a:r>
              <a:rPr sz="1500" spc="-15" dirty="0">
                <a:latin typeface="Arial"/>
                <a:cs typeface="Arial"/>
              </a:rPr>
              <a:t>.</a:t>
            </a:r>
            <a:endParaRPr sz="1500">
              <a:latin typeface="Arial"/>
              <a:cs typeface="Arial"/>
            </a:endParaRPr>
          </a:p>
        </p:txBody>
      </p:sp>
      <p:sp>
        <p:nvSpPr>
          <p:cNvPr id="4" name="object 4"/>
          <p:cNvSpPr/>
          <p:nvPr/>
        </p:nvSpPr>
        <p:spPr>
          <a:xfrm>
            <a:off x="914400" y="1754504"/>
            <a:ext cx="5731509" cy="32238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346574"/>
            <a:ext cx="5611495" cy="1207135"/>
          </a:xfrm>
          <a:prstGeom prst="rect">
            <a:avLst/>
          </a:prstGeom>
        </p:spPr>
        <p:txBody>
          <a:bodyPr vert="horz" wrap="square" lIns="0" tIns="27305" rIns="0" bIns="0" rtlCol="0">
            <a:spAutoFit/>
          </a:bodyPr>
          <a:lstStyle/>
          <a:p>
            <a:pPr marL="12700" marR="5080">
              <a:lnSpc>
                <a:spcPts val="1610"/>
              </a:lnSpc>
              <a:spcBef>
                <a:spcPts val="215"/>
              </a:spcBef>
            </a:pPr>
            <a:r>
              <a:rPr sz="1400" spc="-5" dirty="0">
                <a:latin typeface="Times New Roman"/>
                <a:cs typeface="Times New Roman"/>
              </a:rPr>
              <a:t>Scalar,Vectors,Matrixes,Tensors </a:t>
            </a:r>
            <a:r>
              <a:rPr sz="1400" dirty="0">
                <a:latin typeface="Times New Roman"/>
                <a:cs typeface="Times New Roman"/>
              </a:rPr>
              <a:t>are </a:t>
            </a:r>
            <a:r>
              <a:rPr sz="1400" spc="-5" dirty="0">
                <a:latin typeface="Times New Roman"/>
                <a:cs typeface="Times New Roman"/>
              </a:rPr>
              <a:t>basic fundamentals </a:t>
            </a:r>
            <a:r>
              <a:rPr sz="1400" dirty="0">
                <a:latin typeface="Times New Roman"/>
                <a:cs typeface="Times New Roman"/>
              </a:rPr>
              <a:t>of </a:t>
            </a:r>
            <a:r>
              <a:rPr sz="1400" spc="-5" dirty="0">
                <a:latin typeface="Times New Roman"/>
                <a:cs typeface="Times New Roman"/>
              </a:rPr>
              <a:t>nueral networs </a:t>
            </a:r>
            <a:r>
              <a:rPr sz="1400" spc="-10" dirty="0">
                <a:latin typeface="Times New Roman"/>
                <a:cs typeface="Times New Roman"/>
              </a:rPr>
              <a:t>and  </a:t>
            </a:r>
            <a:r>
              <a:rPr sz="1400" spc="-5" dirty="0">
                <a:latin typeface="Times New Roman"/>
                <a:cs typeface="Times New Roman"/>
              </a:rPr>
              <a:t>hence is is essential to know</a:t>
            </a:r>
            <a:r>
              <a:rPr sz="1400" spc="25" dirty="0">
                <a:latin typeface="Times New Roman"/>
                <a:cs typeface="Times New Roman"/>
              </a:rPr>
              <a:t> </a:t>
            </a:r>
            <a:r>
              <a:rPr sz="1400" spc="-5" dirty="0">
                <a:latin typeface="Times New Roman"/>
                <a:cs typeface="Times New Roman"/>
              </a:rPr>
              <a:t>them.</a:t>
            </a:r>
            <a:endParaRPr sz="1400">
              <a:latin typeface="Times New Roman"/>
              <a:cs typeface="Times New Roman"/>
            </a:endParaRPr>
          </a:p>
          <a:p>
            <a:pPr marL="12700" marR="3529329">
              <a:lnSpc>
                <a:spcPts val="3010"/>
              </a:lnSpc>
              <a:spcBef>
                <a:spcPts val="270"/>
              </a:spcBef>
            </a:pPr>
            <a:r>
              <a:rPr sz="1400" spc="-5" dirty="0">
                <a:latin typeface="Times New Roman"/>
                <a:cs typeface="Times New Roman"/>
              </a:rPr>
              <a:t>Basic operations on Tensors:  1)Addition</a:t>
            </a:r>
            <a:endParaRPr sz="1400">
              <a:latin typeface="Times New Roman"/>
              <a:cs typeface="Times New Roman"/>
            </a:endParaRPr>
          </a:p>
        </p:txBody>
      </p:sp>
      <p:sp>
        <p:nvSpPr>
          <p:cNvPr id="3" name="object 3"/>
          <p:cNvSpPr txBox="1"/>
          <p:nvPr/>
        </p:nvSpPr>
        <p:spPr>
          <a:xfrm>
            <a:off x="902004" y="9294062"/>
            <a:ext cx="1278255" cy="254000"/>
          </a:xfrm>
          <a:prstGeom prst="rect">
            <a:avLst/>
          </a:prstGeom>
        </p:spPr>
        <p:txBody>
          <a:bodyPr vert="horz" wrap="square" lIns="0" tIns="12700" rIns="0" bIns="0" rtlCol="0">
            <a:spAutoFit/>
          </a:bodyPr>
          <a:lstStyle/>
          <a:p>
            <a:pPr marL="12700">
              <a:lnSpc>
                <a:spcPct val="100000"/>
              </a:lnSpc>
              <a:spcBef>
                <a:spcPts val="100"/>
              </a:spcBef>
            </a:pPr>
            <a:r>
              <a:rPr sz="1500" spc="-20" dirty="0">
                <a:latin typeface="Arial"/>
                <a:cs typeface="Arial"/>
              </a:rPr>
              <a:t>2)Broadcasting</a:t>
            </a:r>
            <a:endParaRPr sz="1500">
              <a:latin typeface="Arial"/>
              <a:cs typeface="Arial"/>
            </a:endParaRPr>
          </a:p>
        </p:txBody>
      </p:sp>
      <p:sp>
        <p:nvSpPr>
          <p:cNvPr id="4" name="object 4"/>
          <p:cNvSpPr/>
          <p:nvPr/>
        </p:nvSpPr>
        <p:spPr>
          <a:xfrm>
            <a:off x="914400" y="914399"/>
            <a:ext cx="5731509" cy="327787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5721222"/>
            <a:ext cx="5731509" cy="33813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4750434"/>
            <a:ext cx="1339215" cy="254000"/>
          </a:xfrm>
          <a:prstGeom prst="rect">
            <a:avLst/>
          </a:prstGeom>
        </p:spPr>
        <p:txBody>
          <a:bodyPr vert="horz" wrap="square" lIns="0" tIns="12700" rIns="0" bIns="0" rtlCol="0">
            <a:spAutoFit/>
          </a:bodyPr>
          <a:lstStyle/>
          <a:p>
            <a:pPr marL="12700">
              <a:lnSpc>
                <a:spcPct val="100000"/>
              </a:lnSpc>
              <a:spcBef>
                <a:spcPts val="100"/>
              </a:spcBef>
            </a:pPr>
            <a:r>
              <a:rPr sz="1500" spc="15" dirty="0">
                <a:latin typeface="Arial"/>
                <a:cs typeface="Arial"/>
              </a:rPr>
              <a:t>3)Multiplication</a:t>
            </a:r>
            <a:endParaRPr sz="1500">
              <a:latin typeface="Arial"/>
              <a:cs typeface="Arial"/>
            </a:endParaRPr>
          </a:p>
        </p:txBody>
      </p:sp>
      <p:sp>
        <p:nvSpPr>
          <p:cNvPr id="3" name="object 3"/>
          <p:cNvSpPr txBox="1"/>
          <p:nvPr/>
        </p:nvSpPr>
        <p:spPr>
          <a:xfrm>
            <a:off x="902004" y="8583929"/>
            <a:ext cx="2091689" cy="254000"/>
          </a:xfrm>
          <a:prstGeom prst="rect">
            <a:avLst/>
          </a:prstGeom>
        </p:spPr>
        <p:txBody>
          <a:bodyPr vert="horz" wrap="square" lIns="0" tIns="12700" rIns="0" bIns="0" rtlCol="0">
            <a:spAutoFit/>
          </a:bodyPr>
          <a:lstStyle/>
          <a:p>
            <a:pPr marL="12700">
              <a:lnSpc>
                <a:spcPct val="100000"/>
              </a:lnSpc>
              <a:spcBef>
                <a:spcPts val="100"/>
              </a:spcBef>
            </a:pPr>
            <a:r>
              <a:rPr sz="1500" spc="5" dirty="0">
                <a:latin typeface="Arial"/>
                <a:cs typeface="Arial"/>
              </a:rPr>
              <a:t>How </a:t>
            </a:r>
            <a:r>
              <a:rPr sz="1500" spc="60" dirty="0">
                <a:latin typeface="Arial"/>
                <a:cs typeface="Arial"/>
              </a:rPr>
              <a:t>dot </a:t>
            </a:r>
            <a:r>
              <a:rPr sz="1500" spc="25" dirty="0">
                <a:latin typeface="Arial"/>
                <a:cs typeface="Arial"/>
              </a:rPr>
              <a:t>product</a:t>
            </a:r>
            <a:r>
              <a:rPr sz="1500" spc="-130" dirty="0">
                <a:latin typeface="Arial"/>
                <a:cs typeface="Arial"/>
              </a:rPr>
              <a:t> </a:t>
            </a:r>
            <a:r>
              <a:rPr sz="1500" spc="-45" dirty="0">
                <a:latin typeface="Arial"/>
                <a:cs typeface="Arial"/>
              </a:rPr>
              <a:t>works?</a:t>
            </a:r>
            <a:endParaRPr sz="1500">
              <a:latin typeface="Arial"/>
              <a:cs typeface="Arial"/>
            </a:endParaRPr>
          </a:p>
        </p:txBody>
      </p:sp>
      <p:sp>
        <p:nvSpPr>
          <p:cNvPr id="4" name="object 4"/>
          <p:cNvSpPr/>
          <p:nvPr/>
        </p:nvSpPr>
        <p:spPr>
          <a:xfrm>
            <a:off x="914400" y="914399"/>
            <a:ext cx="5731509" cy="32238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400" y="5178551"/>
            <a:ext cx="5731509" cy="3223767"/>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TotalTime>
  <Words>3135</Words>
  <Application>Microsoft Office PowerPoint</Application>
  <PresentationFormat>Custom</PresentationFormat>
  <Paragraphs>124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Carlito</vt:lpstr>
      <vt:lpstr>Impact</vt:lpstr>
      <vt:lpstr>Times New Roman</vt:lpstr>
      <vt:lpstr>Trebuchet MS</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Sanju Reddy T</dc:creator>
  <cp:lastModifiedBy>Sanju Reddy T</cp:lastModifiedBy>
  <cp:revision>1</cp:revision>
  <dcterms:created xsi:type="dcterms:W3CDTF">2023-02-17T07:15:16Z</dcterms:created>
  <dcterms:modified xsi:type="dcterms:W3CDTF">2023-02-17T07:21:26Z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2023-02-17T00:00:00Z</vt:filetime>
  </property>
  <property fmtid="{D5CDD505-2E9C-101B-9397-08002B2CF9AE}" pid="3" name="Creator">
    <vt:lpwstr>Microsoft® Word 2021</vt:lpwstr>
  </property>
  <property fmtid="{D5CDD505-2E9C-101B-9397-08002B2CF9AE}" pid="4" name="LastSaved">
    <vt:filetime>2023-02-17T00:00:00Z</vt:filetime>
  </property>
</Properties>
</file>