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p:regular r:id="rId42"/>
      <p:bold r:id="rId43"/>
      <p:italic r:id="rId44"/>
      <p:boldItalic r:id="rId45"/>
    </p:embeddedFont>
    <p:embeddedFont>
      <p:font typeface="Amatic SC"/>
      <p:regular r:id="rId46"/>
      <p:bold r:id="rId47"/>
    </p:embeddedFont>
    <p:embeddedFont>
      <p:font typeface="Source Code Pro"/>
      <p:regular r:id="rId48"/>
      <p:bold r:id="rId49"/>
      <p:italic r:id="rId50"/>
      <p:boldItalic r:id="rId51"/>
    </p:embeddedFont>
    <p:embeddedFont>
      <p:font typeface="Pacifico"/>
      <p:regular r:id="rId52"/>
    </p:embeddedFont>
    <p:embeddedFont>
      <p:font typeface="Source Code Pro SemiBold"/>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regular.fntdata"/><Relationship Id="rId41" Type="http://schemas.openxmlformats.org/officeDocument/2006/relationships/slide" Target="slides/slide36.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AmaticSC-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ourceCodePro-regular.fntdata"/><Relationship Id="rId47" Type="http://schemas.openxmlformats.org/officeDocument/2006/relationships/font" Target="fonts/AmaticSC-bold.fntdata"/><Relationship Id="rId49"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CodePro-boldItalic.fntdata"/><Relationship Id="rId50" Type="http://schemas.openxmlformats.org/officeDocument/2006/relationships/font" Target="fonts/SourceCodePro-italic.fntdata"/><Relationship Id="rId53" Type="http://schemas.openxmlformats.org/officeDocument/2006/relationships/font" Target="fonts/SourceCodeProSemiBold-regular.fntdata"/><Relationship Id="rId52" Type="http://schemas.openxmlformats.org/officeDocument/2006/relationships/font" Target="fonts/Pacifico-regular.fntdata"/><Relationship Id="rId11" Type="http://schemas.openxmlformats.org/officeDocument/2006/relationships/slide" Target="slides/slide6.xml"/><Relationship Id="rId55" Type="http://schemas.openxmlformats.org/officeDocument/2006/relationships/font" Target="fonts/SourceCodeProSemiBold-italic.fntdata"/><Relationship Id="rId10" Type="http://schemas.openxmlformats.org/officeDocument/2006/relationships/slide" Target="slides/slide5.xml"/><Relationship Id="rId54" Type="http://schemas.openxmlformats.org/officeDocument/2006/relationships/font" Target="fonts/SourceCodeProSemiBold-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SourceCodeProSemiBold-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f35736c2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f35736c2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f35736c2a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f35736c2a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f35736c2a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f35736c2a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f35736c2a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f35736c2a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f35736c2a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f35736c2a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35736c2a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f35736c2a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35736c2a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f35736c2a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35736c2a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f35736c2a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e947a2e1a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e947a2e1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e947a2e1a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e947a2e1a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0e947a2e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0e947a2e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0e947a2e1a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0e947a2e1a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0e947a2e1a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0e947a2e1a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e947a2e1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e947a2e1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0e947a2e1a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0e947a2e1a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0e947a2e1a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0e947a2e1a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e947a2e1a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0e947a2e1a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0e947a2e1a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0e947a2e1a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0e947a2e1a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0e947a2e1a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0e947a2e1a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0e947a2e1a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0e947a2e1a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0e947a2e1a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0e947a2e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0e947a2e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0e947a2e1a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0e947a2e1a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0e947a2e1a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0e947a2e1a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0e947a2e1a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0e947a2e1a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0e947a2e1a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0e947a2e1a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0e947a2e1a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0e947a2e1a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0e947a2e1a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0e947a2e1a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0e947a2e1a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0e947a2e1a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0e947a2e1a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0e947a2e1a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0e947a2e1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0e947a2e1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e947a2e1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e947a2e1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0e947a2e1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0e947a2e1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0e947a2e1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0e947a2e1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0e947a2e1a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0e947a2e1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15.png"/><Relationship Id="rId5"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ibm.com/in-en/cloud/learn/machine-learning" TargetMode="External"/><Relationship Id="rId4" Type="http://schemas.openxmlformats.org/officeDocument/2006/relationships/hyperlink" Target="https://www.ibm.com/in-en/cloud/learn/deep-learning" TargetMode="External"/><Relationship Id="rId5"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926325"/>
            <a:ext cx="8520600" cy="1325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ANN-CLASSIFICATION</a:t>
            </a:r>
            <a:endParaRPr/>
          </a:p>
        </p:txBody>
      </p:sp>
      <p:sp>
        <p:nvSpPr>
          <p:cNvPr id="57" name="Google Shape;57;p13"/>
          <p:cNvSpPr txBox="1"/>
          <p:nvPr>
            <p:ph idx="1" type="subTitle"/>
          </p:nvPr>
        </p:nvSpPr>
        <p:spPr>
          <a:xfrm>
            <a:off x="143425" y="3453050"/>
            <a:ext cx="8520600" cy="161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Presented by </a:t>
            </a:r>
            <a:endParaRPr/>
          </a:p>
          <a:p>
            <a:pPr indent="0" lvl="0" marL="0" rtl="0" algn="ctr">
              <a:spcBef>
                <a:spcPts val="0"/>
              </a:spcBef>
              <a:spcAft>
                <a:spcPts val="0"/>
              </a:spcAft>
              <a:buNone/>
            </a:pPr>
            <a:r>
              <a:rPr lang="en-GB"/>
              <a:t>Tetali Ram subba reddy</a:t>
            </a:r>
            <a:endParaRPr/>
          </a:p>
          <a:p>
            <a:pPr indent="0" lvl="0" marL="0" rtl="0" algn="ctr">
              <a:spcBef>
                <a:spcPts val="0"/>
              </a:spcBef>
              <a:spcAft>
                <a:spcPts val="0"/>
              </a:spcAft>
              <a:buNone/>
            </a:pPr>
            <a:r>
              <a:rPr lang="en-GB"/>
              <a:t>Enroll id - 4751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Dot product</a:t>
            </a:r>
            <a:endParaRPr/>
          </a:p>
        </p:txBody>
      </p:sp>
      <p:sp>
        <p:nvSpPr>
          <p:cNvPr id="114" name="Google Shape;114;p22"/>
          <p:cNvSpPr txBox="1"/>
          <p:nvPr>
            <p:ph idx="1" type="body"/>
          </p:nvPr>
        </p:nvSpPr>
        <p:spPr>
          <a:xfrm>
            <a:off x="311700" y="964000"/>
            <a:ext cx="8520600" cy="360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Input </a:t>
            </a:r>
            <a:r>
              <a:rPr lang="en-GB"/>
              <a:t>feature values </a:t>
            </a:r>
            <a:r>
              <a:rPr lang="en-GB"/>
              <a:t>are </a:t>
            </a:r>
            <a:r>
              <a:rPr lang="en-GB"/>
              <a:t>multiplied</a:t>
            </a:r>
            <a:r>
              <a:rPr lang="en-GB"/>
              <a:t> by their respective weight and as the multiplication takes place here is in form of matrix,so dot product is done here.</a:t>
            </a:r>
            <a:endParaRPr/>
          </a:p>
          <a:p>
            <a:pPr indent="0" lvl="0" marL="0" rtl="0" algn="l">
              <a:spcBef>
                <a:spcPts val="1200"/>
              </a:spcBef>
              <a:spcAft>
                <a:spcPts val="1200"/>
              </a:spcAft>
              <a:buNone/>
            </a:pPr>
            <a:r>
              <a:t/>
            </a:r>
            <a:endParaRPr/>
          </a:p>
        </p:txBody>
      </p:sp>
      <p:pic>
        <p:nvPicPr>
          <p:cNvPr id="115" name="Google Shape;115;p22"/>
          <p:cNvPicPr preferRelativeResize="0"/>
          <p:nvPr/>
        </p:nvPicPr>
        <p:blipFill>
          <a:blip r:embed="rId3">
            <a:alphaModFix/>
          </a:blip>
          <a:stretch>
            <a:fillRect/>
          </a:stretch>
        </p:blipFill>
        <p:spPr>
          <a:xfrm>
            <a:off x="486825" y="2135550"/>
            <a:ext cx="7823625" cy="2433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0"/>
            <a:ext cx="8520600" cy="79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Chain rule</a:t>
            </a:r>
            <a:endParaRPr/>
          </a:p>
        </p:txBody>
      </p:sp>
      <p:sp>
        <p:nvSpPr>
          <p:cNvPr id="121" name="Google Shape;121;p23"/>
          <p:cNvSpPr txBox="1"/>
          <p:nvPr>
            <p:ph idx="1" type="body"/>
          </p:nvPr>
        </p:nvSpPr>
        <p:spPr>
          <a:xfrm>
            <a:off x="311700" y="853725"/>
            <a:ext cx="8520600" cy="429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1550">
                <a:solidFill>
                  <a:srgbClr val="333333"/>
                </a:solidFill>
                <a:highlight>
                  <a:srgbClr val="FFFFFF"/>
                </a:highlight>
              </a:rPr>
              <a:t>The rule applied for finding the derivative of the composite function (e.g. cos 2x, log 2x, etc.) is basically known as the chain rule. It is also called the composite function rule. The chain rule is applicable only for composite functions. So before starting the formula of the chain rule, let us understand the meaning of composite function and how it can be differentiated.</a:t>
            </a:r>
            <a:endParaRPr sz="1550">
              <a:solidFill>
                <a:srgbClr val="333333"/>
              </a:solidFill>
              <a:highlight>
                <a:srgbClr val="FFFFFF"/>
              </a:highlight>
            </a:endParaRPr>
          </a:p>
          <a:p>
            <a:pPr indent="0" lvl="0" marL="0" rtl="0" algn="l">
              <a:spcBef>
                <a:spcPts val="1200"/>
              </a:spcBef>
              <a:spcAft>
                <a:spcPts val="0"/>
              </a:spcAft>
              <a:buNone/>
            </a:pPr>
            <a:r>
              <a:rPr lang="en-GB" sz="1764">
                <a:solidFill>
                  <a:srgbClr val="333333"/>
                </a:solidFill>
                <a:highlight>
                  <a:srgbClr val="FFFFFF"/>
                </a:highlight>
              </a:rPr>
              <a:t>Let f represent a real valued function which is a composition of two functions u and v such that:</a:t>
            </a:r>
            <a:endParaRPr sz="1764">
              <a:solidFill>
                <a:srgbClr val="333333"/>
              </a:solidFill>
              <a:highlight>
                <a:srgbClr val="FFFFFF"/>
              </a:highlight>
            </a:endParaRPr>
          </a:p>
          <a:p>
            <a:pPr indent="0" lvl="0" marL="0" rtl="0" algn="l">
              <a:spcBef>
                <a:spcPts val="800"/>
              </a:spcBef>
              <a:spcAft>
                <a:spcPts val="0"/>
              </a:spcAft>
              <a:buNone/>
            </a:pPr>
            <a:r>
              <a:rPr lang="en-GB" sz="1764">
                <a:solidFill>
                  <a:srgbClr val="333333"/>
                </a:solidFill>
                <a:highlight>
                  <a:srgbClr val="FFFFFF"/>
                </a:highlight>
              </a:rPr>
              <a:t>f = v(u(x))</a:t>
            </a:r>
            <a:endParaRPr sz="1764">
              <a:solidFill>
                <a:srgbClr val="333333"/>
              </a:solidFill>
              <a:highlight>
                <a:srgbClr val="FFFFFF"/>
              </a:highlight>
            </a:endParaRPr>
          </a:p>
          <a:p>
            <a:pPr indent="0" lvl="0" marL="0" rtl="0" algn="l">
              <a:spcBef>
                <a:spcPts val="800"/>
              </a:spcBef>
              <a:spcAft>
                <a:spcPts val="0"/>
              </a:spcAft>
              <a:buNone/>
            </a:pPr>
            <a:r>
              <a:rPr lang="en-GB" sz="1764">
                <a:solidFill>
                  <a:srgbClr val="333333"/>
                </a:solidFill>
                <a:highlight>
                  <a:srgbClr val="FFFFFF"/>
                </a:highlight>
              </a:rPr>
              <a:t>Let us assume u(x) = t</a:t>
            </a:r>
            <a:endParaRPr sz="1764">
              <a:solidFill>
                <a:srgbClr val="333333"/>
              </a:solidFill>
              <a:highlight>
                <a:srgbClr val="FFFFFF"/>
              </a:highlight>
            </a:endParaRPr>
          </a:p>
          <a:p>
            <a:pPr indent="0" lvl="0" marL="0" rtl="0" algn="l">
              <a:spcBef>
                <a:spcPts val="800"/>
              </a:spcBef>
              <a:spcAft>
                <a:spcPts val="0"/>
              </a:spcAft>
              <a:buNone/>
            </a:pPr>
            <a:r>
              <a:rPr lang="en-GB" sz="1764">
                <a:solidFill>
                  <a:srgbClr val="333333"/>
                </a:solidFill>
                <a:highlight>
                  <a:srgbClr val="FFFFFF"/>
                </a:highlight>
              </a:rPr>
              <a:t>Now if the functions u and v are differentiable and dt/dx and dv/dt exist, then the composite function f(x) is also differentiable. This can be done as given below.</a:t>
            </a:r>
            <a:endParaRPr sz="1764">
              <a:solidFill>
                <a:srgbClr val="333333"/>
              </a:solidFill>
              <a:highlight>
                <a:srgbClr val="FFFFFF"/>
              </a:highlight>
            </a:endParaRPr>
          </a:p>
          <a:p>
            <a:pPr indent="0" lvl="0" marL="0" rtl="0" algn="l">
              <a:spcBef>
                <a:spcPts val="800"/>
              </a:spcBef>
              <a:spcAft>
                <a:spcPts val="0"/>
              </a:spcAft>
              <a:buNone/>
            </a:pPr>
            <a:r>
              <a:rPr lang="en-GB" sz="1764">
                <a:solidFill>
                  <a:srgbClr val="333333"/>
                </a:solidFill>
                <a:highlight>
                  <a:srgbClr val="FFFFFF"/>
                </a:highlight>
              </a:rPr>
              <a:t>Using notation, we can express the differentiation of the above function as</a:t>
            </a:r>
            <a:endParaRPr sz="1764">
              <a:solidFill>
                <a:srgbClr val="333333"/>
              </a:solidFill>
              <a:highlight>
                <a:srgbClr val="FFFFFF"/>
              </a:highlight>
            </a:endParaRPr>
          </a:p>
          <a:p>
            <a:pPr indent="0" lvl="0" marL="0" rtl="0" algn="l">
              <a:spcBef>
                <a:spcPts val="800"/>
              </a:spcBef>
              <a:spcAft>
                <a:spcPts val="0"/>
              </a:spcAft>
              <a:buNone/>
            </a:pPr>
            <a:r>
              <a:rPr lang="en-GB" sz="1764">
                <a:solidFill>
                  <a:srgbClr val="333333"/>
                </a:solidFill>
                <a:highlight>
                  <a:srgbClr val="FFFFFF"/>
                </a:highlight>
              </a:rPr>
              <a:t>df/dx = (dv/dt) × (dt/dx)</a:t>
            </a:r>
            <a:endParaRPr sz="1764">
              <a:solidFill>
                <a:srgbClr val="333333"/>
              </a:solidFill>
              <a:highlight>
                <a:srgbClr val="FFFFFF"/>
              </a:highlight>
            </a:endParaRPr>
          </a:p>
          <a:p>
            <a:pPr indent="0" lvl="0" marL="0" rtl="0" algn="l">
              <a:spcBef>
                <a:spcPts val="800"/>
              </a:spcBef>
              <a:spcAft>
                <a:spcPts val="0"/>
              </a:spcAft>
              <a:buNone/>
            </a:pPr>
            <a:r>
              <a:rPr lang="en-GB" sz="1764">
                <a:solidFill>
                  <a:srgbClr val="333333"/>
                </a:solidFill>
                <a:highlight>
                  <a:srgbClr val="FFFFFF"/>
                </a:highlight>
              </a:rPr>
              <a:t>As the name suggests, chain rule means differentiating the terms one by one in a chain form, starting from the outermost function to the innermost function.</a:t>
            </a:r>
            <a:endParaRPr sz="1764">
              <a:solidFill>
                <a:srgbClr val="333333"/>
              </a:solidFill>
              <a:highlight>
                <a:srgbClr val="FFFFFF"/>
              </a:highlight>
            </a:endParaRPr>
          </a:p>
          <a:p>
            <a:pPr indent="0" lvl="0" marL="0" rtl="0" algn="l">
              <a:spcBef>
                <a:spcPts val="800"/>
              </a:spcBef>
              <a:spcAft>
                <a:spcPts val="0"/>
              </a:spcAft>
              <a:buNone/>
            </a:pPr>
            <a:r>
              <a:t/>
            </a:r>
            <a:endParaRPr sz="1550">
              <a:solidFill>
                <a:srgbClr val="333333"/>
              </a:solidFill>
              <a:highlight>
                <a:srgbClr val="FFFFFF"/>
              </a:highlight>
            </a:endParaRPr>
          </a:p>
          <a:p>
            <a:pPr indent="0" lvl="0" marL="0" rtl="0" algn="l">
              <a:spcBef>
                <a:spcPts val="1200"/>
              </a:spcBef>
              <a:spcAft>
                <a:spcPts val="0"/>
              </a:spcAft>
              <a:buNone/>
            </a:pPr>
            <a:r>
              <a:t/>
            </a:r>
            <a:endParaRPr sz="1550">
              <a:solidFill>
                <a:srgbClr val="333333"/>
              </a:solidFill>
              <a:highlight>
                <a:srgbClr val="FFFFFF"/>
              </a:highlight>
            </a:endParaRPr>
          </a:p>
          <a:p>
            <a:pPr indent="0" lvl="0" marL="0" rtl="0" algn="l">
              <a:spcBef>
                <a:spcPts val="1200"/>
              </a:spcBef>
              <a:spcAft>
                <a:spcPts val="1200"/>
              </a:spcAft>
              <a:buNone/>
            </a:pPr>
            <a:r>
              <a:t/>
            </a:r>
            <a:endParaRPr sz="1550">
              <a:solidFill>
                <a:srgbClr val="333333"/>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0"/>
            <a:ext cx="8520600" cy="66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Gradient descent</a:t>
            </a:r>
            <a:endParaRPr/>
          </a:p>
        </p:txBody>
      </p:sp>
      <p:sp>
        <p:nvSpPr>
          <p:cNvPr id="127" name="Google Shape;127;p24"/>
          <p:cNvSpPr txBox="1"/>
          <p:nvPr>
            <p:ph idx="1" type="body"/>
          </p:nvPr>
        </p:nvSpPr>
        <p:spPr>
          <a:xfrm>
            <a:off x="311700" y="667875"/>
            <a:ext cx="8520600" cy="4274700"/>
          </a:xfrm>
          <a:prstGeom prst="rect">
            <a:avLst/>
          </a:prstGeom>
        </p:spPr>
        <p:txBody>
          <a:bodyPr anchorCtr="0" anchor="t" bIns="91425" lIns="91425" spcFirstLastPara="1" rIns="91425" wrap="square" tIns="91425">
            <a:normAutofit fontScale="25000" lnSpcReduction="20000"/>
          </a:bodyPr>
          <a:lstStyle/>
          <a:p>
            <a:pPr indent="0" lvl="0" marL="0" rtl="0" algn="l">
              <a:lnSpc>
                <a:spcPct val="218181"/>
              </a:lnSpc>
              <a:spcBef>
                <a:spcPts val="3000"/>
              </a:spcBef>
              <a:spcAft>
                <a:spcPts val="0"/>
              </a:spcAft>
              <a:buNone/>
            </a:pPr>
            <a:r>
              <a:rPr lang="en-GB" sz="4800">
                <a:solidFill>
                  <a:srgbClr val="292929"/>
                </a:solidFill>
                <a:highlight>
                  <a:srgbClr val="FFFFFF"/>
                </a:highlight>
              </a:rPr>
              <a:t>Optimization refers to the task of minimizing/maximizing an objective function f(x) parameterized by x. In machine/deep learning terminology, it’s the task of minimizing the cost/loss function J(w) parameterized by the model’s parameters w ∈ R^d.</a:t>
            </a:r>
            <a:endParaRPr sz="4800">
              <a:solidFill>
                <a:srgbClr val="292929"/>
              </a:solidFill>
              <a:highlight>
                <a:srgbClr val="FFFFFF"/>
              </a:highlight>
            </a:endParaRPr>
          </a:p>
          <a:p>
            <a:pPr indent="0" lvl="0" marL="0" rtl="0" algn="l">
              <a:lnSpc>
                <a:spcPct val="218181"/>
              </a:lnSpc>
              <a:spcBef>
                <a:spcPts val="3000"/>
              </a:spcBef>
              <a:spcAft>
                <a:spcPts val="0"/>
              </a:spcAft>
              <a:buNone/>
            </a:pPr>
            <a:r>
              <a:rPr lang="en-GB" sz="4800">
                <a:solidFill>
                  <a:srgbClr val="292929"/>
                </a:solidFill>
                <a:highlight>
                  <a:srgbClr val="FFFFFF"/>
                </a:highlight>
              </a:rPr>
              <a:t>Optimization algorithms (in the case of minimization) have one of the following goals:</a:t>
            </a:r>
            <a:endParaRPr sz="4800">
              <a:solidFill>
                <a:srgbClr val="292929"/>
              </a:solidFill>
              <a:highlight>
                <a:srgbClr val="FFFFFF"/>
              </a:highlight>
            </a:endParaRPr>
          </a:p>
          <a:p>
            <a:pPr indent="0" lvl="0" marL="0" rtl="0" algn="l">
              <a:lnSpc>
                <a:spcPct val="190909"/>
              </a:lnSpc>
              <a:spcBef>
                <a:spcPts val="3200"/>
              </a:spcBef>
              <a:spcAft>
                <a:spcPts val="0"/>
              </a:spcAft>
              <a:buNone/>
            </a:pPr>
            <a:r>
              <a:rPr lang="en-GB" sz="4800">
                <a:solidFill>
                  <a:srgbClr val="292929"/>
                </a:solidFill>
                <a:highlight>
                  <a:srgbClr val="FFFFFF"/>
                </a:highlight>
              </a:rPr>
              <a:t>1)Find the global minimum of the objective function. This is feasible if the objective function is convex, i.e. any local minimum is a global minimum.</a:t>
            </a:r>
            <a:endParaRPr sz="4800">
              <a:solidFill>
                <a:srgbClr val="292929"/>
              </a:solidFill>
              <a:highlight>
                <a:srgbClr val="FFFFFF"/>
              </a:highlight>
            </a:endParaRPr>
          </a:p>
          <a:p>
            <a:pPr indent="0" lvl="0" marL="0" rtl="0" algn="l">
              <a:lnSpc>
                <a:spcPct val="190909"/>
              </a:lnSpc>
              <a:spcBef>
                <a:spcPts val="3200"/>
              </a:spcBef>
              <a:spcAft>
                <a:spcPts val="0"/>
              </a:spcAft>
              <a:buNone/>
            </a:pPr>
            <a:r>
              <a:rPr lang="en-GB" sz="4800">
                <a:solidFill>
                  <a:srgbClr val="292929"/>
                </a:solidFill>
                <a:highlight>
                  <a:srgbClr val="FFFFFF"/>
                </a:highlight>
              </a:rPr>
              <a:t>2)Find the lowest possible value of the objective function within its neighborhood. That’s usually the case if the objective function is not convex as the case in most deep learning problems.</a:t>
            </a:r>
            <a:endParaRPr sz="4800">
              <a:solidFill>
                <a:srgbClr val="292929"/>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224950" y="6982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Steps in gradient descent</a:t>
            </a:r>
            <a:endParaRPr/>
          </a:p>
        </p:txBody>
      </p:sp>
      <p:sp>
        <p:nvSpPr>
          <p:cNvPr id="133" name="Google Shape;133;p25"/>
          <p:cNvSpPr txBox="1"/>
          <p:nvPr>
            <p:ph idx="1" type="body"/>
          </p:nvPr>
        </p:nvSpPr>
        <p:spPr>
          <a:xfrm>
            <a:off x="311700" y="754600"/>
            <a:ext cx="8520600" cy="4311000"/>
          </a:xfrm>
          <a:prstGeom prst="rect">
            <a:avLst/>
          </a:prstGeom>
        </p:spPr>
        <p:txBody>
          <a:bodyPr anchorCtr="0" anchor="t" bIns="91425" lIns="91425" spcFirstLastPara="1" rIns="91425" wrap="square" tIns="91425">
            <a:normAutofit fontScale="70000" lnSpcReduction="20000"/>
          </a:bodyPr>
          <a:lstStyle/>
          <a:p>
            <a:pPr indent="0" lvl="0" marL="0" rtl="0" algn="l">
              <a:lnSpc>
                <a:spcPct val="190909"/>
              </a:lnSpc>
              <a:spcBef>
                <a:spcPts val="1400"/>
              </a:spcBef>
              <a:spcAft>
                <a:spcPts val="0"/>
              </a:spcAft>
              <a:buNone/>
            </a:pPr>
            <a:r>
              <a:rPr b="1" lang="en-GB" sz="1500">
                <a:solidFill>
                  <a:srgbClr val="292929"/>
                </a:solidFill>
                <a:highlight>
                  <a:srgbClr val="FFFFFF"/>
                </a:highlight>
              </a:rPr>
              <a:t>1)Randomly initialize weights</a:t>
            </a:r>
            <a:endParaRPr b="1" sz="1500">
              <a:solidFill>
                <a:srgbClr val="292929"/>
              </a:solidFill>
              <a:highlight>
                <a:srgbClr val="FFFFFF"/>
              </a:highlight>
            </a:endParaRPr>
          </a:p>
          <a:p>
            <a:pPr indent="0" lvl="0" marL="0" rtl="0" algn="l">
              <a:lnSpc>
                <a:spcPct val="190909"/>
              </a:lnSpc>
              <a:spcBef>
                <a:spcPts val="1400"/>
              </a:spcBef>
              <a:spcAft>
                <a:spcPts val="0"/>
              </a:spcAft>
              <a:buNone/>
            </a:pPr>
            <a:r>
              <a:rPr b="1" lang="en-GB" sz="1500">
                <a:solidFill>
                  <a:srgbClr val="292929"/>
                </a:solidFill>
                <a:highlight>
                  <a:srgbClr val="FFFFFF"/>
                </a:highlight>
              </a:rPr>
              <a:t>2)Update values.</a:t>
            </a:r>
            <a:endParaRPr b="1" sz="1500">
              <a:solidFill>
                <a:srgbClr val="292929"/>
              </a:solidFill>
              <a:highlight>
                <a:srgbClr val="FFFFFF"/>
              </a:highlight>
            </a:endParaRPr>
          </a:p>
          <a:p>
            <a:pPr indent="0" lvl="0" marL="0" rtl="0" algn="l">
              <a:lnSpc>
                <a:spcPct val="190909"/>
              </a:lnSpc>
              <a:spcBef>
                <a:spcPts val="1400"/>
              </a:spcBef>
              <a:spcAft>
                <a:spcPts val="0"/>
              </a:spcAft>
              <a:buNone/>
            </a:pPr>
            <a:r>
              <a:t/>
            </a:r>
            <a:endParaRPr b="1" sz="1500">
              <a:solidFill>
                <a:srgbClr val="292929"/>
              </a:solidFill>
              <a:highlight>
                <a:srgbClr val="FFFFFF"/>
              </a:highlight>
            </a:endParaRPr>
          </a:p>
          <a:p>
            <a:pPr indent="0" lvl="0" marL="0" rtl="0" algn="l">
              <a:lnSpc>
                <a:spcPct val="190909"/>
              </a:lnSpc>
              <a:spcBef>
                <a:spcPts val="1400"/>
              </a:spcBef>
              <a:spcAft>
                <a:spcPts val="0"/>
              </a:spcAft>
              <a:buNone/>
            </a:pPr>
            <a:r>
              <a:t/>
            </a:r>
            <a:endParaRPr b="1" sz="1500">
              <a:solidFill>
                <a:srgbClr val="292929"/>
              </a:solidFill>
              <a:highlight>
                <a:srgbClr val="FFFFFF"/>
              </a:highlight>
            </a:endParaRPr>
          </a:p>
          <a:p>
            <a:pPr indent="0" lvl="0" marL="0" rtl="0" algn="l">
              <a:lnSpc>
                <a:spcPct val="190909"/>
              </a:lnSpc>
              <a:spcBef>
                <a:spcPts val="140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lnSpc>
                <a:spcPct val="190909"/>
              </a:lnSpc>
              <a:spcBef>
                <a:spcPts val="1400"/>
              </a:spcBef>
              <a:spcAft>
                <a:spcPts val="0"/>
              </a:spcAft>
              <a:buNone/>
            </a:pPr>
            <a:r>
              <a:rPr b="1" lang="en-GB" sz="1746">
                <a:solidFill>
                  <a:srgbClr val="292929"/>
                </a:solidFill>
                <a:highlight>
                  <a:srgbClr val="FFFFFF"/>
                </a:highlight>
              </a:rPr>
              <a:t>3)Repeat until slope =0</a:t>
            </a:r>
            <a:endParaRPr b="1" sz="1746">
              <a:solidFill>
                <a:srgbClr val="292929"/>
              </a:solidFill>
              <a:highlight>
                <a:srgbClr val="FFFFFF"/>
              </a:highlight>
            </a:endParaRPr>
          </a:p>
          <a:p>
            <a:pPr indent="0" lvl="0" marL="0" rtl="0" algn="l">
              <a:lnSpc>
                <a:spcPct val="190909"/>
              </a:lnSpc>
              <a:spcBef>
                <a:spcPts val="1400"/>
              </a:spcBef>
              <a:spcAft>
                <a:spcPts val="0"/>
              </a:spcAft>
              <a:buNone/>
            </a:pPr>
            <a:r>
              <a:rPr lang="en-GB" sz="1500">
                <a:solidFill>
                  <a:srgbClr val="292929"/>
                </a:solidFill>
                <a:highlight>
                  <a:srgbClr val="FFFFFF"/>
                </a:highlight>
                <a:latin typeface="Source Code Pro SemiBold"/>
                <a:ea typeface="Source Code Pro SemiBold"/>
                <a:cs typeface="Source Code Pro SemiBold"/>
                <a:sym typeface="Source Code Pro SemiBold"/>
              </a:rPr>
              <a:t>A derivative is a term that comes from calculus and is calculated as the slope of the graph at a particular point. The slope is described by drawing a tangent line to the graph at the point. So, if we are able to compute this tangent line, we might be able to compute the desired direction to reach the minima.</a:t>
            </a:r>
            <a:endParaRPr sz="1500">
              <a:solidFill>
                <a:srgbClr val="292929"/>
              </a:solidFill>
              <a:highlight>
                <a:srgbClr val="FFFFFF"/>
              </a:highlight>
              <a:latin typeface="Source Code Pro SemiBold"/>
              <a:ea typeface="Source Code Pro SemiBold"/>
              <a:cs typeface="Source Code Pro SemiBold"/>
              <a:sym typeface="Source Code Pro SemiBold"/>
            </a:endParaRPr>
          </a:p>
          <a:p>
            <a:pPr indent="0" lvl="0" marL="0" rtl="0" algn="l">
              <a:spcBef>
                <a:spcPts val="0"/>
              </a:spcBef>
              <a:spcAft>
                <a:spcPts val="1200"/>
              </a:spcAft>
              <a:buNone/>
            </a:pPr>
            <a:r>
              <a:t/>
            </a:r>
            <a:endParaRPr/>
          </a:p>
        </p:txBody>
      </p:sp>
      <p:pic>
        <p:nvPicPr>
          <p:cNvPr id="134" name="Google Shape;134;p25"/>
          <p:cNvPicPr preferRelativeResize="0"/>
          <p:nvPr/>
        </p:nvPicPr>
        <p:blipFill>
          <a:blip r:embed="rId3">
            <a:alphaModFix/>
          </a:blip>
          <a:stretch>
            <a:fillRect/>
          </a:stretch>
        </p:blipFill>
        <p:spPr>
          <a:xfrm>
            <a:off x="451775" y="1885950"/>
            <a:ext cx="6429375" cy="1119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0"/>
            <a:ext cx="8520600" cy="75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Back </a:t>
            </a:r>
            <a:r>
              <a:rPr lang="en-GB"/>
              <a:t>propagation</a:t>
            </a:r>
            <a:r>
              <a:rPr lang="en-GB"/>
              <a:t> </a:t>
            </a:r>
            <a:endParaRPr/>
          </a:p>
        </p:txBody>
      </p:sp>
      <p:sp>
        <p:nvSpPr>
          <p:cNvPr id="140" name="Google Shape;140;p26"/>
          <p:cNvSpPr txBox="1"/>
          <p:nvPr>
            <p:ph idx="1" type="body"/>
          </p:nvPr>
        </p:nvSpPr>
        <p:spPr>
          <a:xfrm>
            <a:off x="311700" y="692650"/>
            <a:ext cx="8520600" cy="44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 to explain back </a:t>
            </a:r>
            <a:r>
              <a:rPr lang="en-GB"/>
              <a:t>propagation</a:t>
            </a:r>
            <a:r>
              <a:rPr lang="en-GB"/>
              <a:t> i will take a </a:t>
            </a:r>
            <a:r>
              <a:rPr lang="en-GB"/>
              <a:t>neural</a:t>
            </a:r>
            <a:r>
              <a:rPr lang="en-GB"/>
              <a:t> network with one input node and one hidden layer with two nodes and a output layer with one node.</a:t>
            </a:r>
            <a:endParaRPr/>
          </a:p>
          <a:p>
            <a:pPr indent="0" lvl="0" marL="0" rtl="0" algn="l">
              <a:spcBef>
                <a:spcPts val="1200"/>
              </a:spcBef>
              <a:spcAft>
                <a:spcPts val="1200"/>
              </a:spcAft>
              <a:buNone/>
            </a:pPr>
            <a:r>
              <a:t/>
            </a:r>
            <a:endParaRPr/>
          </a:p>
        </p:txBody>
      </p:sp>
      <p:pic>
        <p:nvPicPr>
          <p:cNvPr id="141" name="Google Shape;141;p26"/>
          <p:cNvPicPr preferRelativeResize="0"/>
          <p:nvPr/>
        </p:nvPicPr>
        <p:blipFill>
          <a:blip r:embed="rId3">
            <a:alphaModFix/>
          </a:blip>
          <a:stretch>
            <a:fillRect/>
          </a:stretch>
        </p:blipFill>
        <p:spPr>
          <a:xfrm>
            <a:off x="311700" y="1738825"/>
            <a:ext cx="4260301" cy="3313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94175" y="0"/>
            <a:ext cx="8520600" cy="81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a:t>Optimization of w1,w2,w3,w4,b1,b2,b3 using chain rule and gradient descent</a:t>
            </a:r>
            <a:endParaRPr sz="2900"/>
          </a:p>
        </p:txBody>
      </p:sp>
      <p:sp>
        <p:nvSpPr>
          <p:cNvPr id="147" name="Google Shape;147;p27"/>
          <p:cNvSpPr txBox="1"/>
          <p:nvPr>
            <p:ph idx="1" type="body"/>
          </p:nvPr>
        </p:nvSpPr>
        <p:spPr>
          <a:xfrm>
            <a:off x="94175" y="612900"/>
            <a:ext cx="8520600" cy="4530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Loss metric we are going to use here is SSR.After finding ssr we will use gradient descent method to optimize each </a:t>
            </a:r>
            <a:r>
              <a:rPr lang="en-GB"/>
              <a:t>parameter</a:t>
            </a:r>
            <a:r>
              <a:rPr lang="en-GB"/>
              <a:t> and update them until we reach global minima with the help of using chain rule by using derivative of each </a:t>
            </a:r>
            <a:r>
              <a:rPr lang="en-GB"/>
              <a:t>parameter</a:t>
            </a:r>
            <a:r>
              <a:rPr lang="en-GB"/>
              <a:t> with respect to total error.it helps us to see how much error a </a:t>
            </a:r>
            <a:r>
              <a:rPr lang="en-GB"/>
              <a:t>parameter</a:t>
            </a:r>
            <a:r>
              <a:rPr lang="en-GB"/>
              <a:t> is contributing to total error.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8" name="Google Shape;148;p27"/>
          <p:cNvPicPr preferRelativeResize="0"/>
          <p:nvPr/>
        </p:nvPicPr>
        <p:blipFill>
          <a:blip r:embed="rId3">
            <a:alphaModFix/>
          </a:blip>
          <a:stretch>
            <a:fillRect/>
          </a:stretch>
        </p:blipFill>
        <p:spPr>
          <a:xfrm>
            <a:off x="94175" y="2301800"/>
            <a:ext cx="7381850" cy="2495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a:t>
            </a:r>
            <a:endParaRPr/>
          </a:p>
        </p:txBody>
      </p:sp>
      <p:sp>
        <p:nvSpPr>
          <p:cNvPr id="154" name="Google Shape;154;p28"/>
          <p:cNvSpPr txBox="1"/>
          <p:nvPr>
            <p:ph idx="1" type="body"/>
          </p:nvPr>
        </p:nvSpPr>
        <p:spPr>
          <a:xfrm>
            <a:off x="311700" y="1482950"/>
            <a:ext cx="8520600" cy="308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m</a:t>
            </a:r>
            <a:endParaRPr/>
          </a:p>
        </p:txBody>
      </p:sp>
      <p:pic>
        <p:nvPicPr>
          <p:cNvPr id="155" name="Google Shape;155;p28"/>
          <p:cNvPicPr preferRelativeResize="0"/>
          <p:nvPr/>
        </p:nvPicPr>
        <p:blipFill>
          <a:blip r:embed="rId3">
            <a:alphaModFix/>
          </a:blip>
          <a:stretch>
            <a:fillRect/>
          </a:stretch>
        </p:blipFill>
        <p:spPr>
          <a:xfrm>
            <a:off x="0" y="152275"/>
            <a:ext cx="3548099" cy="4991224"/>
          </a:xfrm>
          <a:prstGeom prst="rect">
            <a:avLst/>
          </a:prstGeom>
          <a:noFill/>
          <a:ln>
            <a:noFill/>
          </a:ln>
        </p:spPr>
      </p:pic>
      <p:sp>
        <p:nvSpPr>
          <p:cNvPr id="156" name="Google Shape;156;p28"/>
          <p:cNvSpPr/>
          <p:nvPr/>
        </p:nvSpPr>
        <p:spPr>
          <a:xfrm>
            <a:off x="3548100" y="1790000"/>
            <a:ext cx="1932000" cy="48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p28"/>
          <p:cNvPicPr preferRelativeResize="0"/>
          <p:nvPr/>
        </p:nvPicPr>
        <p:blipFill>
          <a:blip r:embed="rId4">
            <a:alphaModFix/>
          </a:blip>
          <a:stretch>
            <a:fillRect/>
          </a:stretch>
        </p:blipFill>
        <p:spPr>
          <a:xfrm>
            <a:off x="5980950" y="203475"/>
            <a:ext cx="3246849" cy="49400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latin typeface="Source Code Pro"/>
                <a:ea typeface="Source Code Pro"/>
                <a:cs typeface="Source Code Pro"/>
                <a:sym typeface="Source Code Pro"/>
              </a:rPr>
              <a:t>All the weights,biases are updated for each iteration are updated until a minimum loss is acquired.</a:t>
            </a:r>
            <a:endParaRPr sz="1400">
              <a:latin typeface="Source Code Pro"/>
              <a:ea typeface="Source Code Pro"/>
              <a:cs typeface="Source Code Pro"/>
              <a:sym typeface="Source Code Pro"/>
            </a:endParaRPr>
          </a:p>
        </p:txBody>
      </p:sp>
      <p:sp>
        <p:nvSpPr>
          <p:cNvPr id="163" name="Google Shape;163;p29"/>
          <p:cNvSpPr txBox="1"/>
          <p:nvPr>
            <p:ph idx="1" type="body"/>
          </p:nvPr>
        </p:nvSpPr>
        <p:spPr>
          <a:xfrm>
            <a:off x="3292200" y="1228675"/>
            <a:ext cx="1497000" cy="3822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1200"/>
              </a:spcAft>
              <a:buNone/>
            </a:pPr>
            <a:r>
              <a:t/>
            </a:r>
            <a:endParaRPr/>
          </a:p>
        </p:txBody>
      </p:sp>
      <p:pic>
        <p:nvPicPr>
          <p:cNvPr id="164" name="Google Shape;164;p29"/>
          <p:cNvPicPr preferRelativeResize="0"/>
          <p:nvPr/>
        </p:nvPicPr>
        <p:blipFill>
          <a:blip r:embed="rId3">
            <a:alphaModFix/>
          </a:blip>
          <a:stretch>
            <a:fillRect/>
          </a:stretch>
        </p:blipFill>
        <p:spPr>
          <a:xfrm>
            <a:off x="400600" y="958350"/>
            <a:ext cx="6384575" cy="4081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Types of activation functions</a:t>
            </a:r>
            <a:endParaRPr/>
          </a:p>
        </p:txBody>
      </p:sp>
      <p:sp>
        <p:nvSpPr>
          <p:cNvPr id="170" name="Google Shape;170;p30"/>
          <p:cNvSpPr txBox="1"/>
          <p:nvPr>
            <p:ph idx="1" type="body"/>
          </p:nvPr>
        </p:nvSpPr>
        <p:spPr>
          <a:xfrm>
            <a:off x="311700" y="1063200"/>
            <a:ext cx="8520600" cy="3568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500"/>
          </a:p>
          <a:p>
            <a:pPr indent="0" lvl="0" marL="0" rtl="0" algn="l">
              <a:spcBef>
                <a:spcPts val="1200"/>
              </a:spcBef>
              <a:spcAft>
                <a:spcPts val="0"/>
              </a:spcAft>
              <a:buNone/>
            </a:pPr>
            <a:r>
              <a:rPr lang="en-GB" sz="1600"/>
              <a:t>1)</a:t>
            </a:r>
            <a:r>
              <a:rPr b="1" lang="en-GB" sz="1600">
                <a:solidFill>
                  <a:srgbClr val="273239"/>
                </a:solidFill>
                <a:highlight>
                  <a:srgbClr val="FFFFFF"/>
                </a:highlight>
              </a:rPr>
              <a:t>Step Function</a:t>
            </a:r>
            <a:endParaRPr b="1" sz="1600">
              <a:solidFill>
                <a:srgbClr val="273239"/>
              </a:solidFill>
              <a:highlight>
                <a:srgbClr val="FFFFFF"/>
              </a:highlight>
            </a:endParaRPr>
          </a:p>
          <a:p>
            <a:pPr indent="0" lvl="0" marL="0" rtl="0" algn="l">
              <a:spcBef>
                <a:spcPts val="1200"/>
              </a:spcBef>
              <a:spcAft>
                <a:spcPts val="0"/>
              </a:spcAft>
              <a:buNone/>
            </a:pPr>
            <a:r>
              <a:rPr b="1" lang="en-GB" sz="1600">
                <a:solidFill>
                  <a:srgbClr val="273239"/>
                </a:solidFill>
                <a:highlight>
                  <a:srgbClr val="FFFFFF"/>
                </a:highlight>
              </a:rPr>
              <a:t>2)Sigmoid function</a:t>
            </a:r>
            <a:endParaRPr b="1" sz="1600">
              <a:solidFill>
                <a:srgbClr val="273239"/>
              </a:solidFill>
              <a:highlight>
                <a:srgbClr val="FFFFFF"/>
              </a:highlight>
            </a:endParaRPr>
          </a:p>
          <a:p>
            <a:pPr indent="0" lvl="0" marL="0" rtl="0" algn="l">
              <a:spcBef>
                <a:spcPts val="1200"/>
              </a:spcBef>
              <a:spcAft>
                <a:spcPts val="0"/>
              </a:spcAft>
              <a:buNone/>
            </a:pPr>
            <a:r>
              <a:rPr b="1" lang="en-GB" sz="1600">
                <a:solidFill>
                  <a:srgbClr val="273239"/>
                </a:solidFill>
                <a:highlight>
                  <a:srgbClr val="FFFFFF"/>
                </a:highlight>
              </a:rPr>
              <a:t>3)Relu function</a:t>
            </a:r>
            <a:endParaRPr b="1" sz="1600">
              <a:solidFill>
                <a:srgbClr val="273239"/>
              </a:solidFill>
              <a:highlight>
                <a:srgbClr val="FFFFFF"/>
              </a:highlight>
            </a:endParaRPr>
          </a:p>
          <a:p>
            <a:pPr indent="0" lvl="0" marL="0" rtl="0" algn="l">
              <a:spcBef>
                <a:spcPts val="1200"/>
              </a:spcBef>
              <a:spcAft>
                <a:spcPts val="0"/>
              </a:spcAft>
              <a:buNone/>
            </a:pPr>
            <a:r>
              <a:rPr b="1" lang="en-GB" sz="1600">
                <a:solidFill>
                  <a:srgbClr val="273239"/>
                </a:solidFill>
                <a:highlight>
                  <a:srgbClr val="FFFFFF"/>
                </a:highlight>
              </a:rPr>
              <a:t>4)Leaky relu</a:t>
            </a:r>
            <a:endParaRPr b="1" sz="1600">
              <a:solidFill>
                <a:srgbClr val="273239"/>
              </a:solidFill>
              <a:highlight>
                <a:srgbClr val="FFFFFF"/>
              </a:highlight>
            </a:endParaRPr>
          </a:p>
          <a:p>
            <a:pPr indent="0" lvl="0" marL="0" rtl="0" algn="l">
              <a:spcBef>
                <a:spcPts val="1200"/>
              </a:spcBef>
              <a:spcAft>
                <a:spcPts val="0"/>
              </a:spcAft>
              <a:buNone/>
            </a:pPr>
            <a:r>
              <a:rPr b="1" lang="en-GB" sz="1600">
                <a:solidFill>
                  <a:srgbClr val="273239"/>
                </a:solidFill>
                <a:highlight>
                  <a:srgbClr val="FFFFFF"/>
                </a:highlight>
              </a:rPr>
              <a:t>5)softmax</a:t>
            </a:r>
            <a:endParaRPr b="1" sz="1600">
              <a:solidFill>
                <a:srgbClr val="273239"/>
              </a:solidFill>
              <a:highlight>
                <a:srgbClr val="FFFFFF"/>
              </a:highlight>
            </a:endParaRPr>
          </a:p>
          <a:p>
            <a:pPr indent="0" lvl="0" marL="0" rtl="0" algn="l">
              <a:spcBef>
                <a:spcPts val="1200"/>
              </a:spcBef>
              <a:spcAft>
                <a:spcPts val="0"/>
              </a:spcAft>
              <a:buNone/>
            </a:pPr>
            <a:r>
              <a:rPr b="1" lang="en-GB" sz="1600">
                <a:solidFill>
                  <a:srgbClr val="273239"/>
                </a:solidFill>
                <a:highlight>
                  <a:srgbClr val="FFFFFF"/>
                </a:highlight>
              </a:rPr>
              <a:t>6)Argmax</a:t>
            </a:r>
            <a:endParaRPr b="1" sz="1600">
              <a:solidFill>
                <a:srgbClr val="273239"/>
              </a:solidFill>
              <a:highlight>
                <a:srgbClr val="FFFFFF"/>
              </a:highlight>
            </a:endParaRPr>
          </a:p>
          <a:p>
            <a:pPr indent="0" lvl="0" marL="0" rtl="0" algn="l">
              <a:spcBef>
                <a:spcPts val="1200"/>
              </a:spcBef>
              <a:spcAft>
                <a:spcPts val="0"/>
              </a:spcAft>
              <a:buNone/>
            </a:pPr>
            <a:r>
              <a:rPr b="1" lang="en-GB" sz="1600">
                <a:solidFill>
                  <a:srgbClr val="273239"/>
                </a:solidFill>
                <a:highlight>
                  <a:srgbClr val="FFFFFF"/>
                </a:highlight>
              </a:rPr>
              <a:t>7)Linear function</a:t>
            </a:r>
            <a:endParaRPr b="1" sz="1600">
              <a:solidFill>
                <a:srgbClr val="273239"/>
              </a:solidFill>
              <a:highlight>
                <a:srgbClr val="FFFFFF"/>
              </a:highlight>
            </a:endParaRPr>
          </a:p>
          <a:p>
            <a:pPr indent="0" lvl="0" marL="0" rtl="0" algn="l">
              <a:spcBef>
                <a:spcPts val="1200"/>
              </a:spcBef>
              <a:spcAft>
                <a:spcPts val="1200"/>
              </a:spcAft>
              <a:buNone/>
            </a:pPr>
            <a:r>
              <a:t/>
            </a:r>
            <a:endParaRPr b="1" sz="1300">
              <a:solidFill>
                <a:srgbClr val="273239"/>
              </a:solidFill>
              <a:highlight>
                <a:srgbClr val="FFFFFF"/>
              </a:highlight>
              <a:latin typeface="Arial"/>
              <a:ea typeface="Arial"/>
              <a:cs typeface="Arial"/>
              <a:sym typeface="Arial"/>
            </a:endParaRPr>
          </a:p>
        </p:txBody>
      </p:sp>
      <p:pic>
        <p:nvPicPr>
          <p:cNvPr id="171" name="Google Shape;171;p30"/>
          <p:cNvPicPr preferRelativeResize="0"/>
          <p:nvPr/>
        </p:nvPicPr>
        <p:blipFill>
          <a:blip r:embed="rId3">
            <a:alphaModFix/>
          </a:blip>
          <a:stretch>
            <a:fillRect/>
          </a:stretch>
        </p:blipFill>
        <p:spPr>
          <a:xfrm>
            <a:off x="2690850" y="1063350"/>
            <a:ext cx="6141449" cy="3568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Relu function</a:t>
            </a:r>
            <a:endParaRPr/>
          </a:p>
        </p:txBody>
      </p:sp>
      <p:sp>
        <p:nvSpPr>
          <p:cNvPr id="177" name="Google Shape;177;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298767" lvl="0" marL="685800" rtl="0" algn="l">
              <a:lnSpc>
                <a:spcPct val="158000"/>
              </a:lnSpc>
              <a:spcBef>
                <a:spcPts val="0"/>
              </a:spcBef>
              <a:spcAft>
                <a:spcPts val="0"/>
              </a:spcAft>
              <a:buClr>
                <a:srgbClr val="273239"/>
              </a:buClr>
              <a:buSzPct val="100000"/>
              <a:buFont typeface="Arial"/>
              <a:buChar char="●"/>
            </a:pPr>
            <a:r>
              <a:rPr lang="en-GB" sz="1300">
                <a:solidFill>
                  <a:srgbClr val="273239"/>
                </a:solidFill>
                <a:highlight>
                  <a:srgbClr val="FFFFFF"/>
                </a:highlight>
                <a:latin typeface="Arial"/>
                <a:ea typeface="Arial"/>
                <a:cs typeface="Arial"/>
                <a:sym typeface="Arial"/>
              </a:rPr>
              <a:t>It Stands for </a:t>
            </a:r>
            <a:r>
              <a:rPr i="1" lang="en-GB" sz="1300">
                <a:solidFill>
                  <a:srgbClr val="273239"/>
                </a:solidFill>
                <a:highlight>
                  <a:srgbClr val="FFFFFF"/>
                </a:highlight>
                <a:latin typeface="Arial"/>
                <a:ea typeface="Arial"/>
                <a:cs typeface="Arial"/>
                <a:sym typeface="Arial"/>
              </a:rPr>
              <a:t>Rectified linear unit</a:t>
            </a:r>
            <a:r>
              <a:rPr lang="en-GB" sz="1300">
                <a:solidFill>
                  <a:srgbClr val="273239"/>
                </a:solidFill>
                <a:highlight>
                  <a:srgbClr val="FFFFFF"/>
                </a:highlight>
                <a:latin typeface="Arial"/>
                <a:ea typeface="Arial"/>
                <a:cs typeface="Arial"/>
                <a:sym typeface="Arial"/>
              </a:rPr>
              <a:t>. It is the most widely used activation function. Chiefly implemented in </a:t>
            </a:r>
            <a:r>
              <a:rPr i="1" lang="en-GB" sz="1300">
                <a:solidFill>
                  <a:srgbClr val="273239"/>
                </a:solidFill>
                <a:highlight>
                  <a:srgbClr val="FFFFFF"/>
                </a:highlight>
                <a:latin typeface="Arial"/>
                <a:ea typeface="Arial"/>
                <a:cs typeface="Arial"/>
                <a:sym typeface="Arial"/>
              </a:rPr>
              <a:t>hidden layers</a:t>
            </a:r>
            <a:r>
              <a:rPr lang="en-GB" sz="1300">
                <a:solidFill>
                  <a:srgbClr val="273239"/>
                </a:solidFill>
                <a:highlight>
                  <a:srgbClr val="FFFFFF"/>
                </a:highlight>
                <a:latin typeface="Arial"/>
                <a:ea typeface="Arial"/>
                <a:cs typeface="Arial"/>
                <a:sym typeface="Arial"/>
              </a:rPr>
              <a:t> of Neural network.</a:t>
            </a:r>
            <a:endParaRPr sz="1300">
              <a:solidFill>
                <a:srgbClr val="273239"/>
              </a:solidFill>
              <a:highlight>
                <a:srgbClr val="FFFFFF"/>
              </a:highlight>
              <a:latin typeface="Arial"/>
              <a:ea typeface="Arial"/>
              <a:cs typeface="Arial"/>
              <a:sym typeface="Arial"/>
            </a:endParaRPr>
          </a:p>
          <a:p>
            <a:pPr indent="-298767" lvl="0" marL="685800" rtl="0" algn="l">
              <a:lnSpc>
                <a:spcPct val="158000"/>
              </a:lnSpc>
              <a:spcBef>
                <a:spcPts val="0"/>
              </a:spcBef>
              <a:spcAft>
                <a:spcPts val="0"/>
              </a:spcAft>
              <a:buClr>
                <a:srgbClr val="273239"/>
              </a:buClr>
              <a:buSzPct val="100000"/>
              <a:buFont typeface="Arial"/>
              <a:buChar char="●"/>
            </a:pPr>
            <a:r>
              <a:rPr b="1" lang="en-GB" sz="1300">
                <a:solidFill>
                  <a:srgbClr val="273239"/>
                </a:solidFill>
                <a:highlight>
                  <a:srgbClr val="FFFFFF"/>
                </a:highlight>
                <a:latin typeface="Arial"/>
                <a:ea typeface="Arial"/>
                <a:cs typeface="Arial"/>
                <a:sym typeface="Arial"/>
              </a:rPr>
              <a:t>Equation :- </a:t>
            </a:r>
            <a:r>
              <a:rPr b="1" i="1" lang="en-GB" sz="1300">
                <a:solidFill>
                  <a:srgbClr val="273239"/>
                </a:solidFill>
                <a:highlight>
                  <a:srgbClr val="FFFFFF"/>
                </a:highlight>
                <a:latin typeface="Arial"/>
                <a:ea typeface="Arial"/>
                <a:cs typeface="Arial"/>
                <a:sym typeface="Arial"/>
              </a:rPr>
              <a:t>A(x) = max(0,x)</a:t>
            </a:r>
            <a:r>
              <a:rPr lang="en-GB" sz="1300">
                <a:solidFill>
                  <a:srgbClr val="273239"/>
                </a:solidFill>
                <a:highlight>
                  <a:srgbClr val="FFFFFF"/>
                </a:highlight>
                <a:latin typeface="Arial"/>
                <a:ea typeface="Arial"/>
                <a:cs typeface="Arial"/>
                <a:sym typeface="Arial"/>
              </a:rPr>
              <a:t>. It gives an output x if x is positive and 0 otherwise.</a:t>
            </a:r>
            <a:endParaRPr sz="1300">
              <a:solidFill>
                <a:srgbClr val="273239"/>
              </a:solidFill>
              <a:highlight>
                <a:srgbClr val="FFFFFF"/>
              </a:highlight>
              <a:latin typeface="Arial"/>
              <a:ea typeface="Arial"/>
              <a:cs typeface="Arial"/>
              <a:sym typeface="Arial"/>
            </a:endParaRPr>
          </a:p>
          <a:p>
            <a:pPr indent="-298767" lvl="0" marL="685800" rtl="0" algn="l">
              <a:lnSpc>
                <a:spcPct val="158000"/>
              </a:lnSpc>
              <a:spcBef>
                <a:spcPts val="0"/>
              </a:spcBef>
              <a:spcAft>
                <a:spcPts val="0"/>
              </a:spcAft>
              <a:buClr>
                <a:srgbClr val="273239"/>
              </a:buClr>
              <a:buSzPct val="100000"/>
              <a:buFont typeface="Arial"/>
              <a:buChar char="●"/>
            </a:pPr>
            <a:r>
              <a:rPr b="1" lang="en-GB" sz="1300">
                <a:solidFill>
                  <a:srgbClr val="273239"/>
                </a:solidFill>
                <a:highlight>
                  <a:srgbClr val="FFFFFF"/>
                </a:highlight>
                <a:latin typeface="Arial"/>
                <a:ea typeface="Arial"/>
                <a:cs typeface="Arial"/>
                <a:sym typeface="Arial"/>
              </a:rPr>
              <a:t>Value Range :- </a:t>
            </a:r>
            <a:r>
              <a:rPr lang="en-GB" sz="1300">
                <a:solidFill>
                  <a:srgbClr val="273239"/>
                </a:solidFill>
                <a:highlight>
                  <a:srgbClr val="FFFFFF"/>
                </a:highlight>
                <a:latin typeface="Arial"/>
                <a:ea typeface="Arial"/>
                <a:cs typeface="Arial"/>
                <a:sym typeface="Arial"/>
              </a:rPr>
              <a:t>[0, inf)</a:t>
            </a:r>
            <a:endParaRPr sz="1300">
              <a:solidFill>
                <a:srgbClr val="273239"/>
              </a:solidFill>
              <a:highlight>
                <a:srgbClr val="FFFFFF"/>
              </a:highlight>
              <a:latin typeface="Arial"/>
              <a:ea typeface="Arial"/>
              <a:cs typeface="Arial"/>
              <a:sym typeface="Arial"/>
            </a:endParaRPr>
          </a:p>
          <a:p>
            <a:pPr indent="-298767" lvl="0" marL="685800" rtl="0" algn="l">
              <a:lnSpc>
                <a:spcPct val="158000"/>
              </a:lnSpc>
              <a:spcBef>
                <a:spcPts val="0"/>
              </a:spcBef>
              <a:spcAft>
                <a:spcPts val="0"/>
              </a:spcAft>
              <a:buClr>
                <a:srgbClr val="273239"/>
              </a:buClr>
              <a:buSzPct val="100000"/>
              <a:buFont typeface="Arial"/>
              <a:buChar char="●"/>
            </a:pPr>
            <a:r>
              <a:rPr b="1" lang="en-GB" sz="1300">
                <a:solidFill>
                  <a:srgbClr val="273239"/>
                </a:solidFill>
                <a:highlight>
                  <a:srgbClr val="FFFFFF"/>
                </a:highlight>
                <a:latin typeface="Arial"/>
                <a:ea typeface="Arial"/>
                <a:cs typeface="Arial"/>
                <a:sym typeface="Arial"/>
              </a:rPr>
              <a:t>Nature :- </a:t>
            </a:r>
            <a:r>
              <a:rPr lang="en-GB" sz="1300">
                <a:solidFill>
                  <a:srgbClr val="273239"/>
                </a:solidFill>
                <a:highlight>
                  <a:srgbClr val="FFFFFF"/>
                </a:highlight>
                <a:latin typeface="Arial"/>
                <a:ea typeface="Arial"/>
                <a:cs typeface="Arial"/>
                <a:sym typeface="Arial"/>
              </a:rPr>
              <a:t>non-linear, which means we can easily backpropagate the errors and have multiple layers of neurons being activated by the ReLU function.</a:t>
            </a:r>
            <a:endParaRPr sz="1300">
              <a:solidFill>
                <a:srgbClr val="273239"/>
              </a:solidFill>
              <a:highlight>
                <a:srgbClr val="FFFFFF"/>
              </a:highlight>
              <a:latin typeface="Arial"/>
              <a:ea typeface="Arial"/>
              <a:cs typeface="Arial"/>
              <a:sym typeface="Arial"/>
            </a:endParaRPr>
          </a:p>
          <a:p>
            <a:pPr indent="-298767" lvl="0" marL="685800" rtl="0" algn="l">
              <a:lnSpc>
                <a:spcPct val="158000"/>
              </a:lnSpc>
              <a:spcBef>
                <a:spcPts val="0"/>
              </a:spcBef>
              <a:spcAft>
                <a:spcPts val="0"/>
              </a:spcAft>
              <a:buClr>
                <a:srgbClr val="273239"/>
              </a:buClr>
              <a:buSzPct val="100000"/>
              <a:buFont typeface="Arial"/>
              <a:buChar char="●"/>
            </a:pPr>
            <a:r>
              <a:rPr b="1" lang="en-GB" sz="1300">
                <a:solidFill>
                  <a:srgbClr val="273239"/>
                </a:solidFill>
                <a:highlight>
                  <a:srgbClr val="FFFFFF"/>
                </a:highlight>
                <a:latin typeface="Arial"/>
                <a:ea typeface="Arial"/>
                <a:cs typeface="Arial"/>
                <a:sym typeface="Arial"/>
              </a:rPr>
              <a:t>Uses :- </a:t>
            </a:r>
            <a:r>
              <a:rPr lang="en-GB" sz="1300">
                <a:solidFill>
                  <a:srgbClr val="273239"/>
                </a:solidFill>
                <a:highlight>
                  <a:srgbClr val="FFFFFF"/>
                </a:highlight>
                <a:latin typeface="Arial"/>
                <a:ea typeface="Arial"/>
                <a:cs typeface="Arial"/>
                <a:sym typeface="Arial"/>
              </a:rPr>
              <a:t>ReLu is less computationally expensive than tanh and sigmoid because it involves simpler mathematical operations. At a time only a few neurons are activated making the network sparse making it efficient and easy for computation.</a:t>
            </a:r>
            <a:endParaRPr sz="1300">
              <a:solidFill>
                <a:srgbClr val="273239"/>
              </a:solidFill>
              <a:highlight>
                <a:srgbClr val="FFFFFF"/>
              </a:highlight>
              <a:latin typeface="Arial"/>
              <a:ea typeface="Arial"/>
              <a:cs typeface="Arial"/>
              <a:sym typeface="Arial"/>
            </a:endParaRPr>
          </a:p>
          <a:p>
            <a:pPr indent="0" lvl="0" marL="0" rtl="0" algn="l">
              <a:spcBef>
                <a:spcPts val="3600"/>
              </a:spcBef>
              <a:spcAft>
                <a:spcPts val="0"/>
              </a:spcAft>
              <a:buNone/>
            </a:pPr>
            <a:r>
              <a:rPr lang="en-GB" sz="1300">
                <a:solidFill>
                  <a:srgbClr val="273239"/>
                </a:solidFill>
                <a:highlight>
                  <a:srgbClr val="FFFFFF"/>
                </a:highlight>
                <a:latin typeface="Arial"/>
                <a:ea typeface="Arial"/>
                <a:cs typeface="Arial"/>
                <a:sym typeface="Arial"/>
              </a:rPr>
              <a:t>In simple words, RELU learns </a:t>
            </a:r>
            <a:r>
              <a:rPr i="1" lang="en-GB" sz="1300">
                <a:solidFill>
                  <a:srgbClr val="273239"/>
                </a:solidFill>
                <a:highlight>
                  <a:srgbClr val="FFFFFF"/>
                </a:highlight>
                <a:latin typeface="Arial"/>
                <a:ea typeface="Arial"/>
                <a:cs typeface="Arial"/>
                <a:sym typeface="Arial"/>
              </a:rPr>
              <a:t>much faster</a:t>
            </a:r>
            <a:r>
              <a:rPr lang="en-GB" sz="1300">
                <a:solidFill>
                  <a:srgbClr val="273239"/>
                </a:solidFill>
                <a:highlight>
                  <a:srgbClr val="FFFFFF"/>
                </a:highlight>
                <a:latin typeface="Arial"/>
                <a:ea typeface="Arial"/>
                <a:cs typeface="Arial"/>
                <a:sym typeface="Arial"/>
              </a:rPr>
              <a:t> than sigmoid and Tanh function.</a:t>
            </a:r>
            <a:endParaRPr sz="1300">
              <a:solidFill>
                <a:srgbClr val="273239"/>
              </a:solidFill>
              <a:highlight>
                <a:srgbClr val="FFFFFF"/>
              </a:highlight>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Table of content</a:t>
            </a:r>
            <a:endParaRPr/>
          </a:p>
        </p:txBody>
      </p:sp>
      <p:sp>
        <p:nvSpPr>
          <p:cNvPr id="63" name="Google Shape;63;p14"/>
          <p:cNvSpPr txBox="1"/>
          <p:nvPr>
            <p:ph idx="1" type="body"/>
          </p:nvPr>
        </p:nvSpPr>
        <p:spPr>
          <a:xfrm>
            <a:off x="311700" y="1152475"/>
            <a:ext cx="8520600" cy="3787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1)What is Artificial neural network?How neural networks work?How it is different from machine learning?</a:t>
            </a:r>
            <a:endParaRPr/>
          </a:p>
          <a:p>
            <a:pPr indent="0" lvl="0" marL="0" rtl="0" algn="l">
              <a:spcBef>
                <a:spcPts val="1200"/>
              </a:spcBef>
              <a:spcAft>
                <a:spcPts val="0"/>
              </a:spcAft>
              <a:buNone/>
            </a:pPr>
            <a:r>
              <a:rPr lang="en-GB"/>
              <a:t>2)Structure of neuron and its components</a:t>
            </a:r>
            <a:endParaRPr/>
          </a:p>
          <a:p>
            <a:pPr indent="0" lvl="0" marL="0" rtl="0" algn="l">
              <a:spcBef>
                <a:spcPts val="1200"/>
              </a:spcBef>
              <a:spcAft>
                <a:spcPts val="0"/>
              </a:spcAft>
              <a:buNone/>
            </a:pPr>
            <a:r>
              <a:rPr lang="en-GB"/>
              <a:t>3)Idea of Back </a:t>
            </a:r>
            <a:r>
              <a:rPr lang="en-GB"/>
              <a:t>propagation</a:t>
            </a:r>
            <a:r>
              <a:rPr lang="en-GB"/>
              <a:t>,Whole maths behind neural networks?</a:t>
            </a:r>
            <a:endParaRPr/>
          </a:p>
          <a:p>
            <a:pPr indent="0" lvl="0" marL="0" rtl="0" algn="l">
              <a:spcBef>
                <a:spcPts val="1200"/>
              </a:spcBef>
              <a:spcAft>
                <a:spcPts val="0"/>
              </a:spcAft>
              <a:buNone/>
            </a:pPr>
            <a:r>
              <a:rPr lang="en-GB"/>
              <a:t>4)Types of activation functions,loss functions.</a:t>
            </a:r>
            <a:endParaRPr/>
          </a:p>
          <a:p>
            <a:pPr indent="0" lvl="0" marL="0" rtl="0" algn="l">
              <a:spcBef>
                <a:spcPts val="1200"/>
              </a:spcBef>
              <a:spcAft>
                <a:spcPts val="0"/>
              </a:spcAft>
              <a:buNone/>
            </a:pPr>
            <a:r>
              <a:rPr lang="en-GB"/>
              <a:t>5)Hyper-parameters in Ann</a:t>
            </a:r>
            <a:endParaRPr/>
          </a:p>
          <a:p>
            <a:pPr indent="0" lvl="0" marL="0" rtl="0" algn="l">
              <a:spcBef>
                <a:spcPts val="1200"/>
              </a:spcBef>
              <a:spcAft>
                <a:spcPts val="0"/>
              </a:spcAft>
              <a:buNone/>
            </a:pPr>
            <a:r>
              <a:rPr lang="en-GB"/>
              <a:t>6)Problems in neural networks</a:t>
            </a:r>
            <a:endParaRPr/>
          </a:p>
          <a:p>
            <a:pPr indent="0" lvl="0" marL="0" rtl="0" algn="l">
              <a:spcBef>
                <a:spcPts val="1200"/>
              </a:spcBef>
              <a:spcAft>
                <a:spcPts val="1200"/>
              </a:spcAft>
              <a:buNone/>
            </a:pPr>
            <a:r>
              <a:rPr lang="en-GB"/>
              <a:t>7)How to solve overfitting issue?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sigmoid</a:t>
            </a:r>
            <a:endParaRPr/>
          </a:p>
        </p:txBody>
      </p:sp>
      <p:sp>
        <p:nvSpPr>
          <p:cNvPr id="183" name="Google Shape;183;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311150" lvl="0" marL="685800" rtl="0" algn="l">
              <a:lnSpc>
                <a:spcPct val="158000"/>
              </a:lnSpc>
              <a:spcBef>
                <a:spcPts val="0"/>
              </a:spcBef>
              <a:spcAft>
                <a:spcPts val="0"/>
              </a:spcAft>
              <a:buClr>
                <a:srgbClr val="273239"/>
              </a:buClr>
              <a:buSzPts val="1300"/>
              <a:buFont typeface="Arial"/>
              <a:buChar char="●"/>
            </a:pPr>
            <a:r>
              <a:rPr lang="en-GB" sz="1300">
                <a:solidFill>
                  <a:srgbClr val="273239"/>
                </a:solidFill>
                <a:highlight>
                  <a:srgbClr val="FFFFFF"/>
                </a:highlight>
                <a:latin typeface="Arial"/>
                <a:ea typeface="Arial"/>
                <a:cs typeface="Arial"/>
                <a:sym typeface="Arial"/>
              </a:rPr>
              <a:t>It is a function which is plotted as </a:t>
            </a:r>
            <a:r>
              <a:rPr b="1" lang="en-GB" sz="1300">
                <a:solidFill>
                  <a:srgbClr val="273239"/>
                </a:solidFill>
                <a:highlight>
                  <a:srgbClr val="FFFFFF"/>
                </a:highlight>
                <a:latin typeface="Arial"/>
                <a:ea typeface="Arial"/>
                <a:cs typeface="Arial"/>
                <a:sym typeface="Arial"/>
              </a:rPr>
              <a:t>‘S’</a:t>
            </a:r>
            <a:r>
              <a:rPr lang="en-GB" sz="1300">
                <a:solidFill>
                  <a:srgbClr val="273239"/>
                </a:solidFill>
                <a:highlight>
                  <a:srgbClr val="FFFFFF"/>
                </a:highlight>
                <a:latin typeface="Arial"/>
                <a:ea typeface="Arial"/>
                <a:cs typeface="Arial"/>
                <a:sym typeface="Arial"/>
              </a:rPr>
              <a:t> shaped graph.</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b="1" lang="en-GB" sz="1300">
                <a:solidFill>
                  <a:srgbClr val="273239"/>
                </a:solidFill>
                <a:highlight>
                  <a:srgbClr val="FFFFFF"/>
                </a:highlight>
                <a:latin typeface="Arial"/>
                <a:ea typeface="Arial"/>
                <a:cs typeface="Arial"/>
                <a:sym typeface="Arial"/>
              </a:rPr>
              <a:t>Equation : </a:t>
            </a:r>
            <a:r>
              <a:rPr lang="en-GB" sz="1300">
                <a:solidFill>
                  <a:srgbClr val="273239"/>
                </a:solidFill>
                <a:highlight>
                  <a:srgbClr val="FFFFFF"/>
                </a:highlight>
                <a:latin typeface="Arial"/>
                <a:ea typeface="Arial"/>
                <a:cs typeface="Arial"/>
                <a:sym typeface="Arial"/>
              </a:rPr>
              <a:t>A = 1/(1 + e</a:t>
            </a:r>
            <a:r>
              <a:rPr lang="en-GB" sz="950">
                <a:solidFill>
                  <a:srgbClr val="273239"/>
                </a:solidFill>
                <a:highlight>
                  <a:srgbClr val="FFFFFF"/>
                </a:highlight>
                <a:latin typeface="Arial"/>
                <a:ea typeface="Arial"/>
                <a:cs typeface="Arial"/>
                <a:sym typeface="Arial"/>
              </a:rPr>
              <a:t>-x</a:t>
            </a:r>
            <a:r>
              <a:rPr lang="en-GB" sz="1300">
                <a:solidFill>
                  <a:srgbClr val="273239"/>
                </a:solidFill>
                <a:highlight>
                  <a:srgbClr val="FFFFFF"/>
                </a:highlight>
                <a:latin typeface="Arial"/>
                <a:ea typeface="Arial"/>
                <a:cs typeface="Arial"/>
                <a:sym typeface="Arial"/>
              </a:rPr>
              <a:t>)</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b="1" lang="en-GB" sz="1300">
                <a:solidFill>
                  <a:srgbClr val="273239"/>
                </a:solidFill>
                <a:highlight>
                  <a:srgbClr val="FFFFFF"/>
                </a:highlight>
                <a:latin typeface="Arial"/>
                <a:ea typeface="Arial"/>
                <a:cs typeface="Arial"/>
                <a:sym typeface="Arial"/>
              </a:rPr>
              <a:t>Nature :</a:t>
            </a:r>
            <a:r>
              <a:rPr lang="en-GB" sz="1300">
                <a:solidFill>
                  <a:srgbClr val="273239"/>
                </a:solidFill>
                <a:highlight>
                  <a:srgbClr val="FFFFFF"/>
                </a:highlight>
                <a:latin typeface="Arial"/>
                <a:ea typeface="Arial"/>
                <a:cs typeface="Arial"/>
                <a:sym typeface="Arial"/>
              </a:rPr>
              <a:t> Non-linear. Notice that X values lies between -2 to 2, Y values are very steep. This means, small changes in x would also bring about large changes in the value of Y.</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b="1" lang="en-GB" sz="1300">
                <a:solidFill>
                  <a:srgbClr val="273239"/>
                </a:solidFill>
                <a:highlight>
                  <a:srgbClr val="FFFFFF"/>
                </a:highlight>
                <a:latin typeface="Arial"/>
                <a:ea typeface="Arial"/>
                <a:cs typeface="Arial"/>
                <a:sym typeface="Arial"/>
              </a:rPr>
              <a:t>Value Range : </a:t>
            </a:r>
            <a:r>
              <a:rPr lang="en-GB" sz="1300">
                <a:solidFill>
                  <a:srgbClr val="273239"/>
                </a:solidFill>
                <a:highlight>
                  <a:srgbClr val="FFFFFF"/>
                </a:highlight>
                <a:latin typeface="Arial"/>
                <a:ea typeface="Arial"/>
                <a:cs typeface="Arial"/>
                <a:sym typeface="Arial"/>
              </a:rPr>
              <a:t>0 to 1</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b="1" lang="en-GB" sz="1300">
                <a:solidFill>
                  <a:srgbClr val="273239"/>
                </a:solidFill>
                <a:highlight>
                  <a:srgbClr val="FFFFFF"/>
                </a:highlight>
                <a:latin typeface="Arial"/>
                <a:ea typeface="Arial"/>
                <a:cs typeface="Arial"/>
                <a:sym typeface="Arial"/>
              </a:rPr>
              <a:t>Uses : </a:t>
            </a:r>
            <a:r>
              <a:rPr lang="en-GB" sz="1300">
                <a:solidFill>
                  <a:srgbClr val="273239"/>
                </a:solidFill>
                <a:highlight>
                  <a:srgbClr val="FFFFFF"/>
                </a:highlight>
                <a:latin typeface="Arial"/>
                <a:ea typeface="Arial"/>
                <a:cs typeface="Arial"/>
                <a:sym typeface="Arial"/>
              </a:rPr>
              <a:t>Usually used in output layer of a binary classification, where result is either 0 or 1, as value for sigmoid function lies between 0 and 1 only so, result can be predicted easily to be </a:t>
            </a:r>
            <a:r>
              <a:rPr b="1" i="1" lang="en-GB" sz="1300">
                <a:solidFill>
                  <a:srgbClr val="273239"/>
                </a:solidFill>
                <a:highlight>
                  <a:srgbClr val="FFFFFF"/>
                </a:highlight>
                <a:latin typeface="Arial"/>
                <a:ea typeface="Arial"/>
                <a:cs typeface="Arial"/>
                <a:sym typeface="Arial"/>
              </a:rPr>
              <a:t>1</a:t>
            </a:r>
            <a:r>
              <a:rPr lang="en-GB" sz="1300">
                <a:solidFill>
                  <a:srgbClr val="273239"/>
                </a:solidFill>
                <a:highlight>
                  <a:srgbClr val="FFFFFF"/>
                </a:highlight>
                <a:latin typeface="Arial"/>
                <a:ea typeface="Arial"/>
                <a:cs typeface="Arial"/>
                <a:sym typeface="Arial"/>
              </a:rPr>
              <a:t> if value is greater than </a:t>
            </a:r>
            <a:r>
              <a:rPr b="1" lang="en-GB" sz="1300">
                <a:solidFill>
                  <a:srgbClr val="273239"/>
                </a:solidFill>
                <a:highlight>
                  <a:srgbClr val="FFFFFF"/>
                </a:highlight>
                <a:latin typeface="Arial"/>
                <a:ea typeface="Arial"/>
                <a:cs typeface="Arial"/>
                <a:sym typeface="Arial"/>
              </a:rPr>
              <a:t>0.5</a:t>
            </a:r>
            <a:r>
              <a:rPr lang="en-GB" sz="1300">
                <a:solidFill>
                  <a:srgbClr val="273239"/>
                </a:solidFill>
                <a:highlight>
                  <a:srgbClr val="FFFFFF"/>
                </a:highlight>
                <a:latin typeface="Arial"/>
                <a:ea typeface="Arial"/>
                <a:cs typeface="Arial"/>
                <a:sym typeface="Arial"/>
              </a:rPr>
              <a:t> and </a:t>
            </a:r>
            <a:r>
              <a:rPr b="1" i="1" lang="en-GB" sz="1300">
                <a:solidFill>
                  <a:srgbClr val="273239"/>
                </a:solidFill>
                <a:highlight>
                  <a:srgbClr val="FFFFFF"/>
                </a:highlight>
                <a:latin typeface="Arial"/>
                <a:ea typeface="Arial"/>
                <a:cs typeface="Arial"/>
                <a:sym typeface="Arial"/>
              </a:rPr>
              <a:t>0</a:t>
            </a:r>
            <a:r>
              <a:rPr lang="en-GB" sz="1300">
                <a:solidFill>
                  <a:srgbClr val="273239"/>
                </a:solidFill>
                <a:highlight>
                  <a:srgbClr val="FFFFFF"/>
                </a:highlight>
                <a:latin typeface="Arial"/>
                <a:ea typeface="Arial"/>
                <a:cs typeface="Arial"/>
                <a:sym typeface="Arial"/>
              </a:rPr>
              <a:t> otherwise.</a:t>
            </a:r>
            <a:endParaRPr sz="1300">
              <a:solidFill>
                <a:srgbClr val="273239"/>
              </a:solidFill>
              <a:highlight>
                <a:srgbClr val="FFFFFF"/>
              </a:highlight>
              <a:latin typeface="Arial"/>
              <a:ea typeface="Arial"/>
              <a:cs typeface="Arial"/>
              <a:sym typeface="Arial"/>
            </a:endParaRPr>
          </a:p>
          <a:p>
            <a:pPr indent="0" lvl="0" marL="0" rtl="0" algn="l">
              <a:spcBef>
                <a:spcPts val="36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softmax</a:t>
            </a:r>
            <a:endParaRPr/>
          </a:p>
        </p:txBody>
      </p:sp>
      <p:sp>
        <p:nvSpPr>
          <p:cNvPr id="189" name="Google Shape;189;p33"/>
          <p:cNvSpPr txBox="1"/>
          <p:nvPr>
            <p:ph idx="1" type="body"/>
          </p:nvPr>
        </p:nvSpPr>
        <p:spPr>
          <a:xfrm>
            <a:off x="311700" y="932775"/>
            <a:ext cx="8520600" cy="3992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sz="1300">
                <a:solidFill>
                  <a:srgbClr val="273239"/>
                </a:solidFill>
                <a:highlight>
                  <a:srgbClr val="FFFFFF"/>
                </a:highlight>
                <a:latin typeface="Arial"/>
                <a:ea typeface="Arial"/>
                <a:cs typeface="Arial"/>
                <a:sym typeface="Arial"/>
              </a:rPr>
              <a:t>The softmax function is also a type of sigmoid function but is handy when we are trying to handle multi- class classification problems.</a:t>
            </a:r>
            <a:endParaRPr sz="1300">
              <a:solidFill>
                <a:srgbClr val="273239"/>
              </a:solidFill>
              <a:highlight>
                <a:srgbClr val="FFFFFF"/>
              </a:highlight>
              <a:latin typeface="Arial"/>
              <a:ea typeface="Arial"/>
              <a:cs typeface="Arial"/>
              <a:sym typeface="Arial"/>
            </a:endParaRPr>
          </a:p>
          <a:p>
            <a:pPr indent="-292576" lvl="0" marL="685800" rtl="0" algn="l">
              <a:lnSpc>
                <a:spcPct val="158000"/>
              </a:lnSpc>
              <a:spcBef>
                <a:spcPts val="800"/>
              </a:spcBef>
              <a:spcAft>
                <a:spcPts val="0"/>
              </a:spcAft>
              <a:buClr>
                <a:srgbClr val="273239"/>
              </a:buClr>
              <a:buSzPct val="100000"/>
              <a:buFont typeface="Arial"/>
              <a:buChar char="●"/>
            </a:pPr>
            <a:r>
              <a:rPr b="1" lang="en-GB" sz="1300">
                <a:solidFill>
                  <a:srgbClr val="273239"/>
                </a:solidFill>
                <a:highlight>
                  <a:srgbClr val="FFFFFF"/>
                </a:highlight>
                <a:latin typeface="Arial"/>
                <a:ea typeface="Arial"/>
                <a:cs typeface="Arial"/>
                <a:sym typeface="Arial"/>
              </a:rPr>
              <a:t>Nature :- </a:t>
            </a:r>
            <a:r>
              <a:rPr lang="en-GB" sz="1300">
                <a:solidFill>
                  <a:srgbClr val="273239"/>
                </a:solidFill>
                <a:highlight>
                  <a:srgbClr val="FFFFFF"/>
                </a:highlight>
                <a:latin typeface="Arial"/>
                <a:ea typeface="Arial"/>
                <a:cs typeface="Arial"/>
                <a:sym typeface="Arial"/>
              </a:rPr>
              <a:t>non-linear</a:t>
            </a:r>
            <a:endParaRPr sz="1300">
              <a:solidFill>
                <a:srgbClr val="273239"/>
              </a:solidFill>
              <a:highlight>
                <a:srgbClr val="FFFFFF"/>
              </a:highlight>
              <a:latin typeface="Arial"/>
              <a:ea typeface="Arial"/>
              <a:cs typeface="Arial"/>
              <a:sym typeface="Arial"/>
            </a:endParaRPr>
          </a:p>
          <a:p>
            <a:pPr indent="-292576" lvl="0" marL="685800" rtl="0" algn="l">
              <a:lnSpc>
                <a:spcPct val="158000"/>
              </a:lnSpc>
              <a:spcBef>
                <a:spcPts val="0"/>
              </a:spcBef>
              <a:spcAft>
                <a:spcPts val="0"/>
              </a:spcAft>
              <a:buClr>
                <a:srgbClr val="273239"/>
              </a:buClr>
              <a:buSzPct val="100000"/>
              <a:buFont typeface="Arial"/>
              <a:buChar char="●"/>
            </a:pPr>
            <a:r>
              <a:rPr b="1" lang="en-GB" sz="1300">
                <a:solidFill>
                  <a:srgbClr val="273239"/>
                </a:solidFill>
                <a:highlight>
                  <a:srgbClr val="FFFFFF"/>
                </a:highlight>
                <a:latin typeface="Arial"/>
                <a:ea typeface="Arial"/>
                <a:cs typeface="Arial"/>
                <a:sym typeface="Arial"/>
              </a:rPr>
              <a:t>Uses :- </a:t>
            </a:r>
            <a:r>
              <a:rPr lang="en-GB" sz="1300">
                <a:solidFill>
                  <a:srgbClr val="273239"/>
                </a:solidFill>
                <a:highlight>
                  <a:srgbClr val="FFFFFF"/>
                </a:highlight>
                <a:latin typeface="Arial"/>
                <a:ea typeface="Arial"/>
                <a:cs typeface="Arial"/>
                <a:sym typeface="Arial"/>
              </a:rPr>
              <a:t>Usually used when trying to handle multiple classes. the softmax function was commonly found in the output layer of image classification problems.The softmax function would squeeze the outputs for each class between 0 and 1 and would also divide by the sum of the outputs. </a:t>
            </a:r>
            <a:endParaRPr sz="1300">
              <a:solidFill>
                <a:srgbClr val="273239"/>
              </a:solidFill>
              <a:highlight>
                <a:srgbClr val="FFFFFF"/>
              </a:highlight>
              <a:latin typeface="Arial"/>
              <a:ea typeface="Arial"/>
              <a:cs typeface="Arial"/>
              <a:sym typeface="Arial"/>
            </a:endParaRPr>
          </a:p>
          <a:p>
            <a:pPr indent="-292576" lvl="0" marL="685800" rtl="0" algn="l">
              <a:lnSpc>
                <a:spcPct val="158000"/>
              </a:lnSpc>
              <a:spcBef>
                <a:spcPts val="0"/>
              </a:spcBef>
              <a:spcAft>
                <a:spcPts val="0"/>
              </a:spcAft>
              <a:buClr>
                <a:srgbClr val="273239"/>
              </a:buClr>
              <a:buSzPct val="100000"/>
              <a:buFont typeface="Arial"/>
              <a:buChar char="●"/>
            </a:pPr>
            <a:r>
              <a:rPr b="1" lang="en-GB" sz="1300">
                <a:solidFill>
                  <a:srgbClr val="273239"/>
                </a:solidFill>
                <a:highlight>
                  <a:srgbClr val="FFFFFF"/>
                </a:highlight>
                <a:latin typeface="Arial"/>
                <a:ea typeface="Arial"/>
                <a:cs typeface="Arial"/>
                <a:sym typeface="Arial"/>
              </a:rPr>
              <a:t>Output:- </a:t>
            </a:r>
            <a:r>
              <a:rPr lang="en-GB" sz="1300">
                <a:solidFill>
                  <a:srgbClr val="273239"/>
                </a:solidFill>
                <a:highlight>
                  <a:srgbClr val="FFFFFF"/>
                </a:highlight>
                <a:latin typeface="Arial"/>
                <a:ea typeface="Arial"/>
                <a:cs typeface="Arial"/>
                <a:sym typeface="Arial"/>
              </a:rPr>
              <a:t>The softmax function is ideally used in the output layer of the classifier where we are actually trying to attain the probabilities to define the class of each input.</a:t>
            </a:r>
            <a:endParaRPr sz="1300">
              <a:solidFill>
                <a:srgbClr val="273239"/>
              </a:solidFill>
              <a:highlight>
                <a:srgbClr val="FFFFFF"/>
              </a:highlight>
              <a:latin typeface="Arial"/>
              <a:ea typeface="Arial"/>
              <a:cs typeface="Arial"/>
              <a:sym typeface="Arial"/>
            </a:endParaRPr>
          </a:p>
          <a:p>
            <a:pPr indent="-292576" lvl="0" marL="685800" rtl="0" algn="l">
              <a:lnSpc>
                <a:spcPct val="158000"/>
              </a:lnSpc>
              <a:spcBef>
                <a:spcPts val="0"/>
              </a:spcBef>
              <a:spcAft>
                <a:spcPts val="0"/>
              </a:spcAft>
              <a:buClr>
                <a:srgbClr val="273239"/>
              </a:buClr>
              <a:buSzPct val="100000"/>
              <a:buFont typeface="Arial"/>
              <a:buChar char="●"/>
            </a:pPr>
            <a:r>
              <a:rPr lang="en-GB" sz="1300">
                <a:solidFill>
                  <a:srgbClr val="273239"/>
                </a:solidFill>
                <a:highlight>
                  <a:srgbClr val="FFFFFF"/>
                </a:highlight>
                <a:latin typeface="Arial"/>
                <a:ea typeface="Arial"/>
                <a:cs typeface="Arial"/>
                <a:sym typeface="Arial"/>
              </a:rPr>
              <a:t>The basic rule of thumb is if you really don’t know what activation function to use, then simply use </a:t>
            </a:r>
            <a:r>
              <a:rPr i="1" lang="en-GB" sz="1300">
                <a:solidFill>
                  <a:srgbClr val="273239"/>
                </a:solidFill>
                <a:highlight>
                  <a:srgbClr val="FFFFFF"/>
                </a:highlight>
                <a:latin typeface="Arial"/>
                <a:ea typeface="Arial"/>
                <a:cs typeface="Arial"/>
                <a:sym typeface="Arial"/>
              </a:rPr>
              <a:t>RELU</a:t>
            </a:r>
            <a:r>
              <a:rPr lang="en-GB" sz="1300">
                <a:solidFill>
                  <a:srgbClr val="273239"/>
                </a:solidFill>
                <a:highlight>
                  <a:srgbClr val="FFFFFF"/>
                </a:highlight>
                <a:latin typeface="Arial"/>
                <a:ea typeface="Arial"/>
                <a:cs typeface="Arial"/>
                <a:sym typeface="Arial"/>
              </a:rPr>
              <a:t> as it is a general activation function in hidden layers and is used in most cases these days.</a:t>
            </a:r>
            <a:endParaRPr sz="1300">
              <a:solidFill>
                <a:srgbClr val="273239"/>
              </a:solidFill>
              <a:highlight>
                <a:srgbClr val="FFFFFF"/>
              </a:highlight>
              <a:latin typeface="Arial"/>
              <a:ea typeface="Arial"/>
              <a:cs typeface="Arial"/>
              <a:sym typeface="Arial"/>
            </a:endParaRPr>
          </a:p>
          <a:p>
            <a:pPr indent="-292576" lvl="0" marL="685800" rtl="0" algn="l">
              <a:lnSpc>
                <a:spcPct val="158000"/>
              </a:lnSpc>
              <a:spcBef>
                <a:spcPts val="0"/>
              </a:spcBef>
              <a:spcAft>
                <a:spcPts val="0"/>
              </a:spcAft>
              <a:buClr>
                <a:srgbClr val="273239"/>
              </a:buClr>
              <a:buSzPct val="100000"/>
              <a:buFont typeface="Arial"/>
              <a:buChar char="●"/>
            </a:pPr>
            <a:r>
              <a:rPr lang="en-GB" sz="1300">
                <a:solidFill>
                  <a:srgbClr val="273239"/>
                </a:solidFill>
                <a:highlight>
                  <a:srgbClr val="FFFFFF"/>
                </a:highlight>
                <a:latin typeface="Arial"/>
                <a:ea typeface="Arial"/>
                <a:cs typeface="Arial"/>
                <a:sym typeface="Arial"/>
              </a:rPr>
              <a:t>If your output is for binary classification then, </a:t>
            </a:r>
            <a:r>
              <a:rPr i="1" lang="en-GB" sz="1300">
                <a:solidFill>
                  <a:srgbClr val="273239"/>
                </a:solidFill>
                <a:highlight>
                  <a:srgbClr val="FFFFFF"/>
                </a:highlight>
                <a:latin typeface="Arial"/>
                <a:ea typeface="Arial"/>
                <a:cs typeface="Arial"/>
                <a:sym typeface="Arial"/>
              </a:rPr>
              <a:t>sigmoid function</a:t>
            </a:r>
            <a:r>
              <a:rPr lang="en-GB" sz="1300">
                <a:solidFill>
                  <a:srgbClr val="273239"/>
                </a:solidFill>
                <a:highlight>
                  <a:srgbClr val="FFFFFF"/>
                </a:highlight>
                <a:latin typeface="Arial"/>
                <a:ea typeface="Arial"/>
                <a:cs typeface="Arial"/>
                <a:sym typeface="Arial"/>
              </a:rPr>
              <a:t> is very natural choice for output layer.</a:t>
            </a:r>
            <a:endParaRPr sz="1300">
              <a:solidFill>
                <a:srgbClr val="273239"/>
              </a:solidFill>
              <a:highlight>
                <a:srgbClr val="FFFFFF"/>
              </a:highlight>
              <a:latin typeface="Arial"/>
              <a:ea typeface="Arial"/>
              <a:cs typeface="Arial"/>
              <a:sym typeface="Arial"/>
            </a:endParaRPr>
          </a:p>
          <a:p>
            <a:pPr indent="-292576" lvl="0" marL="685800" rtl="0" algn="l">
              <a:lnSpc>
                <a:spcPct val="158000"/>
              </a:lnSpc>
              <a:spcBef>
                <a:spcPts val="0"/>
              </a:spcBef>
              <a:spcAft>
                <a:spcPts val="0"/>
              </a:spcAft>
              <a:buClr>
                <a:srgbClr val="273239"/>
              </a:buClr>
              <a:buSzPct val="100000"/>
              <a:buFont typeface="Arial"/>
              <a:buChar char="●"/>
            </a:pPr>
            <a:r>
              <a:rPr lang="en-GB" sz="1300">
                <a:solidFill>
                  <a:srgbClr val="273239"/>
                </a:solidFill>
                <a:highlight>
                  <a:srgbClr val="FFFFFF"/>
                </a:highlight>
                <a:latin typeface="Arial"/>
                <a:ea typeface="Arial"/>
                <a:cs typeface="Arial"/>
                <a:sym typeface="Arial"/>
              </a:rPr>
              <a:t>If your output is for multi-class classification then, Softmax is very useful to predict the probabilities of each classes. </a:t>
            </a:r>
            <a:endParaRPr sz="1300">
              <a:solidFill>
                <a:srgbClr val="273239"/>
              </a:solidFill>
              <a:highlight>
                <a:srgbClr val="FFFFFF"/>
              </a:highlight>
              <a:latin typeface="Arial"/>
              <a:ea typeface="Arial"/>
              <a:cs typeface="Arial"/>
              <a:sym typeface="Arial"/>
            </a:endParaRPr>
          </a:p>
          <a:p>
            <a:pPr indent="0" lvl="0" marL="457200" rtl="0" algn="l">
              <a:lnSpc>
                <a:spcPct val="158000"/>
              </a:lnSpc>
              <a:spcBef>
                <a:spcPts val="3600"/>
              </a:spcBef>
              <a:spcAft>
                <a:spcPts val="0"/>
              </a:spcAft>
              <a:buNone/>
            </a:pPr>
            <a:r>
              <a:t/>
            </a:r>
            <a:endParaRPr sz="1300">
              <a:solidFill>
                <a:srgbClr val="273239"/>
              </a:solidFill>
              <a:highlight>
                <a:srgbClr val="FFFFFF"/>
              </a:highlight>
              <a:latin typeface="Arial"/>
              <a:ea typeface="Arial"/>
              <a:cs typeface="Arial"/>
              <a:sym typeface="Arial"/>
            </a:endParaRPr>
          </a:p>
          <a:p>
            <a:pPr indent="0" lvl="0" marL="0" rtl="0" algn="l">
              <a:spcBef>
                <a:spcPts val="36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Linear function</a:t>
            </a:r>
            <a:endParaRPr/>
          </a:p>
        </p:txBody>
      </p:sp>
      <p:sp>
        <p:nvSpPr>
          <p:cNvPr id="195" name="Google Shape;195;p3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1800"/>
              </a:spcBef>
              <a:spcAft>
                <a:spcPts val="0"/>
              </a:spcAft>
              <a:buNone/>
            </a:pPr>
            <a:r>
              <a:rPr b="1" lang="en-GB" sz="1400">
                <a:solidFill>
                  <a:srgbClr val="273239"/>
                </a:solidFill>
                <a:highlight>
                  <a:srgbClr val="FFFFFF"/>
                </a:highlight>
                <a:latin typeface="Arial"/>
                <a:ea typeface="Arial"/>
                <a:cs typeface="Arial"/>
                <a:sym typeface="Arial"/>
              </a:rPr>
              <a:t>Linear Function </a:t>
            </a:r>
            <a:endParaRPr b="1" sz="1400">
              <a:solidFill>
                <a:srgbClr val="273239"/>
              </a:solidFill>
              <a:highlight>
                <a:srgbClr val="FFFFFF"/>
              </a:highlight>
              <a:latin typeface="Arial"/>
              <a:ea typeface="Arial"/>
              <a:cs typeface="Arial"/>
              <a:sym typeface="Arial"/>
            </a:endParaRPr>
          </a:p>
          <a:p>
            <a:pPr indent="-311150" lvl="0" marL="685800" rtl="0" algn="l">
              <a:lnSpc>
                <a:spcPct val="158000"/>
              </a:lnSpc>
              <a:spcBef>
                <a:spcPts val="1800"/>
              </a:spcBef>
              <a:spcAft>
                <a:spcPts val="0"/>
              </a:spcAft>
              <a:buClr>
                <a:srgbClr val="273239"/>
              </a:buClr>
              <a:buSzPts val="1300"/>
              <a:buFont typeface="Arial"/>
              <a:buChar char="●"/>
            </a:pPr>
            <a:r>
              <a:rPr b="1" lang="en-GB" sz="1300">
                <a:solidFill>
                  <a:srgbClr val="273239"/>
                </a:solidFill>
                <a:highlight>
                  <a:srgbClr val="FFFFFF"/>
                </a:highlight>
                <a:latin typeface="Arial"/>
                <a:ea typeface="Arial"/>
                <a:cs typeface="Arial"/>
                <a:sym typeface="Arial"/>
              </a:rPr>
              <a:t>Equation : </a:t>
            </a:r>
            <a:r>
              <a:rPr lang="en-GB" sz="1300">
                <a:solidFill>
                  <a:srgbClr val="273239"/>
                </a:solidFill>
                <a:highlight>
                  <a:srgbClr val="FFFFFF"/>
                </a:highlight>
                <a:latin typeface="Arial"/>
                <a:ea typeface="Arial"/>
                <a:cs typeface="Arial"/>
                <a:sym typeface="Arial"/>
              </a:rPr>
              <a:t>Linear function has the equation similar to as of a straight line i.e. </a:t>
            </a:r>
            <a:r>
              <a:rPr b="1" lang="en-GB" sz="1300">
                <a:solidFill>
                  <a:srgbClr val="273239"/>
                </a:solidFill>
                <a:highlight>
                  <a:srgbClr val="FFFFFF"/>
                </a:highlight>
                <a:latin typeface="Arial"/>
                <a:ea typeface="Arial"/>
                <a:cs typeface="Arial"/>
                <a:sym typeface="Arial"/>
              </a:rPr>
              <a:t>y = x</a:t>
            </a:r>
            <a:endParaRPr b="1"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lang="en-GB" sz="1300">
                <a:solidFill>
                  <a:srgbClr val="273239"/>
                </a:solidFill>
                <a:highlight>
                  <a:srgbClr val="FFFFFF"/>
                </a:highlight>
                <a:latin typeface="Arial"/>
                <a:ea typeface="Arial"/>
                <a:cs typeface="Arial"/>
                <a:sym typeface="Arial"/>
              </a:rPr>
              <a:t>No matter how many layers we have, if all are linear in nature, the final activation function of last layer is nothing but just a linear function of the input of first layer.</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b="1" lang="en-GB" sz="1300">
                <a:solidFill>
                  <a:srgbClr val="273239"/>
                </a:solidFill>
                <a:highlight>
                  <a:srgbClr val="FFFFFF"/>
                </a:highlight>
                <a:latin typeface="Arial"/>
                <a:ea typeface="Arial"/>
                <a:cs typeface="Arial"/>
                <a:sym typeface="Arial"/>
              </a:rPr>
              <a:t>Range :</a:t>
            </a:r>
            <a:r>
              <a:rPr lang="en-GB" sz="1300">
                <a:solidFill>
                  <a:srgbClr val="273239"/>
                </a:solidFill>
                <a:highlight>
                  <a:srgbClr val="FFFFFF"/>
                </a:highlight>
                <a:latin typeface="Arial"/>
                <a:ea typeface="Arial"/>
                <a:cs typeface="Arial"/>
                <a:sym typeface="Arial"/>
              </a:rPr>
              <a:t> -inf to +inf</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b="1" lang="en-GB" sz="1300">
                <a:solidFill>
                  <a:srgbClr val="273239"/>
                </a:solidFill>
                <a:highlight>
                  <a:srgbClr val="FFFFFF"/>
                </a:highlight>
                <a:latin typeface="Arial"/>
                <a:ea typeface="Arial"/>
                <a:cs typeface="Arial"/>
                <a:sym typeface="Arial"/>
              </a:rPr>
              <a:t>Uses : Linear activation function</a:t>
            </a:r>
            <a:r>
              <a:rPr lang="en-GB" sz="1300">
                <a:solidFill>
                  <a:srgbClr val="273239"/>
                </a:solidFill>
                <a:highlight>
                  <a:srgbClr val="FFFFFF"/>
                </a:highlight>
                <a:latin typeface="Arial"/>
                <a:ea typeface="Arial"/>
                <a:cs typeface="Arial"/>
                <a:sym typeface="Arial"/>
              </a:rPr>
              <a:t> is used at just one place i.e. output layer.</a:t>
            </a:r>
            <a:endParaRPr sz="1300">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b="1" lang="en-GB" sz="1300">
                <a:solidFill>
                  <a:srgbClr val="273239"/>
                </a:solidFill>
                <a:highlight>
                  <a:srgbClr val="FFFFFF"/>
                </a:highlight>
                <a:latin typeface="Arial"/>
                <a:ea typeface="Arial"/>
                <a:cs typeface="Arial"/>
                <a:sym typeface="Arial"/>
              </a:rPr>
              <a:t>Issues : </a:t>
            </a:r>
            <a:r>
              <a:rPr lang="en-GB" sz="1300">
                <a:solidFill>
                  <a:srgbClr val="273239"/>
                </a:solidFill>
                <a:highlight>
                  <a:srgbClr val="FFFFFF"/>
                </a:highlight>
                <a:latin typeface="Arial"/>
                <a:ea typeface="Arial"/>
                <a:cs typeface="Arial"/>
                <a:sym typeface="Arial"/>
              </a:rPr>
              <a:t>If we will differentiate linear function to bring non-linearity, result will no more depend on </a:t>
            </a:r>
            <a:r>
              <a:rPr i="1" lang="en-GB" sz="1300">
                <a:solidFill>
                  <a:srgbClr val="273239"/>
                </a:solidFill>
                <a:highlight>
                  <a:srgbClr val="FFFFFF"/>
                </a:highlight>
                <a:latin typeface="Arial"/>
                <a:ea typeface="Arial"/>
                <a:cs typeface="Arial"/>
                <a:sym typeface="Arial"/>
              </a:rPr>
              <a:t>input “x”</a:t>
            </a:r>
            <a:r>
              <a:rPr lang="en-GB" sz="1300">
                <a:solidFill>
                  <a:srgbClr val="273239"/>
                </a:solidFill>
                <a:highlight>
                  <a:srgbClr val="FFFFFF"/>
                </a:highlight>
                <a:latin typeface="Arial"/>
                <a:ea typeface="Arial"/>
                <a:cs typeface="Arial"/>
                <a:sym typeface="Arial"/>
              </a:rPr>
              <a:t> and function will become constant, it won’t introduce any ground-breaking behavior to our algorithm.</a:t>
            </a:r>
            <a:endParaRPr sz="1300">
              <a:solidFill>
                <a:srgbClr val="273239"/>
              </a:solidFill>
              <a:highlight>
                <a:srgbClr val="FFFFFF"/>
              </a:highlight>
              <a:latin typeface="Arial"/>
              <a:ea typeface="Arial"/>
              <a:cs typeface="Arial"/>
              <a:sym typeface="Arial"/>
            </a:endParaRPr>
          </a:p>
          <a:p>
            <a:pPr indent="0" lvl="0" marL="0" rtl="0" algn="l">
              <a:spcBef>
                <a:spcPts val="36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75525"/>
            <a:ext cx="8520600" cy="79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Displaying different activation functions</a:t>
            </a:r>
            <a:endParaRPr/>
          </a:p>
        </p:txBody>
      </p:sp>
      <p:sp>
        <p:nvSpPr>
          <p:cNvPr id="201" name="Google Shape;201;p35"/>
          <p:cNvSpPr txBox="1"/>
          <p:nvPr>
            <p:ph idx="1" type="body"/>
          </p:nvPr>
        </p:nvSpPr>
        <p:spPr>
          <a:xfrm>
            <a:off x="311700" y="868725"/>
            <a:ext cx="8520600" cy="401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1)sigmoid function    2)Relu function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                      3)softmax function </a:t>
            </a:r>
            <a:endParaRPr/>
          </a:p>
        </p:txBody>
      </p:sp>
      <p:pic>
        <p:nvPicPr>
          <p:cNvPr id="202" name="Google Shape;202;p35"/>
          <p:cNvPicPr preferRelativeResize="0"/>
          <p:nvPr/>
        </p:nvPicPr>
        <p:blipFill>
          <a:blip r:embed="rId3">
            <a:alphaModFix/>
          </a:blip>
          <a:stretch>
            <a:fillRect/>
          </a:stretch>
        </p:blipFill>
        <p:spPr>
          <a:xfrm>
            <a:off x="414050" y="1422675"/>
            <a:ext cx="2763002" cy="3399700"/>
          </a:xfrm>
          <a:prstGeom prst="rect">
            <a:avLst/>
          </a:prstGeom>
          <a:noFill/>
          <a:ln>
            <a:noFill/>
          </a:ln>
        </p:spPr>
      </p:pic>
      <p:pic>
        <p:nvPicPr>
          <p:cNvPr id="203" name="Google Shape;203;p35"/>
          <p:cNvPicPr preferRelativeResize="0"/>
          <p:nvPr/>
        </p:nvPicPr>
        <p:blipFill>
          <a:blip r:embed="rId4">
            <a:alphaModFix/>
          </a:blip>
          <a:stretch>
            <a:fillRect/>
          </a:stretch>
        </p:blipFill>
        <p:spPr>
          <a:xfrm>
            <a:off x="3596750" y="1611025"/>
            <a:ext cx="4045701" cy="1049050"/>
          </a:xfrm>
          <a:prstGeom prst="rect">
            <a:avLst/>
          </a:prstGeom>
          <a:noFill/>
          <a:ln>
            <a:noFill/>
          </a:ln>
        </p:spPr>
      </p:pic>
      <p:pic>
        <p:nvPicPr>
          <p:cNvPr id="204" name="Google Shape;204;p35"/>
          <p:cNvPicPr preferRelativeResize="0"/>
          <p:nvPr/>
        </p:nvPicPr>
        <p:blipFill rotWithShape="1">
          <a:blip r:embed="rId5">
            <a:alphaModFix/>
          </a:blip>
          <a:srcRect b="0" l="3400" r="-3399" t="0"/>
          <a:stretch/>
        </p:blipFill>
        <p:spPr>
          <a:xfrm>
            <a:off x="3596750" y="3261450"/>
            <a:ext cx="2632174" cy="14969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Loss functions in NN?</a:t>
            </a:r>
            <a:endParaRPr/>
          </a:p>
        </p:txBody>
      </p:sp>
      <p:sp>
        <p:nvSpPr>
          <p:cNvPr id="210" name="Google Shape;210;p3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25000" lnSpcReduction="20000"/>
          </a:bodyPr>
          <a:lstStyle/>
          <a:p>
            <a:pPr indent="0" lvl="0" marL="0" rtl="0" algn="l">
              <a:lnSpc>
                <a:spcPct val="218181"/>
              </a:lnSpc>
              <a:spcBef>
                <a:spcPts val="1300"/>
              </a:spcBef>
              <a:spcAft>
                <a:spcPts val="0"/>
              </a:spcAft>
              <a:buNone/>
            </a:pPr>
            <a:r>
              <a:rPr lang="en-GB" sz="4300">
                <a:solidFill>
                  <a:srgbClr val="292929"/>
                </a:solidFill>
                <a:highlight>
                  <a:srgbClr val="FFFFFF"/>
                </a:highlight>
              </a:rPr>
              <a:t>The 2 major types of neural networks: regression and classification loss functions</a:t>
            </a:r>
            <a:endParaRPr sz="4300">
              <a:solidFill>
                <a:srgbClr val="292929"/>
              </a:solidFill>
              <a:highlight>
                <a:srgbClr val="FFFFFF"/>
              </a:highlight>
            </a:endParaRPr>
          </a:p>
          <a:p>
            <a:pPr indent="0" lvl="0" marL="0" rtl="0" algn="l">
              <a:lnSpc>
                <a:spcPct val="190909"/>
              </a:lnSpc>
              <a:spcBef>
                <a:spcPts val="3200"/>
              </a:spcBef>
              <a:spcAft>
                <a:spcPts val="0"/>
              </a:spcAft>
              <a:buNone/>
            </a:pPr>
            <a:r>
              <a:rPr lang="en-GB" sz="4300">
                <a:solidFill>
                  <a:srgbClr val="292929"/>
                </a:solidFill>
                <a:highlight>
                  <a:srgbClr val="FFFFFF"/>
                </a:highlight>
              </a:rPr>
              <a:t>Regression Loss Functions — used in regression neural networks; given an input value, the model predicts a corresponding output value (rather than pre-selected labels); Ex. Mean Squared Error, Mean Absolute Error.</a:t>
            </a:r>
            <a:endParaRPr sz="4300">
              <a:solidFill>
                <a:srgbClr val="292929"/>
              </a:solidFill>
              <a:highlight>
                <a:srgbClr val="FFFFFF"/>
              </a:highlight>
            </a:endParaRPr>
          </a:p>
          <a:p>
            <a:pPr indent="0" lvl="0" marL="0" rtl="0" algn="l">
              <a:lnSpc>
                <a:spcPct val="190909"/>
              </a:lnSpc>
              <a:spcBef>
                <a:spcPts val="3200"/>
              </a:spcBef>
              <a:spcAft>
                <a:spcPts val="0"/>
              </a:spcAft>
              <a:buNone/>
            </a:pPr>
            <a:r>
              <a:rPr lang="en-GB" sz="4300">
                <a:solidFill>
                  <a:srgbClr val="292929"/>
                </a:solidFill>
                <a:highlight>
                  <a:srgbClr val="FFFFFF"/>
                </a:highlight>
              </a:rPr>
              <a:t>Classification Loss Functions — used in classification neural networks; given an input, the neural network produces a vector of probabilities of the input belonging to various pre-set categories — can then select the category with the highest probability of belonging; Ex. Binary Cross-Entropy, Categorical Cross-Entropy</a:t>
            </a:r>
            <a:endParaRPr sz="4300">
              <a:solidFill>
                <a:srgbClr val="292929"/>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113900"/>
            <a:ext cx="8520600" cy="84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Binary cross-Entropy</a:t>
            </a:r>
            <a:endParaRPr/>
          </a:p>
        </p:txBody>
      </p:sp>
      <p:sp>
        <p:nvSpPr>
          <p:cNvPr id="216" name="Google Shape;216;p37"/>
          <p:cNvSpPr txBox="1"/>
          <p:nvPr>
            <p:ph idx="1" type="body"/>
          </p:nvPr>
        </p:nvSpPr>
        <p:spPr>
          <a:xfrm>
            <a:off x="311700" y="1093850"/>
            <a:ext cx="8520600" cy="347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rgbClr val="292929"/>
                </a:solidFill>
                <a:highlight>
                  <a:srgbClr val="FFFFFF"/>
                </a:highlight>
              </a:rPr>
              <a:t>This is the loss function used in binary classification models — where the </a:t>
            </a:r>
            <a:r>
              <a:rPr lang="en-GB" sz="1500">
                <a:solidFill>
                  <a:srgbClr val="000000"/>
                </a:solidFill>
                <a:highlight>
                  <a:srgbClr val="E9F2FD"/>
                </a:highlight>
              </a:rPr>
              <a:t>model takes in an input and has to classify it into one of two preset categories.</a:t>
            </a:r>
            <a:r>
              <a:rPr lang="en-GB" sz="1500">
                <a:solidFill>
                  <a:srgbClr val="292929"/>
                </a:solidFill>
                <a:highlight>
                  <a:srgbClr val="FFFFFF"/>
                </a:highlight>
              </a:rPr>
              <a:t>Classification neural networks work by outputting a vector of probabilities — the probability that the given input fits into each of the preset categories; then selecting the category with the highest probability as the final output.In binary classification, there are only two possible actual values of y — 0 or 1. Thus, to accurately determine loss between the actual and predicted values, it needs to compare the actual value (0 or 1) with the probability that the input aligns with that category (</a:t>
            </a:r>
            <a:r>
              <a:rPr i="1" lang="en-GB" sz="1500">
                <a:solidFill>
                  <a:srgbClr val="292929"/>
                </a:solidFill>
                <a:highlight>
                  <a:srgbClr val="FFFFFF"/>
                </a:highlight>
              </a:rPr>
              <a:t>p(i)</a:t>
            </a:r>
            <a:r>
              <a:rPr lang="en-GB" sz="1500">
                <a:solidFill>
                  <a:srgbClr val="292929"/>
                </a:solidFill>
                <a:highlight>
                  <a:srgbClr val="FFFFFF"/>
                </a:highlight>
              </a:rPr>
              <a:t> = probability that the category is 1; 1 — </a:t>
            </a:r>
            <a:r>
              <a:rPr i="1" lang="en-GB" sz="1500">
                <a:solidFill>
                  <a:srgbClr val="292929"/>
                </a:solidFill>
                <a:highlight>
                  <a:srgbClr val="FFFFFF"/>
                </a:highlight>
              </a:rPr>
              <a:t>p(i)</a:t>
            </a:r>
            <a:r>
              <a:rPr lang="en-GB" sz="1500">
                <a:solidFill>
                  <a:srgbClr val="292929"/>
                </a:solidFill>
                <a:highlight>
                  <a:srgbClr val="FFFFFF"/>
                </a:highlight>
              </a:rPr>
              <a:t> = probability that the category is 0)</a:t>
            </a:r>
            <a:endParaRPr sz="1500">
              <a:solidFill>
                <a:srgbClr val="292929"/>
              </a:solidFill>
              <a:highlight>
                <a:srgbClr val="FFFFFF"/>
              </a:highlight>
            </a:endParaRPr>
          </a:p>
          <a:p>
            <a:pPr indent="0" lvl="0" marL="0" rtl="0" algn="l">
              <a:spcBef>
                <a:spcPts val="1200"/>
              </a:spcBef>
              <a:spcAft>
                <a:spcPts val="1200"/>
              </a:spcAft>
              <a:buNone/>
            </a:pPr>
            <a:r>
              <a:t/>
            </a:r>
            <a:endParaRPr sz="1500">
              <a:solidFill>
                <a:srgbClr val="000000"/>
              </a:solidFill>
              <a:highlight>
                <a:srgbClr val="E9F2FD"/>
              </a:highlight>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311700" y="62725"/>
            <a:ext cx="8520600" cy="74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Categorical class entropy</a:t>
            </a:r>
            <a:endParaRPr/>
          </a:p>
        </p:txBody>
      </p:sp>
      <p:sp>
        <p:nvSpPr>
          <p:cNvPr id="222" name="Google Shape;222;p38"/>
          <p:cNvSpPr txBox="1"/>
          <p:nvPr>
            <p:ph idx="1" type="body"/>
          </p:nvPr>
        </p:nvSpPr>
        <p:spPr>
          <a:xfrm>
            <a:off x="311700" y="804925"/>
            <a:ext cx="8520600" cy="3764100"/>
          </a:xfrm>
          <a:prstGeom prst="rect">
            <a:avLst/>
          </a:prstGeom>
        </p:spPr>
        <p:txBody>
          <a:bodyPr anchorCtr="0" anchor="t" bIns="91425" lIns="91425" spcFirstLastPara="1" rIns="91425" wrap="square" tIns="91425">
            <a:normAutofit/>
          </a:bodyPr>
          <a:lstStyle/>
          <a:p>
            <a:pPr indent="0" lvl="0" marL="0" rtl="0" algn="l">
              <a:lnSpc>
                <a:spcPct val="218181"/>
              </a:lnSpc>
              <a:spcBef>
                <a:spcPts val="1300"/>
              </a:spcBef>
              <a:spcAft>
                <a:spcPts val="0"/>
              </a:spcAft>
              <a:buNone/>
            </a:pPr>
            <a:r>
              <a:rPr lang="en-GB" sz="1500">
                <a:solidFill>
                  <a:srgbClr val="292929"/>
                </a:solidFill>
                <a:highlight>
                  <a:srgbClr val="FFFFFF"/>
                </a:highlight>
              </a:rPr>
              <a:t>In cases where the number of classes is greater than two, we utilize categorical cross-entropy — this follows a very similar process to binary cross-entropy.</a:t>
            </a:r>
            <a:endParaRPr sz="1500">
              <a:solidFill>
                <a:srgbClr val="292929"/>
              </a:solidFill>
              <a:highlight>
                <a:srgbClr val="FFFFFF"/>
              </a:highlight>
            </a:endParaRPr>
          </a:p>
          <a:p>
            <a:pPr indent="0" lvl="0" marL="0" rtl="0" algn="l">
              <a:spcBef>
                <a:spcPts val="0"/>
              </a:spcBef>
              <a:spcAft>
                <a:spcPts val="0"/>
              </a:spcAft>
              <a:buNone/>
            </a:pPr>
            <a:r>
              <a:t/>
            </a:r>
            <a:endParaRPr sz="1500">
              <a:solidFill>
                <a:srgbClr val="000000"/>
              </a:solidFill>
            </a:endParaRPr>
          </a:p>
          <a:p>
            <a:pPr indent="0" lvl="0" marL="0" rtl="0" algn="l">
              <a:spcBef>
                <a:spcPts val="0"/>
              </a:spcBef>
              <a:spcAft>
                <a:spcPts val="1200"/>
              </a:spcAft>
              <a:buNone/>
            </a:pPr>
            <a:r>
              <a:rPr lang="en-GB" sz="1500">
                <a:solidFill>
                  <a:srgbClr val="292929"/>
                </a:solidFill>
                <a:highlight>
                  <a:srgbClr val="FFFFFF"/>
                </a:highlight>
              </a:rPr>
              <a:t>Binary cross-entropy is a special case of categorical cross-entropy, where </a:t>
            </a:r>
            <a:r>
              <a:rPr i="1" lang="en-GB" sz="1500">
                <a:solidFill>
                  <a:srgbClr val="292929"/>
                </a:solidFill>
                <a:highlight>
                  <a:srgbClr val="FFFFFF"/>
                </a:highlight>
              </a:rPr>
              <a:t>M</a:t>
            </a:r>
            <a:r>
              <a:rPr lang="en-GB" sz="1500">
                <a:solidFill>
                  <a:srgbClr val="292929"/>
                </a:solidFill>
                <a:highlight>
                  <a:srgbClr val="FFFFFF"/>
                </a:highlight>
              </a:rPr>
              <a:t> = 2 — the number of categories is 2.</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311700" y="62725"/>
            <a:ext cx="8520600" cy="13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Hyperparameters in Ann-classification</a:t>
            </a:r>
            <a:endParaRPr/>
          </a:p>
        </p:txBody>
      </p:sp>
      <p:sp>
        <p:nvSpPr>
          <p:cNvPr id="228" name="Google Shape;228;p39"/>
          <p:cNvSpPr txBox="1"/>
          <p:nvPr>
            <p:ph idx="1" type="body"/>
          </p:nvPr>
        </p:nvSpPr>
        <p:spPr>
          <a:xfrm>
            <a:off x="311700" y="740850"/>
            <a:ext cx="8520600" cy="394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50">
                <a:solidFill>
                  <a:srgbClr val="222222"/>
                </a:solidFill>
                <a:highlight>
                  <a:srgbClr val="FFFFFF"/>
                </a:highlight>
              </a:rPr>
              <a:t>Hyperparameters are the parameters that manipulate the training of an Artificial Neural Network, by tuning those we could be able to produce high-quality solutions. Hyperparameters are not produced by the model during the training process unlike the weights of the model. The hyperparameters don’t change over training time and remain constant and manipulate the training process of a model. Finding optimal hyperparameters is a search problem, by utilizing which we might or might not end up with the best possible solution which is global optima.</a:t>
            </a:r>
            <a:endParaRPr sz="1550">
              <a:solidFill>
                <a:srgbClr val="222222"/>
              </a:solidFill>
              <a:highlight>
                <a:srgbClr val="FFFFFF"/>
              </a:highlight>
            </a:endParaRPr>
          </a:p>
          <a:p>
            <a:pPr indent="0" lvl="0" marL="0" rtl="0" algn="l">
              <a:spcBef>
                <a:spcPts val="1200"/>
              </a:spcBef>
              <a:spcAft>
                <a:spcPts val="1200"/>
              </a:spcAft>
              <a:buNone/>
            </a:pPr>
            <a:r>
              <a:rPr lang="en-GB" sz="1550">
                <a:solidFill>
                  <a:srgbClr val="222222"/>
                </a:solidFill>
                <a:highlight>
                  <a:srgbClr val="FFFFFF"/>
                </a:highlight>
              </a:rPr>
              <a:t>The hyperparameters are evaluated based on the losses of the model predictions, viz. the hyperparameters are set on the model, the model is trained on the data, and the performance of the model is evaluated based on the loss function.</a:t>
            </a:r>
            <a:endParaRPr sz="1750">
              <a:solidFill>
                <a:srgbClr val="222222"/>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3750">
                <a:solidFill>
                  <a:srgbClr val="222222"/>
                </a:solidFill>
                <a:highlight>
                  <a:srgbClr val="FFFFFF"/>
                </a:highlight>
              </a:rPr>
              <a:t>Hyperparameters of an Artificial Neural Network</a:t>
            </a:r>
            <a:endParaRPr sz="3750"/>
          </a:p>
        </p:txBody>
      </p:sp>
      <p:sp>
        <p:nvSpPr>
          <p:cNvPr id="234" name="Google Shape;234;p40"/>
          <p:cNvSpPr txBox="1"/>
          <p:nvPr>
            <p:ph idx="1" type="body"/>
          </p:nvPr>
        </p:nvSpPr>
        <p:spPr>
          <a:xfrm>
            <a:off x="311700" y="1093850"/>
            <a:ext cx="8520600" cy="3474900"/>
          </a:xfrm>
          <a:prstGeom prst="rect">
            <a:avLst/>
          </a:prstGeom>
        </p:spPr>
        <p:txBody>
          <a:bodyPr anchorCtr="0" anchor="t" bIns="91425" lIns="91425" spcFirstLastPara="1" rIns="91425" wrap="square" tIns="91425">
            <a:normAutofit fontScale="77500" lnSpcReduction="20000"/>
          </a:bodyPr>
          <a:lstStyle/>
          <a:p>
            <a:pPr indent="0" lvl="0" marL="457200" rtl="0" algn="just">
              <a:lnSpc>
                <a:spcPct val="183333"/>
              </a:lnSpc>
              <a:spcBef>
                <a:spcPts val="0"/>
              </a:spcBef>
              <a:spcAft>
                <a:spcPts val="0"/>
              </a:spcAft>
              <a:buNone/>
            </a:pPr>
            <a:r>
              <a:t/>
            </a:r>
            <a:endParaRPr sz="1750">
              <a:solidFill>
                <a:srgbClr val="222222"/>
              </a:solidFill>
              <a:highlight>
                <a:srgbClr val="FFFFFF"/>
              </a:highlight>
            </a:endParaRPr>
          </a:p>
          <a:p>
            <a:pPr indent="-314721" lvl="0" marL="457200" rtl="0" algn="just">
              <a:lnSpc>
                <a:spcPct val="183333"/>
              </a:lnSpc>
              <a:spcBef>
                <a:spcPts val="0"/>
              </a:spcBef>
              <a:spcAft>
                <a:spcPts val="0"/>
              </a:spcAft>
              <a:buClr>
                <a:srgbClr val="222222"/>
              </a:buClr>
              <a:buSzPct val="100000"/>
              <a:buFont typeface="Source Code Pro"/>
              <a:buChar char="●"/>
            </a:pPr>
            <a:r>
              <a:rPr lang="en-GB" sz="1750">
                <a:solidFill>
                  <a:srgbClr val="222222"/>
                </a:solidFill>
                <a:highlight>
                  <a:srgbClr val="FFFFFF"/>
                </a:highlight>
              </a:rPr>
              <a:t>Number of layers to choose</a:t>
            </a:r>
            <a:endParaRPr sz="1750">
              <a:solidFill>
                <a:srgbClr val="222222"/>
              </a:solidFill>
              <a:highlight>
                <a:srgbClr val="FFFFFF"/>
              </a:highlight>
            </a:endParaRPr>
          </a:p>
          <a:p>
            <a:pPr indent="-314721" lvl="0" marL="457200" rtl="0" algn="just">
              <a:lnSpc>
                <a:spcPct val="183333"/>
              </a:lnSpc>
              <a:spcBef>
                <a:spcPts val="0"/>
              </a:spcBef>
              <a:spcAft>
                <a:spcPts val="0"/>
              </a:spcAft>
              <a:buClr>
                <a:srgbClr val="222222"/>
              </a:buClr>
              <a:buSzPct val="100000"/>
              <a:buFont typeface="Source Code Pro"/>
              <a:buChar char="●"/>
            </a:pPr>
            <a:r>
              <a:rPr lang="en-GB" sz="1750">
                <a:solidFill>
                  <a:srgbClr val="222222"/>
                </a:solidFill>
                <a:highlight>
                  <a:srgbClr val="FFFFFF"/>
                </a:highlight>
              </a:rPr>
              <a:t>Number of neurons in a layer to choose</a:t>
            </a:r>
            <a:endParaRPr sz="1750">
              <a:solidFill>
                <a:srgbClr val="222222"/>
              </a:solidFill>
              <a:highlight>
                <a:srgbClr val="FFFFFF"/>
              </a:highlight>
            </a:endParaRPr>
          </a:p>
          <a:p>
            <a:pPr indent="-314721" lvl="0" marL="457200" rtl="0" algn="just">
              <a:lnSpc>
                <a:spcPct val="183333"/>
              </a:lnSpc>
              <a:spcBef>
                <a:spcPts val="0"/>
              </a:spcBef>
              <a:spcAft>
                <a:spcPts val="0"/>
              </a:spcAft>
              <a:buClr>
                <a:srgbClr val="222222"/>
              </a:buClr>
              <a:buSzPct val="100000"/>
              <a:buFont typeface="Source Code Pro"/>
              <a:buChar char="●"/>
            </a:pPr>
            <a:r>
              <a:rPr lang="en-GB" sz="1750">
                <a:solidFill>
                  <a:srgbClr val="222222"/>
                </a:solidFill>
                <a:highlight>
                  <a:srgbClr val="FFFFFF"/>
                </a:highlight>
              </a:rPr>
              <a:t>Choice of the optimization function</a:t>
            </a:r>
            <a:endParaRPr sz="1750">
              <a:solidFill>
                <a:srgbClr val="222222"/>
              </a:solidFill>
              <a:highlight>
                <a:srgbClr val="FFFFFF"/>
              </a:highlight>
            </a:endParaRPr>
          </a:p>
          <a:p>
            <a:pPr indent="-314721" lvl="0" marL="457200" rtl="0" algn="just">
              <a:lnSpc>
                <a:spcPct val="183333"/>
              </a:lnSpc>
              <a:spcBef>
                <a:spcPts val="0"/>
              </a:spcBef>
              <a:spcAft>
                <a:spcPts val="0"/>
              </a:spcAft>
              <a:buClr>
                <a:srgbClr val="222222"/>
              </a:buClr>
              <a:buSzPct val="100000"/>
              <a:buFont typeface="Source Code Pro"/>
              <a:buChar char="●"/>
            </a:pPr>
            <a:r>
              <a:rPr lang="en-GB" sz="1750">
                <a:solidFill>
                  <a:srgbClr val="222222"/>
                </a:solidFill>
                <a:highlight>
                  <a:srgbClr val="FFFFFF"/>
                </a:highlight>
              </a:rPr>
              <a:t>Choice of the learning rate for optimization function</a:t>
            </a:r>
            <a:endParaRPr sz="1750">
              <a:solidFill>
                <a:srgbClr val="222222"/>
              </a:solidFill>
              <a:highlight>
                <a:srgbClr val="FFFFFF"/>
              </a:highlight>
            </a:endParaRPr>
          </a:p>
          <a:p>
            <a:pPr indent="-314721" lvl="0" marL="457200" rtl="0" algn="just">
              <a:lnSpc>
                <a:spcPct val="183333"/>
              </a:lnSpc>
              <a:spcBef>
                <a:spcPts val="0"/>
              </a:spcBef>
              <a:spcAft>
                <a:spcPts val="0"/>
              </a:spcAft>
              <a:buClr>
                <a:srgbClr val="222222"/>
              </a:buClr>
              <a:buSzPct val="100000"/>
              <a:buFont typeface="Source Code Pro"/>
              <a:buChar char="●"/>
            </a:pPr>
            <a:r>
              <a:rPr lang="en-GB" sz="1750">
                <a:solidFill>
                  <a:srgbClr val="222222"/>
                </a:solidFill>
                <a:highlight>
                  <a:srgbClr val="FFFFFF"/>
                </a:highlight>
              </a:rPr>
              <a:t>Choice of the loss function</a:t>
            </a:r>
            <a:endParaRPr sz="1750">
              <a:solidFill>
                <a:srgbClr val="222222"/>
              </a:solidFill>
              <a:highlight>
                <a:srgbClr val="FFFFFF"/>
              </a:highlight>
            </a:endParaRPr>
          </a:p>
          <a:p>
            <a:pPr indent="-314721" lvl="0" marL="457200" rtl="0" algn="just">
              <a:lnSpc>
                <a:spcPct val="183333"/>
              </a:lnSpc>
              <a:spcBef>
                <a:spcPts val="0"/>
              </a:spcBef>
              <a:spcAft>
                <a:spcPts val="0"/>
              </a:spcAft>
              <a:buClr>
                <a:srgbClr val="222222"/>
              </a:buClr>
              <a:buSzPct val="100000"/>
              <a:buFont typeface="Source Code Pro"/>
              <a:buChar char="●"/>
            </a:pPr>
            <a:r>
              <a:rPr lang="en-GB" sz="1750">
                <a:solidFill>
                  <a:srgbClr val="222222"/>
                </a:solidFill>
                <a:highlight>
                  <a:srgbClr val="FFFFFF"/>
                </a:highlight>
              </a:rPr>
              <a:t>Choice of metrics</a:t>
            </a:r>
            <a:endParaRPr sz="1750">
              <a:solidFill>
                <a:srgbClr val="222222"/>
              </a:solidFill>
              <a:highlight>
                <a:srgbClr val="FFFFFF"/>
              </a:highlight>
            </a:endParaRPr>
          </a:p>
          <a:p>
            <a:pPr indent="-314721" lvl="0" marL="457200" rtl="0" algn="just">
              <a:lnSpc>
                <a:spcPct val="183333"/>
              </a:lnSpc>
              <a:spcBef>
                <a:spcPts val="0"/>
              </a:spcBef>
              <a:spcAft>
                <a:spcPts val="0"/>
              </a:spcAft>
              <a:buClr>
                <a:srgbClr val="222222"/>
              </a:buClr>
              <a:buSzPct val="100000"/>
              <a:buFont typeface="Source Code Pro"/>
              <a:buChar char="●"/>
            </a:pPr>
            <a:r>
              <a:rPr lang="en-GB" sz="1750">
                <a:solidFill>
                  <a:srgbClr val="222222"/>
                </a:solidFill>
                <a:highlight>
                  <a:srgbClr val="FFFFFF"/>
                </a:highlight>
              </a:rPr>
              <a:t>Choice of activation function</a:t>
            </a:r>
            <a:endParaRPr sz="1750">
              <a:solidFill>
                <a:srgbClr val="222222"/>
              </a:solidFill>
              <a:highlight>
                <a:srgbClr val="FFFFFF"/>
              </a:highlight>
            </a:endParaRPr>
          </a:p>
          <a:p>
            <a:pPr indent="-314721" lvl="0" marL="457200" rtl="0" algn="just">
              <a:lnSpc>
                <a:spcPct val="183333"/>
              </a:lnSpc>
              <a:spcBef>
                <a:spcPts val="0"/>
              </a:spcBef>
              <a:spcAft>
                <a:spcPts val="0"/>
              </a:spcAft>
              <a:buClr>
                <a:srgbClr val="222222"/>
              </a:buClr>
              <a:buSzPct val="100000"/>
              <a:buFont typeface="Source Code Pro"/>
              <a:buChar char="●"/>
            </a:pPr>
            <a:r>
              <a:rPr lang="en-GB" sz="1750">
                <a:solidFill>
                  <a:srgbClr val="222222"/>
                </a:solidFill>
                <a:highlight>
                  <a:srgbClr val="FFFFFF"/>
                </a:highlight>
              </a:rPr>
              <a:t>Choice of layer weight initialization</a:t>
            </a:r>
            <a:endParaRPr sz="1750">
              <a:solidFill>
                <a:srgbClr val="222222"/>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738375" y="298100"/>
            <a:ext cx="87255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Types of optimizers</a:t>
            </a:r>
            <a:endParaRPr/>
          </a:p>
        </p:txBody>
      </p:sp>
      <p:sp>
        <p:nvSpPr>
          <p:cNvPr id="240" name="Google Shape;240;p41"/>
          <p:cNvSpPr txBox="1"/>
          <p:nvPr>
            <p:ph idx="1" type="body"/>
          </p:nvPr>
        </p:nvSpPr>
        <p:spPr>
          <a:xfrm>
            <a:off x="311700" y="1175875"/>
            <a:ext cx="8520600" cy="2776500"/>
          </a:xfrm>
          <a:prstGeom prst="rect">
            <a:avLst/>
          </a:prstGeom>
        </p:spPr>
        <p:txBody>
          <a:bodyPr anchorCtr="0" anchor="t" bIns="91425" lIns="91425" spcFirstLastPara="1" rIns="91425" wrap="square" tIns="91425">
            <a:noAutofit/>
          </a:bodyPr>
          <a:lstStyle/>
          <a:p>
            <a:pPr indent="-330200" lvl="0" marL="749300" rtl="0" algn="l">
              <a:lnSpc>
                <a:spcPct val="170909"/>
              </a:lnSpc>
              <a:spcBef>
                <a:spcPts val="3200"/>
              </a:spcBef>
              <a:spcAft>
                <a:spcPts val="0"/>
              </a:spcAft>
              <a:buClr>
                <a:srgbClr val="292929"/>
              </a:buClr>
              <a:buSzPts val="1600"/>
              <a:buFont typeface="Georgia"/>
              <a:buAutoNum type="arabicPeriod"/>
            </a:pPr>
            <a:r>
              <a:rPr lang="en-GB" sz="1600">
                <a:solidFill>
                  <a:srgbClr val="292929"/>
                </a:solidFill>
                <a:highlight>
                  <a:srgbClr val="FFFFFF"/>
                </a:highlight>
                <a:latin typeface="Georgia"/>
                <a:ea typeface="Georgia"/>
                <a:cs typeface="Georgia"/>
                <a:sym typeface="Georgia"/>
              </a:rPr>
              <a:t>Gradient Descent</a:t>
            </a:r>
            <a:endParaRPr sz="1600">
              <a:solidFill>
                <a:srgbClr val="292929"/>
              </a:solidFill>
              <a:highlight>
                <a:srgbClr val="FFFFFF"/>
              </a:highlight>
              <a:latin typeface="Georgia"/>
              <a:ea typeface="Georgia"/>
              <a:cs typeface="Georgia"/>
              <a:sym typeface="Georgia"/>
            </a:endParaRPr>
          </a:p>
          <a:p>
            <a:pPr indent="-330200" lvl="0" marL="749300" rtl="0" algn="l">
              <a:lnSpc>
                <a:spcPct val="170909"/>
              </a:lnSpc>
              <a:spcBef>
                <a:spcPts val="0"/>
              </a:spcBef>
              <a:spcAft>
                <a:spcPts val="0"/>
              </a:spcAft>
              <a:buClr>
                <a:srgbClr val="292929"/>
              </a:buClr>
              <a:buSzPts val="1600"/>
              <a:buFont typeface="Georgia"/>
              <a:buAutoNum type="arabicPeriod"/>
            </a:pPr>
            <a:r>
              <a:rPr lang="en-GB" sz="1600">
                <a:solidFill>
                  <a:srgbClr val="292929"/>
                </a:solidFill>
                <a:highlight>
                  <a:srgbClr val="FFFFFF"/>
                </a:highlight>
                <a:latin typeface="Georgia"/>
                <a:ea typeface="Georgia"/>
                <a:cs typeface="Georgia"/>
                <a:sym typeface="Georgia"/>
              </a:rPr>
              <a:t>Stochastic Gradient Descent</a:t>
            </a:r>
            <a:endParaRPr sz="1600">
              <a:solidFill>
                <a:srgbClr val="292929"/>
              </a:solidFill>
              <a:highlight>
                <a:srgbClr val="FFFFFF"/>
              </a:highlight>
              <a:latin typeface="Georgia"/>
              <a:ea typeface="Georgia"/>
              <a:cs typeface="Georgia"/>
              <a:sym typeface="Georgia"/>
            </a:endParaRPr>
          </a:p>
          <a:p>
            <a:pPr indent="-330200" lvl="0" marL="749300" rtl="0" algn="l">
              <a:lnSpc>
                <a:spcPct val="170909"/>
              </a:lnSpc>
              <a:spcBef>
                <a:spcPts val="0"/>
              </a:spcBef>
              <a:spcAft>
                <a:spcPts val="0"/>
              </a:spcAft>
              <a:buClr>
                <a:srgbClr val="292929"/>
              </a:buClr>
              <a:buSzPts val="1600"/>
              <a:buFont typeface="Georgia"/>
              <a:buAutoNum type="arabicPeriod"/>
            </a:pPr>
            <a:r>
              <a:rPr lang="en-GB" sz="1600">
                <a:solidFill>
                  <a:srgbClr val="292929"/>
                </a:solidFill>
                <a:highlight>
                  <a:srgbClr val="FFFFFF"/>
                </a:highlight>
                <a:latin typeface="Georgia"/>
                <a:ea typeface="Georgia"/>
                <a:cs typeface="Georgia"/>
                <a:sym typeface="Georgia"/>
              </a:rPr>
              <a:t>Adagrad</a:t>
            </a:r>
            <a:endParaRPr sz="1600">
              <a:solidFill>
                <a:srgbClr val="292929"/>
              </a:solidFill>
              <a:highlight>
                <a:srgbClr val="FFFFFF"/>
              </a:highlight>
              <a:latin typeface="Georgia"/>
              <a:ea typeface="Georgia"/>
              <a:cs typeface="Georgia"/>
              <a:sym typeface="Georgia"/>
            </a:endParaRPr>
          </a:p>
          <a:p>
            <a:pPr indent="-330200" lvl="0" marL="749300" rtl="0" algn="l">
              <a:lnSpc>
                <a:spcPct val="170909"/>
              </a:lnSpc>
              <a:spcBef>
                <a:spcPts val="0"/>
              </a:spcBef>
              <a:spcAft>
                <a:spcPts val="0"/>
              </a:spcAft>
              <a:buClr>
                <a:srgbClr val="292929"/>
              </a:buClr>
              <a:buSzPts val="1600"/>
              <a:buFont typeface="Georgia"/>
              <a:buAutoNum type="arabicPeriod"/>
            </a:pPr>
            <a:r>
              <a:rPr lang="en-GB" sz="1600">
                <a:solidFill>
                  <a:srgbClr val="292929"/>
                </a:solidFill>
                <a:highlight>
                  <a:srgbClr val="FFFFFF"/>
                </a:highlight>
                <a:latin typeface="Georgia"/>
                <a:ea typeface="Georgia"/>
                <a:cs typeface="Georgia"/>
                <a:sym typeface="Georgia"/>
              </a:rPr>
              <a:t>Adadelta</a:t>
            </a:r>
            <a:endParaRPr sz="1600">
              <a:solidFill>
                <a:srgbClr val="292929"/>
              </a:solidFill>
              <a:highlight>
                <a:srgbClr val="FFFFFF"/>
              </a:highlight>
              <a:latin typeface="Georgia"/>
              <a:ea typeface="Georgia"/>
              <a:cs typeface="Georgia"/>
              <a:sym typeface="Georgia"/>
            </a:endParaRPr>
          </a:p>
          <a:p>
            <a:pPr indent="-330200" lvl="0" marL="749300" rtl="0" algn="l">
              <a:lnSpc>
                <a:spcPct val="170909"/>
              </a:lnSpc>
              <a:spcBef>
                <a:spcPts val="0"/>
              </a:spcBef>
              <a:spcAft>
                <a:spcPts val="0"/>
              </a:spcAft>
              <a:buClr>
                <a:srgbClr val="292929"/>
              </a:buClr>
              <a:buSzPts val="1600"/>
              <a:buFont typeface="Georgia"/>
              <a:buAutoNum type="arabicPeriod"/>
            </a:pPr>
            <a:r>
              <a:rPr lang="en-GB" sz="1600">
                <a:solidFill>
                  <a:srgbClr val="292929"/>
                </a:solidFill>
                <a:highlight>
                  <a:srgbClr val="FFFFFF"/>
                </a:highlight>
                <a:latin typeface="Georgia"/>
                <a:ea typeface="Georgia"/>
                <a:cs typeface="Georgia"/>
                <a:sym typeface="Georgia"/>
              </a:rPr>
              <a:t>RMSprop</a:t>
            </a:r>
            <a:endParaRPr sz="1600">
              <a:solidFill>
                <a:srgbClr val="292929"/>
              </a:solidFill>
              <a:highlight>
                <a:srgbClr val="FFFFFF"/>
              </a:highlight>
              <a:latin typeface="Georgia"/>
              <a:ea typeface="Georgia"/>
              <a:cs typeface="Georgia"/>
              <a:sym typeface="Georgia"/>
            </a:endParaRPr>
          </a:p>
          <a:p>
            <a:pPr indent="-330200" lvl="0" marL="749300" rtl="0" algn="l">
              <a:lnSpc>
                <a:spcPct val="170909"/>
              </a:lnSpc>
              <a:spcBef>
                <a:spcPts val="0"/>
              </a:spcBef>
              <a:spcAft>
                <a:spcPts val="0"/>
              </a:spcAft>
              <a:buClr>
                <a:srgbClr val="292929"/>
              </a:buClr>
              <a:buSzPts val="1600"/>
              <a:buFont typeface="Georgia"/>
              <a:buAutoNum type="arabicPeriod"/>
            </a:pPr>
            <a:r>
              <a:rPr lang="en-GB" sz="1600">
                <a:solidFill>
                  <a:srgbClr val="292929"/>
                </a:solidFill>
                <a:highlight>
                  <a:srgbClr val="FFFFFF"/>
                </a:highlight>
                <a:latin typeface="Georgia"/>
                <a:ea typeface="Georgia"/>
                <a:cs typeface="Georgia"/>
                <a:sym typeface="Georgia"/>
              </a:rPr>
              <a:t>Adam</a:t>
            </a:r>
            <a:endParaRPr sz="1600">
              <a:solidFill>
                <a:srgbClr val="292929"/>
              </a:solidFill>
              <a:highlight>
                <a:srgbClr val="FFFFFF"/>
              </a:highlight>
              <a:latin typeface="Georgia"/>
              <a:ea typeface="Georgia"/>
              <a:cs typeface="Georgia"/>
              <a:sym typeface="Georgia"/>
            </a:endParaRPr>
          </a:p>
          <a:p>
            <a:pPr indent="0" lvl="0" marL="0" rtl="0" algn="l">
              <a:lnSpc>
                <a:spcPct val="170909"/>
              </a:lnSpc>
              <a:spcBef>
                <a:spcPts val="0"/>
              </a:spcBef>
              <a:spcAft>
                <a:spcPts val="0"/>
              </a:spcAft>
              <a:buSzPts val="1018"/>
              <a:buNone/>
            </a:pPr>
            <a:r>
              <a:t/>
            </a:r>
            <a:endParaRPr sz="1600">
              <a:solidFill>
                <a:srgbClr val="000000"/>
              </a:solidFill>
              <a:highlight>
                <a:srgbClr val="FFFFFF"/>
              </a:highlight>
              <a:latin typeface="Roboto"/>
              <a:ea typeface="Roboto"/>
              <a:cs typeface="Roboto"/>
              <a:sym typeface="Roboto"/>
            </a:endParaRPr>
          </a:p>
          <a:p>
            <a:pPr indent="0" lvl="0" marL="0" rtl="0" algn="l">
              <a:lnSpc>
                <a:spcPct val="170909"/>
              </a:lnSpc>
              <a:spcBef>
                <a:spcPts val="3200"/>
              </a:spcBef>
              <a:spcAft>
                <a:spcPts val="0"/>
              </a:spcAft>
              <a:buSzPts val="1018"/>
              <a:buNone/>
            </a:pPr>
            <a:r>
              <a:t/>
            </a:r>
            <a:endParaRPr b="1" i="1" sz="1600">
              <a:solidFill>
                <a:srgbClr val="292929"/>
              </a:solidFill>
              <a:highlight>
                <a:srgbClr val="FFFFFF"/>
              </a:highlight>
              <a:latin typeface="Georgia"/>
              <a:ea typeface="Georgia"/>
              <a:cs typeface="Georgia"/>
              <a:sym typeface="Georgia"/>
            </a:endParaRPr>
          </a:p>
          <a:p>
            <a:pPr indent="0" lvl="0" marL="0" rtl="0" algn="l">
              <a:lnSpc>
                <a:spcPct val="95000"/>
              </a:lnSpc>
              <a:spcBef>
                <a:spcPts val="0"/>
              </a:spcBef>
              <a:spcAft>
                <a:spcPts val="1200"/>
              </a:spcAft>
              <a:buSzPts val="1018"/>
              <a:buNone/>
            </a:pPr>
            <a:r>
              <a:t/>
            </a:r>
            <a:endParaRPr b="1" sz="166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neural network?</a:t>
            </a:r>
            <a:endParaRPr/>
          </a:p>
        </p:txBody>
      </p:sp>
      <p:sp>
        <p:nvSpPr>
          <p:cNvPr id="69" name="Google Shape;69;p15"/>
          <p:cNvSpPr txBox="1"/>
          <p:nvPr>
            <p:ph idx="1" type="body"/>
          </p:nvPr>
        </p:nvSpPr>
        <p:spPr>
          <a:xfrm>
            <a:off x="311700" y="1228675"/>
            <a:ext cx="8520600" cy="3837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4392">
                <a:solidFill>
                  <a:srgbClr val="525252"/>
                </a:solidFill>
                <a:highlight>
                  <a:srgbClr val="FFFFFF"/>
                </a:highlight>
              </a:rPr>
              <a:t>1)Neural networks, also known as artificial neural networks (ANNs) or simulated neural networks (SNNs), are a subset of </a:t>
            </a:r>
            <a:r>
              <a:rPr lang="en-GB" sz="4392">
                <a:solidFill>
                  <a:srgbClr val="0062FF"/>
                </a:solidFill>
                <a:highlight>
                  <a:srgbClr val="FFFFFF"/>
                </a:highlight>
                <a:uFill>
                  <a:noFill/>
                </a:uFill>
                <a:hlinkClick r:id="rId3">
                  <a:extLst>
                    <a:ext uri="{A12FA001-AC4F-418D-AE19-62706E023703}">
                      <ahyp:hlinkClr val="tx"/>
                    </a:ext>
                  </a:extLst>
                </a:hlinkClick>
              </a:rPr>
              <a:t>machine learning</a:t>
            </a:r>
            <a:r>
              <a:rPr lang="en-GB" sz="4392">
                <a:solidFill>
                  <a:srgbClr val="525252"/>
                </a:solidFill>
                <a:highlight>
                  <a:srgbClr val="FFFFFF"/>
                </a:highlight>
              </a:rPr>
              <a:t> and are at the heart of </a:t>
            </a:r>
            <a:r>
              <a:rPr lang="en-GB" sz="4392">
                <a:solidFill>
                  <a:srgbClr val="0062FF"/>
                </a:solidFill>
                <a:highlight>
                  <a:srgbClr val="FFFFFF"/>
                </a:highlight>
                <a:uFill>
                  <a:noFill/>
                </a:uFill>
                <a:hlinkClick r:id="rId4">
                  <a:extLst>
                    <a:ext uri="{A12FA001-AC4F-418D-AE19-62706E023703}">
                      <ahyp:hlinkClr val="tx"/>
                    </a:ext>
                  </a:extLst>
                </a:hlinkClick>
              </a:rPr>
              <a:t>deep learning</a:t>
            </a:r>
            <a:r>
              <a:rPr lang="en-GB" sz="4392">
                <a:solidFill>
                  <a:srgbClr val="525252"/>
                </a:solidFill>
                <a:highlight>
                  <a:srgbClr val="FFFFFF"/>
                </a:highlight>
              </a:rPr>
              <a:t> algorithms. Their name and structure are inspired by the human brain, mimicking the way that biological neurons signal to one another.</a:t>
            </a:r>
            <a:endParaRPr sz="4392">
              <a:solidFill>
                <a:srgbClr val="525252"/>
              </a:solidFill>
              <a:highlight>
                <a:srgbClr val="FFFFFF"/>
              </a:highlight>
            </a:endParaRPr>
          </a:p>
          <a:p>
            <a:pPr indent="0" lvl="0" marL="0" rtl="0" algn="l">
              <a:spcBef>
                <a:spcPts val="1200"/>
              </a:spcBef>
              <a:spcAft>
                <a:spcPts val="0"/>
              </a:spcAft>
              <a:buNone/>
            </a:pPr>
            <a:r>
              <a:t/>
            </a:r>
            <a:endParaRPr sz="1300">
              <a:solidFill>
                <a:srgbClr val="525252"/>
              </a:solidFill>
              <a:highlight>
                <a:srgbClr val="FFFFFF"/>
              </a:highlight>
            </a:endParaRPr>
          </a:p>
          <a:p>
            <a:pPr indent="0" lvl="0" marL="0" rtl="0" algn="l">
              <a:spcBef>
                <a:spcPts val="1200"/>
              </a:spcBef>
              <a:spcAft>
                <a:spcPts val="0"/>
              </a:spcAft>
              <a:buNone/>
            </a:pPr>
            <a:r>
              <a:t/>
            </a:r>
            <a:endParaRPr sz="1300">
              <a:solidFill>
                <a:srgbClr val="525252"/>
              </a:solidFill>
              <a:highlight>
                <a:srgbClr val="FFFFFF"/>
              </a:highlight>
            </a:endParaRPr>
          </a:p>
          <a:p>
            <a:pPr indent="0" lvl="0" marL="0" rtl="0" algn="l">
              <a:spcBef>
                <a:spcPts val="1200"/>
              </a:spcBef>
              <a:spcAft>
                <a:spcPts val="0"/>
              </a:spcAft>
              <a:buNone/>
            </a:pPr>
            <a:r>
              <a:t/>
            </a:r>
            <a:endParaRPr sz="1300">
              <a:solidFill>
                <a:srgbClr val="525252"/>
              </a:solidFill>
              <a:highlight>
                <a:srgbClr val="FFFFFF"/>
              </a:highlight>
            </a:endParaRPr>
          </a:p>
          <a:p>
            <a:pPr indent="0" lvl="0" marL="0" rtl="0" algn="l">
              <a:spcBef>
                <a:spcPts val="1200"/>
              </a:spcBef>
              <a:spcAft>
                <a:spcPts val="0"/>
              </a:spcAft>
              <a:buNone/>
            </a:pPr>
            <a:r>
              <a:t/>
            </a:r>
            <a:endParaRPr sz="1300">
              <a:solidFill>
                <a:srgbClr val="525252"/>
              </a:solidFill>
              <a:highlight>
                <a:srgbClr val="FFFFFF"/>
              </a:highlight>
            </a:endParaRPr>
          </a:p>
          <a:p>
            <a:pPr indent="0" lvl="0" marL="0" rtl="0" algn="l">
              <a:spcBef>
                <a:spcPts val="1200"/>
              </a:spcBef>
              <a:spcAft>
                <a:spcPts val="0"/>
              </a:spcAft>
              <a:buNone/>
            </a:pPr>
            <a:r>
              <a:t/>
            </a:r>
            <a:endParaRPr sz="1300">
              <a:solidFill>
                <a:srgbClr val="525252"/>
              </a:solidFill>
              <a:highlight>
                <a:srgbClr val="FFFFFF"/>
              </a:highlight>
            </a:endParaRPr>
          </a:p>
          <a:p>
            <a:pPr indent="0" lvl="0" marL="0" rtl="0" algn="l">
              <a:spcBef>
                <a:spcPts val="1200"/>
              </a:spcBef>
              <a:spcAft>
                <a:spcPts val="0"/>
              </a:spcAft>
              <a:buNone/>
            </a:pPr>
            <a:r>
              <a:t/>
            </a:r>
            <a:endParaRPr sz="1300">
              <a:solidFill>
                <a:srgbClr val="525252"/>
              </a:solidFill>
              <a:highlight>
                <a:srgbClr val="FFFFFF"/>
              </a:highlight>
            </a:endParaRPr>
          </a:p>
          <a:p>
            <a:pPr indent="0" lvl="0" marL="0" rtl="0" algn="l">
              <a:spcBef>
                <a:spcPts val="1200"/>
              </a:spcBef>
              <a:spcAft>
                <a:spcPts val="0"/>
              </a:spcAft>
              <a:buNone/>
            </a:pPr>
            <a:r>
              <a:t/>
            </a:r>
            <a:endParaRPr sz="1300">
              <a:solidFill>
                <a:srgbClr val="525252"/>
              </a:solidFill>
              <a:highlight>
                <a:srgbClr val="FFFFFF"/>
              </a:highlight>
            </a:endParaRPr>
          </a:p>
          <a:p>
            <a:pPr indent="0" lvl="0" marL="0" rtl="0" algn="l">
              <a:spcBef>
                <a:spcPts val="1200"/>
              </a:spcBef>
              <a:spcAft>
                <a:spcPts val="0"/>
              </a:spcAft>
              <a:buNone/>
            </a:pPr>
            <a:r>
              <a:t/>
            </a:r>
            <a:endParaRPr sz="1300">
              <a:solidFill>
                <a:srgbClr val="525252"/>
              </a:solidFill>
              <a:highlight>
                <a:srgbClr val="FFFFFF"/>
              </a:highlight>
            </a:endParaRPr>
          </a:p>
          <a:p>
            <a:pPr indent="0" lvl="0" marL="0" rtl="0" algn="l">
              <a:spcBef>
                <a:spcPts val="1200"/>
              </a:spcBef>
              <a:spcAft>
                <a:spcPts val="0"/>
              </a:spcAft>
              <a:buNone/>
            </a:pPr>
            <a:r>
              <a:t/>
            </a:r>
            <a:endParaRPr sz="1300">
              <a:solidFill>
                <a:srgbClr val="525252"/>
              </a:solidFill>
              <a:highlight>
                <a:srgbClr val="FFFFFF"/>
              </a:highlight>
            </a:endParaRPr>
          </a:p>
          <a:p>
            <a:pPr indent="0" lvl="0" marL="0" rtl="0" algn="l">
              <a:spcBef>
                <a:spcPts val="1200"/>
              </a:spcBef>
              <a:spcAft>
                <a:spcPts val="0"/>
              </a:spcAft>
              <a:buNone/>
            </a:pPr>
            <a:r>
              <a:t/>
            </a:r>
            <a:endParaRPr sz="4138">
              <a:solidFill>
                <a:srgbClr val="525252"/>
              </a:solidFill>
              <a:highlight>
                <a:srgbClr val="FFFFFF"/>
              </a:highlight>
            </a:endParaRPr>
          </a:p>
          <a:p>
            <a:pPr indent="0" lvl="0" marL="0" rtl="0" algn="l">
              <a:spcBef>
                <a:spcPts val="1200"/>
              </a:spcBef>
              <a:spcAft>
                <a:spcPts val="0"/>
              </a:spcAft>
              <a:buNone/>
            </a:pPr>
            <a:r>
              <a:rPr lang="en-GB" sz="4138">
                <a:solidFill>
                  <a:srgbClr val="525252"/>
                </a:solidFill>
                <a:highlight>
                  <a:srgbClr val="FFFFFF"/>
                </a:highlight>
              </a:rPr>
              <a:t>2)Artificial neural networks (ANNs) are comprised of a node layers, containing an input layer, one or more hidden layers, and an output layer. Each node, or artificial neuron, connects to another and has an associated weight and threshold. If the output of any individual node is above the specified threshold value, that node is activated, sending data to the next layer of the network. Otherwise, no data is passed along to the next layer of the network.</a:t>
            </a:r>
            <a:endParaRPr sz="4138">
              <a:solidFill>
                <a:srgbClr val="525252"/>
              </a:solidFill>
              <a:highlight>
                <a:srgbClr val="FFFFFF"/>
              </a:highlight>
            </a:endParaRPr>
          </a:p>
          <a:p>
            <a:pPr indent="0" lvl="0" marL="0" rtl="0" algn="l">
              <a:spcBef>
                <a:spcPts val="1200"/>
              </a:spcBef>
              <a:spcAft>
                <a:spcPts val="0"/>
              </a:spcAft>
              <a:buNone/>
            </a:pPr>
            <a:r>
              <a:t/>
            </a:r>
            <a:endParaRPr sz="1600">
              <a:solidFill>
                <a:srgbClr val="52525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500">
              <a:solidFill>
                <a:srgbClr val="525252"/>
              </a:solidFill>
              <a:highlight>
                <a:srgbClr val="FFFFFF"/>
              </a:highlight>
              <a:latin typeface="Arial"/>
              <a:ea typeface="Arial"/>
              <a:cs typeface="Arial"/>
              <a:sym typeface="Arial"/>
            </a:endParaRPr>
          </a:p>
        </p:txBody>
      </p:sp>
      <p:pic>
        <p:nvPicPr>
          <p:cNvPr id="70" name="Google Shape;70;p15"/>
          <p:cNvPicPr preferRelativeResize="0"/>
          <p:nvPr/>
        </p:nvPicPr>
        <p:blipFill>
          <a:blip r:embed="rId5">
            <a:alphaModFix/>
          </a:blip>
          <a:stretch>
            <a:fillRect/>
          </a:stretch>
        </p:blipFill>
        <p:spPr>
          <a:xfrm>
            <a:off x="1998875" y="1995775"/>
            <a:ext cx="3385250" cy="1849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problems in neural networks</a:t>
            </a:r>
            <a:endParaRPr/>
          </a:p>
        </p:txBody>
      </p:sp>
      <p:sp>
        <p:nvSpPr>
          <p:cNvPr id="246" name="Google Shape;246;p42"/>
          <p:cNvSpPr txBox="1"/>
          <p:nvPr>
            <p:ph idx="1" type="body"/>
          </p:nvPr>
        </p:nvSpPr>
        <p:spPr>
          <a:xfrm>
            <a:off x="311700" y="1022325"/>
            <a:ext cx="8520600" cy="3546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b="1" lang="en-GB" sz="1495"/>
              <a:t>∙ Vanishing gradients: as we add more and more hidden layers, back-propagation becomes less and less useful in passing information to the lower layers. In effect, as information is passed back, the gradients begin to vanish and become small relative to the weights of the networks. </a:t>
            </a:r>
            <a:endParaRPr b="1" sz="1495"/>
          </a:p>
          <a:p>
            <a:pPr indent="0" lvl="0" marL="0" rtl="0" algn="l">
              <a:lnSpc>
                <a:spcPct val="105000"/>
              </a:lnSpc>
              <a:spcBef>
                <a:spcPts val="1200"/>
              </a:spcBef>
              <a:spcAft>
                <a:spcPts val="0"/>
              </a:spcAft>
              <a:buSzPts val="852"/>
              <a:buNone/>
            </a:pPr>
            <a:r>
              <a:rPr b="1" lang="en-GB" sz="1495"/>
              <a:t>∙ Difficulty in Optimization: In deeper networks the parameter space is large, and surface being optimized has complex structures. Gradient descent becomes very inefficient. </a:t>
            </a:r>
            <a:endParaRPr b="1" sz="1495"/>
          </a:p>
          <a:p>
            <a:pPr indent="0" lvl="0" marL="0" rtl="0" algn="l">
              <a:lnSpc>
                <a:spcPct val="105000"/>
              </a:lnSpc>
              <a:spcBef>
                <a:spcPts val="1200"/>
              </a:spcBef>
              <a:spcAft>
                <a:spcPts val="1200"/>
              </a:spcAft>
              <a:buSzPts val="852"/>
              <a:buNone/>
            </a:pPr>
            <a:r>
              <a:rPr b="1" lang="en-GB" sz="1495"/>
              <a:t>∙ Overfitting: perhaps the central problem in Machine Learning. Briefly, over-fitting describes the phenomenon of fitting the training data too closely, maybe with hypotheses that are too complex. In such a case, your learner ends up fitting the training data really well, but will perform much, much more poorly on real example</a:t>
            </a:r>
            <a:endParaRPr b="1" sz="1495"/>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3"/>
          <p:cNvSpPr txBox="1"/>
          <p:nvPr>
            <p:ph type="title"/>
          </p:nvPr>
        </p:nvSpPr>
        <p:spPr>
          <a:xfrm>
            <a:off x="311700" y="0"/>
            <a:ext cx="8520600" cy="63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Vanishing gradient</a:t>
            </a:r>
            <a:endParaRPr/>
          </a:p>
        </p:txBody>
      </p:sp>
      <p:sp>
        <p:nvSpPr>
          <p:cNvPr id="252" name="Google Shape;252;p43"/>
          <p:cNvSpPr txBox="1"/>
          <p:nvPr>
            <p:ph idx="1" type="body"/>
          </p:nvPr>
        </p:nvSpPr>
        <p:spPr>
          <a:xfrm>
            <a:off x="311700" y="638475"/>
            <a:ext cx="8520600" cy="431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Given the N is very large, the back propagation of error to initial layers in the network is almost zero and thereby no learning.</a:t>
            </a:r>
            <a:endParaRPr/>
          </a:p>
          <a:p>
            <a:pPr indent="0" lvl="0" marL="0" rtl="0" algn="l">
              <a:spcBef>
                <a:spcPts val="1200"/>
              </a:spcBef>
              <a:spcAft>
                <a:spcPts val="1200"/>
              </a:spcAft>
              <a:buNone/>
            </a:pPr>
            <a:r>
              <a:t/>
            </a:r>
            <a:endParaRPr/>
          </a:p>
        </p:txBody>
      </p:sp>
      <p:pic>
        <p:nvPicPr>
          <p:cNvPr id="253" name="Google Shape;253;p43"/>
          <p:cNvPicPr preferRelativeResize="0"/>
          <p:nvPr/>
        </p:nvPicPr>
        <p:blipFill>
          <a:blip r:embed="rId3">
            <a:alphaModFix/>
          </a:blip>
          <a:stretch>
            <a:fillRect/>
          </a:stretch>
        </p:blipFill>
        <p:spPr>
          <a:xfrm>
            <a:off x="392225" y="1674850"/>
            <a:ext cx="8440074" cy="3275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311700" y="292850"/>
            <a:ext cx="8520600" cy="24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9" name="Google Shape;259;p44"/>
          <p:cNvSpPr txBox="1"/>
          <p:nvPr>
            <p:ph idx="1" type="body"/>
          </p:nvPr>
        </p:nvSpPr>
        <p:spPr>
          <a:xfrm>
            <a:off x="311700" y="664075"/>
            <a:ext cx="8520600" cy="390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0" name="Google Shape;260;p44"/>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
            </a:r>
            <a:endParaRPr/>
          </a:p>
        </p:txBody>
      </p:sp>
      <p:sp>
        <p:nvSpPr>
          <p:cNvPr id="266" name="Google Shape;266;p4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7" name="Google Shape;267;p45"/>
          <p:cNvPicPr preferRelativeResize="0"/>
          <p:nvPr/>
        </p:nvPicPr>
        <p:blipFill>
          <a:blip r:embed="rId3">
            <a:alphaModFix/>
          </a:blip>
          <a:stretch>
            <a:fillRect/>
          </a:stretch>
        </p:blipFill>
        <p:spPr>
          <a:xfrm>
            <a:off x="0" y="0"/>
            <a:ext cx="9067925" cy="51434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3" name="Google Shape;273;p4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4" name="Google Shape;274;p46"/>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0" name="Google Shape;280;p4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1" name="Google Shape;281;p47"/>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7" name="Google Shape;287;p4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8" name="Google Shape;288;p48"/>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neural networks work?</a:t>
            </a:r>
            <a:endParaRPr/>
          </a:p>
        </p:txBody>
      </p:sp>
      <p:sp>
        <p:nvSpPr>
          <p:cNvPr id="76" name="Google Shape;76;p16"/>
          <p:cNvSpPr txBox="1"/>
          <p:nvPr>
            <p:ph idx="1" type="body"/>
          </p:nvPr>
        </p:nvSpPr>
        <p:spPr>
          <a:xfrm>
            <a:off x="311700" y="914000"/>
            <a:ext cx="8520600" cy="365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Step1)Each node is composed of input data,weights,bias and an output.</a:t>
            </a:r>
            <a:r>
              <a:rPr lang="en-GB">
                <a:solidFill>
                  <a:srgbClr val="525252"/>
                </a:solidFill>
                <a:highlight>
                  <a:srgbClr val="FFFFFF"/>
                </a:highlight>
              </a:rPr>
              <a:t>Once an input layer is determined, weights are assigned. These weights help determine the importance of any given variable</a:t>
            </a:r>
            <a:endParaRPr sz="2400"/>
          </a:p>
          <a:p>
            <a:pPr indent="0" lvl="0" marL="0" rtl="0" algn="l">
              <a:spcBef>
                <a:spcPts val="1200"/>
              </a:spcBef>
              <a:spcAft>
                <a:spcPts val="0"/>
              </a:spcAft>
              <a:buNone/>
            </a:pPr>
            <a:r>
              <a:rPr lang="en-GB"/>
              <a:t>Step2)All inputs are multiplied by their respective weights and summed up with their respective biases.</a:t>
            </a:r>
            <a:endParaRPr/>
          </a:p>
          <a:p>
            <a:pPr indent="0" lvl="0" marL="0" rtl="0" algn="l">
              <a:spcBef>
                <a:spcPts val="120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108875" y="3236175"/>
            <a:ext cx="8603798" cy="1746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06675"/>
            <a:ext cx="8520600" cy="90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500">
                <a:latin typeface="Source Code Pro"/>
                <a:ea typeface="Source Code Pro"/>
                <a:cs typeface="Source Code Pro"/>
                <a:sym typeface="Source Code Pro"/>
              </a:rPr>
              <a:t>step7)Now weighs,bias are updated by multiplication with our step size and the resulting value is subtracted from old value and new value becomes are again optimized iteratively until it reaches global minima.</a:t>
            </a:r>
            <a:endParaRPr b="0" sz="1500">
              <a:latin typeface="Source Code Pro"/>
              <a:ea typeface="Source Code Pro"/>
              <a:cs typeface="Source Code Pro"/>
              <a:sym typeface="Source Code Pro"/>
            </a:endParaRPr>
          </a:p>
        </p:txBody>
      </p:sp>
      <p:sp>
        <p:nvSpPr>
          <p:cNvPr id="83" name="Google Shape;83;p17"/>
          <p:cNvSpPr txBox="1"/>
          <p:nvPr>
            <p:ph idx="1" type="body"/>
          </p:nvPr>
        </p:nvSpPr>
        <p:spPr>
          <a:xfrm>
            <a:off x="311700" y="1011175"/>
            <a:ext cx="8520600" cy="398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GB" sz="2400">
                <a:latin typeface="Pacifico"/>
                <a:ea typeface="Pacifico"/>
                <a:cs typeface="Pacifico"/>
                <a:sym typeface="Pacifico"/>
              </a:rPr>
              <a:t>In this picture there are two </a:t>
            </a:r>
            <a:r>
              <a:rPr b="1" i="1" lang="en-GB" sz="2400">
                <a:latin typeface="Pacifico"/>
                <a:ea typeface="Pacifico"/>
                <a:cs typeface="Pacifico"/>
                <a:sym typeface="Pacifico"/>
              </a:rPr>
              <a:t>input</a:t>
            </a:r>
            <a:r>
              <a:rPr b="1" i="1" lang="en-GB" sz="2400">
                <a:latin typeface="Pacifico"/>
                <a:ea typeface="Pacifico"/>
                <a:cs typeface="Pacifico"/>
                <a:sym typeface="Pacifico"/>
              </a:rPr>
              <a:t> nodes and </a:t>
            </a:r>
            <a:endParaRPr b="1" i="1" sz="2400">
              <a:latin typeface="Pacifico"/>
              <a:ea typeface="Pacifico"/>
              <a:cs typeface="Pacifico"/>
              <a:sym typeface="Pacifico"/>
            </a:endParaRPr>
          </a:p>
          <a:p>
            <a:pPr indent="0" lvl="0" marL="0" rtl="0" algn="l">
              <a:spcBef>
                <a:spcPts val="1200"/>
              </a:spcBef>
              <a:spcAft>
                <a:spcPts val="0"/>
              </a:spcAft>
              <a:buNone/>
            </a:pPr>
            <a:r>
              <a:rPr b="1" i="1" lang="en-GB" sz="2400">
                <a:latin typeface="Pacifico"/>
                <a:ea typeface="Pacifico"/>
                <a:cs typeface="Pacifico"/>
                <a:sym typeface="Pacifico"/>
              </a:rPr>
              <a:t>One hidden layer with 4 nodes and an output</a:t>
            </a:r>
            <a:endParaRPr b="1" i="1" sz="2400">
              <a:latin typeface="Pacifico"/>
              <a:ea typeface="Pacifico"/>
              <a:cs typeface="Pacifico"/>
              <a:sym typeface="Pacifico"/>
            </a:endParaRPr>
          </a:p>
          <a:p>
            <a:pPr indent="0" lvl="0" marL="0" rtl="0" algn="l">
              <a:spcBef>
                <a:spcPts val="1200"/>
              </a:spcBef>
              <a:spcAft>
                <a:spcPts val="0"/>
              </a:spcAft>
              <a:buNone/>
            </a:pPr>
            <a:r>
              <a:rPr b="1" i="1" lang="en-GB" sz="2400">
                <a:latin typeface="Pacifico"/>
                <a:ea typeface="Pacifico"/>
                <a:cs typeface="Pacifico"/>
                <a:sym typeface="Pacifico"/>
              </a:rPr>
              <a:t>With two nodes.So when a input is sent thro</a:t>
            </a:r>
            <a:endParaRPr b="1" i="1" sz="2400">
              <a:latin typeface="Pacifico"/>
              <a:ea typeface="Pacifico"/>
              <a:cs typeface="Pacifico"/>
              <a:sym typeface="Pacifico"/>
            </a:endParaRPr>
          </a:p>
          <a:p>
            <a:pPr indent="0" lvl="0" marL="0" rtl="0" algn="l">
              <a:spcBef>
                <a:spcPts val="1200"/>
              </a:spcBef>
              <a:spcAft>
                <a:spcPts val="0"/>
              </a:spcAft>
              <a:buNone/>
            </a:pPr>
            <a:r>
              <a:rPr b="1" i="1" lang="en-GB" sz="2400">
                <a:latin typeface="Pacifico"/>
                <a:ea typeface="Pacifico"/>
                <a:cs typeface="Pacifico"/>
                <a:sym typeface="Pacifico"/>
              </a:rPr>
              <a:t>Input layer to hidden layers it predicts and </a:t>
            </a:r>
            <a:endParaRPr b="1" i="1" sz="2400">
              <a:latin typeface="Pacifico"/>
              <a:ea typeface="Pacifico"/>
              <a:cs typeface="Pacifico"/>
              <a:sym typeface="Pacifico"/>
            </a:endParaRPr>
          </a:p>
          <a:p>
            <a:pPr indent="0" lvl="0" marL="0" rtl="0" algn="l">
              <a:spcBef>
                <a:spcPts val="1200"/>
              </a:spcBef>
              <a:spcAft>
                <a:spcPts val="0"/>
              </a:spcAft>
              <a:buNone/>
            </a:pPr>
            <a:r>
              <a:rPr b="1" i="1" lang="en-GB" sz="2400">
                <a:latin typeface="Pacifico"/>
                <a:ea typeface="Pacifico"/>
                <a:cs typeface="Pacifico"/>
                <a:sym typeface="Pacifico"/>
              </a:rPr>
              <a:t>Output value is optimized until its near to </a:t>
            </a:r>
            <a:endParaRPr b="1" i="1" sz="2400">
              <a:latin typeface="Pacifico"/>
              <a:ea typeface="Pacifico"/>
              <a:cs typeface="Pacifico"/>
              <a:sym typeface="Pacifico"/>
            </a:endParaRPr>
          </a:p>
          <a:p>
            <a:pPr indent="0" lvl="0" marL="0" rtl="0" algn="l">
              <a:spcBef>
                <a:spcPts val="1200"/>
              </a:spcBef>
              <a:spcAft>
                <a:spcPts val="0"/>
              </a:spcAft>
              <a:buNone/>
            </a:pPr>
            <a:r>
              <a:rPr b="1" i="1" lang="en-GB" sz="2400">
                <a:latin typeface="Pacifico"/>
                <a:ea typeface="Pacifico"/>
                <a:cs typeface="Pacifico"/>
                <a:sym typeface="Pacifico"/>
              </a:rPr>
              <a:t>That value using back </a:t>
            </a:r>
            <a:r>
              <a:rPr b="1" i="1" lang="en-GB" sz="2400">
                <a:latin typeface="Pacifico"/>
                <a:ea typeface="Pacifico"/>
                <a:cs typeface="Pacifico"/>
                <a:sym typeface="Pacifico"/>
              </a:rPr>
              <a:t>propagation</a:t>
            </a:r>
            <a:r>
              <a:rPr b="1" i="1" lang="en-GB" sz="2400">
                <a:latin typeface="Pacifico"/>
                <a:ea typeface="Pacifico"/>
                <a:cs typeface="Pacifico"/>
                <a:sym typeface="Pacifico"/>
              </a:rPr>
              <a:t>.</a:t>
            </a:r>
            <a:endParaRPr b="1" i="1" sz="2400">
              <a:latin typeface="Pacifico"/>
              <a:ea typeface="Pacifico"/>
              <a:cs typeface="Pacifico"/>
              <a:sym typeface="Pacifico"/>
            </a:endParaRPr>
          </a:p>
          <a:p>
            <a:pPr indent="0" lvl="0" marL="0" rtl="0" algn="l">
              <a:spcBef>
                <a:spcPts val="1200"/>
              </a:spcBef>
              <a:spcAft>
                <a:spcPts val="1200"/>
              </a:spcAft>
              <a:buNone/>
            </a:pPr>
            <a:r>
              <a:t/>
            </a:r>
            <a:endParaRPr b="1" sz="2400">
              <a:latin typeface="Amatic SC"/>
              <a:ea typeface="Amatic SC"/>
              <a:cs typeface="Amatic SC"/>
              <a:sym typeface="Amatic SC"/>
            </a:endParaRPr>
          </a:p>
        </p:txBody>
      </p:sp>
      <p:pic>
        <p:nvPicPr>
          <p:cNvPr id="84" name="Google Shape;84;p17"/>
          <p:cNvPicPr preferRelativeResize="0"/>
          <p:nvPr/>
        </p:nvPicPr>
        <p:blipFill>
          <a:blip r:embed="rId3">
            <a:alphaModFix/>
          </a:blip>
          <a:stretch>
            <a:fillRect/>
          </a:stretch>
        </p:blipFill>
        <p:spPr>
          <a:xfrm>
            <a:off x="6245975" y="1214900"/>
            <a:ext cx="2713900" cy="3203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92850"/>
            <a:ext cx="8520600" cy="72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sz="1800">
                <a:latin typeface="Source Code Pro"/>
                <a:ea typeface="Source Code Pro"/>
                <a:cs typeface="Source Code Pro"/>
                <a:sym typeface="Source Code Pro"/>
              </a:rPr>
              <a:t>step3)Now the resulting sum of weights with input and bias is sent into a hidden layer where we specify a activation function.</a:t>
            </a:r>
            <a:endParaRPr b="0" sz="1800">
              <a:latin typeface="Source Code Pro"/>
              <a:ea typeface="Source Code Pro"/>
              <a:cs typeface="Source Code Pro"/>
              <a:sym typeface="Source Code Pro"/>
            </a:endParaRPr>
          </a:p>
        </p:txBody>
      </p:sp>
      <p:sp>
        <p:nvSpPr>
          <p:cNvPr id="90" name="Google Shape;90;p18"/>
          <p:cNvSpPr txBox="1"/>
          <p:nvPr>
            <p:ph idx="1" type="body"/>
          </p:nvPr>
        </p:nvSpPr>
        <p:spPr>
          <a:xfrm>
            <a:off x="311700" y="1016750"/>
            <a:ext cx="8520600" cy="4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step4)The bent line inside the activation function is the one which helps to fit a squiggle inside the data.It can be shaped by a parameter value.</a:t>
            </a:r>
            <a:endParaRPr sz="1600"/>
          </a:p>
          <a:p>
            <a:pPr indent="0" lvl="0" marL="0" rtl="0" algn="l">
              <a:spcBef>
                <a:spcPts val="1200"/>
              </a:spcBef>
              <a:spcAft>
                <a:spcPts val="0"/>
              </a:spcAft>
              <a:buNone/>
            </a:pPr>
            <a:r>
              <a:rPr lang="en-GB" sz="1600"/>
              <a:t>step5)each node in hidden layer uses different portions of a activation function.Generally,weights in neural network are initialized using zero initialization,Random initialization…etc.</a:t>
            </a:r>
            <a:endParaRPr sz="1600"/>
          </a:p>
          <a:p>
            <a:pPr indent="0" lvl="0" marL="0" rtl="0" algn="l">
              <a:spcBef>
                <a:spcPts val="1200"/>
              </a:spcBef>
              <a:spcAft>
                <a:spcPts val="0"/>
              </a:spcAft>
              <a:buNone/>
            </a:pPr>
            <a:r>
              <a:rPr lang="en-GB" sz="1600"/>
              <a:t>step6)Now depending upon the loss function we use the optimization process takes place by the method of back </a:t>
            </a:r>
            <a:r>
              <a:rPr lang="en-GB" sz="1600"/>
              <a:t>propagation</a:t>
            </a:r>
            <a:r>
              <a:rPr lang="en-GB" sz="1600"/>
              <a:t> where each weight,bias is updated through partial derivative method by updating through each step.Here use of chain rule becomes and essential part as the derivative of our loss with respect to each weight and bias is updated accordingly.</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neural networks id different from ml?</a:t>
            </a:r>
            <a:endParaRPr/>
          </a:p>
        </p:txBody>
      </p:sp>
      <p:sp>
        <p:nvSpPr>
          <p:cNvPr id="96" name="Google Shape;96;p19"/>
          <p:cNvSpPr txBox="1"/>
          <p:nvPr>
            <p:ph idx="1" type="body"/>
          </p:nvPr>
        </p:nvSpPr>
        <p:spPr>
          <a:xfrm>
            <a:off x="311700" y="1228675"/>
            <a:ext cx="8520600" cy="3813000"/>
          </a:xfrm>
          <a:prstGeom prst="rect">
            <a:avLst/>
          </a:prstGeom>
        </p:spPr>
        <p:txBody>
          <a:bodyPr anchorCtr="0" anchor="t" bIns="91425" lIns="91425" spcFirstLastPara="1" rIns="91425" wrap="square" tIns="91425">
            <a:normAutofit fontScale="25000" lnSpcReduction="20000"/>
          </a:bodyPr>
          <a:lstStyle/>
          <a:p>
            <a:pPr indent="0" lvl="0" marL="0" rtl="0" algn="l">
              <a:lnSpc>
                <a:spcPct val="175000"/>
              </a:lnSpc>
              <a:spcBef>
                <a:spcPts val="0"/>
              </a:spcBef>
              <a:spcAft>
                <a:spcPts val="0"/>
              </a:spcAft>
              <a:buNone/>
            </a:pPr>
            <a:r>
              <a:rPr lang="en-GB" sz="5200">
                <a:solidFill>
                  <a:srgbClr val="000000"/>
                </a:solidFill>
                <a:highlight>
                  <a:srgbClr val="FFFFFF"/>
                </a:highlight>
              </a:rPr>
              <a:t>1. Machine Learning uses advanced algorithms that parse data, learns from it, and use those learnings to discover meaningful patterns of interest. Whereas a Neural Network consists of an assortment of algorithms used in Machine Learning for data modelling using graphs of neurons.</a:t>
            </a:r>
            <a:endParaRPr sz="5200">
              <a:solidFill>
                <a:srgbClr val="000000"/>
              </a:solidFill>
              <a:highlight>
                <a:srgbClr val="FFFFFF"/>
              </a:highlight>
            </a:endParaRPr>
          </a:p>
          <a:p>
            <a:pPr indent="0" lvl="0" marL="0" rtl="0" algn="l">
              <a:lnSpc>
                <a:spcPct val="175000"/>
              </a:lnSpc>
              <a:spcBef>
                <a:spcPts val="2300"/>
              </a:spcBef>
              <a:spcAft>
                <a:spcPts val="0"/>
              </a:spcAft>
              <a:buNone/>
            </a:pPr>
            <a:r>
              <a:rPr lang="en-GB" sz="5200">
                <a:solidFill>
                  <a:srgbClr val="000000"/>
                </a:solidFill>
                <a:highlight>
                  <a:srgbClr val="FFFFFF"/>
                </a:highlight>
              </a:rPr>
              <a:t>2. While a Machine Learning model makes decisions according to what it has learned from the data, a Neural Network arranges algorithms in a fashion that it can make accurate decisions by itself. Thus, although Machine Learning models can learn from data, in the initial stages, they may require some human intervention.Neural networks do not require human intervention as the nested layers within pass the data through hierarchies of various concepts, which eventually makes them capable of learning through their own errors.</a:t>
            </a:r>
            <a:endParaRPr sz="5200">
              <a:solidFill>
                <a:srgbClr val="000000"/>
              </a:solidFill>
              <a:highlight>
                <a:srgbClr val="FFFFFF"/>
              </a:highlight>
            </a:endParaRPr>
          </a:p>
          <a:p>
            <a:pPr indent="0" lvl="0" marL="0" rtl="0" algn="l">
              <a:lnSpc>
                <a:spcPct val="175000"/>
              </a:lnSpc>
              <a:spcBef>
                <a:spcPts val="2300"/>
              </a:spcBef>
              <a:spcAft>
                <a:spcPts val="0"/>
              </a:spcAft>
              <a:buNone/>
            </a:pPr>
            <a:r>
              <a:t/>
            </a:r>
            <a:endParaRPr sz="4400">
              <a:solidFill>
                <a:srgbClr val="000000"/>
              </a:solidFill>
              <a:highlight>
                <a:srgbClr val="FFFFFF"/>
              </a:highlight>
            </a:endParaRPr>
          </a:p>
          <a:p>
            <a:pPr indent="0" lvl="0" marL="0" rtl="0" algn="l">
              <a:spcBef>
                <a:spcPts val="23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170275" y="0"/>
            <a:ext cx="8585100" cy="33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sz="1400">
                <a:latin typeface="Source Code Pro"/>
                <a:ea typeface="Source Code Pro"/>
                <a:cs typeface="Source Code Pro"/>
                <a:sym typeface="Source Code Pro"/>
              </a:rPr>
              <a:t>.</a:t>
            </a:r>
            <a:endParaRPr b="0" sz="1400">
              <a:latin typeface="Source Code Pro"/>
              <a:ea typeface="Source Code Pro"/>
              <a:cs typeface="Source Code Pro"/>
              <a:sym typeface="Source Code Pro"/>
            </a:endParaRPr>
          </a:p>
        </p:txBody>
      </p:sp>
      <p:sp>
        <p:nvSpPr>
          <p:cNvPr id="102" name="Google Shape;102;p20"/>
          <p:cNvSpPr txBox="1"/>
          <p:nvPr>
            <p:ph idx="1" type="body"/>
          </p:nvPr>
        </p:nvSpPr>
        <p:spPr>
          <a:xfrm>
            <a:off x="247200" y="75525"/>
            <a:ext cx="8585100" cy="48747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SzPts val="275"/>
              <a:buNone/>
            </a:pPr>
            <a:r>
              <a:rPr lang="en-GB" sz="1200">
                <a:solidFill>
                  <a:srgbClr val="000000"/>
                </a:solidFill>
                <a:highlight>
                  <a:srgbClr val="FFFFFF"/>
                </a:highlight>
              </a:rPr>
              <a:t>3. As we mentioned earlier, Machine learning models can be categorized under two types – supervised and unsupervised learning models. However, Neural Networks can be classified into feed-forward, recurrent, convolutional, and modular Neural Networks.</a:t>
            </a:r>
            <a:endParaRPr sz="1200">
              <a:solidFill>
                <a:srgbClr val="000000"/>
              </a:solidFill>
              <a:highlight>
                <a:srgbClr val="FFFFFF"/>
              </a:highlight>
            </a:endParaRPr>
          </a:p>
          <a:p>
            <a:pPr indent="0" lvl="0" marL="0" rtl="0" algn="l">
              <a:lnSpc>
                <a:spcPct val="175000"/>
              </a:lnSpc>
              <a:spcBef>
                <a:spcPts val="2300"/>
              </a:spcBef>
              <a:spcAft>
                <a:spcPts val="0"/>
              </a:spcAft>
              <a:buSzPts val="275"/>
              <a:buNone/>
            </a:pPr>
            <a:r>
              <a:rPr lang="en-GB" sz="1200">
                <a:solidFill>
                  <a:srgbClr val="000000"/>
                </a:solidFill>
                <a:highlight>
                  <a:srgbClr val="FFFFFF"/>
                </a:highlight>
              </a:rPr>
              <a:t>4. An ML model works in a simple fashion – it is fed with data and learns from it. With time, the ML model becomes more mature and trained as it continually learns from the data. On the contrary, the structure of a Neural Network is quite complicated. In it, the data passes through several layers of interconnected nodes, wherein each node classifies the characteristics and information of the previous layer before passing the results on to other nodes in subsequent layers. </a:t>
            </a:r>
            <a:endParaRPr sz="1200">
              <a:solidFill>
                <a:srgbClr val="000000"/>
              </a:solidFill>
              <a:highlight>
                <a:srgbClr val="FFFFFF"/>
              </a:highlight>
            </a:endParaRPr>
          </a:p>
          <a:p>
            <a:pPr indent="0" lvl="0" marL="0" rtl="0" algn="l">
              <a:lnSpc>
                <a:spcPct val="175000"/>
              </a:lnSpc>
              <a:spcBef>
                <a:spcPts val="2300"/>
              </a:spcBef>
              <a:spcAft>
                <a:spcPts val="2300"/>
              </a:spcAft>
              <a:buSzPts val="275"/>
              <a:buNone/>
            </a:pPr>
            <a:r>
              <a:rPr lang="en-GB" sz="1200">
                <a:solidFill>
                  <a:srgbClr val="000000"/>
                </a:solidFill>
                <a:highlight>
                  <a:srgbClr val="FFFFFF"/>
                </a:highlight>
              </a:rPr>
              <a:t>5. Since Machine Learning models are adaptive, they are continually evolving by learning through new sample data and experiences. Thus, the models can identify the patterns in the data. Here, data is the only input layer. However, even in a simple Neural Network model, there are multiple layers.</a:t>
            </a:r>
            <a:endParaRPr sz="5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Idea of back </a:t>
            </a:r>
            <a:r>
              <a:rPr lang="en-GB"/>
              <a:t>propagation</a:t>
            </a:r>
            <a:r>
              <a:rPr lang="en-GB"/>
              <a:t> and whole maths </a:t>
            </a:r>
            <a:r>
              <a:rPr lang="en-GB"/>
              <a:t>behind</a:t>
            </a:r>
            <a:r>
              <a:rPr lang="en-GB"/>
              <a:t> nn?</a:t>
            </a:r>
            <a:endParaRPr/>
          </a:p>
        </p:txBody>
      </p:sp>
      <p:sp>
        <p:nvSpPr>
          <p:cNvPr id="108" name="Google Shape;108;p21"/>
          <p:cNvSpPr txBox="1"/>
          <p:nvPr>
            <p:ph idx="1" type="body"/>
          </p:nvPr>
        </p:nvSpPr>
        <p:spPr>
          <a:xfrm>
            <a:off x="311700" y="913500"/>
            <a:ext cx="8520600" cy="365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maths involved </a:t>
            </a:r>
            <a:r>
              <a:rPr lang="en-GB"/>
              <a:t>behind</a:t>
            </a:r>
            <a:r>
              <a:rPr lang="en-GB"/>
              <a:t> </a:t>
            </a:r>
            <a:r>
              <a:rPr lang="en-GB"/>
              <a:t>neural</a:t>
            </a:r>
            <a:r>
              <a:rPr lang="en-GB"/>
              <a:t> </a:t>
            </a:r>
            <a:r>
              <a:rPr lang="en-GB"/>
              <a:t>network</a:t>
            </a:r>
            <a:r>
              <a:rPr lang="en-GB"/>
              <a:t> include few topics such as</a:t>
            </a:r>
            <a:endParaRPr/>
          </a:p>
          <a:p>
            <a:pPr indent="0" lvl="0" marL="0" rtl="0" algn="l">
              <a:spcBef>
                <a:spcPts val="1200"/>
              </a:spcBef>
              <a:spcAft>
                <a:spcPts val="0"/>
              </a:spcAft>
              <a:buNone/>
            </a:pPr>
            <a:r>
              <a:rPr lang="en-GB"/>
              <a:t>1)Dot product</a:t>
            </a:r>
            <a:endParaRPr/>
          </a:p>
          <a:p>
            <a:pPr indent="0" lvl="0" marL="0" rtl="0" algn="l">
              <a:spcBef>
                <a:spcPts val="1200"/>
              </a:spcBef>
              <a:spcAft>
                <a:spcPts val="0"/>
              </a:spcAft>
              <a:buNone/>
            </a:pPr>
            <a:r>
              <a:rPr lang="en-GB"/>
              <a:t>2)Chain rule</a:t>
            </a:r>
            <a:endParaRPr/>
          </a:p>
          <a:p>
            <a:pPr indent="0" lvl="0" marL="0" rtl="0" algn="l">
              <a:spcBef>
                <a:spcPts val="1200"/>
              </a:spcBef>
              <a:spcAft>
                <a:spcPts val="0"/>
              </a:spcAft>
              <a:buNone/>
            </a:pPr>
            <a:r>
              <a:rPr lang="en-GB"/>
              <a:t>3)Gradient descent</a:t>
            </a:r>
            <a:endParaRPr/>
          </a:p>
          <a:p>
            <a:pPr indent="0" lvl="0" marL="0" rtl="0" algn="l">
              <a:spcBef>
                <a:spcPts val="1200"/>
              </a:spcBef>
              <a:spcAft>
                <a:spcPts val="1200"/>
              </a:spcAft>
              <a:buNone/>
            </a:pPr>
            <a:r>
              <a:rPr lang="en-GB"/>
              <a:t>4)partial derivatives during back propogation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