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ontserrat-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d86a661e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d86a661e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d86a661e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d86a661e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d86a661e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d86a661e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86a661e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86a661e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86a661e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86a661e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d86a661e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d86a661e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d86a661e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d86a661e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d86a661e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d86a661e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d86a661e5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d86a661e5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d86a661e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d86a661e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d86a661e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d86a661e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d86a661e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d86a661e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d86a661e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d86a661e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d86a661e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d86a661e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d86a661e5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d86a661e5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d86a661e5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d86a661e5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d86a661e5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d86a661e5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d86a661e5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d86a661e5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d86a661e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d86a661e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d86a661e5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d86a661e5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d86a661e5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d86a661e5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d86a661e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d86a661e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d86a661e5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d86a661e5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d86a661e5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d86a661e5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d86a661e5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d86a661e5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d86a661e5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2d86a661e5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d86a661e5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d86a661e5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d86a661e5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d86a661e5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de6ff7c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de6ff7c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d86a661e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d86a661e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86a661e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86a661e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d86a661e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d86a661e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d86a661e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d86a661e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d86a661e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d86a661e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d86a661e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d86a661e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622825"/>
            <a:ext cx="5017500" cy="21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Predicting the retail customer retention potential level as high/medium/low and customer segmentation and pattern extraction.</a:t>
            </a:r>
            <a:endParaRPr sz="48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Tetali Ram subba reddy-4751</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154225" y="340225"/>
            <a:ext cx="3036300" cy="85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Descriptive analysis</a:t>
            </a:r>
            <a:endParaRPr/>
          </a:p>
        </p:txBody>
      </p:sp>
      <p:sp>
        <p:nvSpPr>
          <p:cNvPr id="209" name="Google Shape;209;p22"/>
          <p:cNvSpPr txBox="1"/>
          <p:nvPr>
            <p:ph idx="2" type="body"/>
          </p:nvPr>
        </p:nvSpPr>
        <p:spPr>
          <a:xfrm>
            <a:off x="4648200" y="3932575"/>
            <a:ext cx="3676800" cy="98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a:t>
            </a:r>
            <a:endParaRPr/>
          </a:p>
        </p:txBody>
      </p:sp>
      <p:sp>
        <p:nvSpPr>
          <p:cNvPr id="210" name="Google Shape;210;p22"/>
          <p:cNvSpPr txBox="1"/>
          <p:nvPr>
            <p:ph idx="1" type="subTitle"/>
          </p:nvPr>
        </p:nvSpPr>
        <p:spPr>
          <a:xfrm>
            <a:off x="1297500" y="39535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a:t>
            </a:r>
            <a:endParaRPr/>
          </a:p>
        </p:txBody>
      </p:sp>
      <p:pic>
        <p:nvPicPr>
          <p:cNvPr id="211" name="Google Shape;211;p22"/>
          <p:cNvPicPr preferRelativeResize="0"/>
          <p:nvPr/>
        </p:nvPicPr>
        <p:blipFill>
          <a:blip r:embed="rId3">
            <a:alphaModFix/>
          </a:blip>
          <a:stretch>
            <a:fillRect/>
          </a:stretch>
        </p:blipFill>
        <p:spPr>
          <a:xfrm>
            <a:off x="849800" y="1498950"/>
            <a:ext cx="7779726" cy="3066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idx="1" type="body"/>
          </p:nvPr>
        </p:nvSpPr>
        <p:spPr>
          <a:xfrm>
            <a:off x="4818475" y="1556550"/>
            <a:ext cx="3517800" cy="248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From this codes </a:t>
            </a:r>
            <a:r>
              <a:rPr lang="en-GB"/>
              <a:t>above</a:t>
            </a:r>
            <a:r>
              <a:rPr lang="en-GB"/>
              <a:t> we can see that we had </a:t>
            </a:r>
            <a:r>
              <a:rPr lang="en-GB"/>
              <a:t>separated</a:t>
            </a:r>
            <a:r>
              <a:rPr lang="en-GB"/>
              <a:t> categorical,numerical,datetype columns and now we are going to get description about percentage of missing values in this columns,hence we find out that there are no missing values present.</a:t>
            </a:r>
            <a:endParaRPr/>
          </a:p>
        </p:txBody>
      </p:sp>
      <p:pic>
        <p:nvPicPr>
          <p:cNvPr id="217" name="Google Shape;217;p23"/>
          <p:cNvPicPr preferRelativeResize="0"/>
          <p:nvPr/>
        </p:nvPicPr>
        <p:blipFill>
          <a:blip r:embed="rId3">
            <a:alphaModFix/>
          </a:blip>
          <a:stretch>
            <a:fillRect/>
          </a:stretch>
        </p:blipFill>
        <p:spPr>
          <a:xfrm>
            <a:off x="230825" y="1556550"/>
            <a:ext cx="4236251" cy="2487137"/>
          </a:xfrm>
          <a:prstGeom prst="rect">
            <a:avLst/>
          </a:prstGeom>
          <a:noFill/>
          <a:ln>
            <a:noFill/>
          </a:ln>
        </p:spPr>
      </p:pic>
      <p:pic>
        <p:nvPicPr>
          <p:cNvPr id="218" name="Google Shape;218;p23"/>
          <p:cNvPicPr preferRelativeResize="0"/>
          <p:nvPr/>
        </p:nvPicPr>
        <p:blipFill>
          <a:blip r:embed="rId4">
            <a:alphaModFix/>
          </a:blip>
          <a:stretch>
            <a:fillRect/>
          </a:stretch>
        </p:blipFill>
        <p:spPr>
          <a:xfrm>
            <a:off x="152400" y="109150"/>
            <a:ext cx="8839198" cy="131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1297500" y="1570575"/>
            <a:ext cx="7038900" cy="29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000"/>
              </a:lnSpc>
              <a:spcBef>
                <a:spcPts val="0"/>
              </a:spcBef>
              <a:spcAft>
                <a:spcPts val="0"/>
              </a:spcAft>
              <a:buNone/>
            </a:pP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"days_since_first_transaction"</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'last_transaction_date'</a:t>
            </a:r>
            <a:r>
              <a:rPr lang="en-GB" sz="4175">
                <a:solidFill>
                  <a:srgbClr val="000000"/>
                </a:solidFill>
                <a:highlight>
                  <a:srgbClr val="FFFFFE"/>
                </a:highlight>
                <a:latin typeface="Courier New"/>
                <a:ea typeface="Courier New"/>
                <a:cs typeface="Courier New"/>
                <a:sym typeface="Courier New"/>
              </a:rPr>
              <a:t>] - train[</a:t>
            </a:r>
            <a:r>
              <a:rPr lang="en-GB" sz="4175">
                <a:solidFill>
                  <a:srgbClr val="A31515"/>
                </a:solidFill>
                <a:highlight>
                  <a:srgbClr val="FFFFFE"/>
                </a:highlight>
                <a:latin typeface="Courier New"/>
                <a:ea typeface="Courier New"/>
                <a:cs typeface="Courier New"/>
                <a:sym typeface="Courier New"/>
              </a:rPr>
              <a:t>'first_transaction_date'</a:t>
            </a:r>
            <a:r>
              <a:rPr lang="en-GB" sz="4175">
                <a:solidFill>
                  <a:srgbClr val="000000"/>
                </a:solidFill>
                <a:highlight>
                  <a:srgbClr val="FFFFFE"/>
                </a:highlight>
                <a:latin typeface="Courier New"/>
                <a:ea typeface="Courier New"/>
                <a:cs typeface="Courier New"/>
                <a:sym typeface="Courier New"/>
              </a:rPr>
              <a:t>]).dt.days</a:t>
            </a:r>
            <a:endParaRPr sz="4175">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"email_duration"</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'lastemailDatetime'</a:t>
            </a:r>
            <a:r>
              <a:rPr lang="en-GB" sz="4175">
                <a:solidFill>
                  <a:srgbClr val="000000"/>
                </a:solidFill>
                <a:highlight>
                  <a:srgbClr val="FFFFFE"/>
                </a:highlight>
                <a:latin typeface="Courier New"/>
                <a:ea typeface="Courier New"/>
                <a:cs typeface="Courier New"/>
                <a:sym typeface="Courier New"/>
              </a:rPr>
              <a:t>]- train[</a:t>
            </a:r>
            <a:r>
              <a:rPr lang="en-GB" sz="4175">
                <a:solidFill>
                  <a:srgbClr val="A31515"/>
                </a:solidFill>
                <a:highlight>
                  <a:srgbClr val="FFFFFE"/>
                </a:highlight>
                <a:latin typeface="Courier New"/>
                <a:ea typeface="Courier New"/>
                <a:cs typeface="Courier New"/>
                <a:sym typeface="Courier New"/>
              </a:rPr>
              <a:t>'firstemailDatetime'</a:t>
            </a:r>
            <a:r>
              <a:rPr lang="en-GB" sz="4175">
                <a:solidFill>
                  <a:srgbClr val="000000"/>
                </a:solidFill>
                <a:highlight>
                  <a:srgbClr val="FFFFFE"/>
                </a:highlight>
                <a:latin typeface="Courier New"/>
                <a:ea typeface="Courier New"/>
                <a:cs typeface="Courier New"/>
                <a:sym typeface="Courier New"/>
              </a:rPr>
              <a:t>]).dt.days</a:t>
            </a:r>
            <a:endParaRPr sz="4175">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"duration_of_customer_relation"</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'last_transaction_date'</a:t>
            </a:r>
            <a:r>
              <a:rPr lang="en-GB" sz="4175">
                <a:solidFill>
                  <a:srgbClr val="000000"/>
                </a:solidFill>
                <a:highlight>
                  <a:srgbClr val="FFFFFE"/>
                </a:highlight>
                <a:latin typeface="Courier New"/>
                <a:ea typeface="Courier New"/>
                <a:cs typeface="Courier New"/>
                <a:sym typeface="Courier New"/>
              </a:rPr>
              <a:t>] - train[</a:t>
            </a:r>
            <a:r>
              <a:rPr lang="en-GB" sz="4175">
                <a:solidFill>
                  <a:srgbClr val="A31515"/>
                </a:solidFill>
                <a:highlight>
                  <a:srgbClr val="FFFFFE"/>
                </a:highlight>
                <a:latin typeface="Courier New"/>
                <a:ea typeface="Courier New"/>
                <a:cs typeface="Courier New"/>
                <a:sym typeface="Courier New"/>
              </a:rPr>
              <a:t>'DateOfRegistration'</a:t>
            </a:r>
            <a:r>
              <a:rPr lang="en-GB" sz="4175">
                <a:solidFill>
                  <a:srgbClr val="000000"/>
                </a:solidFill>
                <a:highlight>
                  <a:srgbClr val="FFFFFE"/>
                </a:highlight>
                <a:latin typeface="Courier New"/>
                <a:ea typeface="Courier New"/>
                <a:cs typeface="Courier New"/>
                <a:sym typeface="Courier New"/>
              </a:rPr>
              <a:t>]).dt.days</a:t>
            </a:r>
            <a:endParaRPr sz="4175">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"recency"</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"last_transaction_date"</a:t>
            </a:r>
            <a:r>
              <a:rPr lang="en-GB" sz="4175">
                <a:solidFill>
                  <a:srgbClr val="000000"/>
                </a:solidFill>
                <a:highlight>
                  <a:srgbClr val="FFFFFE"/>
                </a:highlight>
                <a:latin typeface="Courier New"/>
                <a:ea typeface="Courier New"/>
                <a:cs typeface="Courier New"/>
                <a:sym typeface="Courier New"/>
              </a:rPr>
              <a:t>].</a:t>
            </a:r>
            <a:r>
              <a:rPr lang="en-GB" sz="4175">
                <a:solidFill>
                  <a:srgbClr val="795E26"/>
                </a:solidFill>
                <a:highlight>
                  <a:srgbClr val="FFFFFE"/>
                </a:highlight>
                <a:latin typeface="Courier New"/>
                <a:ea typeface="Courier New"/>
                <a:cs typeface="Courier New"/>
                <a:sym typeface="Courier New"/>
              </a:rPr>
              <a:t>max</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"last_transaction_date"</a:t>
            </a:r>
            <a:r>
              <a:rPr lang="en-GB" sz="4175">
                <a:solidFill>
                  <a:srgbClr val="000000"/>
                </a:solidFill>
                <a:highlight>
                  <a:srgbClr val="FFFFFE"/>
                </a:highlight>
                <a:latin typeface="Courier New"/>
                <a:ea typeface="Courier New"/>
                <a:cs typeface="Courier New"/>
                <a:sym typeface="Courier New"/>
              </a:rPr>
              <a:t>]).dt.daystrain[</a:t>
            </a:r>
            <a:r>
              <a:rPr lang="en-GB" sz="4175">
                <a:solidFill>
                  <a:srgbClr val="A31515"/>
                </a:solidFill>
                <a:highlight>
                  <a:srgbClr val="FFFFFE"/>
                </a:highlight>
                <a:latin typeface="Courier New"/>
                <a:ea typeface="Courier New"/>
                <a:cs typeface="Courier New"/>
                <a:sym typeface="Courier New"/>
              </a:rPr>
              <a:t>"Totalorderquantity_in_first_quarter"</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"Totalorders-jan"</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"Totalorders-feb"</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"Totalorders-march"</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"Totalorders-april"</a:t>
            </a:r>
            <a:r>
              <a:rPr lang="en-GB" sz="4175">
                <a:solidFill>
                  <a:srgbClr val="000000"/>
                </a:solidFill>
                <a:highlight>
                  <a:srgbClr val="FFFFFE"/>
                </a:highlight>
                <a:latin typeface="Courier New"/>
                <a:ea typeface="Courier New"/>
                <a:cs typeface="Courier New"/>
                <a:sym typeface="Courier New"/>
              </a:rPr>
              <a:t>]</a:t>
            </a:r>
            <a:endParaRPr sz="4175">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1200"/>
              </a:spcBef>
              <a:spcAft>
                <a:spcPts val="0"/>
              </a:spcAft>
              <a:buNone/>
            </a:pP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"Totalorderquantity_in_second_quarter"</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"Totalorders-may"</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"Totalorders-june"</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"Totalorders-july"</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"Totalorders-august"</a:t>
            </a:r>
            <a:r>
              <a:rPr lang="en-GB" sz="4175">
                <a:solidFill>
                  <a:srgbClr val="000000"/>
                </a:solidFill>
                <a:highlight>
                  <a:srgbClr val="FFFFFE"/>
                </a:highlight>
                <a:latin typeface="Courier New"/>
                <a:ea typeface="Courier New"/>
                <a:cs typeface="Courier New"/>
                <a:sym typeface="Courier New"/>
              </a:rPr>
              <a:t>]</a:t>
            </a:r>
            <a:endParaRPr sz="4175">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"Totalorderquantity_in_Third_quarter"</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"Totalorders-december"</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"Totalorders-september"</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"Totalorders-october"</a:t>
            </a:r>
            <a:r>
              <a:rPr lang="en-GB" sz="4175">
                <a:solidFill>
                  <a:srgbClr val="000000"/>
                </a:solidFill>
                <a:highlight>
                  <a:srgbClr val="FFFFFE"/>
                </a:highlight>
                <a:latin typeface="Courier New"/>
                <a:ea typeface="Courier New"/>
                <a:cs typeface="Courier New"/>
                <a:sym typeface="Courier New"/>
              </a:rPr>
              <a:t>]++train[</a:t>
            </a:r>
            <a:r>
              <a:rPr lang="en-GB" sz="4175">
                <a:solidFill>
                  <a:srgbClr val="A31515"/>
                </a:solidFill>
                <a:highlight>
                  <a:srgbClr val="FFFFFE"/>
                </a:highlight>
                <a:latin typeface="Courier New"/>
                <a:ea typeface="Courier New"/>
                <a:cs typeface="Courier New"/>
                <a:sym typeface="Courier New"/>
              </a:rPr>
              <a:t>"Totalorders-november"</a:t>
            </a:r>
            <a:r>
              <a:rPr lang="en-GB" sz="4175">
                <a:solidFill>
                  <a:srgbClr val="000000"/>
                </a:solidFill>
                <a:highlight>
                  <a:srgbClr val="FFFFFE"/>
                </a:highlight>
                <a:latin typeface="Courier New"/>
                <a:ea typeface="Courier New"/>
                <a:cs typeface="Courier New"/>
                <a:sym typeface="Courier New"/>
              </a:rPr>
              <a:t>]</a:t>
            </a:r>
            <a:endParaRPr sz="4175">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0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000000"/>
              </a:solidFill>
              <a:highlight>
                <a:srgbClr val="FFFFFE"/>
              </a:highlight>
              <a:latin typeface="Courier New"/>
              <a:ea typeface="Courier New"/>
              <a:cs typeface="Courier New"/>
              <a:sym typeface="Courier New"/>
            </a:endParaRPr>
          </a:p>
          <a:p>
            <a:pPr indent="0" lvl="0" marL="0" rtl="0" algn="l">
              <a:spcBef>
                <a:spcPts val="1200"/>
              </a:spcBef>
              <a:spcAft>
                <a:spcPts val="1200"/>
              </a:spcAft>
              <a:buNone/>
            </a:pPr>
            <a:r>
              <a:t/>
            </a:r>
            <a:endParaRPr sz="1000">
              <a:solidFill>
                <a:srgbClr val="000000"/>
              </a:solidFill>
              <a:highlight>
                <a:srgbClr val="FFFFFE"/>
              </a:highlight>
              <a:latin typeface="Courier New"/>
              <a:ea typeface="Courier New"/>
              <a:cs typeface="Courier New"/>
              <a:sym typeface="Courier New"/>
            </a:endParaRPr>
          </a:p>
        </p:txBody>
      </p:sp>
      <p:sp>
        <p:nvSpPr>
          <p:cNvPr id="224" name="Google Shape;22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Generating</a:t>
            </a:r>
            <a:r>
              <a:rPr lang="en-GB"/>
              <a:t> new set of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51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Binning of columns</a:t>
            </a:r>
            <a:endParaRPr/>
          </a:p>
        </p:txBody>
      </p:sp>
      <p:sp>
        <p:nvSpPr>
          <p:cNvPr id="230" name="Google Shape;230;p25"/>
          <p:cNvSpPr txBox="1"/>
          <p:nvPr>
            <p:ph idx="1" type="body"/>
          </p:nvPr>
        </p:nvSpPr>
        <p:spPr>
          <a:xfrm>
            <a:off x="1297500" y="1023100"/>
            <a:ext cx="7038900" cy="367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had binned a column days since first transaction into four categories such as only transaction,long term history,moderate history,recent transactions. To reduce sparsity in our columns as sometimes </a:t>
            </a:r>
            <a:r>
              <a:rPr lang="en-GB"/>
              <a:t>continuous</a:t>
            </a:r>
            <a:r>
              <a:rPr lang="en-GB"/>
              <a:t> columns are not able to predict our data much well.</a:t>
            </a:r>
            <a:endParaRPr/>
          </a:p>
        </p:txBody>
      </p:sp>
      <p:pic>
        <p:nvPicPr>
          <p:cNvPr id="231" name="Google Shape;231;p25"/>
          <p:cNvPicPr preferRelativeResize="0"/>
          <p:nvPr/>
        </p:nvPicPr>
        <p:blipFill>
          <a:blip r:embed="rId3">
            <a:alphaModFix/>
          </a:blip>
          <a:stretch>
            <a:fillRect/>
          </a:stretch>
        </p:blipFill>
        <p:spPr>
          <a:xfrm>
            <a:off x="744137" y="2264400"/>
            <a:ext cx="8145627" cy="22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50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Mapping of columns</a:t>
            </a:r>
            <a:endParaRPr/>
          </a:p>
        </p:txBody>
      </p:sp>
      <p:sp>
        <p:nvSpPr>
          <p:cNvPr id="237" name="Google Shape;237;p26"/>
          <p:cNvSpPr txBox="1"/>
          <p:nvPr>
            <p:ph idx="1" type="body"/>
          </p:nvPr>
        </p:nvSpPr>
        <p:spPr>
          <a:xfrm>
            <a:off x="1297500" y="997475"/>
            <a:ext cx="7038900" cy="348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So,here is a sample of mapping online communication to yes or no,similarly for </a:t>
            </a:r>
            <a:r>
              <a:rPr lang="en-GB"/>
              <a:t>preferred</a:t>
            </a:r>
            <a:r>
              <a:rPr lang="en-GB"/>
              <a:t> </a:t>
            </a:r>
            <a:r>
              <a:rPr lang="en-GB"/>
              <a:t>delivery</a:t>
            </a:r>
            <a:r>
              <a:rPr lang="en-GB"/>
              <a:t> day and few other columns.</a:t>
            </a:r>
            <a:endParaRPr/>
          </a:p>
        </p:txBody>
      </p:sp>
      <p:pic>
        <p:nvPicPr>
          <p:cNvPr id="238" name="Google Shape;238;p26"/>
          <p:cNvPicPr preferRelativeResize="0"/>
          <p:nvPr/>
        </p:nvPicPr>
        <p:blipFill>
          <a:blip r:embed="rId3">
            <a:alphaModFix/>
          </a:blip>
          <a:stretch>
            <a:fillRect/>
          </a:stretch>
        </p:blipFill>
        <p:spPr>
          <a:xfrm>
            <a:off x="1297500" y="1685200"/>
            <a:ext cx="7038900" cy="275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297500" y="393750"/>
            <a:ext cx="7038900" cy="50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Outlier treatment</a:t>
            </a:r>
            <a:endParaRPr/>
          </a:p>
        </p:txBody>
      </p:sp>
      <p:sp>
        <p:nvSpPr>
          <p:cNvPr id="244" name="Google Shape;244;p27"/>
          <p:cNvSpPr txBox="1"/>
          <p:nvPr>
            <p:ph idx="1" type="body"/>
          </p:nvPr>
        </p:nvSpPr>
        <p:spPr>
          <a:xfrm>
            <a:off x="4362850" y="2787525"/>
            <a:ext cx="3973500" cy="1691100"/>
          </a:xfrm>
          <a:prstGeom prst="rect">
            <a:avLst/>
          </a:prstGeom>
        </p:spPr>
        <p:txBody>
          <a:bodyPr anchorCtr="0" anchor="t" bIns="91425" lIns="91425" spcFirstLastPara="1" rIns="91425" wrap="square" tIns="91425">
            <a:normAutofit/>
          </a:bodyPr>
          <a:lstStyle/>
          <a:p>
            <a:pPr indent="0" lvl="0" marL="0" rtl="0" algn="l">
              <a:lnSpc>
                <a:spcPct val="135000"/>
              </a:lnSpc>
              <a:spcBef>
                <a:spcPts val="0"/>
              </a:spcBef>
              <a:spcAft>
                <a:spcPts val="0"/>
              </a:spcAft>
              <a:buNone/>
            </a:pPr>
            <a:r>
              <a:t/>
            </a:r>
            <a:endParaRPr sz="10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rPr lang="en-GB"/>
              <a:t>Outlier treatment for any data is quite important and essential and hence we need to check percentage of outliers in all of our columns.</a:t>
            </a:r>
            <a:endParaRPr/>
          </a:p>
        </p:txBody>
      </p:sp>
      <p:pic>
        <p:nvPicPr>
          <p:cNvPr id="245" name="Google Shape;245;p27"/>
          <p:cNvPicPr preferRelativeResize="0"/>
          <p:nvPr/>
        </p:nvPicPr>
        <p:blipFill>
          <a:blip r:embed="rId3">
            <a:alphaModFix/>
          </a:blip>
          <a:stretch>
            <a:fillRect/>
          </a:stretch>
        </p:blipFill>
        <p:spPr>
          <a:xfrm>
            <a:off x="142675" y="2787525"/>
            <a:ext cx="3973550" cy="1630675"/>
          </a:xfrm>
          <a:prstGeom prst="rect">
            <a:avLst/>
          </a:prstGeom>
          <a:noFill/>
          <a:ln>
            <a:noFill/>
          </a:ln>
        </p:spPr>
      </p:pic>
      <p:pic>
        <p:nvPicPr>
          <p:cNvPr id="246" name="Google Shape;246;p27"/>
          <p:cNvPicPr preferRelativeResize="0"/>
          <p:nvPr/>
        </p:nvPicPr>
        <p:blipFill>
          <a:blip r:embed="rId4">
            <a:alphaModFix/>
          </a:blip>
          <a:stretch>
            <a:fillRect/>
          </a:stretch>
        </p:blipFill>
        <p:spPr>
          <a:xfrm>
            <a:off x="142675" y="1523150"/>
            <a:ext cx="9143998" cy="11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297500" y="393750"/>
            <a:ext cx="7038900" cy="47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Visualizations</a:t>
            </a:r>
            <a:endParaRPr/>
          </a:p>
        </p:txBody>
      </p:sp>
      <p:sp>
        <p:nvSpPr>
          <p:cNvPr id="252" name="Google Shape;252;p28"/>
          <p:cNvSpPr txBox="1"/>
          <p:nvPr>
            <p:ph idx="1" type="body"/>
          </p:nvPr>
        </p:nvSpPr>
        <p:spPr>
          <a:xfrm>
            <a:off x="1297500" y="865050"/>
            <a:ext cx="7038900" cy="3613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700"/>
              <a:t>In next few slides ,different visualizations are displayed from our dataset.</a:t>
            </a:r>
            <a:endParaRPr sz="1700"/>
          </a:p>
          <a:p>
            <a:pPr indent="0" lvl="0" marL="0" rtl="0" algn="l">
              <a:spcBef>
                <a:spcPts val="1200"/>
              </a:spcBef>
              <a:spcAft>
                <a:spcPts val="0"/>
              </a:spcAft>
              <a:buNone/>
            </a:pPr>
            <a:r>
              <a:rPr lang="en-GB" sz="1700"/>
              <a:t>1)Visualizing sales trends,emails sent year wise and month wise</a:t>
            </a:r>
            <a:endParaRPr sz="1700"/>
          </a:p>
          <a:p>
            <a:pPr indent="0" lvl="0" marL="0" rtl="0" algn="l">
              <a:spcBef>
                <a:spcPts val="1200"/>
              </a:spcBef>
              <a:spcAft>
                <a:spcPts val="0"/>
              </a:spcAft>
              <a:buNone/>
            </a:pPr>
            <a:r>
              <a:rPr lang="en-GB" sz="1700"/>
              <a:t>2)Analysis of customers city wise</a:t>
            </a:r>
            <a:endParaRPr sz="1700"/>
          </a:p>
          <a:p>
            <a:pPr indent="0" lvl="0" marL="0" rtl="0" algn="l">
              <a:spcBef>
                <a:spcPts val="1200"/>
              </a:spcBef>
              <a:spcAft>
                <a:spcPts val="0"/>
              </a:spcAft>
              <a:buNone/>
            </a:pPr>
            <a:r>
              <a:rPr lang="en-GB" sz="1700"/>
              <a:t>3)Analysis of email duration category w.r.t mail </a:t>
            </a:r>
            <a:r>
              <a:rPr lang="en-GB" sz="1700"/>
              <a:t>opined</a:t>
            </a:r>
            <a:endParaRPr sz="1700"/>
          </a:p>
          <a:p>
            <a:pPr indent="0" lvl="0" marL="0" rtl="0" algn="l">
              <a:spcBef>
                <a:spcPts val="1200"/>
              </a:spcBef>
              <a:spcAft>
                <a:spcPts val="0"/>
              </a:spcAft>
              <a:buNone/>
            </a:pPr>
            <a:r>
              <a:rPr lang="en-GB" sz="1700"/>
              <a:t>4)How minimum/maximum orders of a customer affect customer behaviour</a:t>
            </a:r>
            <a:endParaRPr sz="1700"/>
          </a:p>
          <a:p>
            <a:pPr indent="0" lvl="0" marL="0" rtl="0" algn="l">
              <a:spcBef>
                <a:spcPts val="1200"/>
              </a:spcBef>
              <a:spcAft>
                <a:spcPts val="0"/>
              </a:spcAft>
              <a:buNone/>
            </a:pPr>
            <a:r>
              <a:rPr lang="en-GB" sz="1700"/>
              <a:t>5)Visualizations with respect to target variable</a:t>
            </a:r>
            <a:endParaRPr sz="1700"/>
          </a:p>
          <a:p>
            <a:pPr indent="0" lvl="0" marL="0" rtl="0" algn="l">
              <a:spcBef>
                <a:spcPts val="1200"/>
              </a:spcBef>
              <a:spcAft>
                <a:spcPts val="0"/>
              </a:spcAft>
              <a:buNone/>
            </a:pPr>
            <a:r>
              <a:rPr lang="en-GB" sz="1700"/>
              <a:t>6)Interaction of customers with respect to company and their purchase behaviour</a:t>
            </a:r>
            <a:endParaRPr sz="17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152400" y="2057700"/>
            <a:ext cx="8991600" cy="51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400"/>
              <a:t>Line plot,Bar plot of order quantities with respect to month,year</a:t>
            </a:r>
            <a:endParaRPr b="1" sz="2400"/>
          </a:p>
        </p:txBody>
      </p:sp>
      <p:pic>
        <p:nvPicPr>
          <p:cNvPr id="258" name="Google Shape;258;p29"/>
          <p:cNvPicPr preferRelativeResize="0"/>
          <p:nvPr/>
        </p:nvPicPr>
        <p:blipFill>
          <a:blip r:embed="rId3">
            <a:alphaModFix/>
          </a:blip>
          <a:stretch>
            <a:fillRect/>
          </a:stretch>
        </p:blipFill>
        <p:spPr>
          <a:xfrm>
            <a:off x="152400" y="152400"/>
            <a:ext cx="8839202" cy="1781256"/>
          </a:xfrm>
          <a:prstGeom prst="rect">
            <a:avLst/>
          </a:prstGeom>
          <a:noFill/>
          <a:ln>
            <a:noFill/>
          </a:ln>
        </p:spPr>
      </p:pic>
      <p:pic>
        <p:nvPicPr>
          <p:cNvPr id="259" name="Google Shape;259;p29"/>
          <p:cNvPicPr preferRelativeResize="0"/>
          <p:nvPr/>
        </p:nvPicPr>
        <p:blipFill>
          <a:blip r:embed="rId4">
            <a:alphaModFix/>
          </a:blip>
          <a:stretch>
            <a:fillRect/>
          </a:stretch>
        </p:blipFill>
        <p:spPr>
          <a:xfrm>
            <a:off x="152400" y="2724000"/>
            <a:ext cx="8839199" cy="18482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idx="1" type="body"/>
          </p:nvPr>
        </p:nvSpPr>
        <p:spPr>
          <a:xfrm>
            <a:off x="248050" y="2200975"/>
            <a:ext cx="8743500" cy="65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2400"/>
              <a:t>Line plot,Bar plot of Email with respect to month,year</a:t>
            </a:r>
            <a:endParaRPr/>
          </a:p>
        </p:txBody>
      </p:sp>
      <p:pic>
        <p:nvPicPr>
          <p:cNvPr id="265" name="Google Shape;265;p30"/>
          <p:cNvPicPr preferRelativeResize="0"/>
          <p:nvPr/>
        </p:nvPicPr>
        <p:blipFill>
          <a:blip r:embed="rId3">
            <a:alphaModFix/>
          </a:blip>
          <a:stretch>
            <a:fillRect/>
          </a:stretch>
        </p:blipFill>
        <p:spPr>
          <a:xfrm>
            <a:off x="152400" y="152400"/>
            <a:ext cx="8839203" cy="1793353"/>
          </a:xfrm>
          <a:prstGeom prst="rect">
            <a:avLst/>
          </a:prstGeom>
          <a:noFill/>
          <a:ln>
            <a:noFill/>
          </a:ln>
        </p:spPr>
      </p:pic>
      <p:pic>
        <p:nvPicPr>
          <p:cNvPr id="266" name="Google Shape;266;p30"/>
          <p:cNvPicPr preferRelativeResize="0"/>
          <p:nvPr/>
        </p:nvPicPr>
        <p:blipFill>
          <a:blip r:embed="rId4">
            <a:alphaModFix/>
          </a:blip>
          <a:stretch>
            <a:fillRect/>
          </a:stretch>
        </p:blipFill>
        <p:spPr>
          <a:xfrm>
            <a:off x="152400" y="3012475"/>
            <a:ext cx="8839202" cy="1781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idx="1" type="body"/>
          </p:nvPr>
        </p:nvSpPr>
        <p:spPr>
          <a:xfrm>
            <a:off x="462950" y="4305375"/>
            <a:ext cx="3897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Customers from different cities.</a:t>
            </a:r>
            <a:endParaRPr/>
          </a:p>
        </p:txBody>
      </p:sp>
      <p:pic>
        <p:nvPicPr>
          <p:cNvPr id="272" name="Google Shape;272;p31"/>
          <p:cNvPicPr preferRelativeResize="0"/>
          <p:nvPr/>
        </p:nvPicPr>
        <p:blipFill>
          <a:blip r:embed="rId3">
            <a:alphaModFix/>
          </a:blip>
          <a:stretch>
            <a:fillRect/>
          </a:stretch>
        </p:blipFill>
        <p:spPr>
          <a:xfrm>
            <a:off x="462950" y="352750"/>
            <a:ext cx="3897024" cy="3796750"/>
          </a:xfrm>
          <a:prstGeom prst="rect">
            <a:avLst/>
          </a:prstGeom>
          <a:noFill/>
          <a:ln>
            <a:noFill/>
          </a:ln>
        </p:spPr>
      </p:pic>
      <p:pic>
        <p:nvPicPr>
          <p:cNvPr id="273" name="Google Shape;273;p31"/>
          <p:cNvPicPr preferRelativeResize="0"/>
          <p:nvPr/>
        </p:nvPicPr>
        <p:blipFill>
          <a:blip r:embed="rId4">
            <a:alphaModFix/>
          </a:blip>
          <a:stretch>
            <a:fillRect/>
          </a:stretch>
        </p:blipFill>
        <p:spPr>
          <a:xfrm>
            <a:off x="4512375" y="356225"/>
            <a:ext cx="4085700" cy="3796750"/>
          </a:xfrm>
          <a:prstGeom prst="rect">
            <a:avLst/>
          </a:prstGeom>
          <a:noFill/>
          <a:ln>
            <a:noFill/>
          </a:ln>
        </p:spPr>
      </p:pic>
      <p:sp>
        <p:nvSpPr>
          <p:cNvPr id="274" name="Google Shape;274;p31"/>
          <p:cNvSpPr txBox="1"/>
          <p:nvPr/>
        </p:nvSpPr>
        <p:spPr>
          <a:xfrm>
            <a:off x="4689500" y="4305375"/>
            <a:ext cx="38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Customer Acquistion over time</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29525"/>
            <a:ext cx="7038900" cy="7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Business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problem we are trying to solve is predicting the level of customer retention </a:t>
            </a:r>
            <a:r>
              <a:rPr lang="en-GB"/>
              <a:t>potential</a:t>
            </a:r>
            <a:r>
              <a:rPr lang="en-GB"/>
              <a:t> for retail businesses.This involves customers who are likely to stay with business in long term,at which ones are at risk of leaving.We also want to segment customers on the basis of their transactions,email behaviour and preferences,and extract patterns that can help us understand what drives customers loyalty and retention.</a:t>
            </a:r>
            <a:endParaRPr/>
          </a:p>
          <a:p>
            <a:pPr indent="0" lvl="0" marL="0" rtl="0" algn="l">
              <a:spcBef>
                <a:spcPts val="1200"/>
              </a:spcBef>
              <a:spcAft>
                <a:spcPts val="1200"/>
              </a:spcAft>
              <a:buNone/>
            </a:pPr>
            <a:r>
              <a:rPr lang="en-GB"/>
              <a:t>It is important for any retail company to focus on customer through </a:t>
            </a:r>
            <a:r>
              <a:rPr lang="en-GB"/>
              <a:t>continuous</a:t>
            </a:r>
            <a:r>
              <a:rPr lang="en-GB"/>
              <a:t> </a:t>
            </a:r>
            <a:r>
              <a:rPr lang="en-GB"/>
              <a:t>engagement</a:t>
            </a:r>
            <a:r>
              <a:rPr lang="en-GB"/>
              <a:t> which translates to increases sales and resultant </a:t>
            </a:r>
            <a:r>
              <a:rPr lang="en-GB"/>
              <a:t>profitability</a:t>
            </a:r>
            <a:r>
              <a:rPr lang="en-GB"/>
              <a:t> measured over a period.The customer churn results in not just loss of </a:t>
            </a:r>
            <a:r>
              <a:rPr lang="en-GB"/>
              <a:t>potential</a:t>
            </a:r>
            <a:r>
              <a:rPr lang="en-GB"/>
              <a:t> revenue and future profits together with sunk acquisition costs but also negative publicity and incurrence of additional cost of new acquisitions.</a:t>
            </a:r>
            <a:endParaRPr/>
          </a:p>
        </p:txBody>
      </p:sp>
      <p:sp>
        <p:nvSpPr>
          <p:cNvPr id="142" name="Google Shape;142;p14"/>
          <p:cNvSpPr/>
          <p:nvPr/>
        </p:nvSpPr>
        <p:spPr>
          <a:xfrm>
            <a:off x="663975" y="16813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63975" y="29361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idx="1" type="body"/>
          </p:nvPr>
        </p:nvSpPr>
        <p:spPr>
          <a:xfrm>
            <a:off x="4572000" y="4305375"/>
            <a:ext cx="31767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sss</a:t>
            </a:r>
            <a:endParaRPr/>
          </a:p>
        </p:txBody>
      </p:sp>
      <p:pic>
        <p:nvPicPr>
          <p:cNvPr id="280" name="Google Shape;280;p32"/>
          <p:cNvPicPr preferRelativeResize="0"/>
          <p:nvPr/>
        </p:nvPicPr>
        <p:blipFill>
          <a:blip r:embed="rId3">
            <a:alphaModFix/>
          </a:blip>
          <a:stretch>
            <a:fillRect/>
          </a:stretch>
        </p:blipFill>
        <p:spPr>
          <a:xfrm>
            <a:off x="152425" y="2652500"/>
            <a:ext cx="4107276" cy="2419350"/>
          </a:xfrm>
          <a:prstGeom prst="rect">
            <a:avLst/>
          </a:prstGeom>
          <a:noFill/>
          <a:ln>
            <a:noFill/>
          </a:ln>
        </p:spPr>
      </p:pic>
      <p:pic>
        <p:nvPicPr>
          <p:cNvPr id="281" name="Google Shape;281;p32"/>
          <p:cNvPicPr preferRelativeResize="0"/>
          <p:nvPr/>
        </p:nvPicPr>
        <p:blipFill>
          <a:blip r:embed="rId4">
            <a:alphaModFix/>
          </a:blip>
          <a:stretch>
            <a:fillRect/>
          </a:stretch>
        </p:blipFill>
        <p:spPr>
          <a:xfrm>
            <a:off x="4326825" y="2652500"/>
            <a:ext cx="4579524" cy="2419350"/>
          </a:xfrm>
          <a:prstGeom prst="rect">
            <a:avLst/>
          </a:prstGeom>
          <a:noFill/>
          <a:ln>
            <a:noFill/>
          </a:ln>
        </p:spPr>
      </p:pic>
      <p:pic>
        <p:nvPicPr>
          <p:cNvPr id="282" name="Google Shape;282;p32"/>
          <p:cNvPicPr preferRelativeResize="0"/>
          <p:nvPr/>
        </p:nvPicPr>
        <p:blipFill>
          <a:blip r:embed="rId5">
            <a:alphaModFix/>
          </a:blip>
          <a:stretch>
            <a:fillRect/>
          </a:stretch>
        </p:blipFill>
        <p:spPr>
          <a:xfrm>
            <a:off x="152413" y="152400"/>
            <a:ext cx="6259726" cy="2419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idx="1" type="body"/>
          </p:nvPr>
        </p:nvSpPr>
        <p:spPr>
          <a:xfrm>
            <a:off x="152400" y="4305375"/>
            <a:ext cx="75963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500"/>
              <a:t>Year wise customer  preference of automatic refill</a:t>
            </a:r>
            <a:endParaRPr b="1" sz="2500"/>
          </a:p>
        </p:txBody>
      </p:sp>
      <p:pic>
        <p:nvPicPr>
          <p:cNvPr id="288" name="Google Shape;288;p33"/>
          <p:cNvPicPr preferRelativeResize="0"/>
          <p:nvPr/>
        </p:nvPicPr>
        <p:blipFill>
          <a:blip r:embed="rId3">
            <a:alphaModFix/>
          </a:blip>
          <a:stretch>
            <a:fillRect/>
          </a:stretch>
        </p:blipFill>
        <p:spPr>
          <a:xfrm>
            <a:off x="152400" y="152400"/>
            <a:ext cx="7047371" cy="4000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idx="1" type="body"/>
          </p:nvPr>
        </p:nvSpPr>
        <p:spPr>
          <a:xfrm>
            <a:off x="5592125" y="252475"/>
            <a:ext cx="3395700" cy="4891200"/>
          </a:xfrm>
          <a:prstGeom prst="rect">
            <a:avLst/>
          </a:prstGeom>
        </p:spPr>
        <p:txBody>
          <a:bodyPr anchorCtr="0" anchor="ctr" bIns="91425" lIns="91425" spcFirstLastPara="1" rIns="91425" wrap="square" tIns="91425">
            <a:normAutofit/>
          </a:bodyPr>
          <a:lstStyle/>
          <a:p>
            <a:pPr indent="0" lvl="0" marL="0" rtl="0" algn="l">
              <a:lnSpc>
                <a:spcPct val="115000"/>
              </a:lnSpc>
              <a:spcBef>
                <a:spcPts val="600"/>
              </a:spcBef>
              <a:spcAft>
                <a:spcPts val="0"/>
              </a:spcAft>
              <a:buNone/>
            </a:pPr>
            <a:r>
              <a:rPr i="1" lang="en-GB" sz="1200">
                <a:solidFill>
                  <a:srgbClr val="212121"/>
                </a:solidFill>
                <a:highlight>
                  <a:srgbClr val="FFFFFF"/>
                </a:highlight>
                <a:latin typeface="Roboto"/>
                <a:ea typeface="Roboto"/>
                <a:cs typeface="Roboto"/>
                <a:sym typeface="Roboto"/>
              </a:rPr>
              <a:t>There are 355 medium retention potenial customers with long term transaction history and only mail being sent to them.</a:t>
            </a:r>
            <a:endParaRPr i="1"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i="1" lang="en-GB" sz="1200">
                <a:solidFill>
                  <a:srgbClr val="212121"/>
                </a:solidFill>
                <a:highlight>
                  <a:srgbClr val="FFFFFF"/>
                </a:highlight>
                <a:latin typeface="Roboto"/>
                <a:ea typeface="Roboto"/>
                <a:cs typeface="Roboto"/>
                <a:sym typeface="Roboto"/>
              </a:rPr>
              <a:t>Customers with medium retention potenial and long term transaction history are compartively more than the others,so we can target this customers and prevent them from churning</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294" name="Google Shape;294;p34"/>
          <p:cNvPicPr preferRelativeResize="0"/>
          <p:nvPr/>
        </p:nvPicPr>
        <p:blipFill>
          <a:blip r:embed="rId3">
            <a:alphaModFix/>
          </a:blip>
          <a:stretch>
            <a:fillRect/>
          </a:stretch>
        </p:blipFill>
        <p:spPr>
          <a:xfrm>
            <a:off x="0" y="620038"/>
            <a:ext cx="5592125" cy="39034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idx="1" type="body"/>
          </p:nvPr>
        </p:nvSpPr>
        <p:spPr>
          <a:xfrm>
            <a:off x="152400" y="4319700"/>
            <a:ext cx="74388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700"/>
              <a:t>MOST ORDERED QUARTER</a:t>
            </a:r>
            <a:endParaRPr sz="3700"/>
          </a:p>
        </p:txBody>
      </p:sp>
      <p:pic>
        <p:nvPicPr>
          <p:cNvPr id="300" name="Google Shape;300;p35"/>
          <p:cNvPicPr preferRelativeResize="0"/>
          <p:nvPr/>
        </p:nvPicPr>
        <p:blipFill>
          <a:blip r:embed="rId3">
            <a:alphaModFix/>
          </a:blip>
          <a:stretch>
            <a:fillRect/>
          </a:stretch>
        </p:blipFill>
        <p:spPr>
          <a:xfrm>
            <a:off x="152400" y="152400"/>
            <a:ext cx="5436267" cy="4014900"/>
          </a:xfrm>
          <a:prstGeom prst="rect">
            <a:avLst/>
          </a:prstGeom>
          <a:noFill/>
          <a:ln>
            <a:noFill/>
          </a:ln>
        </p:spPr>
      </p:pic>
      <p:sp>
        <p:nvSpPr>
          <p:cNvPr id="301" name="Google Shape;301;p35"/>
          <p:cNvSpPr txBox="1"/>
          <p:nvPr/>
        </p:nvSpPr>
        <p:spPr>
          <a:xfrm>
            <a:off x="5950300" y="438725"/>
            <a:ext cx="2851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MOST ORDERED QUARTER IS Q3 WHICH IS THE MONTH BETWEEN SEPTEMBER TO DECEMBER WHICH MEANS THE PRODUCT SALES MIGHT BE MOST DURING WINTER PERIOD.</a:t>
            </a:r>
            <a:endParaRPr>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idx="1" type="body"/>
          </p:nvPr>
        </p:nvSpPr>
        <p:spPr>
          <a:xfrm>
            <a:off x="1297425" y="1183750"/>
            <a:ext cx="7038900" cy="329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For model building purpose i had used different models such as</a:t>
            </a:r>
            <a:endParaRPr/>
          </a:p>
          <a:p>
            <a:pPr indent="0" lvl="0" marL="0" rtl="0" algn="l">
              <a:spcBef>
                <a:spcPts val="1200"/>
              </a:spcBef>
              <a:spcAft>
                <a:spcPts val="0"/>
              </a:spcAft>
              <a:buNone/>
            </a:pPr>
            <a:r>
              <a:rPr lang="en-GB"/>
              <a:t>1)Naive bayes classifier</a:t>
            </a:r>
            <a:endParaRPr/>
          </a:p>
          <a:p>
            <a:pPr indent="0" lvl="0" marL="0" rtl="0" algn="l">
              <a:spcBef>
                <a:spcPts val="1200"/>
              </a:spcBef>
              <a:spcAft>
                <a:spcPts val="0"/>
              </a:spcAft>
              <a:buNone/>
            </a:pPr>
            <a:r>
              <a:rPr lang="en-GB"/>
              <a:t>2)Decision tree classifier</a:t>
            </a:r>
            <a:endParaRPr/>
          </a:p>
          <a:p>
            <a:pPr indent="0" lvl="0" marL="0" rtl="0" algn="l">
              <a:spcBef>
                <a:spcPts val="1200"/>
              </a:spcBef>
              <a:spcAft>
                <a:spcPts val="0"/>
              </a:spcAft>
              <a:buNone/>
            </a:pPr>
            <a:r>
              <a:rPr lang="en-GB"/>
              <a:t>3)Random forest classifier</a:t>
            </a:r>
            <a:endParaRPr/>
          </a:p>
          <a:p>
            <a:pPr indent="0" lvl="0" marL="0" rtl="0" algn="l">
              <a:spcBef>
                <a:spcPts val="1200"/>
              </a:spcBef>
              <a:spcAft>
                <a:spcPts val="0"/>
              </a:spcAft>
              <a:buNone/>
            </a:pPr>
            <a:r>
              <a:rPr lang="en-GB"/>
              <a:t>4)Svm </a:t>
            </a:r>
            <a:r>
              <a:rPr lang="en-GB"/>
              <a:t>classifier</a:t>
            </a:r>
            <a:endParaRPr/>
          </a:p>
          <a:p>
            <a:pPr indent="0" lvl="0" marL="0" rtl="0" algn="l">
              <a:spcBef>
                <a:spcPts val="1200"/>
              </a:spcBef>
              <a:spcAft>
                <a:spcPts val="0"/>
              </a:spcAft>
              <a:buNone/>
            </a:pPr>
            <a:r>
              <a:rPr lang="en-GB"/>
              <a:t>5)Ada-boost classifier</a:t>
            </a:r>
            <a:endParaRPr/>
          </a:p>
          <a:p>
            <a:pPr indent="0" lvl="0" marL="0" rtl="0" algn="l">
              <a:spcBef>
                <a:spcPts val="1200"/>
              </a:spcBef>
              <a:spcAft>
                <a:spcPts val="0"/>
              </a:spcAft>
              <a:buNone/>
            </a:pPr>
            <a:r>
              <a:rPr lang="en-GB"/>
              <a:t>6)xgboost classifier</a:t>
            </a:r>
            <a:endParaRPr/>
          </a:p>
          <a:p>
            <a:pPr indent="0" lvl="0" marL="0" rtl="0" algn="l">
              <a:spcBef>
                <a:spcPts val="1200"/>
              </a:spcBef>
              <a:spcAft>
                <a:spcPts val="0"/>
              </a:spcAft>
              <a:buNone/>
            </a:pPr>
            <a:r>
              <a:rPr lang="en-GB"/>
              <a:t>7)neural networks</a:t>
            </a:r>
            <a:endParaRPr/>
          </a:p>
          <a:p>
            <a:pPr indent="0" lvl="0" marL="0" rtl="0" algn="l">
              <a:spcBef>
                <a:spcPts val="1200"/>
              </a:spcBef>
              <a:spcAft>
                <a:spcPts val="0"/>
              </a:spcAft>
              <a:buNone/>
            </a:pPr>
            <a:r>
              <a:rPr lang="en-GB"/>
              <a:t>8)Gradient boosting technique</a:t>
            </a:r>
            <a:endParaRPr/>
          </a:p>
          <a:p>
            <a:pPr indent="0" lvl="0" marL="0" rtl="0" algn="l">
              <a:spcBef>
                <a:spcPts val="1200"/>
              </a:spcBef>
              <a:spcAft>
                <a:spcPts val="1200"/>
              </a:spcAft>
              <a:buNone/>
            </a:pPr>
            <a:r>
              <a:t/>
            </a:r>
            <a:endParaRPr/>
          </a:p>
        </p:txBody>
      </p:sp>
      <p:sp>
        <p:nvSpPr>
          <p:cNvPr id="307" name="Google Shape;307;p36"/>
          <p:cNvSpPr txBox="1"/>
          <p:nvPr>
            <p:ph type="title"/>
          </p:nvPr>
        </p:nvSpPr>
        <p:spPr>
          <a:xfrm>
            <a:off x="1297500" y="393750"/>
            <a:ext cx="7038900" cy="6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building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297500" y="223825"/>
            <a:ext cx="7038900" cy="108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from model building</a:t>
            </a:r>
            <a:endParaRPr/>
          </a:p>
        </p:txBody>
      </p:sp>
      <p:sp>
        <p:nvSpPr>
          <p:cNvPr id="313" name="Google Shape;313;p37"/>
          <p:cNvSpPr txBox="1"/>
          <p:nvPr>
            <p:ph idx="1" type="body"/>
          </p:nvPr>
        </p:nvSpPr>
        <p:spPr>
          <a:xfrm>
            <a:off x="1297400" y="3977575"/>
            <a:ext cx="7038900" cy="87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n-GB" sz="1207"/>
              <a:t>The choice of best model had come from learning curves,classification reports,As for us recall metric is important we will focus more on recall of medium retention </a:t>
            </a:r>
            <a:r>
              <a:rPr b="1" lang="en-GB" sz="1207"/>
              <a:t>potential</a:t>
            </a:r>
            <a:r>
              <a:rPr b="1" lang="en-GB" sz="1207"/>
              <a:t>.In next few slides learning curves will be shown</a:t>
            </a:r>
            <a:endParaRPr b="1" sz="1207"/>
          </a:p>
        </p:txBody>
      </p:sp>
      <p:pic>
        <p:nvPicPr>
          <p:cNvPr id="314" name="Google Shape;314;p37"/>
          <p:cNvPicPr preferRelativeResize="0"/>
          <p:nvPr/>
        </p:nvPicPr>
        <p:blipFill>
          <a:blip r:embed="rId3">
            <a:alphaModFix/>
          </a:blip>
          <a:stretch>
            <a:fillRect/>
          </a:stretch>
        </p:blipFill>
        <p:spPr>
          <a:xfrm>
            <a:off x="1297500" y="744050"/>
            <a:ext cx="7160075" cy="3061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8"/>
          <p:cNvPicPr preferRelativeResize="0"/>
          <p:nvPr/>
        </p:nvPicPr>
        <p:blipFill>
          <a:blip r:embed="rId3">
            <a:alphaModFix/>
          </a:blip>
          <a:stretch>
            <a:fillRect/>
          </a:stretch>
        </p:blipFill>
        <p:spPr>
          <a:xfrm>
            <a:off x="0" y="0"/>
            <a:ext cx="3872850" cy="4221124"/>
          </a:xfrm>
          <a:prstGeom prst="rect">
            <a:avLst/>
          </a:prstGeom>
          <a:noFill/>
          <a:ln>
            <a:noFill/>
          </a:ln>
        </p:spPr>
      </p:pic>
      <p:pic>
        <p:nvPicPr>
          <p:cNvPr id="320" name="Google Shape;320;p38"/>
          <p:cNvPicPr preferRelativeResize="0"/>
          <p:nvPr/>
        </p:nvPicPr>
        <p:blipFill>
          <a:blip r:embed="rId4">
            <a:alphaModFix/>
          </a:blip>
          <a:stretch>
            <a:fillRect/>
          </a:stretch>
        </p:blipFill>
        <p:spPr>
          <a:xfrm>
            <a:off x="0" y="4398475"/>
            <a:ext cx="8991599" cy="745025"/>
          </a:xfrm>
          <a:prstGeom prst="rect">
            <a:avLst/>
          </a:prstGeom>
          <a:noFill/>
          <a:ln>
            <a:noFill/>
          </a:ln>
        </p:spPr>
      </p:pic>
      <p:pic>
        <p:nvPicPr>
          <p:cNvPr id="321" name="Google Shape;321;p38"/>
          <p:cNvPicPr preferRelativeResize="0"/>
          <p:nvPr/>
        </p:nvPicPr>
        <p:blipFill>
          <a:blip r:embed="rId5">
            <a:alphaModFix/>
          </a:blip>
          <a:stretch>
            <a:fillRect/>
          </a:stretch>
        </p:blipFill>
        <p:spPr>
          <a:xfrm>
            <a:off x="3872850" y="0"/>
            <a:ext cx="4966349" cy="2931675"/>
          </a:xfrm>
          <a:prstGeom prst="rect">
            <a:avLst/>
          </a:prstGeom>
          <a:noFill/>
          <a:ln>
            <a:noFill/>
          </a:ln>
        </p:spPr>
      </p:pic>
      <p:sp>
        <p:nvSpPr>
          <p:cNvPr id="322" name="Google Shape;322;p38"/>
          <p:cNvSpPr txBox="1"/>
          <p:nvPr/>
        </p:nvSpPr>
        <p:spPr>
          <a:xfrm>
            <a:off x="3958800" y="3046300"/>
            <a:ext cx="5032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212121"/>
                </a:solidFill>
                <a:highlight>
                  <a:srgbClr val="FFFFFF"/>
                </a:highlight>
                <a:latin typeface="Roboto"/>
                <a:ea typeface="Roboto"/>
                <a:cs typeface="Roboto"/>
                <a:sym typeface="Roboto"/>
              </a:rPr>
              <a:t>As per observation from learning curve,Naive bayes classifier models seems to underfit.The reason for our model underfitting could be lesser training data,but if we observe classification report we could see that recall for target label is also low.So,we will further decide on checking other models.Here we are not getting desired perfomance.</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9"/>
          <p:cNvPicPr preferRelativeResize="0"/>
          <p:nvPr/>
        </p:nvPicPr>
        <p:blipFill>
          <a:blip r:embed="rId3">
            <a:alphaModFix/>
          </a:blip>
          <a:stretch>
            <a:fillRect/>
          </a:stretch>
        </p:blipFill>
        <p:spPr>
          <a:xfrm>
            <a:off x="152400" y="152400"/>
            <a:ext cx="5024226" cy="3610251"/>
          </a:xfrm>
          <a:prstGeom prst="rect">
            <a:avLst/>
          </a:prstGeom>
          <a:noFill/>
          <a:ln>
            <a:noFill/>
          </a:ln>
        </p:spPr>
      </p:pic>
      <p:sp>
        <p:nvSpPr>
          <p:cNvPr id="328" name="Google Shape;328;p39"/>
          <p:cNvSpPr txBox="1"/>
          <p:nvPr/>
        </p:nvSpPr>
        <p:spPr>
          <a:xfrm>
            <a:off x="5176625" y="152400"/>
            <a:ext cx="3668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212121"/>
                </a:solidFill>
                <a:highlight>
                  <a:srgbClr val="FFFFFF"/>
                </a:highlight>
                <a:latin typeface="Roboto"/>
                <a:ea typeface="Roboto"/>
                <a:cs typeface="Roboto"/>
                <a:sym typeface="Roboto"/>
              </a:rPr>
              <a:t>As per observation from our learning curve we could see that model is overfitting.Best models should always generalize well when faced with instances that were not part of the initial training data.There is a large gap between training and validation data.To adress this issue we can either add more data or do hyperparamter tuning for better results.</a:t>
            </a:r>
            <a:endParaRPr>
              <a:latin typeface="Lato"/>
              <a:ea typeface="Lato"/>
              <a:cs typeface="Lato"/>
              <a:sym typeface="Lato"/>
            </a:endParaRPr>
          </a:p>
        </p:txBody>
      </p:sp>
      <p:pic>
        <p:nvPicPr>
          <p:cNvPr id="329" name="Google Shape;329;p39"/>
          <p:cNvPicPr preferRelativeResize="0"/>
          <p:nvPr/>
        </p:nvPicPr>
        <p:blipFill>
          <a:blip r:embed="rId4">
            <a:alphaModFix/>
          </a:blip>
          <a:stretch>
            <a:fillRect/>
          </a:stretch>
        </p:blipFill>
        <p:spPr>
          <a:xfrm>
            <a:off x="152400" y="3905925"/>
            <a:ext cx="7564800" cy="1119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0"/>
          <p:cNvPicPr preferRelativeResize="0"/>
          <p:nvPr/>
        </p:nvPicPr>
        <p:blipFill>
          <a:blip r:embed="rId3">
            <a:alphaModFix/>
          </a:blip>
          <a:stretch>
            <a:fillRect/>
          </a:stretch>
        </p:blipFill>
        <p:spPr>
          <a:xfrm>
            <a:off x="257437" y="238350"/>
            <a:ext cx="8567725" cy="2419350"/>
          </a:xfrm>
          <a:prstGeom prst="rect">
            <a:avLst/>
          </a:prstGeom>
          <a:noFill/>
          <a:ln>
            <a:noFill/>
          </a:ln>
        </p:spPr>
      </p:pic>
      <p:sp>
        <p:nvSpPr>
          <p:cNvPr id="335" name="Google Shape;335;p40"/>
          <p:cNvSpPr txBox="1"/>
          <p:nvPr/>
        </p:nvSpPr>
        <p:spPr>
          <a:xfrm>
            <a:off x="47450" y="2716775"/>
            <a:ext cx="89877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Lato"/>
                <a:ea typeface="Lato"/>
                <a:cs typeface="Lato"/>
                <a:sym typeface="Lato"/>
              </a:rPr>
              <a:t>s</a:t>
            </a:r>
            <a:r>
              <a:rPr b="1" lang="en-GB" sz="1700">
                <a:solidFill>
                  <a:schemeClr val="lt1"/>
                </a:solidFill>
                <a:latin typeface="Lato"/>
                <a:ea typeface="Lato"/>
                <a:cs typeface="Lato"/>
                <a:sym typeface="Lato"/>
              </a:rPr>
              <a:t>SVM MODEL HAS GENERALIZED WELL AND FIT INTO OUR DATA BUT ONLY PROBLEM IS THAT FOR HYPER-PARAMETER TUNING IT IS COMPUTATIONALLY INTENSE AND EVEN THOUGH IT FITTED WELL BUT STILL RECALL SCORE IS ON LOWER SIDE SO WE ARE NOT GOING TO KEEP SVM MODEL UNTIL ANY OTHER MODEL IS NOT WORKING.FOR HYPERPARAMETER TUNING WE WOULD STILL PREFER DECISION TREE AS GENERALLY DECISION TREE IS A OVERFITTING MODEL SO WE WILL DO PRUNING FOR IT AND SEARCH FOR DIFFERENT HYPERPARAMETERS.</a:t>
            </a:r>
            <a:endParaRPr b="1" sz="1700">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1"/>
          <p:cNvPicPr preferRelativeResize="0"/>
          <p:nvPr/>
        </p:nvPicPr>
        <p:blipFill>
          <a:blip r:embed="rId3">
            <a:alphaModFix/>
          </a:blip>
          <a:stretch>
            <a:fillRect/>
          </a:stretch>
        </p:blipFill>
        <p:spPr>
          <a:xfrm>
            <a:off x="0" y="0"/>
            <a:ext cx="3988250" cy="5143500"/>
          </a:xfrm>
          <a:prstGeom prst="rect">
            <a:avLst/>
          </a:prstGeom>
          <a:noFill/>
          <a:ln>
            <a:noFill/>
          </a:ln>
        </p:spPr>
      </p:pic>
      <p:pic>
        <p:nvPicPr>
          <p:cNvPr id="341" name="Google Shape;341;p41"/>
          <p:cNvPicPr preferRelativeResize="0"/>
          <p:nvPr/>
        </p:nvPicPr>
        <p:blipFill>
          <a:blip r:embed="rId4">
            <a:alphaModFix/>
          </a:blip>
          <a:stretch>
            <a:fillRect/>
          </a:stretch>
        </p:blipFill>
        <p:spPr>
          <a:xfrm>
            <a:off x="3988250" y="0"/>
            <a:ext cx="5003351" cy="3952299"/>
          </a:xfrm>
          <a:prstGeom prst="rect">
            <a:avLst/>
          </a:prstGeom>
          <a:noFill/>
          <a:ln>
            <a:noFill/>
          </a:ln>
        </p:spPr>
      </p:pic>
      <p:sp>
        <p:nvSpPr>
          <p:cNvPr id="342" name="Google Shape;342;p41"/>
          <p:cNvSpPr txBox="1"/>
          <p:nvPr/>
        </p:nvSpPr>
        <p:spPr>
          <a:xfrm>
            <a:off x="4059100" y="4106500"/>
            <a:ext cx="495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ANN Classification had generalized the date well and had better </a:t>
            </a:r>
            <a:r>
              <a:rPr lang="en-GB">
                <a:solidFill>
                  <a:schemeClr val="lt1"/>
                </a:solidFill>
                <a:latin typeface="Lato"/>
                <a:ea typeface="Lato"/>
                <a:cs typeface="Lato"/>
                <a:sym typeface="Lato"/>
              </a:rPr>
              <a:t>performance</a:t>
            </a:r>
            <a:r>
              <a:rPr lang="en-GB">
                <a:solidFill>
                  <a:schemeClr val="lt1"/>
                </a:solidFill>
                <a:latin typeface="Lato"/>
                <a:ea typeface="Lato"/>
                <a:cs typeface="Lato"/>
                <a:sym typeface="Lato"/>
              </a:rPr>
              <a:t> on validation data compared to other models but still recall score of 2 is too less</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ML problem Statement.</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284"/>
              <a:t>For this problem </a:t>
            </a:r>
            <a:r>
              <a:rPr lang="en-GB" sz="5284"/>
              <a:t>statement</a:t>
            </a:r>
            <a:r>
              <a:rPr lang="en-GB" sz="5284"/>
              <a:t> our main aim is to classify customers as high/medium/low under the column ‘Retention-potential’.</a:t>
            </a:r>
            <a:endParaRPr sz="5284"/>
          </a:p>
          <a:p>
            <a:pPr indent="0" lvl="0" marL="0" rtl="0" algn="l">
              <a:spcBef>
                <a:spcPts val="1200"/>
              </a:spcBef>
              <a:spcAft>
                <a:spcPts val="0"/>
              </a:spcAft>
              <a:buNone/>
            </a:pPr>
            <a:r>
              <a:rPr lang="en-GB" sz="5284"/>
              <a:t>It is a classification problem which comes under </a:t>
            </a:r>
            <a:r>
              <a:rPr lang="en-GB" sz="5284"/>
              <a:t>supervised</a:t>
            </a:r>
            <a:r>
              <a:rPr lang="en-GB" sz="5284"/>
              <a:t> learning  and another part of the problem </a:t>
            </a:r>
            <a:r>
              <a:rPr lang="en-GB" sz="5284"/>
              <a:t>statement</a:t>
            </a:r>
            <a:r>
              <a:rPr lang="en-GB" sz="5284"/>
              <a:t> involves customer segmentation which comes under unsupervised learning.</a:t>
            </a:r>
            <a:endParaRPr sz="5284"/>
          </a:p>
          <a:p>
            <a:pPr indent="0" lvl="0" marL="0" rtl="0" algn="l">
              <a:spcBef>
                <a:spcPts val="1200"/>
              </a:spcBef>
              <a:spcAft>
                <a:spcPts val="0"/>
              </a:spcAft>
              <a:buNone/>
            </a:pPr>
            <a:r>
              <a:rPr lang="en-GB" sz="5284"/>
              <a:t>We will use different classification </a:t>
            </a:r>
            <a:r>
              <a:rPr lang="en-GB" sz="5284"/>
              <a:t>algorithms based upon the results we get from the learning curves.We will choose a best model which generalize well the the unseen data.</a:t>
            </a:r>
            <a:endParaRPr sz="5284"/>
          </a:p>
          <a:p>
            <a:pPr indent="0" lvl="0" marL="0" rtl="0" algn="l">
              <a:spcBef>
                <a:spcPts val="1200"/>
              </a:spcBef>
              <a:spcAft>
                <a:spcPts val="0"/>
              </a:spcAft>
              <a:buNone/>
            </a:pPr>
            <a:r>
              <a:rPr lang="en-GB" sz="5284"/>
              <a:t>We will observe our model performance by various error metrics,here according to our problem statement recall for medium customers is most important so we will try different models such that we get best recall score.</a:t>
            </a:r>
            <a:endParaRPr sz="5284"/>
          </a:p>
          <a:p>
            <a:pPr indent="0" lvl="0" marL="0" rtl="0" algn="l">
              <a:spcBef>
                <a:spcPts val="1200"/>
              </a:spcBef>
              <a:spcAft>
                <a:spcPts val="0"/>
              </a:spcAft>
              <a:buNone/>
            </a:pPr>
            <a:r>
              <a:t/>
            </a:r>
            <a:endParaRPr sz="5892"/>
          </a:p>
          <a:p>
            <a:pPr indent="0" lvl="0" marL="0" rtl="0" algn="l">
              <a:spcBef>
                <a:spcPts val="1200"/>
              </a:spcBef>
              <a:spcAft>
                <a:spcPts val="0"/>
              </a:spcAft>
              <a:buNone/>
            </a:pPr>
            <a:r>
              <a:t/>
            </a:r>
            <a:endParaRPr sz="1842"/>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
        <p:nvSpPr>
          <p:cNvPr id="150" name="Google Shape;150;p15"/>
          <p:cNvSpPr/>
          <p:nvPr/>
        </p:nvSpPr>
        <p:spPr>
          <a:xfrm>
            <a:off x="601850" y="16813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01850" y="2292575"/>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01850" y="290380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601850" y="34988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1" type="body"/>
          </p:nvPr>
        </p:nvSpPr>
        <p:spPr>
          <a:xfrm>
            <a:off x="152375" y="164800"/>
            <a:ext cx="74439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700"/>
              <a:t>Overview</a:t>
            </a:r>
            <a:r>
              <a:rPr b="1" lang="en-GB" sz="2700"/>
              <a:t> of all models-without smote</a:t>
            </a:r>
            <a:endParaRPr b="1" sz="2700"/>
          </a:p>
        </p:txBody>
      </p:sp>
      <p:pic>
        <p:nvPicPr>
          <p:cNvPr id="348" name="Google Shape;348;p42"/>
          <p:cNvPicPr preferRelativeResize="0"/>
          <p:nvPr/>
        </p:nvPicPr>
        <p:blipFill>
          <a:blip r:embed="rId3">
            <a:alphaModFix/>
          </a:blip>
          <a:stretch>
            <a:fillRect/>
          </a:stretch>
        </p:blipFill>
        <p:spPr>
          <a:xfrm>
            <a:off x="291025" y="854250"/>
            <a:ext cx="6557426" cy="405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idx="1" type="body"/>
          </p:nvPr>
        </p:nvSpPr>
        <p:spPr>
          <a:xfrm>
            <a:off x="152400" y="3590725"/>
            <a:ext cx="8907000" cy="126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1700"/>
              <a:t>MODELS-WITH SMOTE- ALL the models are overfitting so we will not use smote.As unseen data should be predicted well and our model should generalize well so we will not use smote technique.</a:t>
            </a:r>
            <a:endParaRPr b="1" sz="1700"/>
          </a:p>
        </p:txBody>
      </p:sp>
      <p:pic>
        <p:nvPicPr>
          <p:cNvPr id="354" name="Google Shape;354;p43"/>
          <p:cNvPicPr preferRelativeResize="0"/>
          <p:nvPr/>
        </p:nvPicPr>
        <p:blipFill>
          <a:blip r:embed="rId3">
            <a:alphaModFix/>
          </a:blip>
          <a:stretch>
            <a:fillRect/>
          </a:stretch>
        </p:blipFill>
        <p:spPr>
          <a:xfrm>
            <a:off x="152400" y="152400"/>
            <a:ext cx="8839200" cy="316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823850" y="866775"/>
            <a:ext cx="45870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After </a:t>
            </a:r>
            <a:r>
              <a:rPr lang="en-GB"/>
              <a:t>experimenting</a:t>
            </a:r>
            <a:r>
              <a:rPr lang="en-GB"/>
              <a:t> different models,hyperparameter tuning of decision tree with stratified k fold had given me best results.The results are shown in next slide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65" name="Google Shape;365;p45"/>
          <p:cNvPicPr preferRelativeResize="0"/>
          <p:nvPr/>
        </p:nvPicPr>
        <p:blipFill>
          <a:blip r:embed="rId3">
            <a:alphaModFix/>
          </a:blip>
          <a:stretch>
            <a:fillRect/>
          </a:stretch>
        </p:blipFill>
        <p:spPr>
          <a:xfrm>
            <a:off x="345025" y="547500"/>
            <a:ext cx="5544650" cy="3840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3987475" y="3977575"/>
            <a:ext cx="4957200" cy="83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RECALL SCORE OF 0.89</a:t>
            </a:r>
            <a:endParaRPr/>
          </a:p>
        </p:txBody>
      </p:sp>
      <p:pic>
        <p:nvPicPr>
          <p:cNvPr id="371" name="Google Shape;371;p46"/>
          <p:cNvPicPr preferRelativeResize="0"/>
          <p:nvPr/>
        </p:nvPicPr>
        <p:blipFill>
          <a:blip r:embed="rId3">
            <a:alphaModFix/>
          </a:blip>
          <a:stretch>
            <a:fillRect/>
          </a:stretch>
        </p:blipFill>
        <p:spPr>
          <a:xfrm>
            <a:off x="51735" y="109200"/>
            <a:ext cx="3753389" cy="4770975"/>
          </a:xfrm>
          <a:prstGeom prst="rect">
            <a:avLst/>
          </a:prstGeom>
          <a:noFill/>
          <a:ln>
            <a:noFill/>
          </a:ln>
        </p:spPr>
      </p:pic>
      <p:pic>
        <p:nvPicPr>
          <p:cNvPr id="372" name="Google Shape;372;p46"/>
          <p:cNvPicPr preferRelativeResize="0"/>
          <p:nvPr/>
        </p:nvPicPr>
        <p:blipFill>
          <a:blip r:embed="rId4">
            <a:alphaModFix/>
          </a:blip>
          <a:stretch>
            <a:fillRect/>
          </a:stretch>
        </p:blipFill>
        <p:spPr>
          <a:xfrm>
            <a:off x="3872850" y="109200"/>
            <a:ext cx="5193725" cy="37107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419975" y="266800"/>
            <a:ext cx="4990800" cy="587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Suggestions to company</a:t>
            </a:r>
            <a:endParaRPr/>
          </a:p>
        </p:txBody>
      </p:sp>
      <p:sp>
        <p:nvSpPr>
          <p:cNvPr id="378" name="Google Shape;378;p47"/>
          <p:cNvSpPr txBox="1"/>
          <p:nvPr/>
        </p:nvSpPr>
        <p:spPr>
          <a:xfrm>
            <a:off x="534575" y="968825"/>
            <a:ext cx="81378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1)Services such as online delivery,doorstep delivery should be made cheaper as more customers would be </a:t>
            </a:r>
            <a:r>
              <a:rPr b="1" lang="en-GB" sz="1800">
                <a:solidFill>
                  <a:schemeClr val="lt1"/>
                </a:solidFill>
                <a:latin typeface="Lato"/>
                <a:ea typeface="Lato"/>
                <a:cs typeface="Lato"/>
                <a:sym typeface="Lato"/>
              </a:rPr>
              <a:t>attracted </a:t>
            </a:r>
            <a:endParaRPr b="1" sz="1800">
              <a:solidFill>
                <a:schemeClr val="lt1"/>
              </a:solidFill>
              <a:latin typeface="Lato"/>
              <a:ea typeface="Lato"/>
              <a:cs typeface="Lato"/>
              <a:sym typeface="Lato"/>
            </a:endParaRPr>
          </a:p>
          <a:p>
            <a:pPr indent="0" lvl="0" marL="0" rtl="0" algn="l">
              <a:spcBef>
                <a:spcPts val="0"/>
              </a:spcBef>
              <a:spcAft>
                <a:spcPts val="0"/>
              </a:spcAft>
              <a:buNone/>
            </a:pPr>
            <a:r>
              <a:rPr b="1" lang="en-GB" sz="1800">
                <a:solidFill>
                  <a:schemeClr val="lt1"/>
                </a:solidFill>
                <a:latin typeface="Lato"/>
                <a:ea typeface="Lato"/>
                <a:cs typeface="Lato"/>
                <a:sym typeface="Lato"/>
              </a:rPr>
              <a:t>2)Customer with average orders more than 50 are more for the </a:t>
            </a:r>
            <a:r>
              <a:rPr b="1" lang="en-GB" sz="1800">
                <a:solidFill>
                  <a:schemeClr val="lt1"/>
                </a:solidFill>
                <a:latin typeface="Lato"/>
                <a:ea typeface="Lato"/>
                <a:cs typeface="Lato"/>
                <a:sym typeface="Lato"/>
              </a:rPr>
              <a:t> target medium customers so in order to </a:t>
            </a:r>
            <a:r>
              <a:rPr b="1" lang="en-GB" sz="1800">
                <a:solidFill>
                  <a:schemeClr val="lt1"/>
                </a:solidFill>
                <a:latin typeface="Lato"/>
                <a:ea typeface="Lato"/>
                <a:cs typeface="Lato"/>
                <a:sym typeface="Lato"/>
              </a:rPr>
              <a:t>attract</a:t>
            </a:r>
            <a:r>
              <a:rPr b="1" lang="en-GB" sz="1800">
                <a:solidFill>
                  <a:schemeClr val="lt1"/>
                </a:solidFill>
                <a:latin typeface="Lato"/>
                <a:ea typeface="Lato"/>
                <a:cs typeface="Lato"/>
                <a:sym typeface="Lato"/>
              </a:rPr>
              <a:t> them and be loyal to their product,they should give some </a:t>
            </a:r>
            <a:r>
              <a:rPr b="1" lang="en-GB" sz="1800">
                <a:solidFill>
                  <a:schemeClr val="lt1"/>
                </a:solidFill>
                <a:latin typeface="Lato"/>
                <a:ea typeface="Lato"/>
                <a:cs typeface="Lato"/>
                <a:sym typeface="Lato"/>
              </a:rPr>
              <a:t>benefits</a:t>
            </a:r>
            <a:r>
              <a:rPr b="1" lang="en-GB" sz="1800">
                <a:solidFill>
                  <a:schemeClr val="lt1"/>
                </a:solidFill>
                <a:latin typeface="Lato"/>
                <a:ea typeface="Lato"/>
                <a:cs typeface="Lato"/>
                <a:sym typeface="Lato"/>
              </a:rPr>
              <a:t> to those customers.</a:t>
            </a:r>
            <a:endParaRPr b="1" sz="1800">
              <a:solidFill>
                <a:schemeClr val="lt1"/>
              </a:solidFill>
              <a:latin typeface="Lato"/>
              <a:ea typeface="Lato"/>
              <a:cs typeface="Lato"/>
              <a:sym typeface="Lato"/>
            </a:endParaRPr>
          </a:p>
          <a:p>
            <a:pPr indent="0" lvl="0" marL="0" rtl="0" algn="l">
              <a:spcBef>
                <a:spcPts val="0"/>
              </a:spcBef>
              <a:spcAft>
                <a:spcPts val="0"/>
              </a:spcAft>
              <a:buNone/>
            </a:pPr>
            <a:r>
              <a:rPr b="1" lang="en-GB" sz="1800">
                <a:solidFill>
                  <a:schemeClr val="lt1"/>
                </a:solidFill>
                <a:latin typeface="Lato"/>
                <a:ea typeface="Lato"/>
                <a:cs typeface="Lato"/>
                <a:sym typeface="Lato"/>
              </a:rPr>
              <a:t>3)During off-season from months february to may,customer </a:t>
            </a:r>
            <a:r>
              <a:rPr b="1" lang="en-GB" sz="1800">
                <a:solidFill>
                  <a:schemeClr val="lt1"/>
                </a:solidFill>
                <a:latin typeface="Lato"/>
                <a:ea typeface="Lato"/>
                <a:cs typeface="Lato"/>
                <a:sym typeface="Lato"/>
              </a:rPr>
              <a:t>acquisition</a:t>
            </a:r>
            <a:r>
              <a:rPr b="1" lang="en-GB" sz="1800">
                <a:solidFill>
                  <a:schemeClr val="lt1"/>
                </a:solidFill>
                <a:latin typeface="Lato"/>
                <a:ea typeface="Lato"/>
                <a:cs typeface="Lato"/>
                <a:sym typeface="Lato"/>
              </a:rPr>
              <a:t> should be taken care of because </a:t>
            </a:r>
            <a:r>
              <a:rPr b="1" lang="en-GB" sz="1800">
                <a:solidFill>
                  <a:schemeClr val="lt1"/>
                </a:solidFill>
                <a:latin typeface="Lato"/>
                <a:ea typeface="Lato"/>
                <a:cs typeface="Lato"/>
                <a:sym typeface="Lato"/>
              </a:rPr>
              <a:t>there is less no of transactions during this period so email campaigns should be at their peak level for better performance in winter season.</a:t>
            </a:r>
            <a:endParaRPr b="1" sz="1800">
              <a:solidFill>
                <a:schemeClr val="lt1"/>
              </a:solidFill>
              <a:latin typeface="Lato"/>
              <a:ea typeface="Lato"/>
              <a:cs typeface="Lato"/>
              <a:sym typeface="Lato"/>
            </a:endParaRPr>
          </a:p>
          <a:p>
            <a:pPr indent="0" lvl="0" marL="0" rtl="0" algn="l">
              <a:spcBef>
                <a:spcPts val="0"/>
              </a:spcBef>
              <a:spcAft>
                <a:spcPts val="0"/>
              </a:spcAft>
              <a:buNone/>
            </a:pPr>
            <a:r>
              <a:rPr b="1" lang="en-GB" sz="1800">
                <a:solidFill>
                  <a:schemeClr val="lt1"/>
                </a:solidFill>
                <a:latin typeface="Lato"/>
                <a:ea typeface="Lato"/>
                <a:cs typeface="Lato"/>
                <a:sym typeface="Lato"/>
              </a:rPr>
              <a:t>4)Customers who have long term relation with the company,should be sent emails regularly such that they would be engaged with the business.</a:t>
            </a:r>
            <a:endParaRPr b="1" sz="1800">
              <a:solidFill>
                <a:schemeClr val="lt1"/>
              </a:solidFill>
              <a:latin typeface="Lato"/>
              <a:ea typeface="Lato"/>
              <a:cs typeface="Lato"/>
              <a:sym typeface="Lato"/>
            </a:endParaRPr>
          </a:p>
          <a:p>
            <a:pPr indent="0" lvl="0" marL="0" rtl="0" algn="l">
              <a:spcBef>
                <a:spcPts val="0"/>
              </a:spcBef>
              <a:spcAft>
                <a:spcPts val="0"/>
              </a:spcAft>
              <a:buNone/>
            </a:pPr>
            <a:r>
              <a:rPr b="1" lang="en-GB" sz="1800">
                <a:solidFill>
                  <a:schemeClr val="lt1"/>
                </a:solidFill>
                <a:latin typeface="Lato"/>
                <a:ea typeface="Lato"/>
                <a:cs typeface="Lato"/>
                <a:sym typeface="Lato"/>
              </a:rPr>
              <a:t>5)Feedbacks from the customer should be appreciated and they should be monitored regularly.</a:t>
            </a:r>
            <a:endParaRPr b="1" sz="1800">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293725" y="338450"/>
            <a:ext cx="8522100" cy="234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Sourcecode:-https://colab.research.google.com/drive/1oVFVKTqhfYENB5ZU3FKKwtW9qQRb3Xdy#scrollTo=jD8xfnOgXUkW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56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Analytical approach</a:t>
            </a:r>
            <a:endParaRPr/>
          </a:p>
        </p:txBody>
      </p:sp>
      <p:sp>
        <p:nvSpPr>
          <p:cNvPr id="159" name="Google Shape;159;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For understanding retention </a:t>
            </a:r>
            <a:r>
              <a:rPr lang="en-GB" sz="1500"/>
              <a:t>potential</a:t>
            </a:r>
            <a:r>
              <a:rPr lang="en-GB" sz="1500"/>
              <a:t>  of a particular customer,firstly we should understand his transactions?How frequent is his transactions?What are the average number of orders he place in a period of time?When was his last transaction?From how many years he has been our customer?IS he still Intrested in our businesses?How can we attract customer again?What kind of promotional offers we can bring such that we can gain him?her back?</a:t>
            </a:r>
            <a:endParaRPr sz="1500"/>
          </a:p>
          <a:p>
            <a:pPr indent="0" lvl="0" marL="0" rtl="0" algn="l">
              <a:spcBef>
                <a:spcPts val="1200"/>
              </a:spcBef>
              <a:spcAft>
                <a:spcPts val="0"/>
              </a:spcAft>
              <a:buNone/>
            </a:pPr>
            <a:r>
              <a:rPr lang="en-GB" sz="1500"/>
              <a:t>How effective our email campaigns are?How are sales every year?what is trend of orders </a:t>
            </a:r>
            <a:r>
              <a:rPr lang="en-GB" sz="1500"/>
              <a:t>which are getting placed w.r.t to email campaigns done?</a:t>
            </a:r>
            <a:endParaRPr sz="1500"/>
          </a:p>
          <a:p>
            <a:pPr indent="0" lvl="0" marL="0" rtl="0" algn="l">
              <a:spcBef>
                <a:spcPts val="1200"/>
              </a:spcBef>
              <a:spcAft>
                <a:spcPts val="1200"/>
              </a:spcAft>
              <a:buNone/>
            </a:pPr>
            <a:r>
              <a:t/>
            </a:r>
            <a:endParaRPr/>
          </a:p>
        </p:txBody>
      </p:sp>
      <p:sp>
        <p:nvSpPr>
          <p:cNvPr id="160" name="Google Shape;160;p16"/>
          <p:cNvSpPr/>
          <p:nvPr/>
        </p:nvSpPr>
        <p:spPr>
          <a:xfrm>
            <a:off x="601850" y="16813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601850" y="341160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Steps in data exploration</a:t>
            </a:r>
            <a:endParaRPr/>
          </a:p>
        </p:txBody>
      </p:sp>
      <p:sp>
        <p:nvSpPr>
          <p:cNvPr id="167" name="Google Shape;167;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1)Data collection</a:t>
            </a:r>
            <a:endParaRPr/>
          </a:p>
          <a:p>
            <a:pPr indent="0" lvl="0" marL="0" rtl="0" algn="l">
              <a:spcBef>
                <a:spcPts val="1200"/>
              </a:spcBef>
              <a:spcAft>
                <a:spcPts val="0"/>
              </a:spcAft>
              <a:buNone/>
            </a:pPr>
            <a:r>
              <a:rPr lang="en-GB"/>
              <a:t>2)Data cleaning</a:t>
            </a:r>
            <a:endParaRPr/>
          </a:p>
          <a:p>
            <a:pPr indent="0" lvl="0" marL="0" rtl="0" algn="l">
              <a:spcBef>
                <a:spcPts val="1200"/>
              </a:spcBef>
              <a:spcAft>
                <a:spcPts val="0"/>
              </a:spcAft>
              <a:buNone/>
            </a:pPr>
            <a:r>
              <a:rPr lang="en-GB"/>
              <a:t>3)Data visualization</a:t>
            </a:r>
            <a:endParaRPr/>
          </a:p>
          <a:p>
            <a:pPr indent="0" lvl="0" marL="0" rtl="0" algn="l">
              <a:spcBef>
                <a:spcPts val="1200"/>
              </a:spcBef>
              <a:spcAft>
                <a:spcPts val="0"/>
              </a:spcAft>
              <a:buNone/>
            </a:pPr>
            <a:r>
              <a:rPr lang="en-GB"/>
              <a:t>4)Descriptive statistics</a:t>
            </a:r>
            <a:endParaRPr/>
          </a:p>
          <a:p>
            <a:pPr indent="0" lvl="0" marL="0" rtl="0" algn="l">
              <a:spcBef>
                <a:spcPts val="1200"/>
              </a:spcBef>
              <a:spcAft>
                <a:spcPts val="0"/>
              </a:spcAft>
              <a:buNone/>
            </a:pPr>
            <a:r>
              <a:rPr lang="en-GB"/>
              <a:t>5)Correlation analysis</a:t>
            </a:r>
            <a:endParaRPr/>
          </a:p>
          <a:p>
            <a:pPr indent="0" lvl="0" marL="0" rtl="0" algn="l">
              <a:spcBef>
                <a:spcPts val="1200"/>
              </a:spcBef>
              <a:spcAft>
                <a:spcPts val="1200"/>
              </a:spcAft>
              <a:buNone/>
            </a:pPr>
            <a:r>
              <a:rPr lang="en-GB"/>
              <a:t>6)Removal of redundant columns</a:t>
            </a:r>
            <a:endParaRPr/>
          </a:p>
        </p:txBody>
      </p:sp>
      <p:sp>
        <p:nvSpPr>
          <p:cNvPr id="168" name="Google Shape;168;p17"/>
          <p:cNvSpPr/>
          <p:nvPr/>
        </p:nvSpPr>
        <p:spPr>
          <a:xfrm>
            <a:off x="601850" y="16813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01850" y="2034325"/>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601850" y="24847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601850" y="2869225"/>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01850" y="3213863"/>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601850" y="355850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exploration</a:t>
            </a:r>
            <a:endParaRPr/>
          </a:p>
        </p:txBody>
      </p:sp>
      <p:sp>
        <p:nvSpPr>
          <p:cNvPr id="179" name="Google Shape;179;p18"/>
          <p:cNvSpPr txBox="1"/>
          <p:nvPr>
            <p:ph idx="1" type="body"/>
          </p:nvPr>
        </p:nvSpPr>
        <p:spPr>
          <a:xfrm>
            <a:off x="1297500" y="1307850"/>
            <a:ext cx="7038900" cy="29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are provided with four datasets and we have to merge them to get comprehensive analysis so we will merge them to </a:t>
            </a:r>
            <a:r>
              <a:rPr lang="en-GB"/>
              <a:t>understand</a:t>
            </a:r>
            <a:r>
              <a:rPr lang="en-GB"/>
              <a:t> customer behaviour more </a:t>
            </a:r>
            <a:r>
              <a:rPr lang="en-GB"/>
              <a:t>effectively</a:t>
            </a:r>
            <a:r>
              <a:rPr lang="en-GB"/>
              <a:t> and understand customer from wider perspectives.</a:t>
            </a:r>
            <a:endParaRPr/>
          </a:p>
          <a:p>
            <a:pPr indent="0" lvl="0" marL="0" rtl="0" algn="l">
              <a:spcBef>
                <a:spcPts val="1200"/>
              </a:spcBef>
              <a:spcAft>
                <a:spcPts val="0"/>
              </a:spcAft>
              <a:buNone/>
            </a:pPr>
            <a:r>
              <a:rPr lang="en-GB"/>
              <a:t>Our datasets consists of 23820 unique customers ids whom we have to classify under the column retention </a:t>
            </a:r>
            <a:r>
              <a:rPr lang="en-GB"/>
              <a:t>potential.While merging by using different dates of a particular customer,few new columns have been generated such that it would be more impactful for our analysis.</a:t>
            </a:r>
            <a:endParaRPr/>
          </a:p>
          <a:p>
            <a:pPr indent="0" lvl="0" marL="0" rtl="0" algn="l">
              <a:spcBef>
                <a:spcPts val="1200"/>
              </a:spcBef>
              <a:spcAft>
                <a:spcPts val="1200"/>
              </a:spcAft>
              <a:buNone/>
            </a:pPr>
            <a:r>
              <a:rPr lang="en-GB"/>
              <a:t>So after combining all the merged files we are having 41 columns, which need to be further analysed such that we get proper understanding our our data.What kind of features should be kept ?what features are important?</a:t>
            </a:r>
            <a:endParaRPr/>
          </a:p>
        </p:txBody>
      </p:sp>
      <p:sp>
        <p:nvSpPr>
          <p:cNvPr id="180" name="Google Shape;180;p18"/>
          <p:cNvSpPr/>
          <p:nvPr/>
        </p:nvSpPr>
        <p:spPr>
          <a:xfrm>
            <a:off x="644850" y="1450825"/>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644850" y="224180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644850" y="31310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Merging of datasets</a:t>
            </a:r>
            <a:endParaRPr/>
          </a:p>
        </p:txBody>
      </p:sp>
      <p:sp>
        <p:nvSpPr>
          <p:cNvPr id="188" name="Google Shape;188;p19"/>
          <p:cNvSpPr txBox="1"/>
          <p:nvPr>
            <p:ph idx="1" type="body"/>
          </p:nvPr>
        </p:nvSpPr>
        <p:spPr>
          <a:xfrm>
            <a:off x="1297500" y="1567550"/>
            <a:ext cx="7038900" cy="311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merged datasets based upon the common column customer id </a:t>
            </a:r>
            <a:r>
              <a:rPr lang="en-GB"/>
              <a:t>using pd.merge from pandas library.</a:t>
            </a:r>
            <a:endParaRPr/>
          </a:p>
          <a:p>
            <a:pPr indent="0" lvl="0" marL="0" rtl="0" algn="l">
              <a:lnSpc>
                <a:spcPct val="135000"/>
              </a:lnSpc>
              <a:spcBef>
                <a:spcPts val="1200"/>
              </a:spcBef>
              <a:spcAft>
                <a:spcPts val="0"/>
              </a:spcAft>
              <a:buNone/>
            </a:pPr>
            <a:r>
              <a:rPr lang="en-GB" sz="1500">
                <a:solidFill>
                  <a:srgbClr val="000000"/>
                </a:solidFill>
                <a:highlight>
                  <a:srgbClr val="FFFFFE"/>
                </a:highlight>
                <a:latin typeface="Courier New"/>
                <a:ea typeface="Courier New"/>
                <a:cs typeface="Courier New"/>
                <a:sym typeface="Courier New"/>
              </a:rPr>
              <a:t>train=customer.merge(train, on=</a:t>
            </a:r>
            <a:r>
              <a:rPr lang="en-GB" sz="1500">
                <a:solidFill>
                  <a:srgbClr val="A31515"/>
                </a:solidFill>
                <a:highlight>
                  <a:srgbClr val="FFFFFE"/>
                </a:highlight>
                <a:latin typeface="Courier New"/>
                <a:ea typeface="Courier New"/>
                <a:cs typeface="Courier New"/>
                <a:sym typeface="Courier New"/>
              </a:rPr>
              <a:t>"CustomerID"</a:t>
            </a:r>
            <a:r>
              <a:rPr lang="en-GB" sz="1500">
                <a:solidFill>
                  <a:srgbClr val="000000"/>
                </a:solidFill>
                <a:highlight>
                  <a:srgbClr val="FFFFFE"/>
                </a:highlight>
                <a:latin typeface="Courier New"/>
                <a:ea typeface="Courier New"/>
                <a:cs typeface="Courier New"/>
                <a:sym typeface="Courier New"/>
              </a:rPr>
              <a:t>).merge(mail_data, on=</a:t>
            </a:r>
            <a:r>
              <a:rPr lang="en-GB" sz="1500">
                <a:solidFill>
                  <a:srgbClr val="A31515"/>
                </a:solidFill>
                <a:highlight>
                  <a:srgbClr val="FFFFFE"/>
                </a:highlight>
                <a:latin typeface="Courier New"/>
                <a:ea typeface="Courier New"/>
                <a:cs typeface="Courier New"/>
                <a:sym typeface="Courier New"/>
              </a:rPr>
              <a:t>"CustomerID"</a:t>
            </a:r>
            <a:r>
              <a:rPr lang="en-GB" sz="1500">
                <a:solidFill>
                  <a:srgbClr val="000000"/>
                </a:solidFill>
                <a:highlight>
                  <a:srgbClr val="FFFFFE"/>
                </a:highlight>
                <a:latin typeface="Courier New"/>
                <a:ea typeface="Courier New"/>
                <a:cs typeface="Courier New"/>
                <a:sym typeface="Courier New"/>
              </a:rPr>
              <a:t>).merge(transaction_data, on=</a:t>
            </a:r>
            <a:r>
              <a:rPr lang="en-GB" sz="1500">
                <a:solidFill>
                  <a:srgbClr val="A31515"/>
                </a:solidFill>
                <a:highlight>
                  <a:srgbClr val="FFFFFE"/>
                </a:highlight>
                <a:latin typeface="Courier New"/>
                <a:ea typeface="Courier New"/>
                <a:cs typeface="Courier New"/>
                <a:sym typeface="Courier New"/>
              </a:rPr>
              <a:t>"CustomerID"</a:t>
            </a:r>
            <a:r>
              <a:rPr lang="en-GB" sz="1500">
                <a:solidFill>
                  <a:srgbClr val="000000"/>
                </a:solidFill>
                <a:highlight>
                  <a:srgbClr val="FFFFFE"/>
                </a:highlight>
                <a:latin typeface="Courier New"/>
                <a:ea typeface="Courier New"/>
                <a:cs typeface="Courier New"/>
                <a:sym typeface="Courier New"/>
              </a:rPr>
              <a:t>).merge(mail_open_counts, on=</a:t>
            </a:r>
            <a:r>
              <a:rPr lang="en-GB" sz="1500">
                <a:solidFill>
                  <a:srgbClr val="A31515"/>
                </a:solidFill>
                <a:highlight>
                  <a:srgbClr val="FFFFFE"/>
                </a:highlight>
                <a:latin typeface="Courier New"/>
                <a:ea typeface="Courier New"/>
                <a:cs typeface="Courier New"/>
                <a:sym typeface="Courier New"/>
              </a:rPr>
              <a:t>"CustomerID"</a:t>
            </a:r>
            <a:r>
              <a:rPr lang="en-GB" sz="1500">
                <a:solidFill>
                  <a:srgbClr val="000000"/>
                </a:solidFill>
                <a:highlight>
                  <a:srgbClr val="FFFFFE"/>
                </a:highlight>
                <a:latin typeface="Courier New"/>
                <a:ea typeface="Courier New"/>
                <a:cs typeface="Courier New"/>
                <a:sym typeface="Courier New"/>
              </a:rPr>
              <a:t>).merge(MailClicked_counts, on=</a:t>
            </a:r>
            <a:r>
              <a:rPr lang="en-GB" sz="1500">
                <a:solidFill>
                  <a:srgbClr val="A31515"/>
                </a:solidFill>
                <a:highlight>
                  <a:srgbClr val="FFFFFE"/>
                </a:highlight>
                <a:latin typeface="Courier New"/>
                <a:ea typeface="Courier New"/>
                <a:cs typeface="Courier New"/>
                <a:sym typeface="Courier New"/>
              </a:rPr>
              <a:t>"CustomerID"</a:t>
            </a:r>
            <a:r>
              <a:rPr lang="en-GB" sz="1500">
                <a:solidFill>
                  <a:srgbClr val="000000"/>
                </a:solidFill>
                <a:highlight>
                  <a:srgbClr val="FFFFFE"/>
                </a:highlight>
                <a:latin typeface="Courier New"/>
                <a:ea typeface="Courier New"/>
                <a:cs typeface="Courier New"/>
                <a:sym typeface="Courier New"/>
              </a:rPr>
              <a:t>)</a:t>
            </a:r>
            <a:endParaRPr sz="15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GB"/>
              <a:t>We had used inner join here which combines all the common rows from a column which we had chosen while joining our datasets.</a:t>
            </a:r>
            <a:endParaRPr/>
          </a:p>
          <a:p>
            <a:pPr indent="0" lvl="0" marL="0" rtl="0" algn="l">
              <a:spcBef>
                <a:spcPts val="1200"/>
              </a:spcBef>
              <a:spcAft>
                <a:spcPts val="1200"/>
              </a:spcAft>
              <a:buNone/>
            </a:pPr>
            <a:r>
              <a:rPr lang="en-GB"/>
              <a:t> </a:t>
            </a:r>
            <a:endParaRPr/>
          </a:p>
        </p:txBody>
      </p:sp>
      <p:sp>
        <p:nvSpPr>
          <p:cNvPr id="189" name="Google Shape;189;p19"/>
          <p:cNvSpPr/>
          <p:nvPr/>
        </p:nvSpPr>
        <p:spPr>
          <a:xfrm>
            <a:off x="601850" y="1681350"/>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667275" y="3846425"/>
            <a:ext cx="521700" cy="17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structure and content</a:t>
            </a:r>
            <a:endParaRPr/>
          </a:p>
        </p:txBody>
      </p:sp>
      <p:sp>
        <p:nvSpPr>
          <p:cNvPr id="196" name="Google Shape;196;p20"/>
          <p:cNvSpPr txBox="1"/>
          <p:nvPr>
            <p:ph idx="1" type="body"/>
          </p:nvPr>
        </p:nvSpPr>
        <p:spPr>
          <a:xfrm>
            <a:off x="997850" y="1452925"/>
            <a:ext cx="8025900" cy="3025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It is a snapshot of few columns in our dataset showing unique values of that column and datatype of column.Based upon unique values, datatype we can identify incorrect  datatype and correct them before going in to our model building part.</a:t>
            </a:r>
            <a:endParaRPr/>
          </a:p>
          <a:p>
            <a:pPr indent="0" lvl="0" marL="0" rtl="0" algn="l">
              <a:lnSpc>
                <a:spcPct val="135000"/>
              </a:lnSpc>
              <a:spcBef>
                <a:spcPts val="1200"/>
              </a:spcBef>
              <a:spcAft>
                <a:spcPts val="0"/>
              </a:spcAft>
              <a:buNone/>
            </a:pPr>
            <a:r>
              <a:rPr lang="en-GB" sz="1000">
                <a:solidFill>
                  <a:srgbClr val="008000"/>
                </a:solidFill>
                <a:highlight>
                  <a:srgbClr val="FFFFFE"/>
                </a:highlight>
                <a:latin typeface="Courier New"/>
                <a:ea typeface="Courier New"/>
                <a:cs typeface="Courier New"/>
                <a:sym typeface="Courier New"/>
              </a:rPr>
              <a:t>#converting dtypes of the following columns</a:t>
            </a:r>
            <a:endParaRPr sz="1000">
              <a:solidFill>
                <a:srgbClr val="008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GB" sz="1000">
                <a:solidFill>
                  <a:srgbClr val="000000"/>
                </a:solidFill>
                <a:highlight>
                  <a:srgbClr val="FFFFFE"/>
                </a:highlight>
                <a:latin typeface="Courier New"/>
                <a:ea typeface="Courier New"/>
                <a:cs typeface="Courier New"/>
                <a:sym typeface="Courier New"/>
              </a:rPr>
              <a:t>train[</a:t>
            </a:r>
            <a:r>
              <a:rPr lang="en-GB" sz="1000">
                <a:solidFill>
                  <a:srgbClr val="A31515"/>
                </a:solidFill>
                <a:highlight>
                  <a:srgbClr val="FFFFFE"/>
                </a:highlight>
                <a:latin typeface="Courier New"/>
                <a:ea typeface="Courier New"/>
                <a:cs typeface="Courier New"/>
                <a:sym typeface="Courier New"/>
              </a:rPr>
              <a:t>"OnlineCommunication"</a:t>
            </a:r>
            <a:r>
              <a:rPr lang="en-GB" sz="1000">
                <a:solidFill>
                  <a:srgbClr val="000000"/>
                </a:solidFill>
                <a:highlight>
                  <a:srgbClr val="FFFFFE"/>
                </a:highlight>
                <a:latin typeface="Courier New"/>
                <a:ea typeface="Courier New"/>
                <a:cs typeface="Courier New"/>
                <a:sym typeface="Courier New"/>
              </a:rPr>
              <a:t>]=train[</a:t>
            </a:r>
            <a:r>
              <a:rPr lang="en-GB" sz="1000">
                <a:solidFill>
                  <a:srgbClr val="A31515"/>
                </a:solidFill>
                <a:highlight>
                  <a:srgbClr val="FFFFFE"/>
                </a:highlight>
                <a:latin typeface="Courier New"/>
                <a:ea typeface="Courier New"/>
                <a:cs typeface="Courier New"/>
                <a:sym typeface="Courier New"/>
              </a:rPr>
              <a:t>"OnlineCommunication"</a:t>
            </a:r>
            <a:r>
              <a:rPr lang="en-GB" sz="1000">
                <a:solidFill>
                  <a:srgbClr val="000000"/>
                </a:solidFill>
                <a:highlight>
                  <a:srgbClr val="FFFFFE"/>
                </a:highlight>
                <a:latin typeface="Courier New"/>
                <a:ea typeface="Courier New"/>
                <a:cs typeface="Courier New"/>
                <a:sym typeface="Courier New"/>
              </a:rPr>
              <a:t>].astype(</a:t>
            </a:r>
            <a:r>
              <a:rPr lang="en-GB" sz="1000">
                <a:solidFill>
                  <a:srgbClr val="A31515"/>
                </a:solidFill>
                <a:highlight>
                  <a:srgbClr val="FFFFFE"/>
                </a:highlight>
                <a:latin typeface="Courier New"/>
                <a:ea typeface="Courier New"/>
                <a:cs typeface="Courier New"/>
                <a:sym typeface="Courier New"/>
              </a:rPr>
              <a:t>"object"</a:t>
            </a:r>
            <a:r>
              <a:rPr lang="en-GB"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GB" sz="1000">
                <a:solidFill>
                  <a:srgbClr val="000000"/>
                </a:solidFill>
                <a:highlight>
                  <a:srgbClr val="FFFFFE"/>
                </a:highlight>
                <a:latin typeface="Courier New"/>
                <a:ea typeface="Courier New"/>
                <a:cs typeface="Courier New"/>
                <a:sym typeface="Courier New"/>
              </a:rPr>
              <a:t>train[</a:t>
            </a:r>
            <a:r>
              <a:rPr lang="en-GB" sz="1000">
                <a:solidFill>
                  <a:srgbClr val="A31515"/>
                </a:solidFill>
                <a:highlight>
                  <a:srgbClr val="FFFFFE"/>
                </a:highlight>
                <a:latin typeface="Courier New"/>
                <a:ea typeface="Courier New"/>
                <a:cs typeface="Courier New"/>
                <a:sym typeface="Courier New"/>
              </a:rPr>
              <a:t>"DoorstepDelivery"</a:t>
            </a:r>
            <a:r>
              <a:rPr lang="en-GB" sz="1000">
                <a:solidFill>
                  <a:srgbClr val="000000"/>
                </a:solidFill>
                <a:highlight>
                  <a:srgbClr val="FFFFFE"/>
                </a:highlight>
                <a:latin typeface="Courier New"/>
                <a:ea typeface="Courier New"/>
                <a:cs typeface="Courier New"/>
                <a:sym typeface="Courier New"/>
              </a:rPr>
              <a:t>]=train[</a:t>
            </a:r>
            <a:r>
              <a:rPr lang="en-GB" sz="1000">
                <a:solidFill>
                  <a:srgbClr val="A31515"/>
                </a:solidFill>
                <a:highlight>
                  <a:srgbClr val="FFFFFE"/>
                </a:highlight>
                <a:latin typeface="Courier New"/>
                <a:ea typeface="Courier New"/>
                <a:cs typeface="Courier New"/>
                <a:sym typeface="Courier New"/>
              </a:rPr>
              <a:t>"DoorstepDelivery"</a:t>
            </a:r>
            <a:r>
              <a:rPr lang="en-GB" sz="1000">
                <a:solidFill>
                  <a:srgbClr val="000000"/>
                </a:solidFill>
                <a:highlight>
                  <a:srgbClr val="FFFFFE"/>
                </a:highlight>
                <a:latin typeface="Courier New"/>
                <a:ea typeface="Courier New"/>
                <a:cs typeface="Courier New"/>
                <a:sym typeface="Courier New"/>
              </a:rPr>
              <a:t>].astype(</a:t>
            </a:r>
            <a:r>
              <a:rPr lang="en-GB" sz="1000">
                <a:solidFill>
                  <a:srgbClr val="A31515"/>
                </a:solidFill>
                <a:highlight>
                  <a:srgbClr val="FFFFFE"/>
                </a:highlight>
                <a:latin typeface="Courier New"/>
                <a:ea typeface="Courier New"/>
                <a:cs typeface="Courier New"/>
                <a:sym typeface="Courier New"/>
              </a:rPr>
              <a:t>"object"</a:t>
            </a:r>
            <a:r>
              <a:rPr lang="en-GB"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GB" sz="1000">
                <a:solidFill>
                  <a:srgbClr val="000000"/>
                </a:solidFill>
                <a:highlight>
                  <a:srgbClr val="FFFFFE"/>
                </a:highlight>
                <a:latin typeface="Courier New"/>
                <a:ea typeface="Courier New"/>
                <a:cs typeface="Courier New"/>
                <a:sym typeface="Courier New"/>
              </a:rPr>
              <a:t>train[</a:t>
            </a:r>
            <a:r>
              <a:rPr lang="en-GB" sz="1000">
                <a:solidFill>
                  <a:srgbClr val="A31515"/>
                </a:solidFill>
                <a:highlight>
                  <a:srgbClr val="FFFFFE"/>
                </a:highlight>
                <a:latin typeface="Courier New"/>
                <a:ea typeface="Courier New"/>
                <a:cs typeface="Courier New"/>
                <a:sym typeface="Courier New"/>
              </a:rPr>
              <a:t>"AutomaticRefill"</a:t>
            </a:r>
            <a:r>
              <a:rPr lang="en-GB" sz="1000">
                <a:solidFill>
                  <a:srgbClr val="000000"/>
                </a:solidFill>
                <a:highlight>
                  <a:srgbClr val="FFFFFE"/>
                </a:highlight>
                <a:latin typeface="Courier New"/>
                <a:ea typeface="Courier New"/>
                <a:cs typeface="Courier New"/>
                <a:sym typeface="Courier New"/>
              </a:rPr>
              <a:t>]=train[</a:t>
            </a:r>
            <a:r>
              <a:rPr lang="en-GB" sz="1000">
                <a:solidFill>
                  <a:srgbClr val="A31515"/>
                </a:solidFill>
                <a:highlight>
                  <a:srgbClr val="FFFFFE"/>
                </a:highlight>
                <a:latin typeface="Courier New"/>
                <a:ea typeface="Courier New"/>
                <a:cs typeface="Courier New"/>
                <a:sym typeface="Courier New"/>
              </a:rPr>
              <a:t>"AutomaticRefill"</a:t>
            </a:r>
            <a:r>
              <a:rPr lang="en-GB" sz="1000">
                <a:solidFill>
                  <a:srgbClr val="000000"/>
                </a:solidFill>
                <a:highlight>
                  <a:srgbClr val="FFFFFE"/>
                </a:highlight>
                <a:latin typeface="Courier New"/>
                <a:ea typeface="Courier New"/>
                <a:cs typeface="Courier New"/>
                <a:sym typeface="Courier New"/>
              </a:rPr>
              <a:t>].astype(</a:t>
            </a:r>
            <a:r>
              <a:rPr lang="en-GB" sz="1000">
                <a:solidFill>
                  <a:srgbClr val="A31515"/>
                </a:solidFill>
                <a:highlight>
                  <a:srgbClr val="FFFFFE"/>
                </a:highlight>
                <a:latin typeface="Courier New"/>
                <a:ea typeface="Courier New"/>
                <a:cs typeface="Courier New"/>
                <a:sym typeface="Courier New"/>
              </a:rPr>
              <a:t>"object"</a:t>
            </a:r>
            <a:endParaRPr/>
          </a:p>
        </p:txBody>
      </p:sp>
      <p:pic>
        <p:nvPicPr>
          <p:cNvPr id="197" name="Google Shape;197;p20"/>
          <p:cNvPicPr preferRelativeResize="0"/>
          <p:nvPr/>
        </p:nvPicPr>
        <p:blipFill>
          <a:blip r:embed="rId3">
            <a:alphaModFix/>
          </a:blip>
          <a:stretch>
            <a:fillRect/>
          </a:stretch>
        </p:blipFill>
        <p:spPr>
          <a:xfrm>
            <a:off x="997850" y="1452925"/>
            <a:ext cx="7101575" cy="170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 of unique values present in each column of our dataset.</a:t>
            </a:r>
            <a:endParaRPr/>
          </a:p>
        </p:txBody>
      </p:sp>
      <p:pic>
        <p:nvPicPr>
          <p:cNvPr id="203" name="Google Shape;203;p21"/>
          <p:cNvPicPr preferRelativeResize="0"/>
          <p:nvPr/>
        </p:nvPicPr>
        <p:blipFill>
          <a:blip r:embed="rId3">
            <a:alphaModFix/>
          </a:blip>
          <a:stretch>
            <a:fillRect/>
          </a:stretch>
        </p:blipFill>
        <p:spPr>
          <a:xfrm>
            <a:off x="1355900" y="1417275"/>
            <a:ext cx="6800826"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