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6" r:id="rId2"/>
    <p:sldId id="256" r:id="rId3"/>
    <p:sldId id="257" r:id="rId4"/>
    <p:sldId id="259" r:id="rId5"/>
    <p:sldId id="258" r:id="rId6"/>
    <p:sldId id="260" r:id="rId7"/>
    <p:sldId id="261" r:id="rId8"/>
    <p:sldId id="262" r:id="rId9"/>
    <p:sldId id="263" r:id="rId10"/>
    <p:sldId id="264" r:id="rId11"/>
    <p:sldId id="268"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9/27/2023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83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33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4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92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3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7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57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39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9/27/2023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69986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08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9/27/2023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84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554353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0A0BA-7DEF-675B-508B-3D3B2ADCBD07}"/>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F99E4884-1CD8-9094-33FC-4372E1D7EB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995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0ADF-F2AD-5047-FE5B-829E06FFA0B0}"/>
              </a:ext>
            </a:extLst>
          </p:cNvPr>
          <p:cNvSpPr>
            <a:spLocks noGrp="1"/>
          </p:cNvSpPr>
          <p:nvPr>
            <p:ph type="title"/>
          </p:nvPr>
        </p:nvSpPr>
        <p:spPr>
          <a:xfrm>
            <a:off x="117173" y="770890"/>
            <a:ext cx="6096000" cy="4443272"/>
          </a:xfrm>
        </p:spPr>
        <p:txBody>
          <a:bodyPr/>
          <a:lstStyle/>
          <a:p>
            <a:r>
              <a:rPr lang="en-IN" dirty="0">
                <a:solidFill>
                  <a:schemeClr val="accent5">
                    <a:lumMod val="75000"/>
                  </a:schemeClr>
                </a:solidFill>
              </a:rPr>
              <a:t>LCD:</a:t>
            </a:r>
            <a:endParaRPr lang="en-US" dirty="0">
              <a:solidFill>
                <a:schemeClr val="accent5">
                  <a:lumMod val="75000"/>
                </a:schemeClr>
              </a:solidFill>
            </a:endParaRPr>
          </a:p>
        </p:txBody>
      </p:sp>
      <p:pic>
        <p:nvPicPr>
          <p:cNvPr id="3" name="Picture 3">
            <a:extLst>
              <a:ext uri="{FF2B5EF4-FFF2-40B4-BE49-F238E27FC236}">
                <a16:creationId xmlns:a16="http://schemas.microsoft.com/office/drawing/2014/main" id="{5DF7FEF8-9FAE-FB62-F460-5BE8B89C0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173" y="3177630"/>
            <a:ext cx="5536578" cy="2920590"/>
          </a:xfrm>
          <a:prstGeom prst="rect">
            <a:avLst/>
          </a:prstGeom>
        </p:spPr>
      </p:pic>
      <p:sp>
        <p:nvSpPr>
          <p:cNvPr id="5" name="TextBox 4">
            <a:extLst>
              <a:ext uri="{FF2B5EF4-FFF2-40B4-BE49-F238E27FC236}">
                <a16:creationId xmlns:a16="http://schemas.microsoft.com/office/drawing/2014/main" id="{FDCBC5CA-00E2-1701-207E-566259EE28EC}"/>
              </a:ext>
            </a:extLst>
          </p:cNvPr>
          <p:cNvSpPr txBox="1"/>
          <p:nvPr/>
        </p:nvSpPr>
        <p:spPr>
          <a:xfrm>
            <a:off x="319089" y="1960269"/>
            <a:ext cx="6096000" cy="2677656"/>
          </a:xfrm>
          <a:prstGeom prst="rect">
            <a:avLst/>
          </a:prstGeom>
          <a:noFill/>
        </p:spPr>
        <p:txBody>
          <a:bodyPr wrap="square">
            <a:spAutoFit/>
          </a:bodyPr>
          <a:lstStyle/>
          <a:p>
            <a:r>
              <a:rPr lang="en-IN" sz="2400" b="1" i="0" dirty="0">
                <a:effectLst/>
                <a:latin typeface="Söhne"/>
              </a:rPr>
              <a:t>An LCD, or Liquid Crystal Display, is a flat-panel technology commonly used for displaying information in devices like TVs, computer monitors, and digital watches. It works by manipulating liquid crystals to control the passage of light, producing images and text on a screen.</a:t>
            </a:r>
            <a:endParaRPr lang="en-US" sz="2400" b="1" dirty="0"/>
          </a:p>
        </p:txBody>
      </p:sp>
    </p:spTree>
    <p:extLst>
      <p:ext uri="{BB962C8B-B14F-4D97-AF65-F5344CB8AC3E}">
        <p14:creationId xmlns:p14="http://schemas.microsoft.com/office/powerpoint/2010/main" val="406636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9905835-B0E0-B58A-4A67-0FDBA2DC3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65" y="0"/>
            <a:ext cx="13669135" cy="6858000"/>
          </a:xfrm>
          <a:prstGeom prst="rect">
            <a:avLst/>
          </a:prstGeom>
          <a:effectLst/>
        </p:spPr>
      </p:pic>
    </p:spTree>
    <p:extLst>
      <p:ext uri="{BB962C8B-B14F-4D97-AF65-F5344CB8AC3E}">
        <p14:creationId xmlns:p14="http://schemas.microsoft.com/office/powerpoint/2010/main" val="421118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67DA-16B6-3118-D499-6AEB9CB82BCB}"/>
              </a:ext>
            </a:extLst>
          </p:cNvPr>
          <p:cNvSpPr>
            <a:spLocks noGrp="1"/>
          </p:cNvSpPr>
          <p:nvPr>
            <p:ph type="title"/>
          </p:nvPr>
        </p:nvSpPr>
        <p:spPr/>
        <p:txBody>
          <a:bodyPr/>
          <a:lstStyle/>
          <a:p>
            <a:r>
              <a:rPr lang="en-IN" dirty="0">
                <a:solidFill>
                  <a:schemeClr val="accent6"/>
                </a:solidFill>
              </a:rPr>
              <a:t>BUZZER:</a:t>
            </a:r>
            <a:endParaRPr lang="en-US" dirty="0">
              <a:solidFill>
                <a:schemeClr val="accent6"/>
              </a:solidFill>
            </a:endParaRPr>
          </a:p>
        </p:txBody>
      </p:sp>
      <p:pic>
        <p:nvPicPr>
          <p:cNvPr id="3" name="Picture 3">
            <a:extLst>
              <a:ext uri="{FF2B5EF4-FFF2-40B4-BE49-F238E27FC236}">
                <a16:creationId xmlns:a16="http://schemas.microsoft.com/office/drawing/2014/main" id="{4214F6A1-C0EA-CF7D-14DA-58F02147D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236443"/>
            <a:ext cx="5265529" cy="2850667"/>
          </a:xfrm>
          <a:prstGeom prst="rect">
            <a:avLst/>
          </a:prstGeom>
        </p:spPr>
      </p:pic>
      <p:sp>
        <p:nvSpPr>
          <p:cNvPr id="5" name="TextBox 4">
            <a:extLst>
              <a:ext uri="{FF2B5EF4-FFF2-40B4-BE49-F238E27FC236}">
                <a16:creationId xmlns:a16="http://schemas.microsoft.com/office/drawing/2014/main" id="{F6DAE0D2-4AED-A4E0-E3A5-59F4F071000F}"/>
              </a:ext>
            </a:extLst>
          </p:cNvPr>
          <p:cNvSpPr txBox="1"/>
          <p:nvPr/>
        </p:nvSpPr>
        <p:spPr>
          <a:xfrm>
            <a:off x="247098" y="2278414"/>
            <a:ext cx="6149284" cy="3970318"/>
          </a:xfrm>
          <a:prstGeom prst="rect">
            <a:avLst/>
          </a:prstGeom>
          <a:noFill/>
        </p:spPr>
        <p:txBody>
          <a:bodyPr wrap="square">
            <a:spAutoFit/>
          </a:bodyPr>
          <a:lstStyle/>
          <a:p>
            <a:pPr algn="l"/>
            <a:r>
              <a:rPr lang="en-IN" sz="2800" b="1" i="0" dirty="0">
                <a:effectLst/>
                <a:latin typeface="Söhne"/>
              </a:rPr>
              <a:t>A buzzer is an electronic component that generates sound when an electrical current passes through it, producing a distinct audible tone or noise. Buzzer modules are often used in electronic circuits and devices for alarms, notifications, or simple sound effects.</a:t>
            </a:r>
          </a:p>
          <a:p>
            <a:br>
              <a:rPr lang="en-IN" sz="2800" b="1" dirty="0"/>
            </a:br>
            <a:endParaRPr lang="en-US" sz="2800" b="1" dirty="0"/>
          </a:p>
        </p:txBody>
      </p:sp>
    </p:spTree>
    <p:extLst>
      <p:ext uri="{BB962C8B-B14F-4D97-AF65-F5344CB8AC3E}">
        <p14:creationId xmlns:p14="http://schemas.microsoft.com/office/powerpoint/2010/main" val="375374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6C97-8076-78F8-C2F0-F598001EB26C}"/>
              </a:ext>
            </a:extLst>
          </p:cNvPr>
          <p:cNvSpPr>
            <a:spLocks noGrp="1"/>
          </p:cNvSpPr>
          <p:nvPr>
            <p:ph type="title"/>
          </p:nvPr>
        </p:nvSpPr>
        <p:spPr>
          <a:xfrm>
            <a:off x="565149" y="664873"/>
            <a:ext cx="7335835" cy="1268984"/>
          </a:xfrm>
        </p:spPr>
        <p:txBody>
          <a:bodyPr>
            <a:normAutofit fontScale="90000"/>
          </a:bodyPr>
          <a:lstStyle/>
          <a:p>
            <a:r>
              <a:rPr lang="en-IN" sz="4400" dirty="0">
                <a:solidFill>
                  <a:schemeClr val="accent6">
                    <a:lumMod val="75000"/>
                  </a:schemeClr>
                </a:solidFill>
              </a:rPr>
              <a:t>ADVANTAGES OF PROJECT:</a:t>
            </a:r>
            <a:br>
              <a:rPr lang="en-IN" dirty="0"/>
            </a:br>
            <a:endParaRPr lang="en-US" dirty="0"/>
          </a:p>
        </p:txBody>
      </p:sp>
      <p:sp>
        <p:nvSpPr>
          <p:cNvPr id="3" name="Content Placeholder 2">
            <a:extLst>
              <a:ext uri="{FF2B5EF4-FFF2-40B4-BE49-F238E27FC236}">
                <a16:creationId xmlns:a16="http://schemas.microsoft.com/office/drawing/2014/main" id="{DBD9E02B-0985-5478-84C4-AC8D9230CFCD}"/>
              </a:ext>
            </a:extLst>
          </p:cNvPr>
          <p:cNvSpPr>
            <a:spLocks noGrp="1"/>
          </p:cNvSpPr>
          <p:nvPr>
            <p:ph idx="1"/>
          </p:nvPr>
        </p:nvSpPr>
        <p:spPr/>
        <p:txBody>
          <a:bodyPr/>
          <a:lstStyle/>
          <a:p>
            <a:r>
              <a:rPr lang="en-IN" sz="2800" b="1" dirty="0"/>
              <a:t>It controls overloading and underloading</a:t>
            </a:r>
          </a:p>
          <a:p>
            <a:endParaRPr lang="en-IN" sz="2800" b="1" dirty="0"/>
          </a:p>
          <a:p>
            <a:r>
              <a:rPr lang="en-IN" sz="2800" b="1" dirty="0"/>
              <a:t>It is less expensive</a:t>
            </a:r>
          </a:p>
          <a:p>
            <a:endParaRPr lang="en-IN" sz="2800" b="1" dirty="0"/>
          </a:p>
          <a:p>
            <a:r>
              <a:rPr lang="en-IN" sz="2800" b="1" dirty="0"/>
              <a:t>Easy to implement </a:t>
            </a:r>
          </a:p>
          <a:p>
            <a:endParaRPr lang="en-IN" sz="2800" b="1" dirty="0"/>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4286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5066001" cy="2866405"/>
          </a:xfrm>
        </p:spPr>
        <p:txBody>
          <a:bodyPr vert="horz" lIns="91440" tIns="45720" rIns="91440" bIns="45720" rtlCol="0">
            <a:normAutofit/>
          </a:bodyPr>
          <a:lstStyle/>
          <a:p>
            <a:pPr>
              <a:lnSpc>
                <a:spcPct val="90000"/>
              </a:lnSpc>
            </a:pPr>
            <a:r>
              <a:rPr lang="en-US" sz="4700" b="1">
                <a:ea typeface="Calibri Light"/>
                <a:cs typeface="Calibri Light"/>
              </a:rPr>
              <a:t>SMART INNOVATION HACKATHON</a:t>
            </a:r>
            <a:br>
              <a:rPr lang="en-US" sz="4700" b="1">
                <a:ea typeface="Calibri Light"/>
                <a:cs typeface="Calibri Light"/>
              </a:rPr>
            </a:br>
            <a:r>
              <a:rPr lang="en-US" sz="4700" b="1">
                <a:ea typeface="Calibri Light"/>
                <a:cs typeface="Calibri Light"/>
              </a:rPr>
              <a:t>2023</a:t>
            </a:r>
          </a:p>
        </p:txBody>
      </p:sp>
      <p:sp>
        <p:nvSpPr>
          <p:cNvPr id="3" name="Subtitle 2"/>
          <p:cNvSpPr>
            <a:spLocks noGrp="1"/>
          </p:cNvSpPr>
          <p:nvPr>
            <p:ph type="subTitle" idx="1"/>
          </p:nvPr>
        </p:nvSpPr>
        <p:spPr>
          <a:xfrm>
            <a:off x="565150" y="4283239"/>
            <a:ext cx="5066001" cy="1475177"/>
          </a:xfrm>
        </p:spPr>
        <p:txBody>
          <a:bodyPr vert="horz" lIns="91440" tIns="45720" rIns="91440" bIns="45720" rtlCol="0">
            <a:normAutofit/>
          </a:bodyPr>
          <a:lstStyle/>
          <a:p>
            <a:r>
              <a:rPr lang="en-US" sz="2400" b="1" dirty="0">
                <a:solidFill>
                  <a:schemeClr val="accent4"/>
                </a:solidFill>
                <a:ea typeface="Calibri"/>
                <a:cs typeface="Calibri"/>
              </a:rPr>
              <a:t>TRAILBLAZER SQUAD IDEA PRESENTATION</a:t>
            </a:r>
          </a:p>
        </p:txBody>
      </p:sp>
      <p:cxnSp>
        <p:nvCxnSpPr>
          <p:cNvPr id="71" name="Straight Connector 70">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98580-1702-24CF-31EF-A6587A2BEF9C}"/>
              </a:ext>
            </a:extLst>
          </p:cNvPr>
          <p:cNvSpPr>
            <a:spLocks noGrp="1"/>
          </p:cNvSpPr>
          <p:nvPr>
            <p:ph type="title"/>
          </p:nvPr>
        </p:nvSpPr>
        <p:spPr>
          <a:xfrm>
            <a:off x="578518" y="770890"/>
            <a:ext cx="7322467" cy="1268984"/>
          </a:xfrm>
        </p:spPr>
        <p:txBody>
          <a:bodyPr>
            <a:normAutofit fontScale="90000"/>
          </a:bodyPr>
          <a:lstStyle/>
          <a:p>
            <a:pPr>
              <a:lnSpc>
                <a:spcPct val="90000"/>
              </a:lnSpc>
            </a:pPr>
            <a:r>
              <a:rPr lang="en-US" sz="2700" dirty="0">
                <a:ea typeface="+mj-lt"/>
                <a:cs typeface="+mj-lt"/>
              </a:rPr>
              <a:t>SIH ID : </a:t>
            </a:r>
            <a:r>
              <a:rPr lang="en-US" sz="2000" dirty="0">
                <a:ea typeface="+mj-lt"/>
                <a:cs typeface="+mj-lt"/>
              </a:rPr>
              <a:t>1313</a:t>
            </a:r>
            <a:br>
              <a:rPr lang="en-US" sz="2000" dirty="0">
                <a:ea typeface="+mj-lt"/>
                <a:cs typeface="+mj-lt"/>
              </a:rPr>
            </a:br>
            <a:endParaRPr lang="en-US" sz="1300" dirty="0"/>
          </a:p>
          <a:p>
            <a:pPr>
              <a:lnSpc>
                <a:spcPct val="90000"/>
              </a:lnSpc>
            </a:pPr>
            <a:r>
              <a:rPr lang="en-US" sz="2700" dirty="0">
                <a:ea typeface="+mj-lt"/>
                <a:cs typeface="+mj-lt"/>
              </a:rPr>
              <a:t>PROBLEM STATEMENT :</a:t>
            </a:r>
            <a:r>
              <a:rPr lang="en-US" sz="2000" b="0" dirty="0">
                <a:ea typeface="+mj-lt"/>
                <a:cs typeface="+mj-lt"/>
              </a:rPr>
              <a:t> </a:t>
            </a:r>
            <a:r>
              <a:rPr lang="en-US" sz="2000" dirty="0">
                <a:ea typeface="+mj-lt"/>
                <a:cs typeface="+mj-lt"/>
              </a:rPr>
              <a:t>A system of IoT Devices to prevent under-loading / overloading of Railway wagons..</a:t>
            </a:r>
            <a:endParaRPr lang="en-US" sz="2000" dirty="0"/>
          </a:p>
          <a:p>
            <a:pPr>
              <a:lnSpc>
                <a:spcPct val="90000"/>
              </a:lnSpc>
            </a:pPr>
            <a:br>
              <a:rPr lang="en-US" sz="1300" dirty="0"/>
            </a:br>
            <a:endParaRPr lang="en-US" sz="1300" b="0" dirty="0"/>
          </a:p>
          <a:p>
            <a:pPr>
              <a:lnSpc>
                <a:spcPct val="90000"/>
              </a:lnSpc>
            </a:pPr>
            <a:endParaRPr lang="en-US" sz="1300" dirty="0"/>
          </a:p>
        </p:txBody>
      </p:sp>
      <p:sp>
        <p:nvSpPr>
          <p:cNvPr id="3" name="Content Placeholder 2">
            <a:extLst>
              <a:ext uri="{FF2B5EF4-FFF2-40B4-BE49-F238E27FC236}">
                <a16:creationId xmlns:a16="http://schemas.microsoft.com/office/drawing/2014/main" id="{B64443E1-52E3-FC54-1A79-F560B9953A34}"/>
              </a:ext>
            </a:extLst>
          </p:cNvPr>
          <p:cNvSpPr>
            <a:spLocks noGrp="1"/>
          </p:cNvSpPr>
          <p:nvPr>
            <p:ph idx="1"/>
          </p:nvPr>
        </p:nvSpPr>
        <p:spPr>
          <a:xfrm>
            <a:off x="565150" y="2160015"/>
            <a:ext cx="7880902" cy="6657095"/>
          </a:xfrm>
        </p:spPr>
        <p:txBody>
          <a:bodyPr vert="horz" lIns="91440" tIns="45720" rIns="91440" bIns="45720" rtlCol="0" anchor="t">
            <a:normAutofit/>
          </a:bodyPr>
          <a:lstStyle/>
          <a:p>
            <a:pPr marL="0" indent="0">
              <a:lnSpc>
                <a:spcPct val="90000"/>
              </a:lnSpc>
              <a:buNone/>
            </a:pPr>
            <a:r>
              <a:rPr lang="en-US" b="1" dirty="0"/>
              <a:t>PROBLEM DESCRIPTION :</a:t>
            </a:r>
          </a:p>
          <a:p>
            <a:pPr marL="0" indent="0">
              <a:lnSpc>
                <a:spcPct val="90000"/>
              </a:lnSpc>
              <a:buNone/>
            </a:pPr>
            <a:r>
              <a:rPr lang="en-US" sz="1700" b="1" dirty="0">
                <a:ea typeface="+mn-lt"/>
                <a:cs typeface="+mn-lt"/>
              </a:rPr>
              <a:t>CIL has been supplying coal to its consumers by Rail through Railway Sidings. The railway wagons at such sidings are loaded through contractual means by payloader. The loading of wagons by contractual arrangement often results in overloading or underloading Railway wagons. The rules of Penal overloading and underloading are notified by Railway. Any penalty for overloading charged by the Railway for any consignment is payable by the purchaser. However, in case of underloading of wagons, credit for idle freight is adjusted in coal bills. Thus any idle freight for under-loading is borne by CIL. During 2021-22, the expense for under-loading was nearly Rs.593 Cr. whereas the contract for wagon loading itself was only Rs.276 Cr. Hence, a digital solution in the form of sensor/ IoT is needed to prevent the under-loading and overloading of Railway wagons.</a:t>
            </a:r>
            <a:endParaRPr lang="en-US" sz="1700" b="1" dirty="0"/>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158861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3543-559B-AE64-4801-8572F47B257A}"/>
              </a:ext>
            </a:extLst>
          </p:cNvPr>
          <p:cNvSpPr>
            <a:spLocks noGrp="1"/>
          </p:cNvSpPr>
          <p:nvPr>
            <p:ph type="title"/>
          </p:nvPr>
        </p:nvSpPr>
        <p:spPr/>
        <p:txBody>
          <a:bodyPr/>
          <a:lstStyle/>
          <a:p>
            <a:r>
              <a:rPr lang="en-IN" dirty="0">
                <a:solidFill>
                  <a:schemeClr val="accent6">
                    <a:lumMod val="75000"/>
                  </a:schemeClr>
                </a:solidFill>
              </a:rPr>
              <a:t>PAYLOADER &amp; WAGONS</a:t>
            </a:r>
            <a:endParaRPr lang="en-US" dirty="0">
              <a:solidFill>
                <a:schemeClr val="accent6">
                  <a:lumMod val="75000"/>
                </a:schemeClr>
              </a:solidFill>
            </a:endParaRPr>
          </a:p>
        </p:txBody>
      </p:sp>
      <p:pic>
        <p:nvPicPr>
          <p:cNvPr id="4" name="Picture 4">
            <a:extLst>
              <a:ext uri="{FF2B5EF4-FFF2-40B4-BE49-F238E27FC236}">
                <a16:creationId xmlns:a16="http://schemas.microsoft.com/office/drawing/2014/main" id="{AC8C00AF-1C7C-1DA4-F2F9-E8BCEFAD1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7126" y="142460"/>
            <a:ext cx="5894113" cy="5405783"/>
          </a:xfrm>
        </p:spPr>
      </p:pic>
      <p:pic>
        <p:nvPicPr>
          <p:cNvPr id="6" name="Picture 6">
            <a:extLst>
              <a:ext uri="{FF2B5EF4-FFF2-40B4-BE49-F238E27FC236}">
                <a16:creationId xmlns:a16="http://schemas.microsoft.com/office/drawing/2014/main" id="{9D318C21-B2BF-8AAE-45CD-ADFE1AB15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18" y="2412712"/>
            <a:ext cx="7930279" cy="4445288"/>
          </a:xfrm>
          <a:prstGeom prst="rect">
            <a:avLst/>
          </a:prstGeom>
        </p:spPr>
      </p:pic>
      <p:pic>
        <p:nvPicPr>
          <p:cNvPr id="9" name="Picture 9">
            <a:extLst>
              <a:ext uri="{FF2B5EF4-FFF2-40B4-BE49-F238E27FC236}">
                <a16:creationId xmlns:a16="http://schemas.microsoft.com/office/drawing/2014/main" id="{A22938B0-F092-1DAD-07A3-3B79FCB27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559" y="4862892"/>
            <a:ext cx="4875245" cy="2367946"/>
          </a:xfrm>
          <a:prstGeom prst="rect">
            <a:avLst/>
          </a:prstGeom>
        </p:spPr>
      </p:pic>
    </p:spTree>
    <p:extLst>
      <p:ext uri="{BB962C8B-B14F-4D97-AF65-F5344CB8AC3E}">
        <p14:creationId xmlns:p14="http://schemas.microsoft.com/office/powerpoint/2010/main" val="91522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8C1A-D986-EA0D-1AAD-9BC30F535A36}"/>
              </a:ext>
            </a:extLst>
          </p:cNvPr>
          <p:cNvSpPr>
            <a:spLocks noGrp="1"/>
          </p:cNvSpPr>
          <p:nvPr>
            <p:ph type="title"/>
          </p:nvPr>
        </p:nvSpPr>
        <p:spPr>
          <a:xfrm>
            <a:off x="565149" y="678997"/>
            <a:ext cx="7335835" cy="1268984"/>
          </a:xfrm>
        </p:spPr>
        <p:txBody>
          <a:bodyPr>
            <a:normAutofit fontScale="90000"/>
          </a:bodyPr>
          <a:lstStyle/>
          <a:p>
            <a:r>
              <a:rPr lang="en-IN">
                <a:solidFill>
                  <a:schemeClr val="accent5">
                    <a:lumMod val="60000"/>
                    <a:lumOff val="40000"/>
                  </a:schemeClr>
                </a:solidFill>
              </a:rPr>
              <a:t>COMPONENTS REQUIRED TO SOLVE THE PROBLEM</a:t>
            </a:r>
            <a:endParaRPr lang="en-US">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80CCCD06-08AB-766A-66D8-AB179F6DE813}"/>
              </a:ext>
            </a:extLst>
          </p:cNvPr>
          <p:cNvSpPr>
            <a:spLocks noGrp="1"/>
          </p:cNvSpPr>
          <p:nvPr>
            <p:ph idx="1"/>
          </p:nvPr>
        </p:nvSpPr>
        <p:spPr>
          <a:xfrm>
            <a:off x="565149" y="2160016"/>
            <a:ext cx="7335835" cy="3601212"/>
          </a:xfrm>
        </p:spPr>
        <p:txBody>
          <a:bodyPr/>
          <a:lstStyle/>
          <a:p>
            <a:r>
              <a:rPr lang="en-IN" b="1" dirty="0">
                <a:solidFill>
                  <a:schemeClr val="accent5">
                    <a:lumMod val="40000"/>
                    <a:lumOff val="60000"/>
                  </a:schemeClr>
                </a:solidFill>
              </a:rPr>
              <a:t>Compression weight sensor/ load cell</a:t>
            </a:r>
          </a:p>
          <a:p>
            <a:r>
              <a:rPr lang="en-IN" b="1" dirty="0">
                <a:solidFill>
                  <a:schemeClr val="accent5">
                    <a:lumMod val="40000"/>
                    <a:lumOff val="60000"/>
                  </a:schemeClr>
                </a:solidFill>
              </a:rPr>
              <a:t>Arduino Uno</a:t>
            </a:r>
          </a:p>
          <a:p>
            <a:r>
              <a:rPr lang="en-IN" b="1" dirty="0">
                <a:solidFill>
                  <a:schemeClr val="accent5">
                    <a:lumMod val="40000"/>
                    <a:lumOff val="60000"/>
                  </a:schemeClr>
                </a:solidFill>
              </a:rPr>
              <a:t>LCD</a:t>
            </a:r>
          </a:p>
          <a:p>
            <a:r>
              <a:rPr lang="en-IN" b="1" dirty="0">
                <a:solidFill>
                  <a:schemeClr val="accent5">
                    <a:lumMod val="40000"/>
                    <a:lumOff val="60000"/>
                  </a:schemeClr>
                </a:solidFill>
              </a:rPr>
              <a:t>Metal with pay loader shaper connected springs</a:t>
            </a:r>
          </a:p>
          <a:p>
            <a:r>
              <a:rPr lang="en-IN" b="1" dirty="0">
                <a:solidFill>
                  <a:schemeClr val="accent5">
                    <a:lumMod val="40000"/>
                    <a:lumOff val="60000"/>
                  </a:schemeClr>
                </a:solidFill>
              </a:rPr>
              <a:t>Connecting wires</a:t>
            </a:r>
          </a:p>
          <a:p>
            <a:r>
              <a:rPr lang="en-IN" b="1" dirty="0">
                <a:solidFill>
                  <a:schemeClr val="accent5">
                    <a:lumMod val="40000"/>
                    <a:lumOff val="60000"/>
                  </a:schemeClr>
                </a:solidFill>
              </a:rPr>
              <a:t>Buzzer</a:t>
            </a:r>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5225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1F8B578-64D5-2D9A-5412-6FFE5966F64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574763" y="871755"/>
            <a:ext cx="2619375" cy="17426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 name="Picture 2">
            <a:extLst>
              <a:ext uri="{FF2B5EF4-FFF2-40B4-BE49-F238E27FC236}">
                <a16:creationId xmlns:a16="http://schemas.microsoft.com/office/drawing/2014/main" id="{C20925A5-695E-1279-18EF-412D8793A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2" y="1309688"/>
            <a:ext cx="2619375" cy="174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3">
            <a:extLst>
              <a:ext uri="{FF2B5EF4-FFF2-40B4-BE49-F238E27FC236}">
                <a16:creationId xmlns:a16="http://schemas.microsoft.com/office/drawing/2014/main" id="{1A144A77-91F6-A6EB-0B6B-B8CD48973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8823" y="734039"/>
            <a:ext cx="4143514" cy="35151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Picture 5">
            <a:extLst>
              <a:ext uri="{FF2B5EF4-FFF2-40B4-BE49-F238E27FC236}">
                <a16:creationId xmlns:a16="http://schemas.microsoft.com/office/drawing/2014/main" id="{5981DBFC-6A85-239D-5CCF-76B24DC3B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9260">
            <a:off x="482661" y="3895979"/>
            <a:ext cx="3967025" cy="208031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6">
            <a:extLst>
              <a:ext uri="{FF2B5EF4-FFF2-40B4-BE49-F238E27FC236}">
                <a16:creationId xmlns:a16="http://schemas.microsoft.com/office/drawing/2014/main" id="{E8E79F8F-DA35-8491-F999-7DAE176208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1518" y="4761569"/>
            <a:ext cx="2943225" cy="1712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230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08E4-F486-8DB5-3469-837BF7B9ABA9}"/>
              </a:ext>
            </a:extLst>
          </p:cNvPr>
          <p:cNvSpPr>
            <a:spLocks noGrp="1"/>
          </p:cNvSpPr>
          <p:nvPr>
            <p:ph type="title"/>
          </p:nvPr>
        </p:nvSpPr>
        <p:spPr>
          <a:xfrm>
            <a:off x="270288" y="193158"/>
            <a:ext cx="7335835" cy="5234712"/>
          </a:xfrm>
        </p:spPr>
        <p:txBody>
          <a:bodyPr>
            <a:noAutofit/>
          </a:bodyPr>
          <a:lstStyle/>
          <a:p>
            <a:r>
              <a:rPr lang="en-IN" sz="3200" i="0" dirty="0">
                <a:solidFill>
                  <a:schemeClr val="accent6">
                    <a:lumMod val="50000"/>
                  </a:schemeClr>
                </a:solidFill>
                <a:effectLst/>
                <a:latin typeface="Söhne"/>
              </a:rPr>
              <a:t>WEIGHT SENSOR: </a:t>
            </a:r>
            <a:r>
              <a:rPr lang="en-IN" sz="2800" i="0" dirty="0">
                <a:effectLst/>
                <a:latin typeface="Söhne"/>
              </a:rPr>
              <a:t>A weight sensor is a transducer that converts force or weight into an electrical signal. It typically consists of a strain gauge circuit mounted on a flexible structure. When a force is applied, the strain gauge deforms, altering its electrical resistance. This change in resistance is measured and converted into a weight value. Load cells are commonly used in scales and industrial applications for precise weight measurements. They come in various types and capacities to suit different needs, from small kitchen scales to heavy-duty industrial systems.</a:t>
            </a:r>
            <a:endParaRPr lang="en-US" sz="2800" dirty="0"/>
          </a:p>
        </p:txBody>
      </p:sp>
      <p:pic>
        <p:nvPicPr>
          <p:cNvPr id="11" name="Picture 11">
            <a:extLst>
              <a:ext uri="{FF2B5EF4-FFF2-40B4-BE49-F238E27FC236}">
                <a16:creationId xmlns:a16="http://schemas.microsoft.com/office/drawing/2014/main" id="{D45D7319-BF0A-44B9-BD9D-C8E5D78CB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835" y="2024413"/>
            <a:ext cx="4856165" cy="3384683"/>
          </a:xfrm>
          <a:prstGeom prst="rect">
            <a:avLst/>
          </a:prstGeom>
        </p:spPr>
      </p:pic>
    </p:spTree>
    <p:extLst>
      <p:ext uri="{BB962C8B-B14F-4D97-AF65-F5344CB8AC3E}">
        <p14:creationId xmlns:p14="http://schemas.microsoft.com/office/powerpoint/2010/main" val="107533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91F9-C36E-FB5F-C1D5-A1F1B788DD7C}"/>
              </a:ext>
            </a:extLst>
          </p:cNvPr>
          <p:cNvSpPr>
            <a:spLocks noGrp="1"/>
          </p:cNvSpPr>
          <p:nvPr>
            <p:ph type="title"/>
          </p:nvPr>
        </p:nvSpPr>
        <p:spPr>
          <a:xfrm>
            <a:off x="247097" y="382158"/>
            <a:ext cx="7335835" cy="5537145"/>
          </a:xfrm>
        </p:spPr>
        <p:txBody>
          <a:bodyPr>
            <a:normAutofit/>
          </a:bodyPr>
          <a:lstStyle/>
          <a:p>
            <a:r>
              <a:rPr lang="en-IN" sz="2000" b="0" dirty="0">
                <a:solidFill>
                  <a:srgbClr val="FF0000"/>
                </a:solidFill>
              </a:rPr>
              <a:t>HX711 : </a:t>
            </a:r>
            <a:br>
              <a:rPr lang="en-IN" sz="2000" b="0" dirty="0"/>
            </a:br>
            <a:br>
              <a:rPr lang="en-IN" sz="2000" b="0" dirty="0"/>
            </a:br>
            <a:r>
              <a:rPr lang="en-IN" sz="2000" b="0" dirty="0"/>
              <a:t>         </a:t>
            </a:r>
            <a:r>
              <a:rPr lang="en-IN" sz="2000" dirty="0"/>
              <a:t>The HX711 is an amplifier and analog-to-digital converter (ADC) module designed for load cell and strain gauge applications.</a:t>
            </a:r>
            <a:br>
              <a:rPr lang="en-IN" sz="2000" dirty="0"/>
            </a:br>
            <a:br>
              <a:rPr lang="en-IN" sz="2000" dirty="0"/>
            </a:br>
            <a:r>
              <a:rPr lang="en-IN" sz="2000" dirty="0"/>
              <a:t>&gt;&gt; </a:t>
            </a:r>
            <a:r>
              <a:rPr lang="en-IN" sz="2000" i="0" dirty="0">
                <a:effectLst/>
                <a:latin typeface="Söhne"/>
              </a:rPr>
              <a:t>The HX711 is a specialized IC used to interface load cells and strain gauges with microcontrollers like Arduino.</a:t>
            </a:r>
            <a:br>
              <a:rPr lang="en-IN" sz="2000" i="0" dirty="0">
                <a:effectLst/>
                <a:latin typeface="Söhne"/>
              </a:rPr>
            </a:br>
            <a:br>
              <a:rPr lang="en-IN" sz="1100" i="0" dirty="0">
                <a:effectLst/>
                <a:latin typeface="Söhne"/>
              </a:rPr>
            </a:br>
            <a:r>
              <a:rPr lang="en-IN" sz="2000" dirty="0">
                <a:latin typeface="Söhne"/>
              </a:rPr>
              <a:t>&gt;&gt;</a:t>
            </a:r>
            <a:r>
              <a:rPr lang="en-IN" sz="2200" i="0" dirty="0">
                <a:effectLst/>
                <a:latin typeface="Söhne"/>
              </a:rPr>
              <a:t>It provides high-precision analog-to-digital conversion and amplification for accurate weight measurements.</a:t>
            </a:r>
            <a:br>
              <a:rPr lang="en-IN" sz="2200" i="0" dirty="0">
                <a:effectLst/>
                <a:latin typeface="Söhne"/>
              </a:rPr>
            </a:br>
            <a:br>
              <a:rPr lang="en-IN" sz="2200" i="0" dirty="0">
                <a:effectLst/>
                <a:latin typeface="Söhne"/>
              </a:rPr>
            </a:br>
            <a:r>
              <a:rPr lang="en-IN" sz="2200" i="0" dirty="0">
                <a:effectLst/>
                <a:latin typeface="Söhne"/>
              </a:rPr>
              <a:t>&gt;&gt;</a:t>
            </a:r>
            <a:r>
              <a:rPr lang="en-IN" sz="2000" i="0" dirty="0">
                <a:effectLst/>
                <a:latin typeface="Söhne"/>
              </a:rPr>
              <a:t>It can handle load cell inputs with various sensitivity levels and offers adjustable gain settings.</a:t>
            </a:r>
            <a:br>
              <a:rPr lang="en-IN" sz="2000" i="0" dirty="0">
                <a:effectLst/>
                <a:latin typeface="Söhne"/>
              </a:rPr>
            </a:br>
            <a:endParaRPr lang="en-US" sz="2000" dirty="0"/>
          </a:p>
        </p:txBody>
      </p:sp>
      <p:pic>
        <p:nvPicPr>
          <p:cNvPr id="4" name="Picture 4">
            <a:extLst>
              <a:ext uri="{FF2B5EF4-FFF2-40B4-BE49-F238E27FC236}">
                <a16:creationId xmlns:a16="http://schemas.microsoft.com/office/drawing/2014/main" id="{F9EB9FFD-ED00-AAC0-C333-84C0220F3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183" y="2034546"/>
            <a:ext cx="4258365" cy="2232367"/>
          </a:xfrm>
          <a:prstGeom prst="rect">
            <a:avLst/>
          </a:prstGeom>
        </p:spPr>
      </p:pic>
    </p:spTree>
    <p:extLst>
      <p:ext uri="{BB962C8B-B14F-4D97-AF65-F5344CB8AC3E}">
        <p14:creationId xmlns:p14="http://schemas.microsoft.com/office/powerpoint/2010/main" val="5747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71E9-AC70-DA7C-C554-5174CC08286C}"/>
              </a:ext>
            </a:extLst>
          </p:cNvPr>
          <p:cNvSpPr>
            <a:spLocks noGrp="1"/>
          </p:cNvSpPr>
          <p:nvPr>
            <p:ph type="title"/>
          </p:nvPr>
        </p:nvSpPr>
        <p:spPr>
          <a:xfrm>
            <a:off x="461949" y="983128"/>
            <a:ext cx="8034627" cy="5137701"/>
          </a:xfrm>
        </p:spPr>
        <p:txBody>
          <a:bodyPr>
            <a:normAutofit fontScale="90000"/>
          </a:bodyPr>
          <a:lstStyle/>
          <a:p>
            <a:r>
              <a:rPr lang="en-IN" dirty="0"/>
              <a:t>AURDINO:</a:t>
            </a:r>
            <a:br>
              <a:rPr lang="en-IN" dirty="0"/>
            </a:br>
            <a:r>
              <a:rPr lang="en-IN" sz="2700" dirty="0"/>
              <a:t>Arduino is an open-source platform for creating electronics projects. It consists of a microcontroller board (e.g., Arduino Uno) and a user-friendly integrated development environment (IDE). Users can write and upload code to the board to control various hardware components like LEDs, sensors, and motors. Arduino simplifies electronics prototyping with a vast community and extensive libraries, making it accessible for both beginners and advanced makers. It’s commonly used for robotics, home automation, and interactive art projects.</a:t>
            </a:r>
            <a:endParaRPr lang="en-US" sz="2700" dirty="0"/>
          </a:p>
        </p:txBody>
      </p:sp>
      <p:pic>
        <p:nvPicPr>
          <p:cNvPr id="3" name="Picture 3">
            <a:extLst>
              <a:ext uri="{FF2B5EF4-FFF2-40B4-BE49-F238E27FC236}">
                <a16:creationId xmlns:a16="http://schemas.microsoft.com/office/drawing/2014/main" id="{4847276F-8615-1805-F3EE-C6D010E57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576" y="1895199"/>
            <a:ext cx="3881006" cy="3423340"/>
          </a:xfrm>
          <a:prstGeom prst="rect">
            <a:avLst/>
          </a:prstGeom>
        </p:spPr>
      </p:pic>
    </p:spTree>
    <p:extLst>
      <p:ext uri="{BB962C8B-B14F-4D97-AF65-F5344CB8AC3E}">
        <p14:creationId xmlns:p14="http://schemas.microsoft.com/office/powerpoint/2010/main" val="7237988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PunchcardVTI</vt:lpstr>
      <vt:lpstr>PowerPoint Presentation</vt:lpstr>
      <vt:lpstr>SMART INNOVATION HACKATHON 2023</vt:lpstr>
      <vt:lpstr>SIH ID : 1313  PROBLEM STATEMENT : A system of IoT Devices to prevent under-loading / overloading of Railway wagons..   </vt:lpstr>
      <vt:lpstr>PAYLOADER &amp; WAGONS</vt:lpstr>
      <vt:lpstr>COMPONENTS REQUIRED TO SOLVE THE PROBLEM</vt:lpstr>
      <vt:lpstr>PowerPoint Presentation</vt:lpstr>
      <vt:lpstr>WEIGHT SENSOR: A weight sensor is a transducer that converts force or weight into an electrical signal. It typically consists of a strain gauge circuit mounted on a flexible structure. When a force is applied, the strain gauge deforms, altering its electrical resistance. This change in resistance is measured and converted into a weight value. Load cells are commonly used in scales and industrial applications for precise weight measurements. They come in various types and capacities to suit different needs, from small kitchen scales to heavy-duty industrial systems.</vt:lpstr>
      <vt:lpstr>HX711 :            The HX711 is an amplifier and analog-to-digital converter (ADC) module designed for load cell and strain gauge applications.  &gt;&gt; The HX711 is a specialized IC used to interface load cells and strain gauges with microcontrollers like Arduino.  &gt;&gt;It provides high-precision analog-to-digital conversion and amplification for accurate weight measurements.  &gt;&gt;It can handle load cell inputs with various sensitivity levels and offers adjustable gain settings. </vt:lpstr>
      <vt:lpstr>AURDINO: Arduino is an open-source platform for creating electronics projects. It consists of a microcontroller board (e.g., Arduino Uno) and a user-friendly integrated development environment (IDE). Users can write and upload code to the board to control various hardware components like LEDs, sensors, and motors. Arduino simplifies electronics prototyping with a vast community and extensive libraries, making it accessible for both beginners and advanced makers. It’s commonly used for robotics, home automation, and interactive art projects.</vt:lpstr>
      <vt:lpstr>LCD:</vt:lpstr>
      <vt:lpstr>PowerPoint Presentation</vt:lpstr>
      <vt:lpstr>BUZZER:</vt:lpstr>
      <vt:lpstr>ADVANTAGES OF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CHIRRA THARUNKUMAR</cp:lastModifiedBy>
  <cp:revision>110</cp:revision>
  <dcterms:created xsi:type="dcterms:W3CDTF">2023-09-24T07:54:21Z</dcterms:created>
  <dcterms:modified xsi:type="dcterms:W3CDTF">2023-09-27T05:56:28Z</dcterms:modified>
</cp:coreProperties>
</file>