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66" r:id="rId3"/>
    <p:sldId id="256" r:id="rId4"/>
    <p:sldId id="257" r:id="rId5"/>
    <p:sldId id="265" r:id="rId6"/>
    <p:sldId id="258" r:id="rId7"/>
    <p:sldId id="260" r:id="rId8"/>
    <p:sldId id="261" r:id="rId9"/>
    <p:sldId id="262" r:id="rId10"/>
    <p:sldId id="263" r:id="rId11"/>
    <p:sldId id="268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6480F5-82BE-4567-8BA4-1AA426A6FD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70859385-3D2B-4F49-BA28-7F2CD59BF89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Increases staff morale and engagement by fostering a sense of purpose </a:t>
          </a:r>
          <a:r>
            <a:rPr lang="en-AU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(Rafique et al., 2023).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181E4D-36BC-44B2-887D-BEA4B5C7D85F}" type="parTrans" cxnId="{FF25FEE8-1E44-4336-AEEF-883F0BA832C2}">
      <dgm:prSet/>
      <dgm:spPr/>
      <dgm:t>
        <a:bodyPr/>
        <a:lstStyle/>
        <a:p>
          <a:endParaRPr lang="en-US"/>
        </a:p>
      </dgm:t>
    </dgm:pt>
    <dgm:pt modelId="{E7FD079B-C65F-421A-8C6B-E4C8EA2FABF9}" type="sibTrans" cxnId="{FF25FEE8-1E44-4336-AEEF-883F0BA832C2}">
      <dgm:prSet/>
      <dgm:spPr/>
      <dgm:t>
        <a:bodyPr/>
        <a:lstStyle/>
        <a:p>
          <a:endParaRPr lang="en-US"/>
        </a:p>
      </dgm:t>
    </dgm:pt>
    <dgm:pt modelId="{7EF16A9C-14C2-4B64-B316-B82E4645BF0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Results in lower turnover and higher patient satisfaction through trust and teamwork (Specchia et al., 2021).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D5FEA6-9D97-47FF-B451-BC0B004CFABB}" type="parTrans" cxnId="{4736E89B-C67D-439D-89D6-41C1D12CA0D2}">
      <dgm:prSet/>
      <dgm:spPr/>
      <dgm:t>
        <a:bodyPr/>
        <a:lstStyle/>
        <a:p>
          <a:endParaRPr lang="en-US"/>
        </a:p>
      </dgm:t>
    </dgm:pt>
    <dgm:pt modelId="{D5C2BD23-2AD8-40A2-A9F7-558E08AC44E2}" type="sibTrans" cxnId="{4736E89B-C67D-439D-89D6-41C1D12CA0D2}">
      <dgm:prSet/>
      <dgm:spPr/>
      <dgm:t>
        <a:bodyPr/>
        <a:lstStyle/>
        <a:p>
          <a:endParaRPr lang="en-US"/>
        </a:p>
      </dgm:t>
    </dgm:pt>
    <dgm:pt modelId="{5733ACBD-5114-4F0C-A3CD-B9867DCDE3E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latin typeface="Times New Roman" panose="02020603050405020304" pitchFamily="18" charset="0"/>
              <a:cs typeface="Times New Roman" panose="02020603050405020304" pitchFamily="18" charset="0"/>
            </a:rPr>
            <a:t>Linked to reduced stress and enhanced productivity during COVID-19 </a:t>
          </a:r>
          <a:r>
            <a:rPr lang="en-AU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(Rafique et al., 2023).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02102A-21E4-4955-A907-BA50094FF0E7}" type="parTrans" cxnId="{2DBC353B-7BF7-40BD-9655-5D56D42719B1}">
      <dgm:prSet/>
      <dgm:spPr/>
      <dgm:t>
        <a:bodyPr/>
        <a:lstStyle/>
        <a:p>
          <a:endParaRPr lang="en-US"/>
        </a:p>
      </dgm:t>
    </dgm:pt>
    <dgm:pt modelId="{8ABDF790-2AF8-472D-85D0-24220104D32E}" type="sibTrans" cxnId="{2DBC353B-7BF7-40BD-9655-5D56D42719B1}">
      <dgm:prSet/>
      <dgm:spPr/>
      <dgm:t>
        <a:bodyPr/>
        <a:lstStyle/>
        <a:p>
          <a:endParaRPr lang="en-US"/>
        </a:p>
      </dgm:t>
    </dgm:pt>
    <dgm:pt modelId="{DC3402C7-EDFE-4FCA-A5D7-562492ED60DF}" type="pres">
      <dgm:prSet presAssocID="{5E6480F5-82BE-4567-8BA4-1AA426A6FD6B}" presName="root" presStyleCnt="0">
        <dgm:presLayoutVars>
          <dgm:dir/>
          <dgm:resizeHandles val="exact"/>
        </dgm:presLayoutVars>
      </dgm:prSet>
      <dgm:spPr/>
    </dgm:pt>
    <dgm:pt modelId="{00D49BFE-B7DF-4C56-B79A-C70C50EE655F}" type="pres">
      <dgm:prSet presAssocID="{70859385-3D2B-4F49-BA28-7F2CD59BF890}" presName="compNode" presStyleCnt="0"/>
      <dgm:spPr/>
    </dgm:pt>
    <dgm:pt modelId="{0EFFCCBF-35F7-4CDF-A32D-64F8B6AAB112}" type="pres">
      <dgm:prSet presAssocID="{70859385-3D2B-4F49-BA28-7F2CD59BF890}" presName="bgRect" presStyleLbl="bgShp" presStyleIdx="0" presStyleCnt="3"/>
      <dgm:spPr/>
    </dgm:pt>
    <dgm:pt modelId="{7B1F58FF-3128-4303-BAD2-FEBE76A73E67}" type="pres">
      <dgm:prSet presAssocID="{70859385-3D2B-4F49-BA28-7F2CD59BF8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0B65FAFF-7E76-4F29-8E9B-51538C93534E}" type="pres">
      <dgm:prSet presAssocID="{70859385-3D2B-4F49-BA28-7F2CD59BF890}" presName="spaceRect" presStyleCnt="0"/>
      <dgm:spPr/>
    </dgm:pt>
    <dgm:pt modelId="{B8CB820D-670C-45C9-8FBF-CB643AECAED6}" type="pres">
      <dgm:prSet presAssocID="{70859385-3D2B-4F49-BA28-7F2CD59BF890}" presName="parTx" presStyleLbl="revTx" presStyleIdx="0" presStyleCnt="3">
        <dgm:presLayoutVars>
          <dgm:chMax val="0"/>
          <dgm:chPref val="0"/>
        </dgm:presLayoutVars>
      </dgm:prSet>
      <dgm:spPr/>
    </dgm:pt>
    <dgm:pt modelId="{093B1938-7F19-47B2-AC49-2CDF8608AC8F}" type="pres">
      <dgm:prSet presAssocID="{E7FD079B-C65F-421A-8C6B-E4C8EA2FABF9}" presName="sibTrans" presStyleCnt="0"/>
      <dgm:spPr/>
    </dgm:pt>
    <dgm:pt modelId="{991A1F05-9111-4374-81CF-50ED193A0BFF}" type="pres">
      <dgm:prSet presAssocID="{7EF16A9C-14C2-4B64-B316-B82E4645BF06}" presName="compNode" presStyleCnt="0"/>
      <dgm:spPr/>
    </dgm:pt>
    <dgm:pt modelId="{ADA9EC53-4EFC-4317-B7D1-56601B2F68B2}" type="pres">
      <dgm:prSet presAssocID="{7EF16A9C-14C2-4B64-B316-B82E4645BF06}" presName="bgRect" presStyleLbl="bgShp" presStyleIdx="1" presStyleCnt="3"/>
      <dgm:spPr/>
    </dgm:pt>
    <dgm:pt modelId="{75497F62-F64A-4236-84B5-8F0B2829676F}" type="pres">
      <dgm:prSet presAssocID="{7EF16A9C-14C2-4B64-B316-B82E4645BF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5E31576B-CD1B-4F8A-8BDA-CFE017D8D8AC}" type="pres">
      <dgm:prSet presAssocID="{7EF16A9C-14C2-4B64-B316-B82E4645BF06}" presName="spaceRect" presStyleCnt="0"/>
      <dgm:spPr/>
    </dgm:pt>
    <dgm:pt modelId="{C7E51AAB-02B4-44BD-9535-5A0B8DDEB824}" type="pres">
      <dgm:prSet presAssocID="{7EF16A9C-14C2-4B64-B316-B82E4645BF06}" presName="parTx" presStyleLbl="revTx" presStyleIdx="1" presStyleCnt="3">
        <dgm:presLayoutVars>
          <dgm:chMax val="0"/>
          <dgm:chPref val="0"/>
        </dgm:presLayoutVars>
      </dgm:prSet>
      <dgm:spPr/>
    </dgm:pt>
    <dgm:pt modelId="{232A989E-B816-4198-AC5F-DDDE8EE8629C}" type="pres">
      <dgm:prSet presAssocID="{D5C2BD23-2AD8-40A2-A9F7-558E08AC44E2}" presName="sibTrans" presStyleCnt="0"/>
      <dgm:spPr/>
    </dgm:pt>
    <dgm:pt modelId="{5A32398F-6717-425C-AC5A-F16D0F670C18}" type="pres">
      <dgm:prSet presAssocID="{5733ACBD-5114-4F0C-A3CD-B9867DCDE3E6}" presName="compNode" presStyleCnt="0"/>
      <dgm:spPr/>
    </dgm:pt>
    <dgm:pt modelId="{57EB202E-785D-4B9A-9397-70DA327C9F99}" type="pres">
      <dgm:prSet presAssocID="{5733ACBD-5114-4F0C-A3CD-B9867DCDE3E6}" presName="bgRect" presStyleLbl="bgShp" presStyleIdx="2" presStyleCnt="3"/>
      <dgm:spPr/>
    </dgm:pt>
    <dgm:pt modelId="{3AEC4FDB-FEAA-459F-8795-680E5943002C}" type="pres">
      <dgm:prSet presAssocID="{5733ACBD-5114-4F0C-A3CD-B9867DCDE3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2B05650-A352-4AE3-B206-61F031E731AB}" type="pres">
      <dgm:prSet presAssocID="{5733ACBD-5114-4F0C-A3CD-B9867DCDE3E6}" presName="spaceRect" presStyleCnt="0"/>
      <dgm:spPr/>
    </dgm:pt>
    <dgm:pt modelId="{4D22B01B-BA32-45CC-9681-43EBA2F88D3A}" type="pres">
      <dgm:prSet presAssocID="{5733ACBD-5114-4F0C-A3CD-B9867DCDE3E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24D742A-D942-BF4D-90B2-D93760BCCC13}" type="presOf" srcId="{5E6480F5-82BE-4567-8BA4-1AA426A6FD6B}" destId="{DC3402C7-EDFE-4FCA-A5D7-562492ED60DF}" srcOrd="0" destOrd="0" presId="urn:microsoft.com/office/officeart/2018/2/layout/IconVerticalSolidList"/>
    <dgm:cxn modelId="{2DBC353B-7BF7-40BD-9655-5D56D42719B1}" srcId="{5E6480F5-82BE-4567-8BA4-1AA426A6FD6B}" destId="{5733ACBD-5114-4F0C-A3CD-B9867DCDE3E6}" srcOrd="2" destOrd="0" parTransId="{BB02102A-21E4-4955-A907-BA50094FF0E7}" sibTransId="{8ABDF790-2AF8-472D-85D0-24220104D32E}"/>
    <dgm:cxn modelId="{EFD21264-24C8-9B42-8AF5-EF8F5693E07E}" type="presOf" srcId="{70859385-3D2B-4F49-BA28-7F2CD59BF890}" destId="{B8CB820D-670C-45C9-8FBF-CB643AECAED6}" srcOrd="0" destOrd="0" presId="urn:microsoft.com/office/officeart/2018/2/layout/IconVerticalSolidList"/>
    <dgm:cxn modelId="{275D7868-7AD2-1F4B-AD4B-44CC2B5C050C}" type="presOf" srcId="{7EF16A9C-14C2-4B64-B316-B82E4645BF06}" destId="{C7E51AAB-02B4-44BD-9535-5A0B8DDEB824}" srcOrd="0" destOrd="0" presId="urn:microsoft.com/office/officeart/2018/2/layout/IconVerticalSolidList"/>
    <dgm:cxn modelId="{D98D666E-C734-1442-9A40-1F98C14A51F0}" type="presOf" srcId="{5733ACBD-5114-4F0C-A3CD-B9867DCDE3E6}" destId="{4D22B01B-BA32-45CC-9681-43EBA2F88D3A}" srcOrd="0" destOrd="0" presId="urn:microsoft.com/office/officeart/2018/2/layout/IconVerticalSolidList"/>
    <dgm:cxn modelId="{4736E89B-C67D-439D-89D6-41C1D12CA0D2}" srcId="{5E6480F5-82BE-4567-8BA4-1AA426A6FD6B}" destId="{7EF16A9C-14C2-4B64-B316-B82E4645BF06}" srcOrd="1" destOrd="0" parTransId="{6AD5FEA6-9D97-47FF-B451-BC0B004CFABB}" sibTransId="{D5C2BD23-2AD8-40A2-A9F7-558E08AC44E2}"/>
    <dgm:cxn modelId="{FF25FEE8-1E44-4336-AEEF-883F0BA832C2}" srcId="{5E6480F5-82BE-4567-8BA4-1AA426A6FD6B}" destId="{70859385-3D2B-4F49-BA28-7F2CD59BF890}" srcOrd="0" destOrd="0" parTransId="{66181E4D-36BC-44B2-887D-BEA4B5C7D85F}" sibTransId="{E7FD079B-C65F-421A-8C6B-E4C8EA2FABF9}"/>
    <dgm:cxn modelId="{EABA93AA-BE7B-594B-89E6-36E95EBFEBAF}" type="presParOf" srcId="{DC3402C7-EDFE-4FCA-A5D7-562492ED60DF}" destId="{00D49BFE-B7DF-4C56-B79A-C70C50EE655F}" srcOrd="0" destOrd="0" presId="urn:microsoft.com/office/officeart/2018/2/layout/IconVerticalSolidList"/>
    <dgm:cxn modelId="{0C7DB598-DEAD-7144-A8BC-9BF1DE3D82D1}" type="presParOf" srcId="{00D49BFE-B7DF-4C56-B79A-C70C50EE655F}" destId="{0EFFCCBF-35F7-4CDF-A32D-64F8B6AAB112}" srcOrd="0" destOrd="0" presId="urn:microsoft.com/office/officeart/2018/2/layout/IconVerticalSolidList"/>
    <dgm:cxn modelId="{E762485B-92A1-CD4B-A95C-03DF00F88379}" type="presParOf" srcId="{00D49BFE-B7DF-4C56-B79A-C70C50EE655F}" destId="{7B1F58FF-3128-4303-BAD2-FEBE76A73E67}" srcOrd="1" destOrd="0" presId="urn:microsoft.com/office/officeart/2018/2/layout/IconVerticalSolidList"/>
    <dgm:cxn modelId="{34259750-AFD3-9940-86CC-CB2AF3604833}" type="presParOf" srcId="{00D49BFE-B7DF-4C56-B79A-C70C50EE655F}" destId="{0B65FAFF-7E76-4F29-8E9B-51538C93534E}" srcOrd="2" destOrd="0" presId="urn:microsoft.com/office/officeart/2018/2/layout/IconVerticalSolidList"/>
    <dgm:cxn modelId="{BA25C915-C782-F841-9C2A-E8E4C973B669}" type="presParOf" srcId="{00D49BFE-B7DF-4C56-B79A-C70C50EE655F}" destId="{B8CB820D-670C-45C9-8FBF-CB643AECAED6}" srcOrd="3" destOrd="0" presId="urn:microsoft.com/office/officeart/2018/2/layout/IconVerticalSolidList"/>
    <dgm:cxn modelId="{18973FE3-0DFD-784A-9D17-56629F030841}" type="presParOf" srcId="{DC3402C7-EDFE-4FCA-A5D7-562492ED60DF}" destId="{093B1938-7F19-47B2-AC49-2CDF8608AC8F}" srcOrd="1" destOrd="0" presId="urn:microsoft.com/office/officeart/2018/2/layout/IconVerticalSolidList"/>
    <dgm:cxn modelId="{C0F6BCE1-3E25-0948-B9D8-2E12A5430702}" type="presParOf" srcId="{DC3402C7-EDFE-4FCA-A5D7-562492ED60DF}" destId="{991A1F05-9111-4374-81CF-50ED193A0BFF}" srcOrd="2" destOrd="0" presId="urn:microsoft.com/office/officeart/2018/2/layout/IconVerticalSolidList"/>
    <dgm:cxn modelId="{5013E700-FC07-2643-BACD-655F454E4EF5}" type="presParOf" srcId="{991A1F05-9111-4374-81CF-50ED193A0BFF}" destId="{ADA9EC53-4EFC-4317-B7D1-56601B2F68B2}" srcOrd="0" destOrd="0" presId="urn:microsoft.com/office/officeart/2018/2/layout/IconVerticalSolidList"/>
    <dgm:cxn modelId="{4B631D4D-F1DA-3844-A2D3-61804BBEB6BE}" type="presParOf" srcId="{991A1F05-9111-4374-81CF-50ED193A0BFF}" destId="{75497F62-F64A-4236-84B5-8F0B2829676F}" srcOrd="1" destOrd="0" presId="urn:microsoft.com/office/officeart/2018/2/layout/IconVerticalSolidList"/>
    <dgm:cxn modelId="{4936860F-33EB-704C-AFC7-EAE7CB5AA737}" type="presParOf" srcId="{991A1F05-9111-4374-81CF-50ED193A0BFF}" destId="{5E31576B-CD1B-4F8A-8BDA-CFE017D8D8AC}" srcOrd="2" destOrd="0" presId="urn:microsoft.com/office/officeart/2018/2/layout/IconVerticalSolidList"/>
    <dgm:cxn modelId="{D1809F15-F3BA-FD40-A1EF-8B75042892AF}" type="presParOf" srcId="{991A1F05-9111-4374-81CF-50ED193A0BFF}" destId="{C7E51AAB-02B4-44BD-9535-5A0B8DDEB824}" srcOrd="3" destOrd="0" presId="urn:microsoft.com/office/officeart/2018/2/layout/IconVerticalSolidList"/>
    <dgm:cxn modelId="{9D5E69AF-C2B1-8444-B90A-6F99308A1A92}" type="presParOf" srcId="{DC3402C7-EDFE-4FCA-A5D7-562492ED60DF}" destId="{232A989E-B816-4198-AC5F-DDDE8EE8629C}" srcOrd="3" destOrd="0" presId="urn:microsoft.com/office/officeart/2018/2/layout/IconVerticalSolidList"/>
    <dgm:cxn modelId="{A7A914D7-23AC-8749-9957-C2EBA572A1A5}" type="presParOf" srcId="{DC3402C7-EDFE-4FCA-A5D7-562492ED60DF}" destId="{5A32398F-6717-425C-AC5A-F16D0F670C18}" srcOrd="4" destOrd="0" presId="urn:microsoft.com/office/officeart/2018/2/layout/IconVerticalSolidList"/>
    <dgm:cxn modelId="{986B7027-1E83-7041-ADFF-B557AACF4CB4}" type="presParOf" srcId="{5A32398F-6717-425C-AC5A-F16D0F670C18}" destId="{57EB202E-785D-4B9A-9397-70DA327C9F99}" srcOrd="0" destOrd="0" presId="urn:microsoft.com/office/officeart/2018/2/layout/IconVerticalSolidList"/>
    <dgm:cxn modelId="{3D99D5EA-4BBB-0F4B-9C9E-35970190D000}" type="presParOf" srcId="{5A32398F-6717-425C-AC5A-F16D0F670C18}" destId="{3AEC4FDB-FEAA-459F-8795-680E5943002C}" srcOrd="1" destOrd="0" presId="urn:microsoft.com/office/officeart/2018/2/layout/IconVerticalSolidList"/>
    <dgm:cxn modelId="{D44C2BC7-C947-4849-9D7C-DC7DE4B80616}" type="presParOf" srcId="{5A32398F-6717-425C-AC5A-F16D0F670C18}" destId="{92B05650-A352-4AE3-B206-61F031E731AB}" srcOrd="2" destOrd="0" presId="urn:microsoft.com/office/officeart/2018/2/layout/IconVerticalSolidList"/>
    <dgm:cxn modelId="{8BDD6A7A-753A-E94A-B6F8-9143300D7BE6}" type="presParOf" srcId="{5A32398F-6717-425C-AC5A-F16D0F670C18}" destId="{4D22B01B-BA32-45CC-9681-43EBA2F88D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287FE-511D-4FDD-8DA4-F7AF6C8BCE86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52D0B2B-04D4-41D4-A435-EE055732731A}">
      <dgm:prSet/>
      <dgm:spPr/>
      <dgm:t>
        <a:bodyPr/>
        <a:lstStyle/>
        <a:p>
          <a:r>
            <a:rPr lang="en-AU" b="1" i="0"/>
            <a:t>Positive Outcomes:</a:t>
          </a:r>
          <a:endParaRPr lang="en-US"/>
        </a:p>
      </dgm:t>
    </dgm:pt>
    <dgm:pt modelId="{EC754F0D-4D7B-4A37-B111-4BBA55738AD4}" type="parTrans" cxnId="{34380E46-7730-4E71-A19D-DC2025596D5E}">
      <dgm:prSet/>
      <dgm:spPr/>
      <dgm:t>
        <a:bodyPr/>
        <a:lstStyle/>
        <a:p>
          <a:endParaRPr lang="en-US"/>
        </a:p>
      </dgm:t>
    </dgm:pt>
    <dgm:pt modelId="{33AC004B-3303-49B4-B584-A6DC3CD2D560}" type="sibTrans" cxnId="{34380E46-7730-4E71-A19D-DC2025596D5E}">
      <dgm:prSet/>
      <dgm:spPr/>
      <dgm:t>
        <a:bodyPr/>
        <a:lstStyle/>
        <a:p>
          <a:endParaRPr lang="en-US"/>
        </a:p>
      </dgm:t>
    </dgm:pt>
    <dgm:pt modelId="{BEABE57D-9698-4B0D-BB26-A19981A60987}">
      <dgm:prSet/>
      <dgm:spPr/>
      <dgm:t>
        <a:bodyPr/>
        <a:lstStyle/>
        <a:p>
          <a:r>
            <a:rPr lang="en-GB" dirty="0"/>
            <a:t>Enhances patient safety, minimizes medical errors through collective leadership and collaboration </a:t>
          </a:r>
          <a:r>
            <a:rPr lang="en-AU" b="0" i="0" dirty="0"/>
            <a:t>(Silva et al., 2022).</a:t>
          </a:r>
          <a:endParaRPr lang="en-US" dirty="0"/>
        </a:p>
      </dgm:t>
    </dgm:pt>
    <dgm:pt modelId="{A96CF5D2-10F5-4ED6-ACF8-F95034F36863}" type="parTrans" cxnId="{B9AA3D53-A684-4EFE-B64A-CC4C2E494940}">
      <dgm:prSet/>
      <dgm:spPr/>
      <dgm:t>
        <a:bodyPr/>
        <a:lstStyle/>
        <a:p>
          <a:endParaRPr lang="en-US"/>
        </a:p>
      </dgm:t>
    </dgm:pt>
    <dgm:pt modelId="{1339DDEC-ED7C-49D3-AF5E-97DCF4DE25B7}" type="sibTrans" cxnId="{B9AA3D53-A684-4EFE-B64A-CC4C2E494940}">
      <dgm:prSet/>
      <dgm:spPr/>
      <dgm:t>
        <a:bodyPr/>
        <a:lstStyle/>
        <a:p>
          <a:endParaRPr lang="en-US"/>
        </a:p>
      </dgm:t>
    </dgm:pt>
    <dgm:pt modelId="{C1A26AAA-7852-4112-A00A-05755DDB539A}">
      <dgm:prSet/>
      <dgm:spPr/>
      <dgm:t>
        <a:bodyPr/>
        <a:lstStyle/>
        <a:p>
          <a:r>
            <a:rPr lang="en-AU" dirty="0"/>
            <a:t>Strengthens teamwork and communication through emotional intelligence among healthcare professionals </a:t>
          </a:r>
          <a:r>
            <a:rPr lang="en-GB" dirty="0"/>
            <a:t>(</a:t>
          </a:r>
          <a:r>
            <a:rPr lang="en-AU" b="0" i="0" dirty="0"/>
            <a:t>Butler, 2021).</a:t>
          </a:r>
          <a:r>
            <a:rPr lang="en-GB" dirty="0"/>
            <a:t>  </a:t>
          </a:r>
          <a:endParaRPr lang="en-US" dirty="0"/>
        </a:p>
      </dgm:t>
    </dgm:pt>
    <dgm:pt modelId="{BB8AC8C3-98B1-447C-A28F-5F8E4BB4B4C2}" type="parTrans" cxnId="{301744B8-649C-4204-B6B6-B6DDF33DCDD3}">
      <dgm:prSet/>
      <dgm:spPr/>
      <dgm:t>
        <a:bodyPr/>
        <a:lstStyle/>
        <a:p>
          <a:endParaRPr lang="en-US"/>
        </a:p>
      </dgm:t>
    </dgm:pt>
    <dgm:pt modelId="{FD8685C3-7BF6-49E3-9E3C-1F0D638D1F18}" type="sibTrans" cxnId="{301744B8-649C-4204-B6B6-B6DDF33DCDD3}">
      <dgm:prSet/>
      <dgm:spPr/>
      <dgm:t>
        <a:bodyPr/>
        <a:lstStyle/>
        <a:p>
          <a:endParaRPr lang="en-US"/>
        </a:p>
      </dgm:t>
    </dgm:pt>
    <dgm:pt modelId="{E449BECA-1DB4-4237-B9AD-E80F568EF8E2}">
      <dgm:prSet/>
      <dgm:spPr/>
      <dgm:t>
        <a:bodyPr/>
        <a:lstStyle/>
        <a:p>
          <a:r>
            <a:rPr lang="en-GB" dirty="0"/>
            <a:t>Elevates job satisfaction and lowers staff turnover by fostering emotionally supportive environments (</a:t>
          </a:r>
          <a:r>
            <a:rPr lang="en-AU" b="0" i="0" dirty="0"/>
            <a:t>Butler, 2021).</a:t>
          </a:r>
          <a:r>
            <a:rPr lang="en-GB" dirty="0"/>
            <a:t>  </a:t>
          </a:r>
          <a:endParaRPr lang="en-US" dirty="0"/>
        </a:p>
      </dgm:t>
    </dgm:pt>
    <dgm:pt modelId="{74E4DF32-458E-46F4-AD5D-543251523960}" type="parTrans" cxnId="{89168244-5989-4DFA-974D-485707324501}">
      <dgm:prSet/>
      <dgm:spPr/>
      <dgm:t>
        <a:bodyPr/>
        <a:lstStyle/>
        <a:p>
          <a:endParaRPr lang="en-US"/>
        </a:p>
      </dgm:t>
    </dgm:pt>
    <dgm:pt modelId="{AD1543B5-AF3D-49FB-8C8B-AE1816C60798}" type="sibTrans" cxnId="{89168244-5989-4DFA-974D-485707324501}">
      <dgm:prSet/>
      <dgm:spPr/>
      <dgm:t>
        <a:bodyPr/>
        <a:lstStyle/>
        <a:p>
          <a:endParaRPr lang="en-US"/>
        </a:p>
      </dgm:t>
    </dgm:pt>
    <dgm:pt modelId="{A694D6FE-A344-49C3-884A-7B87BADF9AA0}">
      <dgm:prSet/>
      <dgm:spPr/>
      <dgm:t>
        <a:bodyPr/>
        <a:lstStyle/>
        <a:p>
          <a:r>
            <a:rPr lang="en-AU" b="1" i="0" dirty="0"/>
            <a:t>Case Example:</a:t>
          </a:r>
          <a:endParaRPr lang="en-US" dirty="0"/>
        </a:p>
      </dgm:t>
    </dgm:pt>
    <dgm:pt modelId="{E9859887-8F42-4432-93F6-4FC85D0BB582}" type="parTrans" cxnId="{FD7C5358-0C22-455B-A1A6-84BD3C36D98A}">
      <dgm:prSet/>
      <dgm:spPr/>
      <dgm:t>
        <a:bodyPr/>
        <a:lstStyle/>
        <a:p>
          <a:endParaRPr lang="en-US"/>
        </a:p>
      </dgm:t>
    </dgm:pt>
    <dgm:pt modelId="{C820C846-5488-4713-972C-63DEBB5EA89C}" type="sibTrans" cxnId="{FD7C5358-0C22-455B-A1A6-84BD3C36D98A}">
      <dgm:prSet/>
      <dgm:spPr/>
      <dgm:t>
        <a:bodyPr/>
        <a:lstStyle/>
        <a:p>
          <a:endParaRPr lang="en-US"/>
        </a:p>
      </dgm:t>
    </dgm:pt>
    <dgm:pt modelId="{F8D10BD5-2197-4090-AAF7-9F8A3ECF2254}">
      <dgm:prSet/>
      <dgm:spPr/>
      <dgm:t>
        <a:bodyPr/>
        <a:lstStyle/>
        <a:p>
          <a:r>
            <a:rPr lang="en-AU" dirty="0"/>
            <a:t>Emotional intelligence in leadership improves performance and reduces errors through effective mentorship and support systems</a:t>
          </a:r>
          <a:r>
            <a:rPr lang="en-AU" b="0" i="0" dirty="0"/>
            <a:t>(Butler, 2021). </a:t>
          </a:r>
          <a:endParaRPr lang="en-US" dirty="0"/>
        </a:p>
      </dgm:t>
    </dgm:pt>
    <dgm:pt modelId="{FD7B04B1-8F2B-48B7-BDF6-3E9B5F1F5C6F}" type="parTrans" cxnId="{36CB5554-AAA8-441C-A930-19993434C403}">
      <dgm:prSet/>
      <dgm:spPr/>
      <dgm:t>
        <a:bodyPr/>
        <a:lstStyle/>
        <a:p>
          <a:endParaRPr lang="en-US"/>
        </a:p>
      </dgm:t>
    </dgm:pt>
    <dgm:pt modelId="{FA8ABAFC-DAA6-4FD4-BC6A-8AE200B2C89A}" type="sibTrans" cxnId="{36CB5554-AAA8-441C-A930-19993434C403}">
      <dgm:prSet/>
      <dgm:spPr/>
      <dgm:t>
        <a:bodyPr/>
        <a:lstStyle/>
        <a:p>
          <a:endParaRPr lang="en-US"/>
        </a:p>
      </dgm:t>
    </dgm:pt>
    <dgm:pt modelId="{08F949F8-38DD-4547-B483-05FE71A30441}" type="pres">
      <dgm:prSet presAssocID="{C12287FE-511D-4FDD-8DA4-F7AF6C8BCE86}" presName="vert0" presStyleCnt="0">
        <dgm:presLayoutVars>
          <dgm:dir/>
          <dgm:animOne val="branch"/>
          <dgm:animLvl val="lvl"/>
        </dgm:presLayoutVars>
      </dgm:prSet>
      <dgm:spPr/>
    </dgm:pt>
    <dgm:pt modelId="{AE1B2235-8A06-214C-A30F-1533C509CE3F}" type="pres">
      <dgm:prSet presAssocID="{E52D0B2B-04D4-41D4-A435-EE055732731A}" presName="thickLine" presStyleLbl="alignNode1" presStyleIdx="0" presStyleCnt="6"/>
      <dgm:spPr/>
    </dgm:pt>
    <dgm:pt modelId="{817F942C-FC21-3543-9C3E-93046D4D699F}" type="pres">
      <dgm:prSet presAssocID="{E52D0B2B-04D4-41D4-A435-EE055732731A}" presName="horz1" presStyleCnt="0"/>
      <dgm:spPr/>
    </dgm:pt>
    <dgm:pt modelId="{C4121EB1-96AD-794C-B744-33011451AA9C}" type="pres">
      <dgm:prSet presAssocID="{E52D0B2B-04D4-41D4-A435-EE055732731A}" presName="tx1" presStyleLbl="revTx" presStyleIdx="0" presStyleCnt="6"/>
      <dgm:spPr/>
    </dgm:pt>
    <dgm:pt modelId="{F66C68B9-CFF3-ED42-A76C-884C89E87604}" type="pres">
      <dgm:prSet presAssocID="{E52D0B2B-04D4-41D4-A435-EE055732731A}" presName="vert1" presStyleCnt="0"/>
      <dgm:spPr/>
    </dgm:pt>
    <dgm:pt modelId="{E85B4AAA-8524-5647-A8B1-5A2D0B61CF33}" type="pres">
      <dgm:prSet presAssocID="{BEABE57D-9698-4B0D-BB26-A19981A60987}" presName="thickLine" presStyleLbl="alignNode1" presStyleIdx="1" presStyleCnt="6"/>
      <dgm:spPr/>
    </dgm:pt>
    <dgm:pt modelId="{7FBB2228-1F85-324B-A102-8B5BE793A30F}" type="pres">
      <dgm:prSet presAssocID="{BEABE57D-9698-4B0D-BB26-A19981A60987}" presName="horz1" presStyleCnt="0"/>
      <dgm:spPr/>
    </dgm:pt>
    <dgm:pt modelId="{996CF962-9B98-FB4C-97B7-760082C34C05}" type="pres">
      <dgm:prSet presAssocID="{BEABE57D-9698-4B0D-BB26-A19981A60987}" presName="tx1" presStyleLbl="revTx" presStyleIdx="1" presStyleCnt="6"/>
      <dgm:spPr/>
    </dgm:pt>
    <dgm:pt modelId="{5D1A4EB0-84C2-9444-961B-87B38AEB4000}" type="pres">
      <dgm:prSet presAssocID="{BEABE57D-9698-4B0D-BB26-A19981A60987}" presName="vert1" presStyleCnt="0"/>
      <dgm:spPr/>
    </dgm:pt>
    <dgm:pt modelId="{D1A77C65-1BD0-F94F-917D-F3834674AFA7}" type="pres">
      <dgm:prSet presAssocID="{C1A26AAA-7852-4112-A00A-05755DDB539A}" presName="thickLine" presStyleLbl="alignNode1" presStyleIdx="2" presStyleCnt="6"/>
      <dgm:spPr/>
    </dgm:pt>
    <dgm:pt modelId="{6F396609-5D7E-8B40-B46F-73B8C932EC8C}" type="pres">
      <dgm:prSet presAssocID="{C1A26AAA-7852-4112-A00A-05755DDB539A}" presName="horz1" presStyleCnt="0"/>
      <dgm:spPr/>
    </dgm:pt>
    <dgm:pt modelId="{41E47178-C2C7-2F4E-B783-FA97B6266E53}" type="pres">
      <dgm:prSet presAssocID="{C1A26AAA-7852-4112-A00A-05755DDB539A}" presName="tx1" presStyleLbl="revTx" presStyleIdx="2" presStyleCnt="6"/>
      <dgm:spPr/>
    </dgm:pt>
    <dgm:pt modelId="{62DD613F-A18B-614F-B147-53B9403A3A80}" type="pres">
      <dgm:prSet presAssocID="{C1A26AAA-7852-4112-A00A-05755DDB539A}" presName="vert1" presStyleCnt="0"/>
      <dgm:spPr/>
    </dgm:pt>
    <dgm:pt modelId="{AC9BF1F8-005D-2942-9A36-FFBBF25032EF}" type="pres">
      <dgm:prSet presAssocID="{E449BECA-1DB4-4237-B9AD-E80F568EF8E2}" presName="thickLine" presStyleLbl="alignNode1" presStyleIdx="3" presStyleCnt="6"/>
      <dgm:spPr/>
    </dgm:pt>
    <dgm:pt modelId="{271302AD-0E57-E04E-952C-1F716AC4EAB7}" type="pres">
      <dgm:prSet presAssocID="{E449BECA-1DB4-4237-B9AD-E80F568EF8E2}" presName="horz1" presStyleCnt="0"/>
      <dgm:spPr/>
    </dgm:pt>
    <dgm:pt modelId="{92317CEE-8CC3-A547-92ED-0969389990A1}" type="pres">
      <dgm:prSet presAssocID="{E449BECA-1DB4-4237-B9AD-E80F568EF8E2}" presName="tx1" presStyleLbl="revTx" presStyleIdx="3" presStyleCnt="6"/>
      <dgm:spPr/>
    </dgm:pt>
    <dgm:pt modelId="{2AE05E8F-A445-CE40-9E9F-562482812223}" type="pres">
      <dgm:prSet presAssocID="{E449BECA-1DB4-4237-B9AD-E80F568EF8E2}" presName="vert1" presStyleCnt="0"/>
      <dgm:spPr/>
    </dgm:pt>
    <dgm:pt modelId="{E07E4EB7-5A1E-9F48-8E88-E108160894F6}" type="pres">
      <dgm:prSet presAssocID="{A694D6FE-A344-49C3-884A-7B87BADF9AA0}" presName="thickLine" presStyleLbl="alignNode1" presStyleIdx="4" presStyleCnt="6"/>
      <dgm:spPr/>
    </dgm:pt>
    <dgm:pt modelId="{30C84E12-22E3-9842-9EC4-44A26899E371}" type="pres">
      <dgm:prSet presAssocID="{A694D6FE-A344-49C3-884A-7B87BADF9AA0}" presName="horz1" presStyleCnt="0"/>
      <dgm:spPr/>
    </dgm:pt>
    <dgm:pt modelId="{081CB434-CFA3-5D4E-B28B-D5A068A39DCB}" type="pres">
      <dgm:prSet presAssocID="{A694D6FE-A344-49C3-884A-7B87BADF9AA0}" presName="tx1" presStyleLbl="revTx" presStyleIdx="4" presStyleCnt="6"/>
      <dgm:spPr/>
    </dgm:pt>
    <dgm:pt modelId="{4330EAF5-D7F0-B840-9504-889F068D181C}" type="pres">
      <dgm:prSet presAssocID="{A694D6FE-A344-49C3-884A-7B87BADF9AA0}" presName="vert1" presStyleCnt="0"/>
      <dgm:spPr/>
    </dgm:pt>
    <dgm:pt modelId="{9FAC789C-D5A6-FC46-B59B-A448ABE5B6C2}" type="pres">
      <dgm:prSet presAssocID="{F8D10BD5-2197-4090-AAF7-9F8A3ECF2254}" presName="thickLine" presStyleLbl="alignNode1" presStyleIdx="5" presStyleCnt="6"/>
      <dgm:spPr/>
    </dgm:pt>
    <dgm:pt modelId="{03DE9A3E-9A43-9E43-91D2-B99C3C6592DA}" type="pres">
      <dgm:prSet presAssocID="{F8D10BD5-2197-4090-AAF7-9F8A3ECF2254}" presName="horz1" presStyleCnt="0"/>
      <dgm:spPr/>
    </dgm:pt>
    <dgm:pt modelId="{35306B1B-66FE-1440-90EF-29C216B04072}" type="pres">
      <dgm:prSet presAssocID="{F8D10BD5-2197-4090-AAF7-9F8A3ECF2254}" presName="tx1" presStyleLbl="revTx" presStyleIdx="5" presStyleCnt="6"/>
      <dgm:spPr/>
    </dgm:pt>
    <dgm:pt modelId="{A2C6EA10-255D-D14C-A56F-4977CBFB92B1}" type="pres">
      <dgm:prSet presAssocID="{F8D10BD5-2197-4090-AAF7-9F8A3ECF2254}" presName="vert1" presStyleCnt="0"/>
      <dgm:spPr/>
    </dgm:pt>
  </dgm:ptLst>
  <dgm:cxnLst>
    <dgm:cxn modelId="{C0CA4E19-101F-514E-8C3E-9500EA3BC364}" type="presOf" srcId="{E52D0B2B-04D4-41D4-A435-EE055732731A}" destId="{C4121EB1-96AD-794C-B744-33011451AA9C}" srcOrd="0" destOrd="0" presId="urn:microsoft.com/office/officeart/2008/layout/LinedList"/>
    <dgm:cxn modelId="{103F0E26-1BC4-094A-841A-4511D2E9CB26}" type="presOf" srcId="{C12287FE-511D-4FDD-8DA4-F7AF6C8BCE86}" destId="{08F949F8-38DD-4547-B483-05FE71A30441}" srcOrd="0" destOrd="0" presId="urn:microsoft.com/office/officeart/2008/layout/LinedList"/>
    <dgm:cxn modelId="{F0A2DE2C-23A8-AA4B-90C0-1B8A243CD945}" type="presOf" srcId="{E449BECA-1DB4-4237-B9AD-E80F568EF8E2}" destId="{92317CEE-8CC3-A547-92ED-0969389990A1}" srcOrd="0" destOrd="0" presId="urn:microsoft.com/office/officeart/2008/layout/LinedList"/>
    <dgm:cxn modelId="{89168244-5989-4DFA-974D-485707324501}" srcId="{C12287FE-511D-4FDD-8DA4-F7AF6C8BCE86}" destId="{E449BECA-1DB4-4237-B9AD-E80F568EF8E2}" srcOrd="3" destOrd="0" parTransId="{74E4DF32-458E-46F4-AD5D-543251523960}" sibTransId="{AD1543B5-AF3D-49FB-8C8B-AE1816C60798}"/>
    <dgm:cxn modelId="{34380E46-7730-4E71-A19D-DC2025596D5E}" srcId="{C12287FE-511D-4FDD-8DA4-F7AF6C8BCE86}" destId="{E52D0B2B-04D4-41D4-A435-EE055732731A}" srcOrd="0" destOrd="0" parTransId="{EC754F0D-4D7B-4A37-B111-4BBA55738AD4}" sibTransId="{33AC004B-3303-49B4-B584-A6DC3CD2D560}"/>
    <dgm:cxn modelId="{B9AA3D53-A684-4EFE-B64A-CC4C2E494940}" srcId="{C12287FE-511D-4FDD-8DA4-F7AF6C8BCE86}" destId="{BEABE57D-9698-4B0D-BB26-A19981A60987}" srcOrd="1" destOrd="0" parTransId="{A96CF5D2-10F5-4ED6-ACF8-F95034F36863}" sibTransId="{1339DDEC-ED7C-49D3-AF5E-97DCF4DE25B7}"/>
    <dgm:cxn modelId="{36CB5554-AAA8-441C-A930-19993434C403}" srcId="{C12287FE-511D-4FDD-8DA4-F7AF6C8BCE86}" destId="{F8D10BD5-2197-4090-AAF7-9F8A3ECF2254}" srcOrd="5" destOrd="0" parTransId="{FD7B04B1-8F2B-48B7-BDF6-3E9B5F1F5C6F}" sibTransId="{FA8ABAFC-DAA6-4FD4-BC6A-8AE200B2C89A}"/>
    <dgm:cxn modelId="{FD7C5358-0C22-455B-A1A6-84BD3C36D98A}" srcId="{C12287FE-511D-4FDD-8DA4-F7AF6C8BCE86}" destId="{A694D6FE-A344-49C3-884A-7B87BADF9AA0}" srcOrd="4" destOrd="0" parTransId="{E9859887-8F42-4432-93F6-4FC85D0BB582}" sibTransId="{C820C846-5488-4713-972C-63DEBB5EA89C}"/>
    <dgm:cxn modelId="{FE257D6C-49B3-2742-ABC4-CE0039B909F5}" type="presOf" srcId="{F8D10BD5-2197-4090-AAF7-9F8A3ECF2254}" destId="{35306B1B-66FE-1440-90EF-29C216B04072}" srcOrd="0" destOrd="0" presId="urn:microsoft.com/office/officeart/2008/layout/LinedList"/>
    <dgm:cxn modelId="{301744B8-649C-4204-B6B6-B6DDF33DCDD3}" srcId="{C12287FE-511D-4FDD-8DA4-F7AF6C8BCE86}" destId="{C1A26AAA-7852-4112-A00A-05755DDB539A}" srcOrd="2" destOrd="0" parTransId="{BB8AC8C3-98B1-447C-A28F-5F8E4BB4B4C2}" sibTransId="{FD8685C3-7BF6-49E3-9E3C-1F0D638D1F18}"/>
    <dgm:cxn modelId="{514C2FDA-B07D-2A4E-A898-CAB31B5F2AAF}" type="presOf" srcId="{C1A26AAA-7852-4112-A00A-05755DDB539A}" destId="{41E47178-C2C7-2F4E-B783-FA97B6266E53}" srcOrd="0" destOrd="0" presId="urn:microsoft.com/office/officeart/2008/layout/LinedList"/>
    <dgm:cxn modelId="{EB717AE3-86D6-5546-ADAA-17EFD9A2CBB4}" type="presOf" srcId="{A694D6FE-A344-49C3-884A-7B87BADF9AA0}" destId="{081CB434-CFA3-5D4E-B28B-D5A068A39DCB}" srcOrd="0" destOrd="0" presId="urn:microsoft.com/office/officeart/2008/layout/LinedList"/>
    <dgm:cxn modelId="{F3DB02F2-E2CF-4A49-9B4F-17D08492E2E5}" type="presOf" srcId="{BEABE57D-9698-4B0D-BB26-A19981A60987}" destId="{996CF962-9B98-FB4C-97B7-760082C34C05}" srcOrd="0" destOrd="0" presId="urn:microsoft.com/office/officeart/2008/layout/LinedList"/>
    <dgm:cxn modelId="{EFD86057-3925-3F42-89C3-DFC9F292BC80}" type="presParOf" srcId="{08F949F8-38DD-4547-B483-05FE71A30441}" destId="{AE1B2235-8A06-214C-A30F-1533C509CE3F}" srcOrd="0" destOrd="0" presId="urn:microsoft.com/office/officeart/2008/layout/LinedList"/>
    <dgm:cxn modelId="{2E54DB10-17FD-5E45-890A-F2B5D8C86F4D}" type="presParOf" srcId="{08F949F8-38DD-4547-B483-05FE71A30441}" destId="{817F942C-FC21-3543-9C3E-93046D4D699F}" srcOrd="1" destOrd="0" presId="urn:microsoft.com/office/officeart/2008/layout/LinedList"/>
    <dgm:cxn modelId="{A5C907DF-A8D7-A542-96FB-B0332242E2A5}" type="presParOf" srcId="{817F942C-FC21-3543-9C3E-93046D4D699F}" destId="{C4121EB1-96AD-794C-B744-33011451AA9C}" srcOrd="0" destOrd="0" presId="urn:microsoft.com/office/officeart/2008/layout/LinedList"/>
    <dgm:cxn modelId="{0D1C5D17-9782-9D4D-B933-D5F16351C7C6}" type="presParOf" srcId="{817F942C-FC21-3543-9C3E-93046D4D699F}" destId="{F66C68B9-CFF3-ED42-A76C-884C89E87604}" srcOrd="1" destOrd="0" presId="urn:microsoft.com/office/officeart/2008/layout/LinedList"/>
    <dgm:cxn modelId="{2C63144A-F929-FB46-9D8D-77C642E206F0}" type="presParOf" srcId="{08F949F8-38DD-4547-B483-05FE71A30441}" destId="{E85B4AAA-8524-5647-A8B1-5A2D0B61CF33}" srcOrd="2" destOrd="0" presId="urn:microsoft.com/office/officeart/2008/layout/LinedList"/>
    <dgm:cxn modelId="{BDD4BEF9-F3EA-CA46-9818-26C068148019}" type="presParOf" srcId="{08F949F8-38DD-4547-B483-05FE71A30441}" destId="{7FBB2228-1F85-324B-A102-8B5BE793A30F}" srcOrd="3" destOrd="0" presId="urn:microsoft.com/office/officeart/2008/layout/LinedList"/>
    <dgm:cxn modelId="{1D16D1C3-F43F-D14C-85D1-8707E5CE0173}" type="presParOf" srcId="{7FBB2228-1F85-324B-A102-8B5BE793A30F}" destId="{996CF962-9B98-FB4C-97B7-760082C34C05}" srcOrd="0" destOrd="0" presId="urn:microsoft.com/office/officeart/2008/layout/LinedList"/>
    <dgm:cxn modelId="{438D07F3-060D-0542-A92D-414165B178BD}" type="presParOf" srcId="{7FBB2228-1F85-324B-A102-8B5BE793A30F}" destId="{5D1A4EB0-84C2-9444-961B-87B38AEB4000}" srcOrd="1" destOrd="0" presId="urn:microsoft.com/office/officeart/2008/layout/LinedList"/>
    <dgm:cxn modelId="{19D87D32-5CF9-054D-A9C0-5CB6E4648617}" type="presParOf" srcId="{08F949F8-38DD-4547-B483-05FE71A30441}" destId="{D1A77C65-1BD0-F94F-917D-F3834674AFA7}" srcOrd="4" destOrd="0" presId="urn:microsoft.com/office/officeart/2008/layout/LinedList"/>
    <dgm:cxn modelId="{CF5AF543-8DDF-A847-8E56-64E0DC529AA9}" type="presParOf" srcId="{08F949F8-38DD-4547-B483-05FE71A30441}" destId="{6F396609-5D7E-8B40-B46F-73B8C932EC8C}" srcOrd="5" destOrd="0" presId="urn:microsoft.com/office/officeart/2008/layout/LinedList"/>
    <dgm:cxn modelId="{3FCCDB50-7DB3-4243-A648-708124A37496}" type="presParOf" srcId="{6F396609-5D7E-8B40-B46F-73B8C932EC8C}" destId="{41E47178-C2C7-2F4E-B783-FA97B6266E53}" srcOrd="0" destOrd="0" presId="urn:microsoft.com/office/officeart/2008/layout/LinedList"/>
    <dgm:cxn modelId="{D5C720F4-F10B-6240-9E6A-70042F604425}" type="presParOf" srcId="{6F396609-5D7E-8B40-B46F-73B8C932EC8C}" destId="{62DD613F-A18B-614F-B147-53B9403A3A80}" srcOrd="1" destOrd="0" presId="urn:microsoft.com/office/officeart/2008/layout/LinedList"/>
    <dgm:cxn modelId="{AA5546A1-5F85-6248-A394-9BF19A6C0539}" type="presParOf" srcId="{08F949F8-38DD-4547-B483-05FE71A30441}" destId="{AC9BF1F8-005D-2942-9A36-FFBBF25032EF}" srcOrd="6" destOrd="0" presId="urn:microsoft.com/office/officeart/2008/layout/LinedList"/>
    <dgm:cxn modelId="{725C4E41-9625-E04C-8274-6C10AE27F7E1}" type="presParOf" srcId="{08F949F8-38DD-4547-B483-05FE71A30441}" destId="{271302AD-0E57-E04E-952C-1F716AC4EAB7}" srcOrd="7" destOrd="0" presId="urn:microsoft.com/office/officeart/2008/layout/LinedList"/>
    <dgm:cxn modelId="{FDB6016D-D080-7C4B-9E19-37761AAD7A2C}" type="presParOf" srcId="{271302AD-0E57-E04E-952C-1F716AC4EAB7}" destId="{92317CEE-8CC3-A547-92ED-0969389990A1}" srcOrd="0" destOrd="0" presId="urn:microsoft.com/office/officeart/2008/layout/LinedList"/>
    <dgm:cxn modelId="{1D4300B3-644A-4242-B43D-9288F58D6C9A}" type="presParOf" srcId="{271302AD-0E57-E04E-952C-1F716AC4EAB7}" destId="{2AE05E8F-A445-CE40-9E9F-562482812223}" srcOrd="1" destOrd="0" presId="urn:microsoft.com/office/officeart/2008/layout/LinedList"/>
    <dgm:cxn modelId="{99EC9960-6241-3046-A849-B71EEF95D695}" type="presParOf" srcId="{08F949F8-38DD-4547-B483-05FE71A30441}" destId="{E07E4EB7-5A1E-9F48-8E88-E108160894F6}" srcOrd="8" destOrd="0" presId="urn:microsoft.com/office/officeart/2008/layout/LinedList"/>
    <dgm:cxn modelId="{FFC11AA3-D9CC-394F-838E-83B047A6758B}" type="presParOf" srcId="{08F949F8-38DD-4547-B483-05FE71A30441}" destId="{30C84E12-22E3-9842-9EC4-44A26899E371}" srcOrd="9" destOrd="0" presId="urn:microsoft.com/office/officeart/2008/layout/LinedList"/>
    <dgm:cxn modelId="{1F74278A-7DE0-0D44-A44D-541AC65379C2}" type="presParOf" srcId="{30C84E12-22E3-9842-9EC4-44A26899E371}" destId="{081CB434-CFA3-5D4E-B28B-D5A068A39DCB}" srcOrd="0" destOrd="0" presId="urn:microsoft.com/office/officeart/2008/layout/LinedList"/>
    <dgm:cxn modelId="{F9401358-EC2F-994D-B2E9-4614C49FEAF1}" type="presParOf" srcId="{30C84E12-22E3-9842-9EC4-44A26899E371}" destId="{4330EAF5-D7F0-B840-9504-889F068D181C}" srcOrd="1" destOrd="0" presId="urn:microsoft.com/office/officeart/2008/layout/LinedList"/>
    <dgm:cxn modelId="{B6D6EC14-FF5A-684F-8FC5-3F2196A9A557}" type="presParOf" srcId="{08F949F8-38DD-4547-B483-05FE71A30441}" destId="{9FAC789C-D5A6-FC46-B59B-A448ABE5B6C2}" srcOrd="10" destOrd="0" presId="urn:microsoft.com/office/officeart/2008/layout/LinedList"/>
    <dgm:cxn modelId="{203ECEDC-9F29-9144-9C15-148BFC0B5FAC}" type="presParOf" srcId="{08F949F8-38DD-4547-B483-05FE71A30441}" destId="{03DE9A3E-9A43-9E43-91D2-B99C3C6592DA}" srcOrd="11" destOrd="0" presId="urn:microsoft.com/office/officeart/2008/layout/LinedList"/>
    <dgm:cxn modelId="{5D4A3F20-0FF6-1B4C-A8F4-875F78D65E53}" type="presParOf" srcId="{03DE9A3E-9A43-9E43-91D2-B99C3C6592DA}" destId="{35306B1B-66FE-1440-90EF-29C216B04072}" srcOrd="0" destOrd="0" presId="urn:microsoft.com/office/officeart/2008/layout/LinedList"/>
    <dgm:cxn modelId="{D15DFFF7-FBFF-7148-B684-03F55CB4C5D7}" type="presParOf" srcId="{03DE9A3E-9A43-9E43-91D2-B99C3C6592DA}" destId="{A2C6EA10-255D-D14C-A56F-4977CBFB92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4F9BFB-B17C-45F4-BFB2-F9BCE1322B35}" type="doc">
      <dgm:prSet loTypeId="urn:microsoft.com/office/officeart/2005/8/layout/process5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5F359C-548E-4943-90D0-E5877F322BAD}">
      <dgm:prSet/>
      <dgm:spPr/>
      <dgm:t>
        <a:bodyPr/>
        <a:lstStyle/>
        <a:p>
          <a:r>
            <a:rPr lang="en-GB" dirty="0"/>
            <a:t>Resistance to Change – Adapting to new technologies and regulations</a:t>
          </a:r>
          <a:r>
            <a:rPr lang="en-AU" b="0" i="0" u="none" dirty="0"/>
            <a:t>(Fahl, 2024)</a:t>
          </a:r>
          <a:r>
            <a:rPr lang="en-GB" dirty="0"/>
            <a:t>.</a:t>
          </a:r>
          <a:endParaRPr lang="en-US" dirty="0"/>
        </a:p>
      </dgm:t>
    </dgm:pt>
    <dgm:pt modelId="{A28C7A30-9402-4BE3-BBFC-D782A9E92057}" type="parTrans" cxnId="{4E3BF071-C953-4EE9-94EC-3C1B1B1E7547}">
      <dgm:prSet/>
      <dgm:spPr/>
      <dgm:t>
        <a:bodyPr/>
        <a:lstStyle/>
        <a:p>
          <a:endParaRPr lang="en-US"/>
        </a:p>
      </dgm:t>
    </dgm:pt>
    <dgm:pt modelId="{727B9567-31DF-4628-860B-D3F27C46E040}" type="sibTrans" cxnId="{4E3BF071-C953-4EE9-94EC-3C1B1B1E7547}">
      <dgm:prSet/>
      <dgm:spPr/>
      <dgm:t>
        <a:bodyPr/>
        <a:lstStyle/>
        <a:p>
          <a:endParaRPr lang="en-US"/>
        </a:p>
      </dgm:t>
    </dgm:pt>
    <dgm:pt modelId="{BB6E84C7-6DE7-4144-A6F0-EA63154F7B53}">
      <dgm:prSet/>
      <dgm:spPr/>
      <dgm:t>
        <a:bodyPr/>
        <a:lstStyle/>
        <a:p>
          <a:r>
            <a:rPr lang="en-GB" dirty="0"/>
            <a:t>Workforce Shortages and Burnout – Managing stress and reducing turnover</a:t>
          </a:r>
          <a:r>
            <a:rPr lang="en-AU" b="0" i="0" u="none" dirty="0"/>
            <a:t>(Fahl, 2024).</a:t>
          </a:r>
          <a:endParaRPr lang="en-US" dirty="0"/>
        </a:p>
      </dgm:t>
    </dgm:pt>
    <dgm:pt modelId="{A747176A-0F32-4FD6-9020-EDC3AB0C2400}" type="parTrans" cxnId="{FDAD5A69-D67E-4B34-BD1F-6E58E2889D73}">
      <dgm:prSet/>
      <dgm:spPr/>
      <dgm:t>
        <a:bodyPr/>
        <a:lstStyle/>
        <a:p>
          <a:endParaRPr lang="en-US"/>
        </a:p>
      </dgm:t>
    </dgm:pt>
    <dgm:pt modelId="{3F1BDDA8-25DC-4853-BF2C-C84D6B6A2B5A}" type="sibTrans" cxnId="{FDAD5A69-D67E-4B34-BD1F-6E58E2889D73}">
      <dgm:prSet/>
      <dgm:spPr/>
      <dgm:t>
        <a:bodyPr/>
        <a:lstStyle/>
        <a:p>
          <a:endParaRPr lang="en-US"/>
        </a:p>
      </dgm:t>
    </dgm:pt>
    <dgm:pt modelId="{98D20790-C995-458A-88BC-71D846A4E6C8}">
      <dgm:prSet/>
      <dgm:spPr/>
      <dgm:t>
        <a:bodyPr/>
        <a:lstStyle/>
        <a:p>
          <a:r>
            <a:rPr lang="en-GB" dirty="0"/>
            <a:t>Balancing Roles – Handling resources and patient care priorities</a:t>
          </a:r>
          <a:r>
            <a:rPr lang="en-AU" b="0" i="0" u="none" dirty="0"/>
            <a:t>(Fahl, 2024).</a:t>
          </a:r>
          <a:endParaRPr lang="en-US" dirty="0"/>
        </a:p>
      </dgm:t>
    </dgm:pt>
    <dgm:pt modelId="{06BBD2C7-9850-41AF-BF00-0E6BEFAA95A2}" type="parTrans" cxnId="{51898242-272E-46D9-B949-646376F2C578}">
      <dgm:prSet/>
      <dgm:spPr/>
      <dgm:t>
        <a:bodyPr/>
        <a:lstStyle/>
        <a:p>
          <a:endParaRPr lang="en-US"/>
        </a:p>
      </dgm:t>
    </dgm:pt>
    <dgm:pt modelId="{4E010B49-0401-4A1F-A031-3ABA9DBADCE4}" type="sibTrans" cxnId="{51898242-272E-46D9-B949-646376F2C578}">
      <dgm:prSet/>
      <dgm:spPr/>
      <dgm:t>
        <a:bodyPr/>
        <a:lstStyle/>
        <a:p>
          <a:endParaRPr lang="en-US"/>
        </a:p>
      </dgm:t>
    </dgm:pt>
    <dgm:pt modelId="{D8306371-5DA4-46F9-9693-CA353523822F}">
      <dgm:prSet/>
      <dgm:spPr/>
      <dgm:t>
        <a:bodyPr/>
        <a:lstStyle/>
        <a:p>
          <a:r>
            <a:rPr lang="en-GB" dirty="0"/>
            <a:t>Technology Management – Integrating new tech and ensuring data security </a:t>
          </a:r>
          <a:r>
            <a:rPr lang="en-AU" b="0" i="0" u="none" dirty="0"/>
            <a:t>(Fahl, 2024).</a:t>
          </a:r>
          <a:endParaRPr lang="en-US" dirty="0"/>
        </a:p>
      </dgm:t>
    </dgm:pt>
    <dgm:pt modelId="{B8B39786-59B4-46CA-9C57-2875FFE47CFC}" type="parTrans" cxnId="{58D6427B-BBD8-48BB-818A-B3CF46A0BE4B}">
      <dgm:prSet/>
      <dgm:spPr/>
      <dgm:t>
        <a:bodyPr/>
        <a:lstStyle/>
        <a:p>
          <a:endParaRPr lang="en-US"/>
        </a:p>
      </dgm:t>
    </dgm:pt>
    <dgm:pt modelId="{5E47A4D3-5A26-4A0E-BB7E-8B043133F051}" type="sibTrans" cxnId="{58D6427B-BBD8-48BB-818A-B3CF46A0BE4B}">
      <dgm:prSet/>
      <dgm:spPr/>
      <dgm:t>
        <a:bodyPr/>
        <a:lstStyle/>
        <a:p>
          <a:endParaRPr lang="en-US"/>
        </a:p>
      </dgm:t>
    </dgm:pt>
    <dgm:pt modelId="{1461F4CB-DFBB-3142-AA11-519D8724BBF6}" type="pres">
      <dgm:prSet presAssocID="{7E4F9BFB-B17C-45F4-BFB2-F9BCE1322B35}" presName="diagram" presStyleCnt="0">
        <dgm:presLayoutVars>
          <dgm:dir/>
          <dgm:resizeHandles val="exact"/>
        </dgm:presLayoutVars>
      </dgm:prSet>
      <dgm:spPr/>
    </dgm:pt>
    <dgm:pt modelId="{CA13C997-4D98-E149-A506-D89BD0CB1300}" type="pres">
      <dgm:prSet presAssocID="{265F359C-548E-4943-90D0-E5877F322BAD}" presName="node" presStyleLbl="node1" presStyleIdx="0" presStyleCnt="4">
        <dgm:presLayoutVars>
          <dgm:bulletEnabled val="1"/>
        </dgm:presLayoutVars>
      </dgm:prSet>
      <dgm:spPr/>
    </dgm:pt>
    <dgm:pt modelId="{31A63187-DB08-D743-A96D-7EF440ADF05C}" type="pres">
      <dgm:prSet presAssocID="{727B9567-31DF-4628-860B-D3F27C46E040}" presName="sibTrans" presStyleLbl="sibTrans2D1" presStyleIdx="0" presStyleCnt="3"/>
      <dgm:spPr/>
    </dgm:pt>
    <dgm:pt modelId="{37EF269A-0924-0A48-9291-72725B4A5152}" type="pres">
      <dgm:prSet presAssocID="{727B9567-31DF-4628-860B-D3F27C46E040}" presName="connectorText" presStyleLbl="sibTrans2D1" presStyleIdx="0" presStyleCnt="3"/>
      <dgm:spPr/>
    </dgm:pt>
    <dgm:pt modelId="{53716459-80CA-1E41-9C8E-C36A3FD317F4}" type="pres">
      <dgm:prSet presAssocID="{BB6E84C7-6DE7-4144-A6F0-EA63154F7B53}" presName="node" presStyleLbl="node1" presStyleIdx="1" presStyleCnt="4">
        <dgm:presLayoutVars>
          <dgm:bulletEnabled val="1"/>
        </dgm:presLayoutVars>
      </dgm:prSet>
      <dgm:spPr/>
    </dgm:pt>
    <dgm:pt modelId="{941E264F-DF4D-AC4F-937B-FD6D5289A1A8}" type="pres">
      <dgm:prSet presAssocID="{3F1BDDA8-25DC-4853-BF2C-C84D6B6A2B5A}" presName="sibTrans" presStyleLbl="sibTrans2D1" presStyleIdx="1" presStyleCnt="3"/>
      <dgm:spPr/>
    </dgm:pt>
    <dgm:pt modelId="{EA603890-1D4C-7343-BCD3-F68F26862563}" type="pres">
      <dgm:prSet presAssocID="{3F1BDDA8-25DC-4853-BF2C-C84D6B6A2B5A}" presName="connectorText" presStyleLbl="sibTrans2D1" presStyleIdx="1" presStyleCnt="3"/>
      <dgm:spPr/>
    </dgm:pt>
    <dgm:pt modelId="{1975AF3E-7709-004F-B5EA-3BB887CD23AB}" type="pres">
      <dgm:prSet presAssocID="{98D20790-C995-458A-88BC-71D846A4E6C8}" presName="node" presStyleLbl="node1" presStyleIdx="2" presStyleCnt="4">
        <dgm:presLayoutVars>
          <dgm:bulletEnabled val="1"/>
        </dgm:presLayoutVars>
      </dgm:prSet>
      <dgm:spPr/>
    </dgm:pt>
    <dgm:pt modelId="{A1BB84EE-B7B9-0C4C-B526-7C3530C410EE}" type="pres">
      <dgm:prSet presAssocID="{4E010B49-0401-4A1F-A031-3ABA9DBADCE4}" presName="sibTrans" presStyleLbl="sibTrans2D1" presStyleIdx="2" presStyleCnt="3"/>
      <dgm:spPr/>
    </dgm:pt>
    <dgm:pt modelId="{D06EEBF3-04E3-3743-BC5D-2F7546554450}" type="pres">
      <dgm:prSet presAssocID="{4E010B49-0401-4A1F-A031-3ABA9DBADCE4}" presName="connectorText" presStyleLbl="sibTrans2D1" presStyleIdx="2" presStyleCnt="3"/>
      <dgm:spPr/>
    </dgm:pt>
    <dgm:pt modelId="{4820800F-FFD4-4B44-BAEC-9662AA90CC1A}" type="pres">
      <dgm:prSet presAssocID="{D8306371-5DA4-46F9-9693-CA353523822F}" presName="node" presStyleLbl="node1" presStyleIdx="3" presStyleCnt="4" custLinFactNeighborX="-39303" custLinFactNeighborY="3923">
        <dgm:presLayoutVars>
          <dgm:bulletEnabled val="1"/>
        </dgm:presLayoutVars>
      </dgm:prSet>
      <dgm:spPr/>
    </dgm:pt>
  </dgm:ptLst>
  <dgm:cxnLst>
    <dgm:cxn modelId="{B2112726-6FE5-8147-809A-24FBE5FFF6CA}" type="presOf" srcId="{727B9567-31DF-4628-860B-D3F27C46E040}" destId="{37EF269A-0924-0A48-9291-72725B4A5152}" srcOrd="1" destOrd="0" presId="urn:microsoft.com/office/officeart/2005/8/layout/process5"/>
    <dgm:cxn modelId="{1738143E-3BA5-BC49-A22C-8AB5A0F77D84}" type="presOf" srcId="{BB6E84C7-6DE7-4144-A6F0-EA63154F7B53}" destId="{53716459-80CA-1E41-9C8E-C36A3FD317F4}" srcOrd="0" destOrd="0" presId="urn:microsoft.com/office/officeart/2005/8/layout/process5"/>
    <dgm:cxn modelId="{51898242-272E-46D9-B949-646376F2C578}" srcId="{7E4F9BFB-B17C-45F4-BFB2-F9BCE1322B35}" destId="{98D20790-C995-458A-88BC-71D846A4E6C8}" srcOrd="2" destOrd="0" parTransId="{06BBD2C7-9850-41AF-BF00-0E6BEFAA95A2}" sibTransId="{4E010B49-0401-4A1F-A031-3ABA9DBADCE4}"/>
    <dgm:cxn modelId="{546BF444-A113-5048-AA57-B0A503681A2A}" type="presOf" srcId="{98D20790-C995-458A-88BC-71D846A4E6C8}" destId="{1975AF3E-7709-004F-B5EA-3BB887CD23AB}" srcOrd="0" destOrd="0" presId="urn:microsoft.com/office/officeart/2005/8/layout/process5"/>
    <dgm:cxn modelId="{02E2A757-7F00-7C4C-BFE6-C7920D05A0BC}" type="presOf" srcId="{3F1BDDA8-25DC-4853-BF2C-C84D6B6A2B5A}" destId="{EA603890-1D4C-7343-BCD3-F68F26862563}" srcOrd="1" destOrd="0" presId="urn:microsoft.com/office/officeart/2005/8/layout/process5"/>
    <dgm:cxn modelId="{FDAD5A69-D67E-4B34-BD1F-6E58E2889D73}" srcId="{7E4F9BFB-B17C-45F4-BFB2-F9BCE1322B35}" destId="{BB6E84C7-6DE7-4144-A6F0-EA63154F7B53}" srcOrd="1" destOrd="0" parTransId="{A747176A-0F32-4FD6-9020-EDC3AB0C2400}" sibTransId="{3F1BDDA8-25DC-4853-BF2C-C84D6B6A2B5A}"/>
    <dgm:cxn modelId="{4E3BF071-C953-4EE9-94EC-3C1B1B1E7547}" srcId="{7E4F9BFB-B17C-45F4-BFB2-F9BCE1322B35}" destId="{265F359C-548E-4943-90D0-E5877F322BAD}" srcOrd="0" destOrd="0" parTransId="{A28C7A30-9402-4BE3-BBFC-D782A9E92057}" sibTransId="{727B9567-31DF-4628-860B-D3F27C46E040}"/>
    <dgm:cxn modelId="{58D6427B-BBD8-48BB-818A-B3CF46A0BE4B}" srcId="{7E4F9BFB-B17C-45F4-BFB2-F9BCE1322B35}" destId="{D8306371-5DA4-46F9-9693-CA353523822F}" srcOrd="3" destOrd="0" parTransId="{B8B39786-59B4-46CA-9C57-2875FFE47CFC}" sibTransId="{5E47A4D3-5A26-4A0E-BB7E-8B043133F051}"/>
    <dgm:cxn modelId="{0484A690-2167-BA46-B43E-95BC208CBDCD}" type="presOf" srcId="{D8306371-5DA4-46F9-9693-CA353523822F}" destId="{4820800F-FFD4-4B44-BAEC-9662AA90CC1A}" srcOrd="0" destOrd="0" presId="urn:microsoft.com/office/officeart/2005/8/layout/process5"/>
    <dgm:cxn modelId="{2A7AE09B-4437-4D40-A76B-72D466B55249}" type="presOf" srcId="{7E4F9BFB-B17C-45F4-BFB2-F9BCE1322B35}" destId="{1461F4CB-DFBB-3142-AA11-519D8724BBF6}" srcOrd="0" destOrd="0" presId="urn:microsoft.com/office/officeart/2005/8/layout/process5"/>
    <dgm:cxn modelId="{FE3FD9AE-8D0F-364B-A6CF-B167F5E2116F}" type="presOf" srcId="{3F1BDDA8-25DC-4853-BF2C-C84D6B6A2B5A}" destId="{941E264F-DF4D-AC4F-937B-FD6D5289A1A8}" srcOrd="0" destOrd="0" presId="urn:microsoft.com/office/officeart/2005/8/layout/process5"/>
    <dgm:cxn modelId="{F5D586B2-AA10-9C42-951F-9E24BCB021C6}" type="presOf" srcId="{727B9567-31DF-4628-860B-D3F27C46E040}" destId="{31A63187-DB08-D743-A96D-7EF440ADF05C}" srcOrd="0" destOrd="0" presId="urn:microsoft.com/office/officeart/2005/8/layout/process5"/>
    <dgm:cxn modelId="{E8A5DDB3-4704-7448-B346-D4BE314E70CA}" type="presOf" srcId="{4E010B49-0401-4A1F-A031-3ABA9DBADCE4}" destId="{A1BB84EE-B7B9-0C4C-B526-7C3530C410EE}" srcOrd="0" destOrd="0" presId="urn:microsoft.com/office/officeart/2005/8/layout/process5"/>
    <dgm:cxn modelId="{1E7DB3C4-86C7-4E42-A6C1-2037A758FEA0}" type="presOf" srcId="{4E010B49-0401-4A1F-A031-3ABA9DBADCE4}" destId="{D06EEBF3-04E3-3743-BC5D-2F7546554450}" srcOrd="1" destOrd="0" presId="urn:microsoft.com/office/officeart/2005/8/layout/process5"/>
    <dgm:cxn modelId="{406D01FE-7843-7E43-BB3F-A4FCCB6E8304}" type="presOf" srcId="{265F359C-548E-4943-90D0-E5877F322BAD}" destId="{CA13C997-4D98-E149-A506-D89BD0CB1300}" srcOrd="0" destOrd="0" presId="urn:microsoft.com/office/officeart/2005/8/layout/process5"/>
    <dgm:cxn modelId="{52A5A458-DCD3-9641-8516-895725E8AEB1}" type="presParOf" srcId="{1461F4CB-DFBB-3142-AA11-519D8724BBF6}" destId="{CA13C997-4D98-E149-A506-D89BD0CB1300}" srcOrd="0" destOrd="0" presId="urn:microsoft.com/office/officeart/2005/8/layout/process5"/>
    <dgm:cxn modelId="{98A9EB95-F03B-FD47-B4EE-0A7E4A921CB1}" type="presParOf" srcId="{1461F4CB-DFBB-3142-AA11-519D8724BBF6}" destId="{31A63187-DB08-D743-A96D-7EF440ADF05C}" srcOrd="1" destOrd="0" presId="urn:microsoft.com/office/officeart/2005/8/layout/process5"/>
    <dgm:cxn modelId="{8797EAD1-05B7-0547-AE13-020FCE933B3F}" type="presParOf" srcId="{31A63187-DB08-D743-A96D-7EF440ADF05C}" destId="{37EF269A-0924-0A48-9291-72725B4A5152}" srcOrd="0" destOrd="0" presId="urn:microsoft.com/office/officeart/2005/8/layout/process5"/>
    <dgm:cxn modelId="{88A998D7-2C7F-2543-811C-D4EE0AA795D0}" type="presParOf" srcId="{1461F4CB-DFBB-3142-AA11-519D8724BBF6}" destId="{53716459-80CA-1E41-9C8E-C36A3FD317F4}" srcOrd="2" destOrd="0" presId="urn:microsoft.com/office/officeart/2005/8/layout/process5"/>
    <dgm:cxn modelId="{52EECECF-DC5E-8049-82C6-8C3B705F3220}" type="presParOf" srcId="{1461F4CB-DFBB-3142-AA11-519D8724BBF6}" destId="{941E264F-DF4D-AC4F-937B-FD6D5289A1A8}" srcOrd="3" destOrd="0" presId="urn:microsoft.com/office/officeart/2005/8/layout/process5"/>
    <dgm:cxn modelId="{EEF2B5BE-D6D6-FC47-BD6A-61F3F2F83391}" type="presParOf" srcId="{941E264F-DF4D-AC4F-937B-FD6D5289A1A8}" destId="{EA603890-1D4C-7343-BCD3-F68F26862563}" srcOrd="0" destOrd="0" presId="urn:microsoft.com/office/officeart/2005/8/layout/process5"/>
    <dgm:cxn modelId="{A3FCC061-D9D5-EA43-A00E-A5E87FD5CE03}" type="presParOf" srcId="{1461F4CB-DFBB-3142-AA11-519D8724BBF6}" destId="{1975AF3E-7709-004F-B5EA-3BB887CD23AB}" srcOrd="4" destOrd="0" presId="urn:microsoft.com/office/officeart/2005/8/layout/process5"/>
    <dgm:cxn modelId="{EABFCD94-0635-144F-8DB8-54F5C255D766}" type="presParOf" srcId="{1461F4CB-DFBB-3142-AA11-519D8724BBF6}" destId="{A1BB84EE-B7B9-0C4C-B526-7C3530C410EE}" srcOrd="5" destOrd="0" presId="urn:microsoft.com/office/officeart/2005/8/layout/process5"/>
    <dgm:cxn modelId="{F83FD254-B97E-DD41-9210-861FB3487F7D}" type="presParOf" srcId="{A1BB84EE-B7B9-0C4C-B526-7C3530C410EE}" destId="{D06EEBF3-04E3-3743-BC5D-2F7546554450}" srcOrd="0" destOrd="0" presId="urn:microsoft.com/office/officeart/2005/8/layout/process5"/>
    <dgm:cxn modelId="{C491F198-9E4E-C947-BE44-3482DA6C09B7}" type="presParOf" srcId="{1461F4CB-DFBB-3142-AA11-519D8724BBF6}" destId="{4820800F-FFD4-4B44-BAEC-9662AA90CC1A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FFCCBF-35F7-4CDF-A32D-64F8B6AAB112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1F58FF-3128-4303-BAD2-FEBE76A73E6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B820D-670C-45C9-8FBF-CB643AECAED6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Increases staff morale and engagement by fostering a sense of purpose </a:t>
          </a:r>
          <a:r>
            <a:rPr lang="en-AU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(Rafique et al., 2023).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531"/>
        <a:ext cx="9080009" cy="1242935"/>
      </dsp:txXfrm>
    </dsp:sp>
    <dsp:sp modelId="{ADA9EC53-4EFC-4317-B7D1-56601B2F68B2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97F62-F64A-4236-84B5-8F0B2829676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51AAB-02B4-44BD-9535-5A0B8DDEB82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 in lower turnover and higher patient satisfaction through trust and teamwork (Specchia et al., 2021).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1554201"/>
        <a:ext cx="9080009" cy="1242935"/>
      </dsp:txXfrm>
    </dsp:sp>
    <dsp:sp modelId="{57EB202E-785D-4B9A-9397-70DA327C9F9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C4FDB-FEAA-459F-8795-680E5943002C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22B01B-BA32-45CC-9681-43EBA2F88D3A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Linked to reduced stress and enhanced productivity during COVID-19 </a:t>
          </a:r>
          <a:r>
            <a:rPr lang="en-AU" sz="25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(Rafique et al., 2023).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B2235-8A06-214C-A30F-1533C509CE3F}">
      <dsp:nvSpPr>
        <dsp:cNvPr id="0" name=""/>
        <dsp:cNvSpPr/>
      </dsp:nvSpPr>
      <dsp:spPr>
        <a:xfrm>
          <a:off x="0" y="1488"/>
          <a:ext cx="522804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121EB1-96AD-794C-B744-33011451AA9C}">
      <dsp:nvSpPr>
        <dsp:cNvPr id="0" name=""/>
        <dsp:cNvSpPr/>
      </dsp:nvSpPr>
      <dsp:spPr>
        <a:xfrm>
          <a:off x="0" y="1488"/>
          <a:ext cx="5228046" cy="5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1" i="0" kern="1200"/>
            <a:t>Positive Outcomes:</a:t>
          </a:r>
          <a:endParaRPr lang="en-US" sz="1300" kern="1200"/>
        </a:p>
      </dsp:txBody>
      <dsp:txXfrm>
        <a:off x="0" y="1488"/>
        <a:ext cx="5228046" cy="507736"/>
      </dsp:txXfrm>
    </dsp:sp>
    <dsp:sp modelId="{E85B4AAA-8524-5647-A8B1-5A2D0B61CF33}">
      <dsp:nvSpPr>
        <dsp:cNvPr id="0" name=""/>
        <dsp:cNvSpPr/>
      </dsp:nvSpPr>
      <dsp:spPr>
        <a:xfrm>
          <a:off x="0" y="509225"/>
          <a:ext cx="522804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96CF962-9B98-FB4C-97B7-760082C34C05}">
      <dsp:nvSpPr>
        <dsp:cNvPr id="0" name=""/>
        <dsp:cNvSpPr/>
      </dsp:nvSpPr>
      <dsp:spPr>
        <a:xfrm>
          <a:off x="0" y="509225"/>
          <a:ext cx="5228046" cy="5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Enhances patient safety, minimizes medical errors through collective leadership and collaboration </a:t>
          </a:r>
          <a:r>
            <a:rPr lang="en-AU" sz="1300" b="0" i="0" kern="1200" dirty="0"/>
            <a:t>(Silva et al., 2022).</a:t>
          </a:r>
          <a:endParaRPr lang="en-US" sz="1300" kern="1200" dirty="0"/>
        </a:p>
      </dsp:txBody>
      <dsp:txXfrm>
        <a:off x="0" y="509225"/>
        <a:ext cx="5228046" cy="507736"/>
      </dsp:txXfrm>
    </dsp:sp>
    <dsp:sp modelId="{D1A77C65-1BD0-F94F-917D-F3834674AFA7}">
      <dsp:nvSpPr>
        <dsp:cNvPr id="0" name=""/>
        <dsp:cNvSpPr/>
      </dsp:nvSpPr>
      <dsp:spPr>
        <a:xfrm>
          <a:off x="0" y="1016961"/>
          <a:ext cx="522804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E47178-C2C7-2F4E-B783-FA97B6266E53}">
      <dsp:nvSpPr>
        <dsp:cNvPr id="0" name=""/>
        <dsp:cNvSpPr/>
      </dsp:nvSpPr>
      <dsp:spPr>
        <a:xfrm>
          <a:off x="0" y="1016961"/>
          <a:ext cx="5228046" cy="5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Strengthens teamwork and communication through emotional intelligence among healthcare professionals </a:t>
          </a:r>
          <a:r>
            <a:rPr lang="en-GB" sz="1300" kern="1200" dirty="0"/>
            <a:t>(</a:t>
          </a:r>
          <a:r>
            <a:rPr lang="en-AU" sz="1300" b="0" i="0" kern="1200" dirty="0"/>
            <a:t>Butler, 2021).</a:t>
          </a:r>
          <a:r>
            <a:rPr lang="en-GB" sz="1300" kern="1200" dirty="0"/>
            <a:t>  </a:t>
          </a:r>
          <a:endParaRPr lang="en-US" sz="1300" kern="1200" dirty="0"/>
        </a:p>
      </dsp:txBody>
      <dsp:txXfrm>
        <a:off x="0" y="1016961"/>
        <a:ext cx="5228046" cy="507736"/>
      </dsp:txXfrm>
    </dsp:sp>
    <dsp:sp modelId="{AC9BF1F8-005D-2942-9A36-FFBBF25032EF}">
      <dsp:nvSpPr>
        <dsp:cNvPr id="0" name=""/>
        <dsp:cNvSpPr/>
      </dsp:nvSpPr>
      <dsp:spPr>
        <a:xfrm>
          <a:off x="0" y="1524698"/>
          <a:ext cx="522804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2317CEE-8CC3-A547-92ED-0969389990A1}">
      <dsp:nvSpPr>
        <dsp:cNvPr id="0" name=""/>
        <dsp:cNvSpPr/>
      </dsp:nvSpPr>
      <dsp:spPr>
        <a:xfrm>
          <a:off x="0" y="1524698"/>
          <a:ext cx="5228046" cy="5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Elevates job satisfaction and lowers staff turnover by fostering emotionally supportive environments (</a:t>
          </a:r>
          <a:r>
            <a:rPr lang="en-AU" sz="1300" b="0" i="0" kern="1200" dirty="0"/>
            <a:t>Butler, 2021).</a:t>
          </a:r>
          <a:r>
            <a:rPr lang="en-GB" sz="1300" kern="1200" dirty="0"/>
            <a:t>  </a:t>
          </a:r>
          <a:endParaRPr lang="en-US" sz="1300" kern="1200" dirty="0"/>
        </a:p>
      </dsp:txBody>
      <dsp:txXfrm>
        <a:off x="0" y="1524698"/>
        <a:ext cx="5228046" cy="507736"/>
      </dsp:txXfrm>
    </dsp:sp>
    <dsp:sp modelId="{E07E4EB7-5A1E-9F48-8E88-E108160894F6}">
      <dsp:nvSpPr>
        <dsp:cNvPr id="0" name=""/>
        <dsp:cNvSpPr/>
      </dsp:nvSpPr>
      <dsp:spPr>
        <a:xfrm>
          <a:off x="0" y="2032435"/>
          <a:ext cx="522804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81CB434-CFA3-5D4E-B28B-D5A068A39DCB}">
      <dsp:nvSpPr>
        <dsp:cNvPr id="0" name=""/>
        <dsp:cNvSpPr/>
      </dsp:nvSpPr>
      <dsp:spPr>
        <a:xfrm>
          <a:off x="0" y="2032435"/>
          <a:ext cx="5228046" cy="5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b="1" i="0" kern="1200" dirty="0"/>
            <a:t>Case Example:</a:t>
          </a:r>
          <a:endParaRPr lang="en-US" sz="1300" kern="1200" dirty="0"/>
        </a:p>
      </dsp:txBody>
      <dsp:txXfrm>
        <a:off x="0" y="2032435"/>
        <a:ext cx="5228046" cy="507736"/>
      </dsp:txXfrm>
    </dsp:sp>
    <dsp:sp modelId="{9FAC789C-D5A6-FC46-B59B-A448ABE5B6C2}">
      <dsp:nvSpPr>
        <dsp:cNvPr id="0" name=""/>
        <dsp:cNvSpPr/>
      </dsp:nvSpPr>
      <dsp:spPr>
        <a:xfrm>
          <a:off x="0" y="2540171"/>
          <a:ext cx="522804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306B1B-66FE-1440-90EF-29C216B04072}">
      <dsp:nvSpPr>
        <dsp:cNvPr id="0" name=""/>
        <dsp:cNvSpPr/>
      </dsp:nvSpPr>
      <dsp:spPr>
        <a:xfrm>
          <a:off x="0" y="2540171"/>
          <a:ext cx="5228046" cy="507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Emotional intelligence in leadership improves performance and reduces errors through effective mentorship and support systems</a:t>
          </a:r>
          <a:r>
            <a:rPr lang="en-AU" sz="1300" b="0" i="0" kern="1200" dirty="0"/>
            <a:t>(Butler, 2021). </a:t>
          </a:r>
          <a:endParaRPr lang="en-US" sz="1300" kern="1200" dirty="0"/>
        </a:p>
      </dsp:txBody>
      <dsp:txXfrm>
        <a:off x="0" y="2540171"/>
        <a:ext cx="5228046" cy="5077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3C997-4D98-E149-A506-D89BD0CB1300}">
      <dsp:nvSpPr>
        <dsp:cNvPr id="0" name=""/>
        <dsp:cNvSpPr/>
      </dsp:nvSpPr>
      <dsp:spPr>
        <a:xfrm>
          <a:off x="268804" y="938"/>
          <a:ext cx="2573309" cy="1543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Resistance to Change – Adapting to new technologies and regulations</a:t>
          </a:r>
          <a:r>
            <a:rPr lang="en-AU" sz="1800" b="0" i="0" u="none" kern="1200" dirty="0"/>
            <a:t>(Fahl, 2024)</a:t>
          </a:r>
          <a:r>
            <a:rPr lang="en-GB" sz="1800" kern="1200" dirty="0"/>
            <a:t>.</a:t>
          </a:r>
          <a:endParaRPr lang="en-US" sz="1800" kern="1200" dirty="0"/>
        </a:p>
      </dsp:txBody>
      <dsp:txXfrm>
        <a:off x="314026" y="46160"/>
        <a:ext cx="2482865" cy="1453541"/>
      </dsp:txXfrm>
    </dsp:sp>
    <dsp:sp modelId="{31A63187-DB08-D743-A96D-7EF440ADF05C}">
      <dsp:nvSpPr>
        <dsp:cNvPr id="0" name=""/>
        <dsp:cNvSpPr/>
      </dsp:nvSpPr>
      <dsp:spPr>
        <a:xfrm>
          <a:off x="3068565" y="453840"/>
          <a:ext cx="545541" cy="6381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068565" y="581476"/>
        <a:ext cx="381879" cy="382908"/>
      </dsp:txXfrm>
    </dsp:sp>
    <dsp:sp modelId="{53716459-80CA-1E41-9C8E-C36A3FD317F4}">
      <dsp:nvSpPr>
        <dsp:cNvPr id="0" name=""/>
        <dsp:cNvSpPr/>
      </dsp:nvSpPr>
      <dsp:spPr>
        <a:xfrm>
          <a:off x="3871437" y="938"/>
          <a:ext cx="2573309" cy="1543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Workforce Shortages and Burnout – Managing stress and reducing turnover</a:t>
          </a:r>
          <a:r>
            <a:rPr lang="en-AU" sz="1800" b="0" i="0" u="none" kern="1200" dirty="0"/>
            <a:t>(Fahl, 2024).</a:t>
          </a:r>
          <a:endParaRPr lang="en-US" sz="1800" kern="1200" dirty="0"/>
        </a:p>
      </dsp:txBody>
      <dsp:txXfrm>
        <a:off x="3916659" y="46160"/>
        <a:ext cx="2482865" cy="1453541"/>
      </dsp:txXfrm>
    </dsp:sp>
    <dsp:sp modelId="{941E264F-DF4D-AC4F-937B-FD6D5289A1A8}">
      <dsp:nvSpPr>
        <dsp:cNvPr id="0" name=""/>
        <dsp:cNvSpPr/>
      </dsp:nvSpPr>
      <dsp:spPr>
        <a:xfrm rot="5400000">
          <a:off x="4885321" y="1725055"/>
          <a:ext cx="545541" cy="6381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966638" y="1771374"/>
        <a:ext cx="382908" cy="381879"/>
      </dsp:txXfrm>
    </dsp:sp>
    <dsp:sp modelId="{1975AF3E-7709-004F-B5EA-3BB887CD23AB}">
      <dsp:nvSpPr>
        <dsp:cNvPr id="0" name=""/>
        <dsp:cNvSpPr/>
      </dsp:nvSpPr>
      <dsp:spPr>
        <a:xfrm>
          <a:off x="3871437" y="2574247"/>
          <a:ext cx="2573309" cy="1543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Balancing Roles – Handling resources and patient care priorities</a:t>
          </a:r>
          <a:r>
            <a:rPr lang="en-AU" sz="1800" b="0" i="0" u="none" kern="1200" dirty="0"/>
            <a:t>(Fahl, 2024).</a:t>
          </a:r>
          <a:endParaRPr lang="en-US" sz="1800" kern="1200" dirty="0"/>
        </a:p>
      </dsp:txBody>
      <dsp:txXfrm>
        <a:off x="3916659" y="2619469"/>
        <a:ext cx="2482865" cy="1453541"/>
      </dsp:txXfrm>
    </dsp:sp>
    <dsp:sp modelId="{A1BB84EE-B7B9-0C4C-B526-7C3530C410EE}">
      <dsp:nvSpPr>
        <dsp:cNvPr id="0" name=""/>
        <dsp:cNvSpPr/>
      </dsp:nvSpPr>
      <dsp:spPr>
        <a:xfrm rot="10799167">
          <a:off x="2897841" y="3027614"/>
          <a:ext cx="688007" cy="6381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10800000">
        <a:off x="3089295" y="3155227"/>
        <a:ext cx="496553" cy="382908"/>
      </dsp:txXfrm>
    </dsp:sp>
    <dsp:sp modelId="{4820800F-FFD4-4B44-BAEC-9662AA90CC1A}">
      <dsp:nvSpPr>
        <dsp:cNvPr id="0" name=""/>
        <dsp:cNvSpPr/>
      </dsp:nvSpPr>
      <dsp:spPr>
        <a:xfrm>
          <a:off x="0" y="2575186"/>
          <a:ext cx="2573309" cy="15439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Technology Management – Integrating new tech and ensuring data security </a:t>
          </a:r>
          <a:r>
            <a:rPr lang="en-AU" sz="1800" b="0" i="0" u="none" kern="1200" dirty="0"/>
            <a:t>(Fahl, 2024).</a:t>
          </a:r>
          <a:endParaRPr lang="en-US" sz="1800" kern="1200" dirty="0"/>
        </a:p>
      </dsp:txBody>
      <dsp:txXfrm>
        <a:off x="45222" y="2620408"/>
        <a:ext cx="2482865" cy="1453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678B63-15F0-1240-ABE3-3DBD11819705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5DFF15-B29A-A445-9CCC-0BBB7DEC3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6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5DFF15-B29A-A445-9CCC-0BBB7DEC33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3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E9FA-B8CC-7628-DD00-455F220A2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4648E-56CD-6E13-A73A-EE978E27F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489D4-D3FB-AFFA-97EA-CB0F0D2C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FA-C126-BD40-A716-B17147732058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A0EF-B9D3-6C02-83DE-6CCD49156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19471-F62A-0F04-25DF-04395219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61-4FAF-EA45-82F1-CCE92E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C1D0-3C65-917C-10DC-381632175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D7756-EC02-D3F4-F159-26592E9DE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ED355-A736-5E5D-F62A-3BD7C6D6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FA-C126-BD40-A716-B17147732058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F1155-E977-28D7-D5ED-EEC2CB1F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92EE-C949-F9B9-AF5C-860E8644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61-4FAF-EA45-82F1-CCE92E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9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E1B74-5C58-0B35-C6CE-C2DB290B0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04FE9-EAA4-98BF-3C70-1F621B1E4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3565-A319-9AAC-DA2D-4B8B57BF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FA-C126-BD40-A716-B17147732058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B8DF7-0635-7259-55ED-F7D1E393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09817-F54E-9440-30F4-300697875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61-4FAF-EA45-82F1-CCE92E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591E-A89C-882B-793B-5E402F63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A610-8418-6D76-B490-13012860B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5E535-09BB-D986-EA1E-144B87D45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FA-C126-BD40-A716-B17147732058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7F04E-162A-E87B-A88C-F8814341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25009-90C8-180A-83AB-9A878EA8A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61-4FAF-EA45-82F1-CCE92E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6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260F-0E17-7FA1-2ED0-E45C7883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93B5E-0341-375D-69E8-B6292303A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675A-ECD9-7045-5404-85062E0A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FA-C126-BD40-A716-B17147732058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4D5AE-3995-0781-2EB8-06F0C85B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4C9C3-BA32-A1F9-12FC-D3933C8F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61-4FAF-EA45-82F1-CCE92E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3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D50D-674B-7603-A417-0EF4EE3D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1DC2B-9A9C-01A1-438E-B6F2B1CDB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30856-4F57-179C-7F42-499D560E1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914F6-2ACA-63CF-61D4-1E10335EC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FA-C126-BD40-A716-B17147732058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AB5D3-F87E-CD79-BF4B-62225D16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B5E00-4FB6-44E2-E21B-8CF4BC44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61-4FAF-EA45-82F1-CCE92E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3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E28C-42D3-093A-D153-265094E6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D8865-275E-DA7B-29FB-E7F89AAF7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C0D31-B752-6305-6332-BD1436EE6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71ADE-2347-1FE8-5A8D-5B9F50863D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7C6A6-8367-2E56-3B9A-DF4CA1684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4AEBF-68C6-55C2-7E90-5D81ADB9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FA-C126-BD40-A716-B17147732058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E09FD-FD32-C63F-45E3-BBDA7950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3B8F98-CA38-3FE0-60FB-E752BA68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61-4FAF-EA45-82F1-CCE92E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8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FEFE-ABC8-7580-82F2-92A2EB5F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74D21E-6D54-692D-0481-9BCA845D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FA-C126-BD40-A716-B17147732058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2D334-24E0-51AD-686F-8AD322F8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A2E86-4AE9-8E63-475C-0CECA471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61-4FAF-EA45-82F1-CCE92E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1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380EE-71C7-AA94-CC35-6081B7F9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FA-C126-BD40-A716-B17147732058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264B40-FD3E-0D77-E576-348B5CDE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A6065-3AF7-9B84-40FE-E005656D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61-4FAF-EA45-82F1-CCE92E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9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A2B08-DE42-AEBE-035E-257FD6DB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CB685-6FA8-DE0E-DF59-D2D5AA081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BA52-6BF0-6109-A534-5BFBAADA9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B68B9-E80F-9202-B628-744B60FDD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FA-C126-BD40-A716-B17147732058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D8A65-3B6C-E2C6-0477-FF36CA29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942355-AAC2-487A-7C40-AE3DB3BF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61-4FAF-EA45-82F1-CCE92E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3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DB32-0141-074B-2E24-49EEAD0C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0CEF6-EBFC-5A1E-2C0B-EE345ADDC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161E0-0C8B-1395-F0C5-29A29AEC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2F705-A9AB-D21F-E2F5-A097AB5C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986FA-C126-BD40-A716-B17147732058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7CA62-88D6-2B94-E892-E4567C32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B6AC5-E00D-5C32-B9E1-B321057B1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38961-4FAF-EA45-82F1-CCE92E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6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9968D-316F-FC60-FC92-CA7D3A27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CFDF6-61A6-9EEF-4A82-5D7FC813B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BD06A-1C2A-0DF7-0B78-C556C39B2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5986FA-C126-BD40-A716-B17147732058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50C70-1C5F-FDC8-7962-22D0241C3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B32F8-86B8-628C-89E1-6FC42B162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C38961-4FAF-EA45-82F1-CCE92EA6E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5Q3EXXDhGIw?si=-WjOBJG9cOVifpO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iley.com/en-ae/Clinical%2BLeadership%2Bin%2BNursing%2Band%2BHealthcare%2C%2B3rd%2BEdition-p-9781119869344" TargetMode="External"/><Relationship Id="rId3" Type="http://schemas.openxmlformats.org/officeDocument/2006/relationships/hyperlink" Target="https://anmj.org.au/emotional-intelligence-in-nursing-leadership-clinical-update/" TargetMode="External"/><Relationship Id="rId7" Type="http://schemas.openxmlformats.org/officeDocument/2006/relationships/hyperlink" Target="https://doi.org/10.3390/ijerph18041552" TargetMode="External"/><Relationship Id="rId2" Type="http://schemas.openxmlformats.org/officeDocument/2006/relationships/hyperlink" Target="https://www.apna.asn.au/hub/primary-times-articles/2021-summer-primary-times/leadership-at-all-levels-of-primary-health-care-nurs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2/14651858.cd013850" TargetMode="External"/><Relationship Id="rId11" Type="http://schemas.openxmlformats.org/officeDocument/2006/relationships/hyperlink" Target="https://nursing.ceconnection.com/ovidfiles/00006247-201905000-00006.pdf" TargetMode="External"/><Relationship Id="rId5" Type="http://schemas.openxmlformats.org/officeDocument/2006/relationships/hyperlink" Target="https://docresponse.com/blog/leadership-challenges-in-healthcare/" TargetMode="External"/><Relationship Id="rId10" Type="http://schemas.openxmlformats.org/officeDocument/2006/relationships/hyperlink" Target="https://doi.org/10.1108/apjba-04-2022-0156" TargetMode="External"/><Relationship Id="rId4" Type="http://schemas.openxmlformats.org/officeDocument/2006/relationships/hyperlink" Target="https://doi.org/10.1016/j.ijnurstu.2020.103842" TargetMode="External"/><Relationship Id="rId9" Type="http://schemas.openxmlformats.org/officeDocument/2006/relationships/hyperlink" Target="https://doi.org/10.1136/leader-2022-00067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Top 3 Benefits of Digitizing Medical Records">
            <a:extLst>
              <a:ext uri="{FF2B5EF4-FFF2-40B4-BE49-F238E27FC236}">
                <a16:creationId xmlns:a16="http://schemas.microsoft.com/office/drawing/2014/main" id="{94FA3234-61EE-399F-13CA-FE77BFEA74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1" r="-1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9253DD-9A31-B480-9331-7167F4BED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AU" sz="34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Clinical Leadership in Nursing Practice</a:t>
            </a:r>
            <a:br>
              <a:rPr lang="en-AU" sz="3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886D-550D-0D71-B8F7-911867559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5146964" cy="374276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MUNA OLI  (22116020)                                                 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Audience :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professionals </a:t>
            </a:r>
          </a:p>
          <a:p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&amp; Date : 30/12/2024/ @ 11:00 am</a:t>
            </a:r>
          </a:p>
          <a:p>
            <a:r>
              <a:rPr lang="en-US" sz="2000" dirty="0"/>
              <a:t>Link: </a:t>
            </a:r>
            <a:r>
              <a:rPr lang="en-US" sz="2000" dirty="0">
                <a:hlinkClick r:id="rId3"/>
              </a:rPr>
              <a:t>https://youtu.be/5Q3EXXDhGIw?si=-WjOBJG9cOVifpO9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5154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189DA7A-1BCD-282D-163B-47C8009E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AU" sz="4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Solutions</a:t>
            </a:r>
            <a:endParaRPr lang="en-US" sz="4000" dirty="0"/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1B6E9D6-35E7-5069-BEEC-B07D93247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60146"/>
            <a:ext cx="5008683" cy="3545613"/>
          </a:xfrm>
        </p:spPr>
        <p:txBody>
          <a:bodyPr>
            <a:normAutofit/>
          </a:bodyPr>
          <a:lstStyle/>
          <a:p>
            <a:pPr marL="342900" indent="-342900">
              <a:buFont typeface="Symbol" pitchFamily="2" charset="2"/>
              <a:buChar char="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Emotional intelligence development boosts self-awareness, trust, and relationship management</a:t>
            </a:r>
            <a:r>
              <a:rPr lang="en-GB" sz="18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AU" sz="1800" b="0" i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(Fahl, 2024).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A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Mentoring and training programs enhance staff confidence, adaptability, and resilience</a:t>
            </a:r>
            <a:r>
              <a:rPr lang="en-AU" sz="1800" b="0" i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(Fahl, 2024).</a:t>
            </a:r>
            <a:endParaRPr lang="en-A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Feedback systems promote open communication and teamwork to address resistance </a:t>
            </a:r>
            <a:r>
              <a:rPr lang="en-AU" sz="1800" b="0" i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(Fahl, 2024).</a:t>
            </a:r>
            <a:endParaRPr lang="en-A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Change management plans provide structured strategies for effectively handling transitions </a:t>
            </a:r>
            <a:r>
              <a:rPr lang="en-AU" sz="1800" b="0" i="0" u="none" strike="noStrike" dirty="0">
                <a:solidFill>
                  <a:srgbClr val="2C3E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(Fahl, 2024)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A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9" name="Picture 8" descr="Person holding a puzzle piece">
            <a:extLst>
              <a:ext uri="{FF2B5EF4-FFF2-40B4-BE49-F238E27FC236}">
                <a16:creationId xmlns:a16="http://schemas.microsoft.com/office/drawing/2014/main" id="{3253825C-2EC9-FAFB-AA12-D55CF904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19" r="14825" b="-1"/>
          <a:stretch/>
        </p:blipFill>
        <p:spPr>
          <a:xfrm>
            <a:off x="5648762" y="10"/>
            <a:ext cx="654171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6901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Hands-on top of each other">
            <a:extLst>
              <a:ext uri="{FF2B5EF4-FFF2-40B4-BE49-F238E27FC236}">
                <a16:creationId xmlns:a16="http://schemas.microsoft.com/office/drawing/2014/main" id="{205EDF96-1CCF-9543-023E-8CC146C967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313" r="1" b="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D5540-3C67-F303-D673-C1F25E3E5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AU" sz="4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3D001-ECEE-5312-468D-EF1DF66AD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5146964" cy="3742762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400" b="1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Takeaways:  </a:t>
            </a:r>
            <a:endParaRPr lang="en-AU" sz="14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4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Effective clinical leadership motivates teams, promotes practices based on evidence, and improves the quality of care for patients.  </a:t>
            </a:r>
            <a:endParaRPr lang="en-AU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4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Authentic leadership is essential for establishing trust, encouraging teamwork, and enhancing the well-being of staff.  </a:t>
            </a:r>
            <a:endParaRPr lang="en-AU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4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AU" sz="1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400" b="1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Call to Action</a:t>
            </a:r>
            <a:r>
              <a:rPr lang="en-GB" sz="1400" b="1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AU" sz="14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4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commitment to continuous leadership development is necessary to address the challenges that lie ahead in healthcare.  </a:t>
            </a:r>
            <a:endParaRPr lang="en-AU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/>
            <a:r>
              <a:rPr lang="en-GB" sz="14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Enhancing authentic leadership capabilities through ongoing education and mentorship opportunities is crucial.</a:t>
            </a:r>
            <a:endParaRPr lang="en-AU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291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304D63-985B-859B-08E8-1C532DCD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147711"/>
            <a:ext cx="10799618" cy="57272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BCFB63-094E-99CD-5987-81720EB7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720436"/>
            <a:ext cx="11049000" cy="5989853"/>
          </a:xfrm>
        </p:spPr>
        <p:txBody>
          <a:bodyPr>
            <a:noAutofit/>
          </a:bodyPr>
          <a:lstStyle/>
          <a:p>
            <a:pPr marL="0" indent="-457200" algn="just">
              <a:lnSpc>
                <a:spcPct val="100000"/>
              </a:lnSpc>
              <a:buNone/>
            </a:pPr>
            <a:endParaRPr lang="en-AU" sz="120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 algn="just">
              <a:lnSpc>
                <a:spcPct val="100000"/>
              </a:lnSpc>
              <a:buNone/>
            </a:pPr>
            <a:r>
              <a:rPr lang="en-AU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Berry, E., &amp; Black, F. (2021). Leadership at all levels of primary health care nursing. APNA. </a:t>
            </a:r>
            <a:r>
              <a:rPr lang="en-AU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https://www.apna.asn.au/hub/primary-times-articles/2021-summer-primary-times/leadership-at-all-levels-of-primary-health-care-nursing</a:t>
            </a:r>
            <a:endParaRPr lang="en-AU" sz="120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 algn="just">
              <a:lnSpc>
                <a:spcPct val="100000"/>
              </a:lnSpc>
              <a:buNone/>
            </a:pPr>
            <a:r>
              <a:rPr lang="en-AU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Butler, J. (2021, November 12). Emotional Intelligence in Nursing Leadership: Clinical Update. Australian Nursing and Midwifery Journal. </a:t>
            </a:r>
            <a:r>
              <a:rPr lang="en-AU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https://anmj.org.au/emotional-intelligence-in-nursing-leadership-clinical-update/</a:t>
            </a:r>
            <a:endParaRPr lang="en-AU" sz="120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 algn="just">
              <a:lnSpc>
                <a:spcPct val="100000"/>
              </a:lnSpc>
              <a:buNone/>
            </a:pPr>
            <a:r>
              <a:rPr lang="en-AU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Cummings, G. G., Lee, S., Tate, K., Penconek, T., Micaroni, S. P. M., Paananen, T., &amp; Chatterjee, G. E. (2020). The essentials of nursing leadership: A systematic review of factors and educational interventions influencing nursing leadership. International Journal of Nursing Studies, 115(103842). </a:t>
            </a:r>
            <a:r>
              <a:rPr lang="en-AU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https://doi.org/10.1016/j.ijnurstu.2020.103842</a:t>
            </a:r>
            <a:endParaRPr lang="en-AU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 algn="just">
              <a:lnSpc>
                <a:spcPct val="100000"/>
              </a:lnSpc>
              <a:buNone/>
            </a:pPr>
            <a:r>
              <a:rPr lang="en-AU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Fahl, D. T. (2024, March 26). 9 Biggest Leadership Challenges in Healthcare. DocResponse | Patient Engagement Software. </a:t>
            </a:r>
            <a:r>
              <a:rPr lang="en-AU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https://docresponse.com/blog/leadership-challenges-in-healthcare/</a:t>
            </a:r>
            <a:endParaRPr lang="en-AU" sz="120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 algn="just">
              <a:lnSpc>
                <a:spcPct val="100000"/>
              </a:lnSpc>
              <a:buNone/>
            </a:pPr>
            <a:r>
              <a:rPr lang="en-AU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Silva, J. A. M., Fernandes Agreli, H., Harrison, R., Peduzzi, M., Mininel, V. A., &amp; Xyrichis, A. (2021). Collective leadership to improve professional practice, healthcare outcomes, and staff well-being. Cochrane Database of Systematic Reviews. </a:t>
            </a:r>
            <a:r>
              <a:rPr lang="en-AU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https://doi.org/10.1002/14651858.cd013850</a:t>
            </a:r>
            <a:endParaRPr lang="en-AU" sz="120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 algn="just">
              <a:lnSpc>
                <a:spcPct val="100000"/>
              </a:lnSpc>
              <a:buNone/>
            </a:pPr>
            <a:r>
              <a:rPr lang="en-AU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Specchia, M. L., Cozzolino, M. R., Carini, E., Di Pilla, A., Galletti, C., Ricciardi, W., &amp; Damiani, G. (2021). Leadership Styles and Nurses’ Job satisfaction. Results of a Systematic Review. International Journal of Environmental Research and Public Health, 18(4), 1552. </a:t>
            </a:r>
            <a:r>
              <a:rPr lang="en-AU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https://doi.org/10.3390/ijerph18041552</a:t>
            </a:r>
            <a:endParaRPr lang="en-AU" sz="120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 algn="just">
              <a:lnSpc>
                <a:spcPct val="100000"/>
              </a:lnSpc>
              <a:buNone/>
            </a:pPr>
            <a:r>
              <a:rPr lang="en-AU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Stanley, D., Bennett, C. L., &amp; James, A. H. (Eds.). (2022). Clinical leadership in nursing and healthcare: Values into action (3rd ed.). Wiley-Blackwell. Retrieved from </a:t>
            </a:r>
            <a:r>
              <a:rPr lang="en-AU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https://www.wiley.com/en-ae/Clinical%2BLeadership%2Bin%2BNursing%2Band%2BHealthcare%2C%2B3rd%2BEdition-p-9781119869344</a:t>
            </a:r>
            <a:endParaRPr lang="en-AU" sz="120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 algn="just">
              <a:lnSpc>
                <a:spcPct val="100000"/>
              </a:lnSpc>
              <a:buNone/>
            </a:pPr>
            <a:r>
              <a:rPr lang="en-AU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‌Mrayyan, M. T., Algunmeeyn, A., Abunab, H. Y., Kutah, O. A., Alfayoumi, I., &amp; Khait, A. A. (2023). Attributes, skills and actions of clinical leadership in nursing as reported by hospital nurses: A cross-sectional study. BMJ Leader, 7(3), 203–211. </a:t>
            </a:r>
            <a:r>
              <a:rPr lang="en-AU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https://doi.org/10.1136/leader-2022-000672</a:t>
            </a:r>
            <a:endParaRPr lang="en-AU" sz="120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 algn="just">
              <a:lnSpc>
                <a:spcPct val="100000"/>
              </a:lnSpc>
              <a:buNone/>
            </a:pPr>
            <a:r>
              <a:rPr lang="en-AU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Rafique, N., Gul Afshan, &amp; Ahmed, F. (2023). Role of authentic leadership in enhancing employees’ voice behavior through psychological capital during COVID-19 pandemic. </a:t>
            </a:r>
            <a:r>
              <a:rPr lang="en-AU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https://doi.org/10.1108/apjba-04-2022-0156</a:t>
            </a:r>
            <a:endParaRPr lang="en-AU" sz="120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 algn="just">
              <a:lnSpc>
                <a:spcPct val="100000"/>
              </a:lnSpc>
              <a:buNone/>
            </a:pPr>
            <a:r>
              <a:rPr lang="en-AU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Raso, R. (2019). Be you! In Nursing Management. </a:t>
            </a:r>
            <a:r>
              <a:rPr lang="en-AU" sz="12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https://nursing.ceconnection.com/ovidfiles/00006247-201905000-00006.pdf</a:t>
            </a:r>
            <a:endParaRPr lang="en-AU" sz="120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 algn="just">
              <a:lnSpc>
                <a:spcPct val="100000"/>
              </a:lnSpc>
              <a:buNone/>
            </a:pPr>
            <a:endParaRPr lang="en-AU" sz="100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lnSpc>
                <a:spcPct val="100000"/>
              </a:lnSpc>
            </a:pPr>
            <a:endParaRPr lang="en-AU" sz="100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lnSpc>
                <a:spcPct val="100000"/>
              </a:lnSpc>
            </a:pPr>
            <a:endParaRPr lang="en-AU" sz="100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0000"/>
              </a:lnSpc>
            </a:pPr>
            <a:endParaRPr lang="en-AU" sz="100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AU" sz="100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 algn="just">
              <a:lnSpc>
                <a:spcPct val="100000"/>
              </a:lnSpc>
              <a:buNone/>
            </a:pPr>
            <a:endParaRPr lang="en-AU" sz="1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-457200" algn="just">
              <a:lnSpc>
                <a:spcPct val="100000"/>
              </a:lnSpc>
              <a:buNone/>
            </a:pPr>
            <a:endParaRPr lang="en-AU" sz="100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lnSpc>
                <a:spcPct val="100000"/>
              </a:lnSpc>
            </a:pPr>
            <a:r>
              <a:rPr lang="en-AU" sz="10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‌</a:t>
            </a:r>
          </a:p>
          <a:p>
            <a:pPr marL="0" indent="-457200" algn="just">
              <a:lnSpc>
                <a:spcPct val="100000"/>
              </a:lnSpc>
              <a:buNone/>
            </a:pPr>
            <a:endParaRPr lang="en-AU" sz="100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algn="just">
              <a:lnSpc>
                <a:spcPct val="100000"/>
              </a:lnSpc>
            </a:pP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9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0" name="Rectangle 208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349 Nursing Leadership Stock Photos - Free &amp; Royalty-Free Stock Photos from  Dreamstime">
            <a:extLst>
              <a:ext uri="{FF2B5EF4-FFF2-40B4-BE49-F238E27FC236}">
                <a16:creationId xmlns:a16="http://schemas.microsoft.com/office/drawing/2014/main" id="{F57181B5-4AF6-7008-3BB3-6224AFDE6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033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2" name="Rectangle 208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250A96-15BC-E6F1-8BCE-3E29AB4CF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843534"/>
            <a:ext cx="5281561" cy="1009096"/>
          </a:xfrm>
        </p:spPr>
        <p:txBody>
          <a:bodyPr anchor="b">
            <a:normAutofit/>
          </a:bodyPr>
          <a:lstStyle/>
          <a:p>
            <a:r>
              <a:rPr lang="en-AU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Overview of Clinical Leadership</a:t>
            </a:r>
            <a:r>
              <a:rPr lang="en-AU" sz="2800" dirty="0">
                <a:effectLst/>
              </a:rPr>
              <a:t> </a:t>
            </a:r>
            <a:endParaRPr lang="en-US" sz="2800" dirty="0"/>
          </a:p>
        </p:txBody>
      </p: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86" name="Rectangle 208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91" name="Content Placeholder 4">
            <a:extLst>
              <a:ext uri="{FF2B5EF4-FFF2-40B4-BE49-F238E27FC236}">
                <a16:creationId xmlns:a16="http://schemas.microsoft.com/office/drawing/2014/main" id="{0D4B0DB2-D415-D5FF-6E72-18EFA9B11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232" y="2452624"/>
            <a:ext cx="7013380" cy="4447309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A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A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AU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Clinical leadership is the skill to inspire, guide, and empower healthcare teams and professionals to attain superior patient care outcomes. It involves promoting teamwork, effective decision-making, and the use of evidence-based practices to enhance quality improvement and drive organizational success (Stanley, 2022).</a:t>
            </a:r>
          </a:p>
          <a:p>
            <a:pPr marL="0" indent="0">
              <a:buNone/>
            </a:pPr>
            <a:endParaRPr lang="en-AU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800" b="1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Relevance to Nursing:</a:t>
            </a:r>
            <a:endParaRPr lang="en-AU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Clinical leadership enhances accountability, supports decision-making, and prioritizes patient-centered care by ensuring the use of evidence-based practices and upholding high standards in healthcare (Stanley, 2022).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A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800" b="1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 Example:</a:t>
            </a:r>
            <a:endParaRPr lang="en-AU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During the COVID-19 pandemic, effective clinical leadership was evident through open communication, providing emotional support, and coordinating teams, which helped to alleviate staff anxiety and enhance patient safety </a:t>
            </a:r>
            <a:r>
              <a:rPr lang="en-A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(Rafique et al., 2023).</a:t>
            </a:r>
            <a:endParaRPr lang="en-A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17761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olecular structure and periodic table on a desk">
            <a:extLst>
              <a:ext uri="{FF2B5EF4-FFF2-40B4-BE49-F238E27FC236}">
                <a16:creationId xmlns:a16="http://schemas.microsoft.com/office/drawing/2014/main" id="{0920F641-5C7F-04FE-635B-6B0530F9A7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882" b="-1"/>
          <a:stretch/>
        </p:blipFill>
        <p:spPr>
          <a:xfrm>
            <a:off x="207817" y="110836"/>
            <a:ext cx="14020799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9D21D6-274A-ED86-3E8F-F60C317A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6" y="526473"/>
            <a:ext cx="7148946" cy="1738564"/>
          </a:xfrm>
        </p:spPr>
        <p:txBody>
          <a:bodyPr>
            <a:normAutofit/>
          </a:bodyPr>
          <a:lstStyle/>
          <a:p>
            <a:r>
              <a:rPr lang="en-AU" sz="31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 Definition of Clinical Leadership</a:t>
            </a:r>
            <a:br>
              <a:rPr lang="en-AU" sz="3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AU" sz="3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1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72020F-8ED5-021E-9523-AE8F1709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963" y="1983365"/>
            <a:ext cx="7820892" cy="47637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AU" sz="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AU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Components</a:t>
            </a:r>
            <a:r>
              <a:rPr lang="en-A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Motivating, guiding, and empowering teams to reach common objectives through thoughtful decision-making and ethical behaviour (Stanley, 2022).</a:t>
            </a:r>
            <a:endParaRPr lang="en-AU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Supporting quality enhancement, professional growth, and the use of evidence-based practices in nursing (Berry &amp; Black, 2021).</a:t>
            </a:r>
          </a:p>
          <a:p>
            <a:pPr marL="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GB" sz="2000" b="1" kern="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2000" b="1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Reflection </a:t>
            </a:r>
            <a:endParaRPr lang="en-AU" sz="20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Leaders need to exhibit empathy, flexibility, and resilience to effectively address the evolving needs of healthcare and the complexities that arise (Stanley, 2022).</a:t>
            </a:r>
            <a:endParaRPr lang="en-AU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Highlights the importance of self-awareness and a strategic perspective to encourage staff engagement and prioritize patient-centered care (Raso, 2019).</a:t>
            </a:r>
          </a:p>
          <a:p>
            <a:pPr marL="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GB" sz="2000" kern="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AU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Practical Impact</a:t>
            </a:r>
            <a:r>
              <a:rPr lang="en-A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AU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Strong leadership ensures that organizational objectives are in sync with quality improvement, innovation, and staff engagement (Stanley, 2022).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20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Encourages teamwork and mentorship initiatives that improve patient safety and maintain clinical standards (Berry &amp; Black, 2021).</a:t>
            </a:r>
            <a:endParaRPr lang="en-AU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AU" sz="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5213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AAF81-40A9-FE7B-3836-3F7027BB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22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Preferred Leadership Style – Authentic  Leadership</a:t>
            </a:r>
            <a:br>
              <a:rPr lang="en-GB" sz="2200" kern="0" dirty="0">
                <a:effectLst/>
                <a:latin typeface="Helvetica Neue" panose="02000503000000020004" pitchFamily="2" charset="0"/>
                <a:ea typeface="Aptos" panose="020B0004020202020204" pitchFamily="34" charset="0"/>
                <a:cs typeface="Helvetica Neue" panose="02000503000000020004" pitchFamily="2" charset="0"/>
              </a:rPr>
            </a:br>
            <a:br>
              <a:rPr lang="en-AU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200" kern="0" dirty="0">
                <a:effectLst/>
                <a:latin typeface="Helvetica Neue" panose="02000503000000020004" pitchFamily="2" charset="0"/>
                <a:ea typeface="Aptos" panose="020B0004020202020204" pitchFamily="34" charset="0"/>
                <a:cs typeface="Helvetica Neue" panose="02000503000000020004" pitchFamily="2" charset="0"/>
              </a:rPr>
              <a:t> </a:t>
            </a:r>
            <a:br>
              <a:rPr lang="en-AU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200" dirty="0"/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F1834-DC80-3C87-6EEF-0C144D5B9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1781574"/>
            <a:ext cx="6713552" cy="4408914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Why Authentic Leadership?</a:t>
            </a:r>
            <a:endParaRPr lang="en-A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Emphasizes transparency, ethical behaviour, and alignment with core values to build trust </a:t>
            </a:r>
            <a:r>
              <a:rPr lang="en-A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(Rafique et al., 2023).</a:t>
            </a:r>
            <a:endParaRPr lang="en-A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Promotes self-awareness and balanced decision-making, enhancing collaboration and psychological safety during crises </a:t>
            </a:r>
            <a:r>
              <a:rPr lang="en-A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(Rafique et al., 2023).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Inspires confidence and motivation, fostering positive attitudes among employees </a:t>
            </a:r>
            <a:r>
              <a:rPr lang="en-A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(Rafique et al., 2023).</a:t>
            </a:r>
          </a:p>
          <a:p>
            <a:pPr marL="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GB" sz="1800" kern="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Relevance in Nursing:</a:t>
            </a:r>
            <a:endParaRPr lang="en-A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Enhances emotional intelligence and resilience, creating a positive work environment </a:t>
            </a:r>
            <a:r>
              <a:rPr lang="en-A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(Rafique et al., 2023).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Reduces burnout and boosts staff satisfaction through collaboration and mentorship (Specchia et al., 2021).</a:t>
            </a:r>
            <a:endParaRPr lang="en-A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Improves patient outcomes via better communication and emotional support </a:t>
            </a:r>
            <a:r>
              <a:rPr lang="en-A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(Rafique et al., 2023).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AU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pic>
        <p:nvPicPr>
          <p:cNvPr id="5" name="Picture 4" descr="Red toy person in front of two lines of white figures">
            <a:extLst>
              <a:ext uri="{FF2B5EF4-FFF2-40B4-BE49-F238E27FC236}">
                <a16:creationId xmlns:a16="http://schemas.microsoft.com/office/drawing/2014/main" id="{B59B6E9E-F163-33F9-6FD3-94E060AEF8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30" r="16414" b="-1"/>
          <a:stretch/>
        </p:blipFill>
        <p:spPr>
          <a:xfrm>
            <a:off x="7426036" y="1834508"/>
            <a:ext cx="4190686" cy="435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0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FCF1C-1769-9220-E9C7-AF3D11B9C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25" y="577741"/>
            <a:ext cx="10515600" cy="1133693"/>
          </a:xfrm>
        </p:spPr>
        <p:txBody>
          <a:bodyPr>
            <a:normAutofit/>
          </a:bodyPr>
          <a:lstStyle/>
          <a:p>
            <a:r>
              <a:rPr lang="en-GB" sz="3600" kern="0">
                <a:effectLst/>
                <a:latin typeface="Helvetica Neue" panose="02000503000000020004" pitchFamily="2" charset="0"/>
                <a:ea typeface="Aptos" panose="020B0004020202020204" pitchFamily="34" charset="0"/>
                <a:cs typeface="Helvetica Neue" panose="02000503000000020004" pitchFamily="2" charset="0"/>
              </a:rPr>
              <a:t>Supporting Evidence:</a:t>
            </a:r>
            <a:br>
              <a:rPr lang="en-AU" sz="36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474E78-A76C-73AF-1165-026EAA12C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402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153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3D rendering of game pieces tied together with a rope">
            <a:extLst>
              <a:ext uri="{FF2B5EF4-FFF2-40B4-BE49-F238E27FC236}">
                <a16:creationId xmlns:a16="http://schemas.microsoft.com/office/drawing/2014/main" id="{E8330BC2-FDCE-BCDC-D3C5-392DEC136F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6"/>
          <a:stretch/>
        </p:blipFill>
        <p:spPr>
          <a:xfrm>
            <a:off x="4196412" y="0"/>
            <a:ext cx="966964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C7759-55D7-02D5-C7B8-BF4ECF2C8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00889" cy="1899912"/>
          </a:xfrm>
        </p:spPr>
        <p:txBody>
          <a:bodyPr>
            <a:normAutofit/>
          </a:bodyPr>
          <a:lstStyle/>
          <a:p>
            <a:r>
              <a:rPr lang="en-AU" sz="31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of Authentic Leadership</a:t>
            </a:r>
            <a:br>
              <a:rPr lang="en-AU" sz="3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0FCB-8852-6D2C-1911-194D36589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8800"/>
            <a:ext cx="6754091" cy="4544291"/>
          </a:xfrm>
        </p:spPr>
        <p:txBody>
          <a:bodyPr>
            <a:noAutofit/>
          </a:bodyPr>
          <a:lstStyle/>
          <a:p>
            <a:pPr lvl="0">
              <a:buSzPts val="1000"/>
              <a:buFont typeface="Wingdings" pitchFamily="2" charset="2"/>
              <a:buChar char="q"/>
              <a:tabLst>
                <a:tab pos="457200" algn="l"/>
              </a:tabLst>
            </a:pPr>
            <a:endParaRPr lang="en-AU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ts val="1000"/>
              <a:buFont typeface="Wingdings" pitchFamily="2" charset="2"/>
              <a:buChar char="q"/>
              <a:tabLst>
                <a:tab pos="457200" algn="l"/>
              </a:tabLst>
            </a:pPr>
            <a:r>
              <a:rPr lang="en-AU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Example</a:t>
            </a:r>
            <a:r>
              <a:rPr lang="en-A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A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During the COVID-19 pandemic, authentic leadership facilitated open communication, emotional support, and adaptable decision-making to tackle the challenges faced. This approach resulted in lower staff anxiety, boosted morale, and improved patient safety by fostering an atmosphere of trust and psychological safety </a:t>
            </a:r>
            <a:r>
              <a:rPr lang="en-A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(Rafique et al., 2023).</a:t>
            </a:r>
          </a:p>
          <a:p>
            <a:pPr marL="0" indent="0">
              <a:buNone/>
            </a:pPr>
            <a:endParaRPr lang="en-AU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800" b="1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Measurable Outcomes</a:t>
            </a:r>
            <a:endParaRPr lang="en-AU" sz="1800" b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Decrease in staff burnout through emotional support and collaborative leadership practices.</a:t>
            </a:r>
            <a:endParaRPr lang="en-A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Increase in patient satisfaction stemming from mentorship programs, team collaboration, and resilience-building strategies </a:t>
            </a:r>
            <a:r>
              <a:rPr lang="en-AU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(Specchia et al., 2021)‌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AU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99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8FF45-AAEF-5B68-151B-EA62E5D7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81" y="387927"/>
            <a:ext cx="8229601" cy="1784503"/>
          </a:xfrm>
        </p:spPr>
        <p:txBody>
          <a:bodyPr>
            <a:normAutofit/>
          </a:bodyPr>
          <a:lstStyle/>
          <a:p>
            <a:r>
              <a:rPr lang="en-AU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Attributes of Effective Leadership</a:t>
            </a:r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6648931-2D47-3C7B-D071-324EA664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2430"/>
            <a:ext cx="6421582" cy="4200661"/>
          </a:xfrm>
        </p:spPr>
        <p:txBody>
          <a:bodyPr>
            <a:normAutofit/>
          </a:bodyPr>
          <a:lstStyle/>
          <a:p>
            <a:pPr marL="342900" indent="-342900">
              <a:buFont typeface="Symbol" pitchFamily="2" charset="2"/>
              <a:buChar char="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GB" sz="1900" kern="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21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Communication Skills </a:t>
            </a:r>
            <a:r>
              <a:rPr lang="en-AU" sz="2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(Mrayyan et al., 2023)</a:t>
            </a:r>
            <a:r>
              <a:rPr lang="en-GB" sz="21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Symbol" pitchFamily="2" charset="2"/>
              <a:buChar char="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21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Emotional Intelligence </a:t>
            </a:r>
            <a:r>
              <a:rPr lang="en-AU" sz="2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(Butler, 2021)</a:t>
            </a:r>
            <a:r>
              <a:rPr lang="en-GB" sz="21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AU" sz="21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21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Adaptability </a:t>
            </a:r>
            <a:r>
              <a:rPr lang="en-AU" sz="2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(Butler, 2021)</a:t>
            </a:r>
            <a:r>
              <a:rPr lang="en-GB" sz="21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AU" sz="2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21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Decision </a:t>
            </a:r>
            <a:r>
              <a:rPr lang="en-AU" sz="2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(Mrayyan et al., 2023)</a:t>
            </a:r>
            <a:r>
              <a:rPr lang="en-GB" sz="21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AU" sz="2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Symbol" pitchFamily="2" charset="2"/>
              <a:buChar char="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21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Adaptability </a:t>
            </a:r>
            <a:r>
              <a:rPr lang="en-AU" sz="2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(Mrayyan et al., 2023)</a:t>
            </a:r>
            <a:r>
              <a:rPr lang="en-GB" sz="21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 </a:t>
            </a:r>
            <a:endParaRPr lang="en-AU" sz="2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21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Vision and Innovation </a:t>
            </a:r>
            <a:r>
              <a:rPr lang="en-AU" sz="2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(Cummings et al., 2020)</a:t>
            </a:r>
            <a:r>
              <a:rPr lang="en-GB" sz="21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 </a:t>
            </a:r>
            <a:endParaRPr lang="en-AU" sz="2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21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Ethical Integrity </a:t>
            </a:r>
            <a:r>
              <a:rPr lang="en-AU" sz="2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(Mrayyan et al., 2023)</a:t>
            </a:r>
            <a:r>
              <a:rPr lang="en-GB" sz="21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AU" sz="2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GB" sz="21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Mentorship and Supportiveness </a:t>
            </a:r>
            <a:r>
              <a:rPr lang="en-AU" sz="2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(Mrayyan et al., 2023)</a:t>
            </a:r>
            <a:r>
              <a:rPr lang="en-GB" sz="21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AU" sz="21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100" dirty="0"/>
          </a:p>
        </p:txBody>
      </p:sp>
      <p:pic>
        <p:nvPicPr>
          <p:cNvPr id="5" name="Picture 4" descr="Domino effect white cut-outs and one blue cutout">
            <a:extLst>
              <a:ext uri="{FF2B5EF4-FFF2-40B4-BE49-F238E27FC236}">
                <a16:creationId xmlns:a16="http://schemas.microsoft.com/office/drawing/2014/main" id="{EEA69AC8-BCFF-F357-F115-B7FD314080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633" r="3330" b="-1"/>
          <a:stretch/>
        </p:blipFill>
        <p:spPr>
          <a:xfrm>
            <a:off x="6921942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5756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6" name="Rectangle 1115">
            <a:extLst>
              <a:ext uri="{FF2B5EF4-FFF2-40B4-BE49-F238E27FC236}">
                <a16:creationId xmlns:a16="http://schemas.microsoft.com/office/drawing/2014/main" id="{E2AE60ED-C6B2-4E87-95DC-7AB5C589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107B74A1-AC23-4029-85C2-6C2D4C277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133600" y="685800"/>
            <a:ext cx="100584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947AD1-6604-0874-713D-F41B049C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685800"/>
            <a:ext cx="5228046" cy="2267855"/>
          </a:xfrm>
        </p:spPr>
        <p:txBody>
          <a:bodyPr anchor="t">
            <a:normAutofit/>
          </a:bodyPr>
          <a:lstStyle/>
          <a:p>
            <a:r>
              <a:rPr lang="en-AU" sz="4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Impact of Leadership on Healthcare Quality</a:t>
            </a:r>
            <a:r>
              <a:rPr lang="en-AU" sz="4600" dirty="0">
                <a:effectLst/>
              </a:rPr>
              <a:t> </a:t>
            </a:r>
            <a:endParaRPr lang="en-US" sz="4600" dirty="0"/>
          </a:p>
        </p:txBody>
      </p:sp>
      <p:sp>
        <p:nvSpPr>
          <p:cNvPr id="1120" name="Rectangle 1119">
            <a:extLst>
              <a:ext uri="{FF2B5EF4-FFF2-40B4-BE49-F238E27FC236}">
                <a16:creationId xmlns:a16="http://schemas.microsoft.com/office/drawing/2014/main" id="{AD949E97-66D7-467B-BDD7-5166EF523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764" y="685797"/>
            <a:ext cx="118872" cy="15504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Graphic 14">
            <a:extLst>
              <a:ext uri="{FF2B5EF4-FFF2-40B4-BE49-F238E27FC236}">
                <a16:creationId xmlns:a16="http://schemas.microsoft.com/office/drawing/2014/main" id="{30FF6FEE-5B11-4DDB-8635-80A979844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48800" y="343649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0" name="Picture 2" descr="A person sitting at a table with a pen&#10;&#10;Description automatically generated">
            <a:extLst>
              <a:ext uri="{FF2B5EF4-FFF2-40B4-BE49-F238E27FC236}">
                <a16:creationId xmlns:a16="http://schemas.microsoft.com/office/drawing/2014/main" id="{C842FF95-C3F4-90BC-9F64-8C57C9BD0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2" r="36251"/>
          <a:stretch/>
        </p:blipFill>
        <p:spPr bwMode="auto">
          <a:xfrm>
            <a:off x="7172325" y="914399"/>
            <a:ext cx="4833259" cy="5072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4" name="Graphic 14">
            <a:extLst>
              <a:ext uri="{FF2B5EF4-FFF2-40B4-BE49-F238E27FC236}">
                <a16:creationId xmlns:a16="http://schemas.microsoft.com/office/drawing/2014/main" id="{29C6353F-64ED-4D08-9A61-1E27D8746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448800" y="3436499"/>
            <a:ext cx="2743200" cy="2746621"/>
          </a:xfrm>
          <a:custGeom>
            <a:avLst/>
            <a:gdLst>
              <a:gd name="connsiteX0" fmla="*/ 2616327 w 2616326"/>
              <a:gd name="connsiteY0" fmla="*/ 634841 h 2618803"/>
              <a:gd name="connsiteX1" fmla="*/ 2616327 w 2616326"/>
              <a:gd name="connsiteY1" fmla="*/ 0 h 2618803"/>
              <a:gd name="connsiteX2" fmla="*/ 0 w 2616326"/>
              <a:gd name="connsiteY2" fmla="*/ 0 h 2618803"/>
              <a:gd name="connsiteX3" fmla="*/ 0 w 2616326"/>
              <a:gd name="connsiteY3" fmla="*/ 2618804 h 2618803"/>
              <a:gd name="connsiteX4" fmla="*/ 634270 w 2616326"/>
              <a:gd name="connsiteY4" fmla="*/ 2618804 h 2618803"/>
              <a:gd name="connsiteX5" fmla="*/ 2616327 w 2616326"/>
              <a:gd name="connsiteY5" fmla="*/ 634841 h 2618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16326" h="2618803">
                <a:moveTo>
                  <a:pt x="2616327" y="634841"/>
                </a:moveTo>
                <a:lnTo>
                  <a:pt x="2616327" y="0"/>
                </a:lnTo>
                <a:lnTo>
                  <a:pt x="0" y="0"/>
                </a:lnTo>
                <a:lnTo>
                  <a:pt x="0" y="2618804"/>
                </a:lnTo>
                <a:lnTo>
                  <a:pt x="634270" y="2618804"/>
                </a:lnTo>
                <a:cubicBezTo>
                  <a:pt x="634270" y="1523143"/>
                  <a:pt x="1521619" y="634841"/>
                  <a:pt x="2616327" y="634841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F611A8EB-A9A5-412E-B620-0BFA41C6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73128" y="6172201"/>
            <a:ext cx="118872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7" name="Content Placeholder 2">
            <a:extLst>
              <a:ext uri="{FF2B5EF4-FFF2-40B4-BE49-F238E27FC236}">
                <a16:creationId xmlns:a16="http://schemas.microsoft.com/office/drawing/2014/main" id="{9695B9E9-D0DC-5900-8561-B2E1B5AAB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212469"/>
              </p:ext>
            </p:extLst>
          </p:nvPr>
        </p:nvGraphicFramePr>
        <p:xfrm>
          <a:off x="1463040" y="3133724"/>
          <a:ext cx="5228046" cy="3049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6254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3755B-382A-589C-D4BB-23BE10A4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AU" sz="2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AU" sz="2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2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Challenges in Leadership</a:t>
            </a:r>
            <a:br>
              <a:rPr lang="en-AU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AU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200" dirty="0"/>
          </a:p>
        </p:txBody>
      </p:sp>
      <p:sp>
        <p:nvSpPr>
          <p:cNvPr id="4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8FD6C25-E62B-9BFD-84BB-2D7E062EE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490345"/>
              </p:ext>
            </p:extLst>
          </p:nvPr>
        </p:nvGraphicFramePr>
        <p:xfrm>
          <a:off x="2358430" y="1911493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603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1519</Words>
  <Application>Microsoft Macintosh PowerPoint</Application>
  <PresentationFormat>Widescreen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Helvetica Neue</vt:lpstr>
      <vt:lpstr>Helvetica Neue Medium</vt:lpstr>
      <vt:lpstr>Symbol</vt:lpstr>
      <vt:lpstr>Times New Roman</vt:lpstr>
      <vt:lpstr>Wingdings</vt:lpstr>
      <vt:lpstr>Office Theme</vt:lpstr>
      <vt:lpstr>Clinical Leadership in Nursing Practice </vt:lpstr>
      <vt:lpstr>Overview of Clinical Leadership </vt:lpstr>
      <vt:lpstr>My Definition of Clinical Leadership  </vt:lpstr>
      <vt:lpstr>Preferred Leadership Style – Authentic  Leadership    </vt:lpstr>
      <vt:lpstr>Supporting Evidence: </vt:lpstr>
      <vt:lpstr>Application of Authentic Leadership </vt:lpstr>
      <vt:lpstr>Attributes of Effective Leadership</vt:lpstr>
      <vt:lpstr> Impact of Leadership on Healthcare Quality </vt:lpstr>
      <vt:lpstr>                                                          Challenges in Leadership  </vt:lpstr>
      <vt:lpstr>Solutions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Muna Oli</dc:creator>
  <cp:lastModifiedBy>Muna Oli</cp:lastModifiedBy>
  <cp:revision>43</cp:revision>
  <dcterms:created xsi:type="dcterms:W3CDTF">2024-12-28T10:37:18Z</dcterms:created>
  <dcterms:modified xsi:type="dcterms:W3CDTF">2025-05-27T13:15:49Z</dcterms:modified>
</cp:coreProperties>
</file>