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2477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0153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2752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4924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826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5855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E44DA-1D75-4452-A406-E5DE9C11EBC5}"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44354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E44DA-1D75-4452-A406-E5DE9C11EBC5}"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5795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E44DA-1D75-4452-A406-E5DE9C11EBC5}"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9906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107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6333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44DA-1D75-4452-A406-E5DE9C11EBC5}" type="datetimeFigureOut">
              <a:rPr lang="en-IN" smtClean="0"/>
              <a:t>22-04-2024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B1CF7-B15D-49C8-AC50-54084C46FA1A}" type="slidenum">
              <a:rPr lang="en-IN" smtClean="0"/>
              <a:t>‹#›</a:t>
            </a:fld>
            <a:endParaRPr lang="en-IN"/>
          </a:p>
        </p:txBody>
      </p:sp>
    </p:spTree>
    <p:extLst>
      <p:ext uri="{BB962C8B-B14F-4D97-AF65-F5344CB8AC3E}">
        <p14:creationId xmlns:p14="http://schemas.microsoft.com/office/powerpoint/2010/main" val="202329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tutorials/pyplot.html" TargetMode="External"/><Relationship Id="rId4" Type="http://schemas.openxmlformats.org/officeDocument/2006/relationships/hyperlink" Target="https://realpython.com/python-seabor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793"/>
            <a:ext cx="9144000" cy="839096"/>
          </a:xfrm>
        </p:spPr>
        <p:txBody>
          <a:bodyPr>
            <a:normAutofit fontScale="90000"/>
          </a:bodyPr>
          <a:lstStyle/>
          <a:p>
            <a:r>
              <a:rPr lang="en-US" dirty="0" smtClean="0"/>
              <a:t>Capstone Project</a:t>
            </a:r>
            <a:endParaRPr lang="en-IN" dirty="0"/>
          </a:p>
        </p:txBody>
      </p:sp>
      <p:sp>
        <p:nvSpPr>
          <p:cNvPr id="3" name="Subtitle 2"/>
          <p:cNvSpPr>
            <a:spLocks noGrp="1"/>
          </p:cNvSpPr>
          <p:nvPr>
            <p:ph type="subTitle" idx="1"/>
          </p:nvPr>
        </p:nvSpPr>
        <p:spPr>
          <a:xfrm>
            <a:off x="1524000" y="3602038"/>
            <a:ext cx="10668000" cy="1655762"/>
          </a:xfrm>
        </p:spPr>
        <p:txBody>
          <a:bodyPr>
            <a:normAutofit lnSpcReduction="10000"/>
          </a:bodyPr>
          <a:lstStyle/>
          <a:p>
            <a:r>
              <a:rPr lang="en-US" dirty="0" smtClean="0"/>
              <a:t>Presented By</a:t>
            </a:r>
          </a:p>
          <a:p>
            <a:r>
              <a:rPr lang="en-US" dirty="0" smtClean="0"/>
              <a:t>Name:  </a:t>
            </a:r>
            <a:r>
              <a:rPr lang="en-US" smtClean="0"/>
              <a:t>SANJU S</a:t>
            </a:r>
          </a:p>
          <a:p>
            <a:r>
              <a:rPr lang="en-US" smtClean="0"/>
              <a:t>College </a:t>
            </a:r>
            <a:r>
              <a:rPr lang="en-US" dirty="0" smtClean="0"/>
              <a:t>Name: Maria College of Engineering and Technology</a:t>
            </a:r>
          </a:p>
          <a:p>
            <a:r>
              <a:rPr lang="en-US" dirty="0" smtClean="0"/>
              <a:t>Department Name: Mechanical Engineering</a:t>
            </a:r>
            <a:endParaRPr lang="en-IN" dirty="0"/>
          </a:p>
        </p:txBody>
      </p:sp>
      <p:sp>
        <p:nvSpPr>
          <p:cNvPr id="4" name="Rectangle 3"/>
          <p:cNvSpPr/>
          <p:nvPr/>
        </p:nvSpPr>
        <p:spPr>
          <a:xfrm>
            <a:off x="2925646" y="2052935"/>
            <a:ext cx="634071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Film Rating Prediction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67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FUTURE SCOPE</a:t>
            </a:r>
            <a:endParaRPr lang="en-IN" b="1" dirty="0">
              <a:solidFill>
                <a:srgbClr val="7030A0"/>
              </a:solidFill>
            </a:endParaRPr>
          </a:p>
        </p:txBody>
      </p:sp>
      <p:sp>
        <p:nvSpPr>
          <p:cNvPr id="3" name="Content Placeholder 2"/>
          <p:cNvSpPr>
            <a:spLocks noGrp="1"/>
          </p:cNvSpPr>
          <p:nvPr>
            <p:ph idx="1"/>
          </p:nvPr>
        </p:nvSpPr>
        <p:spPr>
          <a:xfrm>
            <a:off x="838199" y="1825625"/>
            <a:ext cx="11145819" cy="4351338"/>
          </a:xfrm>
        </p:spPr>
        <p:txBody>
          <a:bodyPr>
            <a:normAutofit fontScale="92500" lnSpcReduction="20000"/>
          </a:bodyPr>
          <a:lstStyle/>
          <a:p>
            <a:r>
              <a:rPr lang="en-US" dirty="0"/>
              <a:t>Extending the model to incorporate sentiment analysis of user reviews and social media discussions to capture nuanced audience preferences and sentiments, thereby enhancing the accuracy of rating predictions.</a:t>
            </a:r>
          </a:p>
          <a:p>
            <a:r>
              <a:rPr lang="en-US" dirty="0"/>
              <a:t>Implementing a recommendation system that suggests similar movies based on user preferences and predicted ratings, thereby improving user engagement and satisfaction on movie platforms.</a:t>
            </a:r>
          </a:p>
          <a:p>
            <a:r>
              <a:rPr lang="en-US" dirty="0"/>
              <a:t>Exploring the integration of contextual information such as release date, genre trends, and cultural events to capture temporal and contextual influences on movie ratings, enabling more nuanced predictions.</a:t>
            </a:r>
          </a:p>
          <a:p>
            <a:r>
              <a:rPr lang="en-US" dirty="0"/>
              <a:t>Collaborating with movie studios and streaming platforms to leverage the predictive model for targeted marketing campaigns and personalized content recommendations, ultimately optimizing box office performance and viewer satisfaction.</a:t>
            </a:r>
          </a:p>
          <a:p>
            <a:endParaRPr lang="en-IN" dirty="0"/>
          </a:p>
        </p:txBody>
      </p:sp>
    </p:spTree>
    <p:extLst>
      <p:ext uri="{BB962C8B-B14F-4D97-AF65-F5344CB8AC3E}">
        <p14:creationId xmlns:p14="http://schemas.microsoft.com/office/powerpoint/2010/main" val="23435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REFERENCES</a:t>
            </a:r>
            <a:endParaRPr lang="en-IN" b="1" dirty="0">
              <a:solidFill>
                <a:srgbClr val="7030A0"/>
              </a:solidFill>
            </a:endParaRPr>
          </a:p>
        </p:txBody>
      </p:sp>
      <p:sp>
        <p:nvSpPr>
          <p:cNvPr id="3" name="Content Placeholder 2"/>
          <p:cNvSpPr>
            <a:spLocks noGrp="1"/>
          </p:cNvSpPr>
          <p:nvPr>
            <p:ph idx="1"/>
          </p:nvPr>
        </p:nvSpPr>
        <p:spPr/>
        <p:txBody>
          <a:bodyPr/>
          <a:lstStyle/>
          <a:p>
            <a:endParaRPr lang="en-IN" dirty="0" smtClean="0">
              <a:hlinkClick r:id="rId2"/>
            </a:endParaRPr>
          </a:p>
          <a:p>
            <a:endParaRPr lang="en-IN" dirty="0">
              <a:hlinkClick r:id="rId2"/>
            </a:endParaRPr>
          </a:p>
          <a:p>
            <a:r>
              <a:rPr lang="en-IN" dirty="0" smtClean="0">
                <a:hlinkClick r:id="rId2"/>
              </a:rPr>
              <a:t>https://www.kaggle.com/datasets</a:t>
            </a:r>
            <a:endParaRPr lang="en-IN" dirty="0" smtClean="0"/>
          </a:p>
          <a:p>
            <a:r>
              <a:rPr lang="en-IN" dirty="0" smtClean="0">
                <a:hlinkClick r:id="rId3"/>
              </a:rPr>
              <a:t>pandas - Python Data Analysis Library (pydata.org)</a:t>
            </a:r>
            <a:endParaRPr lang="en-IN" dirty="0" smtClean="0"/>
          </a:p>
          <a:p>
            <a:r>
              <a:rPr lang="en-IN" dirty="0" smtClean="0">
                <a:hlinkClick r:id="rId4"/>
              </a:rPr>
              <a:t>https://realpython.com/python-seaborn/</a:t>
            </a:r>
            <a:endParaRPr lang="en-IN" dirty="0" smtClean="0"/>
          </a:p>
          <a:p>
            <a:r>
              <a:rPr lang="en-IN" dirty="0" err="1" smtClean="0">
                <a:hlinkClick r:id="rId5"/>
              </a:rPr>
              <a:t>Pyplot</a:t>
            </a:r>
            <a:r>
              <a:rPr lang="en-IN" dirty="0" smtClean="0">
                <a:hlinkClick r:id="rId5"/>
              </a:rPr>
              <a:t> tutorial — </a:t>
            </a:r>
            <a:r>
              <a:rPr lang="en-IN" dirty="0" err="1" smtClean="0">
                <a:hlinkClick r:id="rId5"/>
              </a:rPr>
              <a:t>Matplotlib</a:t>
            </a:r>
            <a:r>
              <a:rPr lang="en-IN" dirty="0" smtClean="0">
                <a:hlinkClick r:id="rId5"/>
              </a:rPr>
              <a:t> 3.8.4 documentation</a:t>
            </a:r>
            <a:endParaRPr lang="en-IN" dirty="0"/>
          </a:p>
        </p:txBody>
      </p:sp>
    </p:spTree>
    <p:extLst>
      <p:ext uri="{BB962C8B-B14F-4D97-AF65-F5344CB8AC3E}">
        <p14:creationId xmlns:p14="http://schemas.microsoft.com/office/powerpoint/2010/main" val="265343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935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OUTLINE</a:t>
            </a:r>
            <a:endParaRPr lang="en-IN" b="1" dirty="0">
              <a:solidFill>
                <a:srgbClr val="7030A0"/>
              </a:solidFill>
            </a:endParaRPr>
          </a:p>
        </p:txBody>
      </p:sp>
      <p:sp>
        <p:nvSpPr>
          <p:cNvPr id="3" name="Content Placeholder 2"/>
          <p:cNvSpPr>
            <a:spLocks noGrp="1"/>
          </p:cNvSpPr>
          <p:nvPr>
            <p:ph idx="1"/>
          </p:nvPr>
        </p:nvSpPr>
        <p:spPr/>
        <p:txBody>
          <a:bodyPr/>
          <a:lstStyle/>
          <a:p>
            <a:r>
              <a:rPr lang="en-US" dirty="0" smtClean="0"/>
              <a:t>Problem Statement</a:t>
            </a:r>
          </a:p>
          <a:p>
            <a:r>
              <a:rPr lang="en-US" dirty="0" smtClean="0"/>
              <a:t>Proposed System/Solution</a:t>
            </a:r>
          </a:p>
          <a:p>
            <a:r>
              <a:rPr lang="en-US" dirty="0" smtClean="0"/>
              <a:t>System Development Approach</a:t>
            </a:r>
          </a:p>
          <a:p>
            <a:r>
              <a:rPr lang="en-US" dirty="0" smtClean="0"/>
              <a:t>Algorithm &amp; Deployment</a:t>
            </a:r>
          </a:p>
          <a:p>
            <a:r>
              <a:rPr lang="en-US" dirty="0" smtClean="0"/>
              <a:t>Result</a:t>
            </a:r>
          </a:p>
          <a:p>
            <a:r>
              <a:rPr lang="en-US" dirty="0" smtClean="0"/>
              <a:t>Conclusion</a:t>
            </a:r>
          </a:p>
          <a:p>
            <a:r>
              <a:rPr lang="en-US" dirty="0" smtClean="0"/>
              <a:t>Future Scope</a:t>
            </a:r>
          </a:p>
          <a:p>
            <a:r>
              <a:rPr lang="en-US" dirty="0" smtClean="0"/>
              <a:t>References</a:t>
            </a:r>
            <a:endParaRPr lang="en-IN" dirty="0"/>
          </a:p>
        </p:txBody>
      </p:sp>
    </p:spTree>
    <p:extLst>
      <p:ext uri="{BB962C8B-B14F-4D97-AF65-F5344CB8AC3E}">
        <p14:creationId xmlns:p14="http://schemas.microsoft.com/office/powerpoint/2010/main" val="26061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PROBLEM STATEMENT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US" dirty="0" smtClean="0"/>
              <a:t/>
            </a:r>
            <a:br>
              <a:rPr lang="en-US" dirty="0" smtClean="0"/>
            </a:br>
            <a:endParaRPr lang="en-US" dirty="0" smtClean="0"/>
          </a:p>
          <a:p>
            <a:pPr marL="0" indent="0">
              <a:buNone/>
            </a:pPr>
            <a:r>
              <a:rPr lang="en-US" dirty="0" smtClean="0"/>
              <a:t>Create </a:t>
            </a:r>
            <a:r>
              <a:rPr lang="en-US" dirty="0"/>
              <a:t>a predictive model for website ratings using machine learning algorithms and historical website data, focusing on factors like user engagement and content quality. Evaluate model performance and provide actionable insights for website owners to enhance user satisfaction and optimize their online platforms</a:t>
            </a:r>
            <a:r>
              <a:rPr lang="en-US" dirty="0" smtClean="0"/>
              <a:t>.</a:t>
            </a:r>
            <a:endParaRPr lang="en-IN" dirty="0"/>
          </a:p>
        </p:txBody>
      </p:sp>
    </p:spTree>
    <p:extLst>
      <p:ext uri="{BB962C8B-B14F-4D97-AF65-F5344CB8AC3E}">
        <p14:creationId xmlns:p14="http://schemas.microsoft.com/office/powerpoint/2010/main" val="22152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PROPOSED SOLUTION</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IN" dirty="0" err="1" smtClean="0"/>
              <a:t>Preprocess</a:t>
            </a:r>
            <a:r>
              <a:rPr lang="en-IN" dirty="0" smtClean="0"/>
              <a:t> website data using Python libraries like pandas to handle missing values, outliers, and encode categorical variables.</a:t>
            </a:r>
          </a:p>
          <a:p>
            <a:r>
              <a:rPr lang="en-IN" dirty="0" smtClean="0"/>
              <a:t>Perform exploratory data analysis (EDA) using </a:t>
            </a:r>
            <a:r>
              <a:rPr lang="en-IN" dirty="0" err="1" smtClean="0"/>
              <a:t>matplotlib</a:t>
            </a:r>
            <a:r>
              <a:rPr lang="en-IN" dirty="0" smtClean="0"/>
              <a:t> or </a:t>
            </a:r>
            <a:r>
              <a:rPr lang="en-IN" dirty="0" err="1" smtClean="0"/>
              <a:t>seaborn</a:t>
            </a:r>
            <a:r>
              <a:rPr lang="en-IN" dirty="0" smtClean="0"/>
              <a:t> to gain insights into website metrics, user </a:t>
            </a:r>
            <a:r>
              <a:rPr lang="en-IN" dirty="0" err="1" smtClean="0"/>
              <a:t>behavior</a:t>
            </a:r>
            <a:r>
              <a:rPr lang="en-IN" dirty="0" smtClean="0"/>
              <a:t>, and content characteristics.</a:t>
            </a:r>
          </a:p>
          <a:p>
            <a:r>
              <a:rPr lang="en-IN" dirty="0" smtClean="0"/>
              <a:t>Utilize </a:t>
            </a:r>
            <a:r>
              <a:rPr lang="en-IN" dirty="0" err="1" smtClean="0"/>
              <a:t>scikit</a:t>
            </a:r>
            <a:r>
              <a:rPr lang="en-IN" dirty="0" smtClean="0"/>
              <a:t>-learn to build predictive models such as linear regression, decision trees, or ensemble methods.</a:t>
            </a:r>
          </a:p>
          <a:p>
            <a:r>
              <a:rPr lang="en-IN" dirty="0" smtClean="0"/>
              <a:t>Conduct feature engineering to extract relevant features from the dataset, including user engagement metrics, content quality indicators, and demographic information.</a:t>
            </a:r>
          </a:p>
          <a:p>
            <a:r>
              <a:rPr lang="en-IN" dirty="0" smtClean="0"/>
              <a:t>Implement cross-validation techniques to assess model performance and ensure generalizability.</a:t>
            </a:r>
          </a:p>
          <a:p>
            <a:r>
              <a:rPr lang="en-IN" dirty="0" smtClean="0"/>
              <a:t>Fine-tune model </a:t>
            </a:r>
            <a:r>
              <a:rPr lang="en-IN" dirty="0" err="1" smtClean="0"/>
              <a:t>hyperparameters</a:t>
            </a:r>
            <a:r>
              <a:rPr lang="en-IN" dirty="0" smtClean="0"/>
              <a:t> using grid search or random search to optimize predictive accuracy.</a:t>
            </a:r>
            <a:endParaRPr lang="en-IN" dirty="0"/>
          </a:p>
        </p:txBody>
      </p:sp>
    </p:spTree>
    <p:extLst>
      <p:ext uri="{BB962C8B-B14F-4D97-AF65-F5344CB8AC3E}">
        <p14:creationId xmlns:p14="http://schemas.microsoft.com/office/powerpoint/2010/main" val="6802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Building the proposed solution would involve a combination of data processing, feature engineering, and machine learning. Here are the key system and library requirements</a:t>
            </a:r>
          </a:p>
          <a:p>
            <a:pPr marL="0" indent="0">
              <a:buNone/>
            </a:pPr>
            <a:r>
              <a:rPr lang="en-US" b="1" dirty="0" smtClean="0"/>
              <a:t>System Requirements:</a:t>
            </a:r>
          </a:p>
          <a:p>
            <a:pPr marL="0" indent="0">
              <a:buNone/>
            </a:pPr>
            <a:r>
              <a:rPr lang="en-US" b="1" dirty="0" smtClean="0"/>
              <a:t>1. Hardware:</a:t>
            </a:r>
          </a:p>
          <a:p>
            <a:pPr marL="0" indent="0">
              <a:buNone/>
            </a:pPr>
            <a:r>
              <a:rPr lang="en-US" dirty="0"/>
              <a:t>	</a:t>
            </a:r>
            <a:r>
              <a:rPr lang="en-US" dirty="0" smtClean="0"/>
              <a:t>A computer with sufficient processing power, preferably with multiple cores or a GPU for faster training of machine learning models.- Adequate RAM to handle the size of the dataset and computational requirements.</a:t>
            </a:r>
          </a:p>
          <a:p>
            <a:pPr marL="0" indent="0">
              <a:buNone/>
            </a:pPr>
            <a:r>
              <a:rPr lang="en-US" b="1" dirty="0" smtClean="0"/>
              <a:t>2. Software:</a:t>
            </a:r>
          </a:p>
          <a:p>
            <a:pPr marL="457200" lvl="1" indent="0">
              <a:buNone/>
            </a:pPr>
            <a:r>
              <a:rPr lang="en-US" dirty="0" smtClean="0"/>
              <a:t>An operating system compatible with the required machine learning libraries (e.g., Windows, </a:t>
            </a:r>
            <a:r>
              <a:rPr lang="en-US" dirty="0" err="1" smtClean="0"/>
              <a:t>Linux,macOS</a:t>
            </a:r>
            <a:r>
              <a:rPr lang="en-US" dirty="0" smtClean="0"/>
              <a:t>)</a:t>
            </a:r>
            <a:endParaRPr lang="en-IN" dirty="0"/>
          </a:p>
        </p:txBody>
      </p:sp>
    </p:spTree>
    <p:extLst>
      <p:ext uri="{BB962C8B-B14F-4D97-AF65-F5344CB8AC3E}">
        <p14:creationId xmlns:p14="http://schemas.microsoft.com/office/powerpoint/2010/main" val="1419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APPROACH-CONT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IN" b="1" dirty="0" smtClean="0"/>
              <a:t>Library Requirements:</a:t>
            </a:r>
          </a:p>
          <a:p>
            <a:pPr marL="0" indent="0">
              <a:buNone/>
            </a:pPr>
            <a:r>
              <a:rPr lang="en-IN" b="1" dirty="0" smtClean="0"/>
              <a:t>1. Data Processing and Analysis:</a:t>
            </a:r>
          </a:p>
          <a:p>
            <a:pPr lvl="1"/>
            <a:r>
              <a:rPr lang="en-IN" dirty="0" smtClean="0"/>
              <a:t> Pandas: For data manipulation and analysis.</a:t>
            </a:r>
          </a:p>
          <a:p>
            <a:pPr lvl="1"/>
            <a:r>
              <a:rPr lang="en-IN" dirty="0" err="1" smtClean="0"/>
              <a:t>NumPy</a:t>
            </a:r>
            <a:r>
              <a:rPr lang="en-IN" dirty="0" smtClean="0"/>
              <a:t>: For numerical operations on data.</a:t>
            </a:r>
          </a:p>
          <a:p>
            <a:pPr marL="0" indent="0">
              <a:buNone/>
            </a:pPr>
            <a:r>
              <a:rPr lang="en-IN" b="1" dirty="0" smtClean="0"/>
              <a:t>2.Data Visualization:</a:t>
            </a:r>
          </a:p>
          <a:p>
            <a:pPr lvl="1"/>
            <a:r>
              <a:rPr lang="en-IN" dirty="0" err="1" smtClean="0"/>
              <a:t>Matplotlib</a:t>
            </a:r>
            <a:r>
              <a:rPr lang="en-IN" dirty="0" smtClean="0"/>
              <a:t> and </a:t>
            </a:r>
            <a:r>
              <a:rPr lang="en-IN" dirty="0" err="1" smtClean="0"/>
              <a:t>Seaborn</a:t>
            </a:r>
            <a:r>
              <a:rPr lang="en-IN" dirty="0" smtClean="0"/>
              <a:t>: For creating visualizations to understand data patterns.</a:t>
            </a:r>
          </a:p>
          <a:p>
            <a:pPr lvl="1"/>
            <a:r>
              <a:rPr lang="en-IN" dirty="0" smtClean="0"/>
              <a:t> </a:t>
            </a:r>
            <a:r>
              <a:rPr lang="en-IN" dirty="0" err="1" smtClean="0"/>
              <a:t>Plotly</a:t>
            </a:r>
            <a:r>
              <a:rPr lang="en-IN" dirty="0" smtClean="0"/>
              <a:t> or </a:t>
            </a:r>
            <a:r>
              <a:rPr lang="en-IN" dirty="0" err="1" smtClean="0"/>
              <a:t>Bokeh</a:t>
            </a:r>
            <a:r>
              <a:rPr lang="en-IN" dirty="0" smtClean="0"/>
              <a:t>: Interactive visualization libraries for more complex visualizations.</a:t>
            </a:r>
            <a:endParaRPr lang="en-IN" dirty="0"/>
          </a:p>
        </p:txBody>
      </p:sp>
    </p:spTree>
    <p:extLst>
      <p:ext uri="{BB962C8B-B14F-4D97-AF65-F5344CB8AC3E}">
        <p14:creationId xmlns:p14="http://schemas.microsoft.com/office/powerpoint/2010/main" val="5795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ALGORITHM &amp; DEPLOYMENT</a:t>
            </a:r>
            <a:endParaRPr lang="en-IN"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Data Preprocessing:</a:t>
            </a:r>
          </a:p>
          <a:p>
            <a:pPr lvl="1"/>
            <a:r>
              <a:rPr lang="en-US" dirty="0"/>
              <a:t>Handle missing values, outliers, and encode categorical variables using techniques like imputation and one-hot encoding.</a:t>
            </a:r>
          </a:p>
          <a:p>
            <a:r>
              <a:rPr lang="en-US" dirty="0"/>
              <a:t>Feature Engineering:</a:t>
            </a:r>
          </a:p>
          <a:p>
            <a:pPr lvl="1"/>
            <a:r>
              <a:rPr lang="en-US" dirty="0"/>
              <a:t>Extract relevant features such as user engagement metrics (e.g., page views, bounce rate), content quality indicators (e.g., readability, keyword density), and demographic information (e.g., user location, age group).</a:t>
            </a:r>
          </a:p>
          <a:p>
            <a:r>
              <a:rPr lang="en-US" dirty="0"/>
              <a:t>Model Selection:</a:t>
            </a:r>
          </a:p>
          <a:p>
            <a:pPr lvl="1"/>
            <a:r>
              <a:rPr lang="en-US" dirty="0"/>
              <a:t>Choose appropriate machine learning algorithms such as linear regression, decision trees, random forests, or gradient boosting based on the nature of the problem and dataset characteristics.</a:t>
            </a:r>
          </a:p>
          <a:p>
            <a:r>
              <a:rPr lang="en-US" dirty="0"/>
              <a:t>Model Training:</a:t>
            </a:r>
          </a:p>
          <a:p>
            <a:pPr lvl="1"/>
            <a:r>
              <a:rPr lang="en-US" dirty="0"/>
              <a:t>Train the selected model(s) on the preprocessed data, using techniques like cross-validation to assess performance and prevent </a:t>
            </a:r>
            <a:r>
              <a:rPr lang="en-US" dirty="0" err="1"/>
              <a:t>overfitting</a:t>
            </a:r>
            <a:r>
              <a:rPr lang="en-US" dirty="0"/>
              <a:t>.</a:t>
            </a:r>
          </a:p>
          <a:p>
            <a:r>
              <a:rPr lang="en-US" dirty="0"/>
              <a:t>Model Evaluation:</a:t>
            </a:r>
          </a:p>
          <a:p>
            <a:pPr lvl="1"/>
            <a:r>
              <a:rPr lang="en-US" dirty="0"/>
              <a:t>Evaluate the trained model(s) using evaluation metrics such as mean squared error (MSE), root mean squared error (RMSE), or mean absolute error (MAE) to measure predictive accuracy</a:t>
            </a:r>
          </a:p>
          <a:p>
            <a:endParaRPr lang="en-IN" dirty="0"/>
          </a:p>
        </p:txBody>
      </p:sp>
    </p:spTree>
    <p:extLst>
      <p:ext uri="{BB962C8B-B14F-4D97-AF65-F5344CB8AC3E}">
        <p14:creationId xmlns:p14="http://schemas.microsoft.com/office/powerpoint/2010/main" val="20910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RESULT:</a:t>
            </a:r>
            <a:endParaRPr lang="en-IN" b="1" dirty="0">
              <a:solidFill>
                <a:srgbClr val="7030A0"/>
              </a:solidFill>
            </a:endParaRPr>
          </a:p>
        </p:txBody>
      </p:sp>
      <p:pic>
        <p:nvPicPr>
          <p:cNvPr id="4" name="Content Placeholder 3"/>
          <p:cNvPicPr>
            <a:picLocks noGrp="1" noChangeAspect="1"/>
          </p:cNvPicPr>
          <p:nvPr>
            <p:ph idx="1"/>
          </p:nvPr>
        </p:nvPicPr>
        <p:blipFill>
          <a:blip r:embed="rId2"/>
          <a:stretch>
            <a:fillRect/>
          </a:stretch>
        </p:blipFill>
        <p:spPr>
          <a:xfrm>
            <a:off x="1957588" y="1502896"/>
            <a:ext cx="3846570" cy="1961066"/>
          </a:xfrm>
          <a:prstGeom prst="rect">
            <a:avLst/>
          </a:prstGeom>
        </p:spPr>
      </p:pic>
      <p:pic>
        <p:nvPicPr>
          <p:cNvPr id="6" name="Picture 5"/>
          <p:cNvPicPr>
            <a:picLocks noChangeAspect="1"/>
          </p:cNvPicPr>
          <p:nvPr/>
        </p:nvPicPr>
        <p:blipFill>
          <a:blip r:embed="rId3"/>
          <a:stretch>
            <a:fillRect/>
          </a:stretch>
        </p:blipFill>
        <p:spPr>
          <a:xfrm>
            <a:off x="7085271" y="1502896"/>
            <a:ext cx="4268529" cy="1961066"/>
          </a:xfrm>
          <a:prstGeom prst="rect">
            <a:avLst/>
          </a:prstGeom>
        </p:spPr>
      </p:pic>
      <p:pic>
        <p:nvPicPr>
          <p:cNvPr id="7" name="Picture 6"/>
          <p:cNvPicPr>
            <a:picLocks noChangeAspect="1"/>
          </p:cNvPicPr>
          <p:nvPr/>
        </p:nvPicPr>
        <p:blipFill>
          <a:blip r:embed="rId4"/>
          <a:stretch>
            <a:fillRect/>
          </a:stretch>
        </p:blipFill>
        <p:spPr>
          <a:xfrm>
            <a:off x="480507" y="4012584"/>
            <a:ext cx="5156500" cy="2408157"/>
          </a:xfrm>
          <a:prstGeom prst="rect">
            <a:avLst/>
          </a:prstGeom>
        </p:spPr>
      </p:pic>
      <p:pic>
        <p:nvPicPr>
          <p:cNvPr id="8" name="Picture 7"/>
          <p:cNvPicPr>
            <a:picLocks noChangeAspect="1"/>
          </p:cNvPicPr>
          <p:nvPr/>
        </p:nvPicPr>
        <p:blipFill>
          <a:blip r:embed="rId5"/>
          <a:stretch>
            <a:fillRect/>
          </a:stretch>
        </p:blipFill>
        <p:spPr>
          <a:xfrm>
            <a:off x="6718215" y="4130937"/>
            <a:ext cx="5473785" cy="2289804"/>
          </a:xfrm>
          <a:prstGeom prst="rect">
            <a:avLst/>
          </a:prstGeom>
        </p:spPr>
      </p:pic>
    </p:spTree>
    <p:extLst>
      <p:ext uri="{BB962C8B-B14F-4D97-AF65-F5344CB8AC3E}">
        <p14:creationId xmlns:p14="http://schemas.microsoft.com/office/powerpoint/2010/main" val="3756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CONCLUSION</a:t>
            </a:r>
            <a:endParaRPr lang="en-IN" b="1" dirty="0">
              <a:solidFill>
                <a:srgbClr val="7030A0"/>
              </a:solidFill>
            </a:endParaRPr>
          </a:p>
        </p:txBody>
      </p:sp>
      <p:sp>
        <p:nvSpPr>
          <p:cNvPr id="3" name="Content Placeholder 2"/>
          <p:cNvSpPr>
            <a:spLocks noGrp="1"/>
          </p:cNvSpPr>
          <p:nvPr>
            <p:ph idx="1"/>
          </p:nvPr>
        </p:nvSpPr>
        <p:spPr>
          <a:xfrm>
            <a:off x="838200" y="1825625"/>
            <a:ext cx="11113546" cy="4295476"/>
          </a:xfrm>
        </p:spPr>
        <p:txBody>
          <a:bodyPr/>
          <a:lstStyle/>
          <a:p>
            <a:pPr marL="0" indent="0">
              <a:buNone/>
            </a:pPr>
            <a:r>
              <a:rPr lang="en-US" dirty="0" smtClean="0"/>
              <a:t/>
            </a:r>
            <a:br>
              <a:rPr lang="en-US" dirty="0" smtClean="0"/>
            </a:br>
            <a:r>
              <a:rPr lang="en-US" dirty="0"/>
              <a:t>In conclusion, this project successfully utilized data science methodologies and Python programming to develop a predictive model for website ratings. The deployed web application provides website owners with a user-friendly interface to input data and receive accurate rating predictions, enabling informed decision-making for website optimization. This project underscores the significance of data-driven insights in improving website performance and highlights the potential for further advancements in web analytics through predictive modeling</a:t>
            </a:r>
            <a:endParaRPr lang="en-IN" dirty="0"/>
          </a:p>
        </p:txBody>
      </p:sp>
    </p:spTree>
    <p:extLst>
      <p:ext uri="{BB962C8B-B14F-4D97-AF65-F5344CB8AC3E}">
        <p14:creationId xmlns:p14="http://schemas.microsoft.com/office/powerpoint/2010/main" val="33614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71</TotalTime>
  <Words>559</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Capstone Project</vt:lpstr>
      <vt:lpstr>OUTLINE</vt:lpstr>
      <vt:lpstr>PROBLEM STATEMENT</vt:lpstr>
      <vt:lpstr>PROPOSED SOLUTION</vt:lpstr>
      <vt:lpstr>SYSTEM APPROACH</vt:lpstr>
      <vt:lpstr>SYSTEM APPROACH-CONT</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MACET</dc:creator>
  <cp:lastModifiedBy>MACET</cp:lastModifiedBy>
  <cp:revision>18</cp:revision>
  <dcterms:created xsi:type="dcterms:W3CDTF">2024-04-22T08:25:53Z</dcterms:created>
  <dcterms:modified xsi:type="dcterms:W3CDTF">2024-04-22T09:37:26Z</dcterms:modified>
</cp:coreProperties>
</file>