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1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851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36433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610" y="2745343"/>
            <a:ext cx="4869180" cy="273891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852964"/>
            <a:ext cx="7415927" cy="42586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b="1" dirty="0">
                <a:solidFill>
                  <a:srgbClr val="152D47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Quantum Traffic Wizards: Grover's Algorithm Unleashed</a:t>
            </a:r>
            <a:endParaRPr lang="en-US" sz="6707" dirty="0"/>
          </a:p>
        </p:txBody>
      </p:sp>
      <p:sp>
        <p:nvSpPr>
          <p:cNvPr id="7" name="Text 3"/>
          <p:cNvSpPr/>
          <p:nvPr/>
        </p:nvSpPr>
        <p:spPr>
          <a:xfrm>
            <a:off x="864037" y="5481876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Uncover the power of Grover's quantum search algorithm and explore how it revolutionizes problem-solving in the realm of quantum computing.</a:t>
            </a:r>
            <a:endParaRPr lang="en-US" sz="1944" dirty="0"/>
          </a:p>
        </p:txBody>
      </p:sp>
      <p:sp>
        <p:nvSpPr>
          <p:cNvPr id="8" name="Shape 4"/>
          <p:cNvSpPr/>
          <p:nvPr/>
        </p:nvSpPr>
        <p:spPr>
          <a:xfrm>
            <a:off x="864037" y="6963132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0" name="Text 5"/>
          <p:cNvSpPr/>
          <p:nvPr/>
        </p:nvSpPr>
        <p:spPr>
          <a:xfrm>
            <a:off x="6286499" y="6944678"/>
            <a:ext cx="2752725" cy="13515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By,</a:t>
            </a:r>
          </a:p>
          <a:p>
            <a:pPr marL="0" indent="0" algn="l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     P Sanjeev</a:t>
            </a:r>
          </a:p>
          <a:p>
            <a:pPr marL="0" indent="0" algn="l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     192324231</a:t>
            </a:r>
            <a:endParaRPr lang="en-US" sz="243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598063"/>
            <a:ext cx="11723013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152D47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The Challenges of Classical Search Algorithms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98668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52D47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Slow Performance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619268"/>
            <a:ext cx="38988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Classical search algorithms struggle with large datasets.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98668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52D47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Exponential Growth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619268"/>
            <a:ext cx="38988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Search time increases exponentially with problem size.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98668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52D47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Limited Scalability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4619268"/>
            <a:ext cx="38988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Classical methods fall short as problems become more complex.</a:t>
            </a:r>
            <a:endParaRPr lang="en-US" sz="194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1774" y="2273260"/>
            <a:ext cx="4910733" cy="368307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05815" y="1002744"/>
            <a:ext cx="7532370" cy="14389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666"/>
              </a:lnSpc>
              <a:buNone/>
            </a:pPr>
            <a:r>
              <a:rPr lang="en-US" sz="4533" b="1" dirty="0">
                <a:solidFill>
                  <a:srgbClr val="152D47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Grover's Algorithm: The Quantum Advantage</a:t>
            </a:r>
            <a:endParaRPr lang="en-US" sz="4533" dirty="0"/>
          </a:p>
        </p:txBody>
      </p:sp>
      <p:sp>
        <p:nvSpPr>
          <p:cNvPr id="8" name="Shape 4"/>
          <p:cNvSpPr/>
          <p:nvPr/>
        </p:nvSpPr>
        <p:spPr>
          <a:xfrm>
            <a:off x="1379637" y="3289697"/>
            <a:ext cx="805815" cy="30480"/>
          </a:xfrm>
          <a:prstGeom prst="roundRect">
            <a:avLst>
              <a:gd name="adj" fmla="val 113316"/>
            </a:avLst>
          </a:prstGeom>
          <a:solidFill>
            <a:srgbClr val="D8D4D4"/>
          </a:solidFill>
          <a:ln/>
        </p:spPr>
      </p:sp>
      <p:sp>
        <p:nvSpPr>
          <p:cNvPr id="9" name="Shape 5"/>
          <p:cNvSpPr/>
          <p:nvPr/>
        </p:nvSpPr>
        <p:spPr>
          <a:xfrm>
            <a:off x="892076" y="3045976"/>
            <a:ext cx="518041" cy="518041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/>
        </p:spPr>
      </p:sp>
      <p:sp>
        <p:nvSpPr>
          <p:cNvPr id="10" name="Text 6"/>
          <p:cNvSpPr/>
          <p:nvPr/>
        </p:nvSpPr>
        <p:spPr>
          <a:xfrm>
            <a:off x="1089362" y="3132296"/>
            <a:ext cx="123468" cy="3454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20"/>
              </a:lnSpc>
              <a:buNone/>
            </a:pPr>
            <a:r>
              <a:rPr lang="en-US" sz="2720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720" dirty="0"/>
          </a:p>
        </p:txBody>
      </p:sp>
      <p:sp>
        <p:nvSpPr>
          <p:cNvPr id="11" name="Text 7"/>
          <p:cNvSpPr/>
          <p:nvPr/>
        </p:nvSpPr>
        <p:spPr>
          <a:xfrm>
            <a:off x="2417445" y="3017163"/>
            <a:ext cx="2892147" cy="3596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33"/>
              </a:lnSpc>
              <a:buNone/>
            </a:pPr>
            <a:r>
              <a:rPr lang="en-US" sz="2266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Quantum Superposition</a:t>
            </a:r>
            <a:endParaRPr lang="en-US" sz="2266" dirty="0"/>
          </a:p>
        </p:txBody>
      </p:sp>
      <p:sp>
        <p:nvSpPr>
          <p:cNvPr id="12" name="Text 8"/>
          <p:cNvSpPr/>
          <p:nvPr/>
        </p:nvSpPr>
        <p:spPr>
          <a:xfrm>
            <a:off x="2417445" y="3514963"/>
            <a:ext cx="5920740" cy="3683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01"/>
              </a:lnSpc>
              <a:buNone/>
            </a:pPr>
            <a:r>
              <a:rPr lang="en-US" sz="1813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Enables searching multiple solutions simultaneously.</a:t>
            </a:r>
            <a:endParaRPr lang="en-US" sz="1813" dirty="0"/>
          </a:p>
        </p:txBody>
      </p:sp>
      <p:sp>
        <p:nvSpPr>
          <p:cNvPr id="13" name="Shape 9"/>
          <p:cNvSpPr/>
          <p:nvPr/>
        </p:nvSpPr>
        <p:spPr>
          <a:xfrm>
            <a:off x="1379637" y="4846320"/>
            <a:ext cx="805815" cy="30480"/>
          </a:xfrm>
          <a:prstGeom prst="roundRect">
            <a:avLst>
              <a:gd name="adj" fmla="val 113316"/>
            </a:avLst>
          </a:prstGeom>
          <a:solidFill>
            <a:srgbClr val="D8D4D4"/>
          </a:solidFill>
          <a:ln/>
        </p:spPr>
      </p:sp>
      <p:sp>
        <p:nvSpPr>
          <p:cNvPr id="14" name="Shape 10"/>
          <p:cNvSpPr/>
          <p:nvPr/>
        </p:nvSpPr>
        <p:spPr>
          <a:xfrm>
            <a:off x="892076" y="4602599"/>
            <a:ext cx="518041" cy="518041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/>
        </p:spPr>
      </p:sp>
      <p:sp>
        <p:nvSpPr>
          <p:cNvPr id="15" name="Text 11"/>
          <p:cNvSpPr/>
          <p:nvPr/>
        </p:nvSpPr>
        <p:spPr>
          <a:xfrm>
            <a:off x="1065431" y="4688919"/>
            <a:ext cx="171331" cy="3454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20"/>
              </a:lnSpc>
              <a:buNone/>
            </a:pPr>
            <a:r>
              <a:rPr lang="en-US" sz="2720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720" dirty="0"/>
          </a:p>
        </p:txBody>
      </p:sp>
      <p:sp>
        <p:nvSpPr>
          <p:cNvPr id="16" name="Text 12"/>
          <p:cNvSpPr/>
          <p:nvPr/>
        </p:nvSpPr>
        <p:spPr>
          <a:xfrm>
            <a:off x="2417445" y="4573786"/>
            <a:ext cx="2878217" cy="3596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33"/>
              </a:lnSpc>
              <a:buNone/>
            </a:pPr>
            <a:r>
              <a:rPr lang="en-US" sz="2266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Quantum Interference</a:t>
            </a:r>
            <a:endParaRPr lang="en-US" sz="2266" dirty="0"/>
          </a:p>
        </p:txBody>
      </p:sp>
      <p:sp>
        <p:nvSpPr>
          <p:cNvPr id="17" name="Text 13"/>
          <p:cNvSpPr/>
          <p:nvPr/>
        </p:nvSpPr>
        <p:spPr>
          <a:xfrm>
            <a:off x="2417445" y="5071586"/>
            <a:ext cx="5920740" cy="3683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01"/>
              </a:lnSpc>
              <a:buNone/>
            </a:pPr>
            <a:r>
              <a:rPr lang="en-US" sz="1813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Amplifies the desired solution, discarding incorrect ones.</a:t>
            </a:r>
            <a:endParaRPr lang="en-US" sz="1813" dirty="0"/>
          </a:p>
        </p:txBody>
      </p:sp>
      <p:sp>
        <p:nvSpPr>
          <p:cNvPr id="18" name="Shape 14"/>
          <p:cNvSpPr/>
          <p:nvPr/>
        </p:nvSpPr>
        <p:spPr>
          <a:xfrm>
            <a:off x="1379637" y="6402943"/>
            <a:ext cx="805815" cy="30480"/>
          </a:xfrm>
          <a:prstGeom prst="roundRect">
            <a:avLst>
              <a:gd name="adj" fmla="val 113316"/>
            </a:avLst>
          </a:prstGeom>
          <a:solidFill>
            <a:srgbClr val="D8D4D4"/>
          </a:solidFill>
          <a:ln/>
        </p:spPr>
      </p:sp>
      <p:sp>
        <p:nvSpPr>
          <p:cNvPr id="19" name="Shape 15"/>
          <p:cNvSpPr/>
          <p:nvPr/>
        </p:nvSpPr>
        <p:spPr>
          <a:xfrm>
            <a:off x="892076" y="6159222"/>
            <a:ext cx="518041" cy="518041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/>
        </p:spPr>
      </p:sp>
      <p:sp>
        <p:nvSpPr>
          <p:cNvPr id="20" name="Text 16"/>
          <p:cNvSpPr/>
          <p:nvPr/>
        </p:nvSpPr>
        <p:spPr>
          <a:xfrm>
            <a:off x="1067931" y="6245543"/>
            <a:ext cx="166330" cy="3454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20"/>
              </a:lnSpc>
              <a:buNone/>
            </a:pPr>
            <a:r>
              <a:rPr lang="en-US" sz="2720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720" dirty="0"/>
          </a:p>
        </p:txBody>
      </p:sp>
      <p:sp>
        <p:nvSpPr>
          <p:cNvPr id="21" name="Text 17"/>
          <p:cNvSpPr/>
          <p:nvPr/>
        </p:nvSpPr>
        <p:spPr>
          <a:xfrm>
            <a:off x="2417445" y="6130409"/>
            <a:ext cx="2878217" cy="3596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33"/>
              </a:lnSpc>
              <a:buNone/>
            </a:pPr>
            <a:r>
              <a:rPr lang="en-US" sz="2266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Quadratic Speedup</a:t>
            </a:r>
            <a:endParaRPr lang="en-US" sz="2266" dirty="0"/>
          </a:p>
        </p:txBody>
      </p:sp>
      <p:sp>
        <p:nvSpPr>
          <p:cNvPr id="22" name="Text 18"/>
          <p:cNvSpPr/>
          <p:nvPr/>
        </p:nvSpPr>
        <p:spPr>
          <a:xfrm>
            <a:off x="2417445" y="6628209"/>
            <a:ext cx="5920740" cy="3683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01"/>
              </a:lnSpc>
              <a:buNone/>
            </a:pPr>
            <a:r>
              <a:rPr lang="en-US" sz="1813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Searches database faster than classical algorithms.</a:t>
            </a:r>
            <a:endParaRPr lang="en-US" sz="1813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53221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Text 2"/>
          <p:cNvSpPr/>
          <p:nvPr/>
        </p:nvSpPr>
        <p:spPr>
          <a:xfrm>
            <a:off x="652998" y="613291"/>
            <a:ext cx="8198763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152D47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Principles of Grover's Algorithm</a:t>
            </a:r>
            <a:endParaRPr lang="en-US" sz="4860" dirty="0"/>
          </a:p>
        </p:txBody>
      </p:sp>
      <p:sp>
        <p:nvSpPr>
          <p:cNvPr id="7" name="Text 4"/>
          <p:cNvSpPr/>
          <p:nvPr/>
        </p:nvSpPr>
        <p:spPr>
          <a:xfrm>
            <a:off x="1141691" y="1627823"/>
            <a:ext cx="13239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1.</a:t>
            </a:r>
            <a:endParaRPr lang="en-US" sz="2916" dirty="0"/>
          </a:p>
        </p:txBody>
      </p:sp>
      <p:sp>
        <p:nvSpPr>
          <p:cNvPr id="8" name="Text 5"/>
          <p:cNvSpPr/>
          <p:nvPr/>
        </p:nvSpPr>
        <p:spPr>
          <a:xfrm>
            <a:off x="1274089" y="163068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Quantum Oracle</a:t>
            </a:r>
            <a:endParaRPr lang="en-US" sz="2430" dirty="0"/>
          </a:p>
        </p:txBody>
      </p:sp>
      <p:sp>
        <p:nvSpPr>
          <p:cNvPr id="9" name="Text 6"/>
          <p:cNvSpPr/>
          <p:nvPr/>
        </p:nvSpPr>
        <p:spPr>
          <a:xfrm>
            <a:off x="1274089" y="2016443"/>
            <a:ext cx="3333988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Marks the target solution with a phase shift.</a:t>
            </a:r>
            <a:endParaRPr lang="en-US" sz="1944" dirty="0"/>
          </a:p>
        </p:txBody>
      </p:sp>
      <p:sp>
        <p:nvSpPr>
          <p:cNvPr id="11" name="Text 8"/>
          <p:cNvSpPr/>
          <p:nvPr/>
        </p:nvSpPr>
        <p:spPr>
          <a:xfrm>
            <a:off x="1116033" y="3794165"/>
            <a:ext cx="18371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2.</a:t>
            </a:r>
            <a:endParaRPr lang="en-US" sz="2916" dirty="0"/>
          </a:p>
        </p:txBody>
      </p:sp>
      <p:sp>
        <p:nvSpPr>
          <p:cNvPr id="12" name="Text 9"/>
          <p:cNvSpPr/>
          <p:nvPr/>
        </p:nvSpPr>
        <p:spPr>
          <a:xfrm>
            <a:off x="1352967" y="379416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Quantum Diffusion</a:t>
            </a:r>
            <a:endParaRPr lang="en-US" sz="2430" dirty="0"/>
          </a:p>
        </p:txBody>
      </p:sp>
      <p:sp>
        <p:nvSpPr>
          <p:cNvPr id="13" name="Text 10"/>
          <p:cNvSpPr/>
          <p:nvPr/>
        </p:nvSpPr>
        <p:spPr>
          <a:xfrm>
            <a:off x="1418391" y="4332922"/>
            <a:ext cx="3393402" cy="22659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Amplifies the desired solution through interference.</a:t>
            </a:r>
            <a:endParaRPr lang="en-US" sz="1944" dirty="0"/>
          </a:p>
        </p:txBody>
      </p:sp>
      <p:sp>
        <p:nvSpPr>
          <p:cNvPr id="15" name="Text 12"/>
          <p:cNvSpPr/>
          <p:nvPr/>
        </p:nvSpPr>
        <p:spPr>
          <a:xfrm>
            <a:off x="6526768" y="1646159"/>
            <a:ext cx="178356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3.</a:t>
            </a:r>
            <a:endParaRPr lang="en-US" sz="2916" dirty="0"/>
          </a:p>
        </p:txBody>
      </p:sp>
      <p:sp>
        <p:nvSpPr>
          <p:cNvPr id="16" name="Text 13"/>
          <p:cNvSpPr/>
          <p:nvPr/>
        </p:nvSpPr>
        <p:spPr>
          <a:xfrm>
            <a:off x="6705124" y="1612344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Iterative Refinement</a:t>
            </a:r>
            <a:endParaRPr lang="en-US" sz="2430" dirty="0"/>
          </a:p>
        </p:txBody>
      </p:sp>
      <p:sp>
        <p:nvSpPr>
          <p:cNvPr id="17" name="Text 14"/>
          <p:cNvSpPr/>
          <p:nvPr/>
        </p:nvSpPr>
        <p:spPr>
          <a:xfrm>
            <a:off x="6705124" y="1998107"/>
            <a:ext cx="3333988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Repeating the process boosts the probability of success.</a:t>
            </a:r>
            <a:endParaRPr lang="en-US" sz="194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2789992"/>
            <a:ext cx="4869061" cy="264961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777478"/>
            <a:ext cx="74159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152D47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Implementing Grover's Algorithm</a:t>
            </a:r>
            <a:endParaRPr lang="en-US" sz="4860" dirty="0"/>
          </a:p>
        </p:txBody>
      </p:sp>
      <p:sp>
        <p:nvSpPr>
          <p:cNvPr id="7" name="Shape 3"/>
          <p:cNvSpPr/>
          <p:nvPr/>
        </p:nvSpPr>
        <p:spPr>
          <a:xfrm>
            <a:off x="6350437" y="2690813"/>
            <a:ext cx="7415927" cy="1422559"/>
          </a:xfrm>
          <a:prstGeom prst="roundRect">
            <a:avLst>
              <a:gd name="adj" fmla="val 2603"/>
            </a:avLst>
          </a:prstGeom>
          <a:solidFill>
            <a:schemeClr val="bg1"/>
          </a:solidFill>
          <a:ln/>
        </p:spPr>
      </p:sp>
      <p:sp>
        <p:nvSpPr>
          <p:cNvPr id="8" name="Text 4"/>
          <p:cNvSpPr/>
          <p:nvPr/>
        </p:nvSpPr>
        <p:spPr>
          <a:xfrm>
            <a:off x="6597253" y="2937629"/>
            <a:ext cx="3122652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Quantum Circuit Design</a:t>
            </a:r>
            <a:endParaRPr lang="en-US" sz="2430" dirty="0"/>
          </a:p>
        </p:txBody>
      </p:sp>
      <p:sp>
        <p:nvSpPr>
          <p:cNvPr id="9" name="Text 5"/>
          <p:cNvSpPr/>
          <p:nvPr/>
        </p:nvSpPr>
        <p:spPr>
          <a:xfrm>
            <a:off x="6597253" y="3471505"/>
            <a:ext cx="692229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Translating the algorithm into a working quantum circuit.</a:t>
            </a:r>
            <a:endParaRPr lang="en-US" sz="1944" dirty="0"/>
          </a:p>
        </p:txBody>
      </p:sp>
      <p:sp>
        <p:nvSpPr>
          <p:cNvPr id="10" name="Shape 6"/>
          <p:cNvSpPr/>
          <p:nvPr/>
        </p:nvSpPr>
        <p:spPr>
          <a:xfrm>
            <a:off x="6350437" y="4360188"/>
            <a:ext cx="7415927" cy="1422559"/>
          </a:xfrm>
          <a:prstGeom prst="roundRect">
            <a:avLst>
              <a:gd name="adj" fmla="val 2603"/>
            </a:avLst>
          </a:prstGeom>
          <a:solidFill>
            <a:schemeClr val="bg1"/>
          </a:solidFill>
          <a:ln/>
        </p:spPr>
      </p:sp>
      <p:sp>
        <p:nvSpPr>
          <p:cNvPr id="11" name="Text 7"/>
          <p:cNvSpPr/>
          <p:nvPr/>
        </p:nvSpPr>
        <p:spPr>
          <a:xfrm>
            <a:off x="6597253" y="4607004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Qubit Preparation</a:t>
            </a:r>
            <a:endParaRPr lang="en-US" sz="2430" dirty="0"/>
          </a:p>
        </p:txBody>
      </p:sp>
      <p:sp>
        <p:nvSpPr>
          <p:cNvPr id="12" name="Text 8"/>
          <p:cNvSpPr/>
          <p:nvPr/>
        </p:nvSpPr>
        <p:spPr>
          <a:xfrm>
            <a:off x="6597253" y="5140881"/>
            <a:ext cx="692229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Initializing the qubits in the appropriate state.</a:t>
            </a:r>
            <a:endParaRPr lang="en-US" sz="1944" dirty="0"/>
          </a:p>
        </p:txBody>
      </p:sp>
      <p:sp>
        <p:nvSpPr>
          <p:cNvPr id="13" name="Shape 9"/>
          <p:cNvSpPr/>
          <p:nvPr/>
        </p:nvSpPr>
        <p:spPr>
          <a:xfrm>
            <a:off x="6350437" y="6029563"/>
            <a:ext cx="7415927" cy="1422559"/>
          </a:xfrm>
          <a:prstGeom prst="roundRect">
            <a:avLst>
              <a:gd name="adj" fmla="val 2603"/>
            </a:avLst>
          </a:prstGeom>
          <a:solidFill>
            <a:schemeClr val="bg1"/>
          </a:solidFill>
          <a:ln/>
        </p:spPr>
      </p:sp>
      <p:sp>
        <p:nvSpPr>
          <p:cNvPr id="14" name="Text 10"/>
          <p:cNvSpPr/>
          <p:nvPr/>
        </p:nvSpPr>
        <p:spPr>
          <a:xfrm>
            <a:off x="6597253" y="627638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Iterative Refinement</a:t>
            </a:r>
            <a:endParaRPr lang="en-US" sz="2430" dirty="0"/>
          </a:p>
        </p:txBody>
      </p:sp>
      <p:sp>
        <p:nvSpPr>
          <p:cNvPr id="15" name="Text 11"/>
          <p:cNvSpPr/>
          <p:nvPr/>
        </p:nvSpPr>
        <p:spPr>
          <a:xfrm>
            <a:off x="6597253" y="6810256"/>
            <a:ext cx="692229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Performing the oracle and diffusion operations repeatedly.</a:t>
            </a:r>
            <a:endParaRPr lang="en-US" sz="194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4627" y="2282666"/>
            <a:ext cx="4985147" cy="366414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1635" y="866180"/>
            <a:ext cx="7202448" cy="626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33"/>
              </a:lnSpc>
              <a:buNone/>
            </a:pPr>
            <a:r>
              <a:rPr lang="en-US" sz="3946" b="1" dirty="0">
                <a:solidFill>
                  <a:srgbClr val="152D47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Applications of Grover's Algorithm</a:t>
            </a:r>
            <a:endParaRPr lang="en-US" sz="3946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635" y="1793319"/>
            <a:ext cx="501134" cy="50113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01635" y="2494836"/>
            <a:ext cx="2505908" cy="3132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7"/>
              </a:lnSpc>
              <a:buNone/>
            </a:pPr>
            <a:r>
              <a:rPr lang="en-US" sz="1973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Database Search</a:t>
            </a:r>
            <a:endParaRPr lang="en-US" sz="1973" dirty="0"/>
          </a:p>
        </p:txBody>
      </p:sp>
      <p:sp>
        <p:nvSpPr>
          <p:cNvPr id="9" name="Text 4"/>
          <p:cNvSpPr/>
          <p:nvPr/>
        </p:nvSpPr>
        <p:spPr>
          <a:xfrm>
            <a:off x="701635" y="2928342"/>
            <a:ext cx="7740729" cy="3207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6"/>
              </a:lnSpc>
              <a:buNone/>
            </a:pPr>
            <a:r>
              <a:rPr lang="en-US" sz="1579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Finding a specific item in a large database.</a:t>
            </a:r>
            <a:endParaRPr lang="en-US" sz="1579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635" y="3850481"/>
            <a:ext cx="501134" cy="50113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01635" y="4551998"/>
            <a:ext cx="2505908" cy="3132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7"/>
              </a:lnSpc>
              <a:buNone/>
            </a:pPr>
            <a:r>
              <a:rPr lang="en-US" sz="1973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Cryptanalysis</a:t>
            </a:r>
            <a:endParaRPr lang="en-US" sz="1973" dirty="0"/>
          </a:p>
        </p:txBody>
      </p:sp>
      <p:sp>
        <p:nvSpPr>
          <p:cNvPr id="12" name="Text 6"/>
          <p:cNvSpPr/>
          <p:nvPr/>
        </p:nvSpPr>
        <p:spPr>
          <a:xfrm>
            <a:off x="701635" y="4985504"/>
            <a:ext cx="7740729" cy="3207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6"/>
              </a:lnSpc>
              <a:buNone/>
            </a:pPr>
            <a:r>
              <a:rPr lang="en-US" sz="1579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Cracking encrypted codes and passwords.</a:t>
            </a:r>
            <a:endParaRPr lang="en-US" sz="1579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635" y="5907643"/>
            <a:ext cx="501134" cy="50113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01635" y="6609159"/>
            <a:ext cx="2505908" cy="3132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7"/>
              </a:lnSpc>
              <a:buNone/>
            </a:pPr>
            <a:r>
              <a:rPr lang="en-US" sz="1973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Optimization Problems</a:t>
            </a:r>
            <a:endParaRPr lang="en-US" sz="1973" dirty="0"/>
          </a:p>
        </p:txBody>
      </p:sp>
      <p:sp>
        <p:nvSpPr>
          <p:cNvPr id="15" name="Text 8"/>
          <p:cNvSpPr/>
          <p:nvPr/>
        </p:nvSpPr>
        <p:spPr>
          <a:xfrm>
            <a:off x="701635" y="7042666"/>
            <a:ext cx="7740729" cy="3207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6"/>
              </a:lnSpc>
              <a:buNone/>
            </a:pPr>
            <a:r>
              <a:rPr lang="en-US" sz="1579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Solving complex optimization challenges more efficiently.</a:t>
            </a:r>
            <a:endParaRPr lang="en-US" sz="1579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553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5107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85493" y="3478292"/>
            <a:ext cx="7453789" cy="7127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12"/>
              </a:lnSpc>
              <a:buNone/>
            </a:pPr>
            <a:r>
              <a:rPr lang="en-US" sz="4490" b="1" dirty="0">
                <a:solidFill>
                  <a:srgbClr val="152D47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Limitations and Considerations</a:t>
            </a:r>
            <a:endParaRPr lang="en-US" sz="449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493" y="4533066"/>
            <a:ext cx="4153138" cy="91225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 3"/>
          <p:cNvSpPr/>
          <p:nvPr/>
        </p:nvSpPr>
        <p:spPr>
          <a:xfrm>
            <a:off x="1313498" y="5787390"/>
            <a:ext cx="2851071" cy="3563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Noise and Decoherence</a:t>
            </a:r>
            <a:endParaRPr lang="en-US" sz="2245" dirty="0"/>
          </a:p>
        </p:txBody>
      </p:sp>
      <p:sp>
        <p:nvSpPr>
          <p:cNvPr id="8" name="Text 4"/>
          <p:cNvSpPr/>
          <p:nvPr/>
        </p:nvSpPr>
        <p:spPr>
          <a:xfrm>
            <a:off x="1313498" y="6280547"/>
            <a:ext cx="3697129" cy="7298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74"/>
              </a:lnSpc>
              <a:buNone/>
            </a:pPr>
            <a:r>
              <a:rPr lang="en-US" sz="1796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Maintaining quantum state in the face of environmental interference.</a:t>
            </a:r>
            <a:endParaRPr lang="en-US" sz="1796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631" y="4533067"/>
            <a:ext cx="4153138" cy="91225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466636" y="5787390"/>
            <a:ext cx="2851071" cy="3563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Scalability Challenges</a:t>
            </a:r>
            <a:endParaRPr lang="en-US" sz="2245" dirty="0"/>
          </a:p>
        </p:txBody>
      </p:sp>
      <p:sp>
        <p:nvSpPr>
          <p:cNvPr id="11" name="Text 6"/>
          <p:cNvSpPr/>
          <p:nvPr/>
        </p:nvSpPr>
        <p:spPr>
          <a:xfrm>
            <a:off x="5466636" y="6280547"/>
            <a:ext cx="3697129" cy="7298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74"/>
              </a:lnSpc>
              <a:buNone/>
            </a:pPr>
            <a:r>
              <a:rPr lang="en-US" sz="1796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Building large-scale quantum computers with many stable qubits.</a:t>
            </a:r>
            <a:endParaRPr lang="en-US" sz="1796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1769" y="4533067"/>
            <a:ext cx="4153138" cy="91225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619774" y="5787390"/>
            <a:ext cx="2854643" cy="3563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Algorithmic Constraints</a:t>
            </a:r>
            <a:endParaRPr lang="en-US" sz="2245" dirty="0"/>
          </a:p>
        </p:txBody>
      </p:sp>
      <p:sp>
        <p:nvSpPr>
          <p:cNvPr id="14" name="Text 8"/>
          <p:cNvSpPr/>
          <p:nvPr/>
        </p:nvSpPr>
        <p:spPr>
          <a:xfrm>
            <a:off x="9619774" y="6280547"/>
            <a:ext cx="3697129" cy="10947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74"/>
              </a:lnSpc>
              <a:buNone/>
            </a:pPr>
            <a:r>
              <a:rPr lang="en-US" sz="1796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Identifying problems suitable for quantum speedup with Grover's algorithm.</a:t>
            </a:r>
            <a:endParaRPr lang="en-US" sz="1796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1260" y="2910840"/>
            <a:ext cx="3611880" cy="24079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700445"/>
            <a:ext cx="74159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152D47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The Future of Quantum Search Algorithms</a:t>
            </a:r>
            <a:endParaRPr lang="en-US" sz="4860" dirty="0"/>
          </a:p>
        </p:txBody>
      </p:sp>
      <p:sp>
        <p:nvSpPr>
          <p:cNvPr id="7" name="Shape 3"/>
          <p:cNvSpPr/>
          <p:nvPr/>
        </p:nvSpPr>
        <p:spPr>
          <a:xfrm>
            <a:off x="864037" y="2613779"/>
            <a:ext cx="7415927" cy="4915376"/>
          </a:xfrm>
          <a:prstGeom prst="roundRect">
            <a:avLst>
              <a:gd name="adj" fmla="val 753"/>
            </a:avLst>
          </a:prstGeom>
          <a:noFill/>
          <a:ln w="1524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4"/>
          <p:cNvSpPr/>
          <p:nvPr/>
        </p:nvSpPr>
        <p:spPr>
          <a:xfrm>
            <a:off x="879277" y="2629019"/>
            <a:ext cx="7385447" cy="189166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5"/>
          <p:cNvSpPr/>
          <p:nvPr/>
        </p:nvSpPr>
        <p:spPr>
          <a:xfrm>
            <a:off x="1126093" y="2784753"/>
            <a:ext cx="3195280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Continued Algorithm Improvements</a:t>
            </a:r>
            <a:endParaRPr lang="en-US" sz="1944" dirty="0"/>
          </a:p>
        </p:txBody>
      </p:sp>
      <p:sp>
        <p:nvSpPr>
          <p:cNvPr id="10" name="Text 6"/>
          <p:cNvSpPr/>
          <p:nvPr/>
        </p:nvSpPr>
        <p:spPr>
          <a:xfrm>
            <a:off x="4822627" y="2784753"/>
            <a:ext cx="3195280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Enhancing Grover's algorithm and developing new quantum search methods.</a:t>
            </a:r>
            <a:endParaRPr lang="en-US" sz="1944" dirty="0"/>
          </a:p>
        </p:txBody>
      </p:sp>
      <p:sp>
        <p:nvSpPr>
          <p:cNvPr id="11" name="Shape 7"/>
          <p:cNvSpPr/>
          <p:nvPr/>
        </p:nvSpPr>
        <p:spPr>
          <a:xfrm>
            <a:off x="879277" y="4520684"/>
            <a:ext cx="7385447" cy="1496616"/>
          </a:xfrm>
          <a:prstGeom prst="rect">
            <a:avLst/>
          </a:prstGeom>
          <a:solidFill>
            <a:schemeClr val="bg1">
              <a:alpha val="4000"/>
            </a:schemeClr>
          </a:solidFill>
          <a:ln/>
        </p:spPr>
      </p:sp>
      <p:sp>
        <p:nvSpPr>
          <p:cNvPr id="12" name="Text 8"/>
          <p:cNvSpPr/>
          <p:nvPr/>
        </p:nvSpPr>
        <p:spPr>
          <a:xfrm>
            <a:off x="1126093" y="4676418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Hardware Advancements</a:t>
            </a:r>
            <a:endParaRPr lang="en-US" sz="1944" dirty="0"/>
          </a:p>
        </p:txBody>
      </p:sp>
      <p:sp>
        <p:nvSpPr>
          <p:cNvPr id="13" name="Text 9"/>
          <p:cNvSpPr/>
          <p:nvPr/>
        </p:nvSpPr>
        <p:spPr>
          <a:xfrm>
            <a:off x="4822627" y="4676418"/>
            <a:ext cx="3195280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Building larger, more stable quantum computers to unlock new potential.</a:t>
            </a:r>
            <a:endParaRPr lang="en-US" sz="1944" dirty="0"/>
          </a:p>
        </p:txBody>
      </p:sp>
      <p:sp>
        <p:nvSpPr>
          <p:cNvPr id="14" name="Shape 10"/>
          <p:cNvSpPr/>
          <p:nvPr/>
        </p:nvSpPr>
        <p:spPr>
          <a:xfrm>
            <a:off x="879277" y="6017300"/>
            <a:ext cx="7385447" cy="149661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1"/>
          <p:cNvSpPr/>
          <p:nvPr/>
        </p:nvSpPr>
        <p:spPr>
          <a:xfrm>
            <a:off x="1126093" y="6173033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Real-World Applications</a:t>
            </a:r>
            <a:endParaRPr lang="en-US" sz="1944" dirty="0"/>
          </a:p>
        </p:txBody>
      </p:sp>
      <p:sp>
        <p:nvSpPr>
          <p:cNvPr id="16" name="Text 12"/>
          <p:cNvSpPr/>
          <p:nvPr/>
        </p:nvSpPr>
        <p:spPr>
          <a:xfrm>
            <a:off x="4822627" y="6173033"/>
            <a:ext cx="3195280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Deploying quantum search algorithms to solve complex problems in industries.</a:t>
            </a:r>
            <a:endParaRPr lang="en-US" sz="194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310</Words>
  <Application>Microsoft Office PowerPoint</Application>
  <PresentationFormat>Custom</PresentationFormat>
  <Paragraphs>68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Crimson Pro</vt:lpstr>
      <vt:lpstr>Heebo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puli sanjeev</cp:lastModifiedBy>
  <cp:revision>3</cp:revision>
  <dcterms:created xsi:type="dcterms:W3CDTF">2024-07-31T08:47:24Z</dcterms:created>
  <dcterms:modified xsi:type="dcterms:W3CDTF">2024-07-31T09:04:22Z</dcterms:modified>
</cp:coreProperties>
</file>