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4" r:id="rId4"/>
    <p:sldId id="272" r:id="rId5"/>
    <p:sldId id="275" r:id="rId6"/>
    <p:sldId id="276" r:id="rId7"/>
    <p:sldId id="260" r:id="rId8"/>
    <p:sldId id="261" r:id="rId9"/>
    <p:sldId id="262" r:id="rId10"/>
    <p:sldId id="263" r:id="rId11"/>
    <p:sldId id="264" r:id="rId12"/>
    <p:sldId id="265" r:id="rId13"/>
    <p:sldId id="266" r:id="rId14"/>
    <p:sldId id="267" r:id="rId15"/>
    <p:sldId id="268" r:id="rId16"/>
    <p:sldId id="270" r:id="rId17"/>
    <p:sldId id="271"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45F45-6B5A-41D4-92D1-BD580D4E660D}" v="61" dt="2024-09-22T08:25:18.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4C99-F38D-CCE7-3BB4-6B1ED751157E}"/>
              </a:ext>
            </a:extLst>
          </p:cNvPr>
          <p:cNvSpPr>
            <a:spLocks noGrp="1"/>
          </p:cNvSpPr>
          <p:nvPr>
            <p:ph type="ctrTitle"/>
          </p:nvPr>
        </p:nvSpPr>
        <p:spPr>
          <a:xfrm>
            <a:off x="605354" y="427928"/>
            <a:ext cx="11419498" cy="1506683"/>
          </a:xfrm>
        </p:spPr>
        <p:txBody>
          <a:bodyPr>
            <a:normAutofit fontScale="90000"/>
          </a:bodyPr>
          <a:lstStyle/>
          <a:p>
            <a:pPr algn="ctr"/>
            <a:r>
              <a:rPr lang="en-IN" sz="4000" dirty="0">
                <a:solidFill>
                  <a:srgbClr val="FFFF00"/>
                </a:solidFill>
                <a:latin typeface="Algerian" panose="04020705040A02060702" pitchFamily="82" charset="0"/>
              </a:rPr>
              <a:t> GOVERNMENT FIRST GRADE COLLEGE SORAB</a:t>
            </a:r>
            <a:br>
              <a:rPr lang="en-IN" sz="4000" dirty="0">
                <a:solidFill>
                  <a:srgbClr val="FFFF00"/>
                </a:solidFill>
                <a:latin typeface="Algerian" panose="04020705040A02060702" pitchFamily="82" charset="0"/>
              </a:rPr>
            </a:br>
            <a:br>
              <a:rPr lang="en-IN" sz="4000" dirty="0">
                <a:solidFill>
                  <a:srgbClr val="002060"/>
                </a:solidFill>
                <a:latin typeface="Algerian" panose="04020705040A02060702" pitchFamily="82" charset="0"/>
              </a:rPr>
            </a:br>
            <a:r>
              <a:rPr lang="en-IN" sz="4000" dirty="0">
                <a:solidFill>
                  <a:srgbClr val="002060"/>
                </a:solidFill>
                <a:latin typeface="Algerian" panose="04020705040A02060702" pitchFamily="82" charset="0"/>
              </a:rPr>
              <a:t> DEPARTMENT OF BCA</a:t>
            </a:r>
          </a:p>
        </p:txBody>
      </p:sp>
      <p:sp>
        <p:nvSpPr>
          <p:cNvPr id="3" name="Subtitle 2">
            <a:extLst>
              <a:ext uri="{FF2B5EF4-FFF2-40B4-BE49-F238E27FC236}">
                <a16:creationId xmlns:a16="http://schemas.microsoft.com/office/drawing/2014/main" id="{8323CA20-A056-9E92-B3E5-4D8823352EC9}"/>
              </a:ext>
            </a:extLst>
          </p:cNvPr>
          <p:cNvSpPr>
            <a:spLocks noGrp="1"/>
          </p:cNvSpPr>
          <p:nvPr>
            <p:ph type="subTitle" idx="1"/>
          </p:nvPr>
        </p:nvSpPr>
        <p:spPr>
          <a:xfrm>
            <a:off x="98324" y="2182091"/>
            <a:ext cx="11926528" cy="4133682"/>
          </a:xfrm>
        </p:spPr>
        <p:txBody>
          <a:bodyPr/>
          <a:lstStyle/>
          <a:p>
            <a:r>
              <a:rPr lang="en-US"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Algerian" panose="04020705040A02060702" pitchFamily="82" charset="0"/>
                <a:cs typeface="Times New Roman" panose="02020603050405020304" pitchFamily="18" charset="0"/>
              </a:rPr>
              <a:t>         PRESENTATION ON</a:t>
            </a:r>
          </a:p>
          <a:p>
            <a:pPr algn="just"/>
            <a:r>
              <a:rPr lang="en-US" b="1" dirty="0">
                <a:solidFill>
                  <a:srgbClr val="FFFF00"/>
                </a:solidFill>
                <a:latin typeface="Algerian" panose="04020705040A02060702" pitchFamily="82" charset="0"/>
                <a:cs typeface="Times New Roman" panose="02020603050405020304" pitchFamily="18" charset="0"/>
              </a:rPr>
              <a:t>		</a:t>
            </a:r>
            <a:r>
              <a:rPr lang="en-US" b="1" dirty="0">
                <a:solidFill>
                  <a:srgbClr val="FF0000"/>
                </a:solidFill>
                <a:latin typeface="Algerian" panose="04020705040A02060702" pitchFamily="82" charset="0"/>
                <a:cs typeface="Times New Roman" panose="02020603050405020304" pitchFamily="18" charset="0"/>
              </a:rPr>
              <a:t>     </a:t>
            </a:r>
            <a:r>
              <a:rPr lang="en-US" sz="3200" b="1" dirty="0">
                <a:solidFill>
                  <a:srgbClr val="FF000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SIGN LANGUAGE DETECTION USING ML &amp; NLP</a:t>
            </a:r>
          </a:p>
          <a:p>
            <a:endParaRPr lang="en-US" dirty="0">
              <a:solidFill>
                <a:srgbClr val="FFFF00"/>
              </a:solidFill>
              <a:latin typeface="Algerian" panose="04020705040A02060702" pitchFamily="82" charset="0"/>
              <a:cs typeface="Times New Roman" panose="02020603050405020304" pitchFamily="18" charset="0"/>
            </a:endParaRPr>
          </a:p>
          <a:p>
            <a:r>
              <a:rPr lang="en-US" dirty="0">
                <a:solidFill>
                  <a:srgbClr val="FFFF00"/>
                </a:solidFill>
                <a:latin typeface="Algerian" panose="04020705040A02060702" pitchFamily="82" charset="0"/>
                <a:cs typeface="Times New Roman" panose="02020603050405020304" pitchFamily="18" charset="0"/>
              </a:rPr>
              <a:t>					           </a:t>
            </a:r>
            <a:r>
              <a:rPr lang="en-US" b="1" dirty="0">
                <a:solidFill>
                  <a:schemeClr val="tx1"/>
                </a:solidFill>
                <a:latin typeface="Algerian" panose="04020705040A02060702" pitchFamily="82" charset="0"/>
                <a:cs typeface="Times New Roman" panose="02020603050405020304" pitchFamily="18" charset="0"/>
              </a:rPr>
              <a:t>SUBMITTED BY</a:t>
            </a:r>
          </a:p>
          <a:p>
            <a:pPr algn="just"/>
            <a:r>
              <a:rPr lang="en-US" dirty="0">
                <a:solidFill>
                  <a:srgbClr val="FFFF00"/>
                </a:solidFill>
                <a:latin typeface="Algerian" panose="04020705040A02060702" pitchFamily="82" charset="0"/>
                <a:cs typeface="Times New Roman" panose="02020603050405020304" pitchFamily="18" charset="0"/>
              </a:rPr>
              <a:t> 					</a:t>
            </a:r>
            <a:r>
              <a:rPr lang="en-US" b="1"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SANJAY M</a:t>
            </a:r>
            <a:r>
              <a:rPr lang="en-IN" b="1"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 – U06Go21S0019</a:t>
            </a:r>
          </a:p>
          <a:p>
            <a:r>
              <a:rPr lang="en-IN" dirty="0">
                <a:solidFill>
                  <a:srgbClr val="FFFF00"/>
                </a:solidFill>
                <a:latin typeface="Algerian" panose="04020705040A02060702" pitchFamily="82" charset="0"/>
                <a:cs typeface="Times New Roman" panose="02020603050405020304" pitchFamily="18" charset="0"/>
              </a:rPr>
              <a:t>		</a:t>
            </a:r>
            <a:r>
              <a:rPr lang="en-IN" dirty="0">
                <a:solidFill>
                  <a:schemeClr val="accent5">
                    <a:lumMod val="20000"/>
                    <a:lumOff val="80000"/>
                  </a:schemeClr>
                </a:solidFill>
                <a:latin typeface="Algerian" panose="04020705040A02060702" pitchFamily="82" charset="0"/>
                <a:cs typeface="Times New Roman" panose="02020603050405020304" pitchFamily="18" charset="0"/>
              </a:rPr>
              <a:t>                                   	              </a:t>
            </a:r>
            <a:r>
              <a:rPr lang="en-IN" b="1" dirty="0">
                <a:solidFill>
                  <a:schemeClr val="tx1"/>
                </a:solidFill>
                <a:latin typeface="Algerian" panose="04020705040A02060702" pitchFamily="82" charset="0"/>
                <a:cs typeface="Times New Roman" panose="02020603050405020304" pitchFamily="18" charset="0"/>
              </a:rPr>
              <a:t>GUIDED BY</a:t>
            </a:r>
          </a:p>
          <a:p>
            <a:pPr algn="just"/>
            <a:r>
              <a:rPr lang="en-IN" b="1" cap="none" dirty="0">
                <a:solidFill>
                  <a:srgbClr val="002060"/>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                                            	         </a:t>
            </a:r>
            <a:r>
              <a:rPr lang="en-IN" b="1" cap="none"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Mrs </a:t>
            </a:r>
            <a:r>
              <a:rPr lang="en-IN" b="1"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Madhura Yadav m p. </a:t>
            </a:r>
            <a:r>
              <a:rPr lang="en-IN" sz="1050" b="1" cap="none" dirty="0" err="1">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M.Phil,Ph.D</a:t>
            </a:r>
            <a:endParaRPr lang="en-US" sz="1050" b="1"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5405289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CC19-0EA8-12A4-532E-AC3010E9C087}"/>
              </a:ext>
            </a:extLst>
          </p:cNvPr>
          <p:cNvSpPr>
            <a:spLocks noGrp="1"/>
          </p:cNvSpPr>
          <p:nvPr>
            <p:ph type="title"/>
          </p:nvPr>
        </p:nvSpPr>
        <p:spPr>
          <a:xfrm>
            <a:off x="1141413" y="0"/>
            <a:ext cx="9905998" cy="688258"/>
          </a:xfrm>
        </p:spPr>
        <p:txBody>
          <a:bodyPr/>
          <a:lstStyle/>
          <a:p>
            <a:endParaRPr lang="en-IN" dirty="0"/>
          </a:p>
        </p:txBody>
      </p:sp>
      <p:sp>
        <p:nvSpPr>
          <p:cNvPr id="3" name="Content Placeholder 2">
            <a:extLst>
              <a:ext uri="{FF2B5EF4-FFF2-40B4-BE49-F238E27FC236}">
                <a16:creationId xmlns:a16="http://schemas.microsoft.com/office/drawing/2014/main" id="{E12799F4-27AE-DB06-25F7-B625A9F4BB76}"/>
              </a:ext>
            </a:extLst>
          </p:cNvPr>
          <p:cNvSpPr>
            <a:spLocks noGrp="1"/>
          </p:cNvSpPr>
          <p:nvPr>
            <p:ph idx="1"/>
          </p:nvPr>
        </p:nvSpPr>
        <p:spPr>
          <a:xfrm>
            <a:off x="1141412" y="865238"/>
            <a:ext cx="9905999" cy="5604387"/>
          </a:xfrm>
        </p:spPr>
        <p:txBody>
          <a:bodyPr/>
          <a:lstStyle/>
          <a:p>
            <a:pPr>
              <a:buFont typeface="Wingdings" panose="05000000000000000000" pitchFamily="2" charset="2"/>
              <a:buChar char="v"/>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Cascading style sheet </a:t>
            </a:r>
            <a:r>
              <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1600" dirty="0">
                <a:effectLst/>
                <a:latin typeface="Times New Roman" panose="02020603050405020304" pitchFamily="18" charset="0"/>
                <a:ea typeface="Calibri" panose="020F0502020204030204" pitchFamily="34" charset="0"/>
              </a:rPr>
              <a:t> CSS defines how HTML elements should be displayed in terms of colours, fonts, spacing, positioning, and overall visual effects</a:t>
            </a:r>
            <a:endParaRPr lang="en-IN"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AC2585-9646-1867-2CA1-6394F00D44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945" y="1830336"/>
            <a:ext cx="1598664" cy="15986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3E0876B6-1C33-C358-3636-8CDF7BCD25A4}"/>
              </a:ext>
            </a:extLst>
          </p:cNvPr>
          <p:cNvSpPr/>
          <p:nvPr/>
        </p:nvSpPr>
        <p:spPr>
          <a:xfrm>
            <a:off x="4886632" y="1700981"/>
            <a:ext cx="1917291" cy="1927122"/>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16440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F252-D51C-B5DB-6969-379B52282C5D}"/>
              </a:ext>
            </a:extLst>
          </p:cNvPr>
          <p:cNvSpPr>
            <a:spLocks noGrp="1"/>
          </p:cNvSpPr>
          <p:nvPr>
            <p:ph type="title"/>
          </p:nvPr>
        </p:nvSpPr>
        <p:spPr>
          <a:xfrm>
            <a:off x="1141413" y="97408"/>
            <a:ext cx="9905998" cy="659676"/>
          </a:xfrm>
        </p:spPr>
        <p:txBody>
          <a:bodyPr/>
          <a:lstStyle/>
          <a:p>
            <a:endParaRPr lang="en-IN" dirty="0"/>
          </a:p>
        </p:txBody>
      </p:sp>
      <p:sp>
        <p:nvSpPr>
          <p:cNvPr id="3" name="Content Placeholder 2">
            <a:extLst>
              <a:ext uri="{FF2B5EF4-FFF2-40B4-BE49-F238E27FC236}">
                <a16:creationId xmlns:a16="http://schemas.microsoft.com/office/drawing/2014/main" id="{4A888FB8-E7AC-9700-BF82-E0EC18F1B10E}"/>
              </a:ext>
            </a:extLst>
          </p:cNvPr>
          <p:cNvSpPr>
            <a:spLocks noGrp="1"/>
          </p:cNvSpPr>
          <p:nvPr>
            <p:ph idx="1"/>
          </p:nvPr>
        </p:nvSpPr>
        <p:spPr>
          <a:xfrm>
            <a:off x="1141412" y="934064"/>
            <a:ext cx="9905999" cy="5466735"/>
          </a:xfrm>
        </p:spPr>
        <p:txBody>
          <a:bodyPr/>
          <a:lstStyle/>
          <a:p>
            <a:pPr marL="0" indent="0">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Backend – Development :</a:t>
            </a:r>
          </a:p>
          <a:p>
            <a:pPr>
              <a:buFont typeface="Wingdings" panose="05000000000000000000" pitchFamily="2" charset="2"/>
              <a:buChar char="v"/>
            </a:pPr>
            <a:r>
              <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a:t>
            </a:r>
          </a:p>
          <a:p>
            <a:pPr marL="0" indent="0">
              <a:buNone/>
            </a:pPr>
            <a:endParaRPr lang="en-US"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IN"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IN"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IN"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1600" dirty="0">
                <a:effectLst/>
                <a:latin typeface="Times New Roman" panose="02020603050405020304" pitchFamily="18" charset="0"/>
                <a:ea typeface="Calibri" panose="020F0502020204030204" pitchFamily="34" charset="0"/>
              </a:rPr>
              <a:t>Python is a high-level, interpreted programming language known for its simplicity and readability. Developed by Guido van Rossum and first released in 1991. </a:t>
            </a:r>
            <a:r>
              <a:rPr lang="en-IN" sz="1600" kern="100" dirty="0">
                <a:effectLst/>
                <a:latin typeface="Times New Roman" panose="02020603050405020304" pitchFamily="18" charset="0"/>
                <a:ea typeface="Calibri" panose="020F0502020204030204" pitchFamily="34" charset="0"/>
              </a:rPr>
              <a:t>Python supports multiple programming paradigms, including procedural, object-oriented, and functional programming, and comes with a comprehensive standard library that supports a wide range of tasks, from web development and data analysis to artificial intelligence and scientific computing.</a:t>
            </a:r>
          </a:p>
          <a:p>
            <a:pPr marL="0" indent="0">
              <a:buNone/>
            </a:pPr>
            <a:endParaRPr lang="en-IN"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DB607A-A65B-83C4-2C2C-70340F4B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773" y="2538401"/>
            <a:ext cx="3343275" cy="1129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69435217-BB62-B2A7-1276-30ED02C88588}"/>
              </a:ext>
            </a:extLst>
          </p:cNvPr>
          <p:cNvSpPr/>
          <p:nvPr/>
        </p:nvSpPr>
        <p:spPr>
          <a:xfrm>
            <a:off x="4267200" y="2418735"/>
            <a:ext cx="3647768" cy="1347020"/>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5494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8453-9A9A-8940-65BC-080B61F0A4C8}"/>
              </a:ext>
            </a:extLst>
          </p:cNvPr>
          <p:cNvSpPr>
            <a:spLocks noGrp="1"/>
          </p:cNvSpPr>
          <p:nvPr>
            <p:ph type="title"/>
          </p:nvPr>
        </p:nvSpPr>
        <p:spPr>
          <a:xfrm>
            <a:off x="1239735" y="0"/>
            <a:ext cx="9905998" cy="1478570"/>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Libraries Overview</a:t>
            </a:r>
            <a:endParaRPr lang="en-IN" sz="54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D0F05E2-0307-76B3-3BC2-E4D5F128BA6D}"/>
              </a:ext>
            </a:extLst>
          </p:cNvPr>
          <p:cNvSpPr>
            <a:spLocks noGrp="1"/>
          </p:cNvSpPr>
          <p:nvPr>
            <p:ph idx="1"/>
          </p:nvPr>
        </p:nvSpPr>
        <p:spPr>
          <a:xfrm>
            <a:off x="1141412" y="1032386"/>
            <a:ext cx="9905999" cy="5139814"/>
          </a:xfrm>
        </p:spPr>
        <p:txBody>
          <a:bodyPr/>
          <a:lstStyle/>
          <a:p>
            <a:pPr marL="514350" indent="-285750" algn="just">
              <a:lnSpc>
                <a:spcPct val="107000"/>
              </a:lnSpc>
              <a:spcAft>
                <a:spcPts val="800"/>
              </a:spcAft>
              <a:buFont typeface="Wingdings" panose="05000000000000000000" pitchFamily="2" charset="2"/>
              <a:buChar char="v"/>
            </a:pPr>
            <a:r>
              <a:rPr lang="en-US" sz="18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Open CV :</a:t>
            </a:r>
            <a:endParaRPr lang="en-IN" sz="18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indent="0" algn="just">
              <a:lnSpc>
                <a:spcPct val="107000"/>
              </a:lnSpc>
              <a:spcAft>
                <a:spcPts val="800"/>
              </a:spcAft>
              <a:buNone/>
            </a:pPr>
            <a:r>
              <a:rPr lang="en-IN" sz="1600" kern="100" dirty="0">
                <a:effectLst/>
                <a:latin typeface="Times New Roman" panose="02020603050405020304" pitchFamily="18" charset="0"/>
                <a:ea typeface="Calibri" panose="020F0502020204030204" pitchFamily="34" charset="0"/>
              </a:rPr>
              <a:t>OpenCV is an open-source computer vision and machine learning </a:t>
            </a:r>
            <a:r>
              <a:rPr lang="en-IN" sz="16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software</a:t>
            </a:r>
            <a:r>
              <a:rPr lang="en-IN" sz="1600" kern="100" dirty="0">
                <a:effectLst/>
                <a:latin typeface="Times New Roman" panose="02020603050405020304" pitchFamily="18" charset="0"/>
                <a:ea typeface="Calibri" panose="020F0502020204030204" pitchFamily="34" charset="0"/>
              </a:rPr>
              <a:t> library. </a:t>
            </a:r>
            <a:endParaRPr lang="en-IN" sz="1600" kern="100" dirty="0">
              <a:latin typeface="Times New Roman" panose="02020603050405020304" pitchFamily="18" charset="0"/>
              <a:ea typeface="Calibri" panose="020F0502020204030204" pitchFamily="34" charset="0"/>
            </a:endParaRPr>
          </a:p>
          <a:p>
            <a:pPr indent="0" algn="just">
              <a:lnSpc>
                <a:spcPct val="107000"/>
              </a:lnSpc>
              <a:spcAft>
                <a:spcPts val="800"/>
              </a:spcAft>
              <a:buNone/>
            </a:pPr>
            <a:r>
              <a:rPr lang="en-IN" sz="1600" b="1" kern="0" dirty="0">
                <a:solidFill>
                  <a:schemeClr val="bg1"/>
                </a:solidFill>
                <a:effectLst/>
                <a:latin typeface="Times New Roman" panose="02020603050405020304" pitchFamily="18" charset="0"/>
                <a:ea typeface="Times New Roman" panose="02020603050405020304" pitchFamily="18" charset="0"/>
              </a:rPr>
              <a:t>Image Processing</a:t>
            </a:r>
            <a:r>
              <a:rPr lang="en-IN" sz="1600" kern="0" dirty="0">
                <a:solidFill>
                  <a:srgbClr val="002060"/>
                </a:solidFill>
                <a:effectLst/>
                <a:latin typeface="Times New Roman" panose="02020603050405020304" pitchFamily="18" charset="0"/>
                <a:ea typeface="Times New Roman" panose="02020603050405020304" pitchFamily="18" charset="0"/>
              </a:rPr>
              <a:t>: </a:t>
            </a:r>
            <a:r>
              <a:rPr lang="en-IN" sz="1600" kern="0" dirty="0">
                <a:effectLst/>
                <a:latin typeface="Times New Roman" panose="02020603050405020304" pitchFamily="18" charset="0"/>
                <a:ea typeface="Times New Roman" panose="02020603050405020304" pitchFamily="18" charset="0"/>
              </a:rPr>
              <a:t>OpenCV provides a comprehensive set of tools for manipulating images, including filtering, edge detection, thresholding, and geometric transformations like resizing, rotation, and perspective correction.</a:t>
            </a:r>
            <a:endParaRPr lang="en-IN" sz="1600" kern="100" dirty="0">
              <a:effectLst/>
              <a:latin typeface="Times New Roman" panose="02020603050405020304" pitchFamily="18" charset="0"/>
              <a:ea typeface="Calibri" panose="020F0502020204030204" pitchFamily="34" charset="0"/>
            </a:endParaRPr>
          </a:p>
          <a:p>
            <a:pPr indent="0" algn="just">
              <a:lnSpc>
                <a:spcPct val="107000"/>
              </a:lnSpc>
              <a:spcAft>
                <a:spcPts val="800"/>
              </a:spcAft>
              <a:buNone/>
            </a:pPr>
            <a:r>
              <a:rPr lang="en-IN" sz="1600" b="1" kern="0" dirty="0">
                <a:solidFill>
                  <a:schemeClr val="bg1"/>
                </a:solidFill>
                <a:effectLst/>
                <a:latin typeface="Times New Roman" panose="02020603050405020304" pitchFamily="18" charset="0"/>
                <a:ea typeface="Times New Roman" panose="02020603050405020304" pitchFamily="18" charset="0"/>
              </a:rPr>
              <a:t>Video Analysis</a:t>
            </a:r>
            <a:r>
              <a:rPr lang="en-IN" sz="1600" kern="0" dirty="0">
                <a:solidFill>
                  <a:schemeClr val="bg1"/>
                </a:solidFill>
                <a:effectLst/>
                <a:latin typeface="Times New Roman" panose="02020603050405020304" pitchFamily="18" charset="0"/>
                <a:ea typeface="Times New Roman" panose="02020603050405020304" pitchFamily="18" charset="0"/>
              </a:rPr>
              <a:t>:</a:t>
            </a:r>
            <a:r>
              <a:rPr lang="en-IN" sz="1600" kern="0" dirty="0">
                <a:effectLst/>
                <a:latin typeface="Times New Roman" panose="02020603050405020304" pitchFamily="18" charset="0"/>
                <a:ea typeface="Times New Roman" panose="02020603050405020304" pitchFamily="18" charset="0"/>
              </a:rPr>
              <a:t> It supports processing and </a:t>
            </a:r>
            <a:r>
              <a:rPr lang="en-IN" sz="1600" kern="0" dirty="0" err="1">
                <a:effectLst/>
                <a:latin typeface="Times New Roman" panose="02020603050405020304" pitchFamily="18" charset="0"/>
                <a:ea typeface="Times New Roman" panose="02020603050405020304" pitchFamily="18" charset="0"/>
              </a:rPr>
              <a:t>analyzing</a:t>
            </a:r>
            <a:r>
              <a:rPr lang="en-IN" sz="1600" kern="0" dirty="0">
                <a:effectLst/>
                <a:latin typeface="Times New Roman" panose="02020603050405020304" pitchFamily="18" charset="0"/>
                <a:ea typeface="Times New Roman" panose="02020603050405020304" pitchFamily="18" charset="0"/>
              </a:rPr>
              <a:t> video feeds, including tasks like object detection, motion detection, background subtraction, and tracking.</a:t>
            </a:r>
            <a:endParaRPr lang="en-IN" sz="1600" kern="100" dirty="0">
              <a:effectLst/>
              <a:latin typeface="Times New Roman" panose="02020603050405020304" pitchFamily="18" charset="0"/>
              <a:ea typeface="Calibri" panose="020F0502020204030204" pitchFamily="34" charset="0"/>
            </a:endParaRPr>
          </a:p>
          <a:p>
            <a:pPr indent="0" algn="just">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endParaRPr>
          </a:p>
          <a:p>
            <a:pPr indent="0" algn="just">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7D0D14D-9F60-C0F3-6A50-864EC2CC52E4}"/>
              </a:ext>
            </a:extLst>
          </p:cNvPr>
          <p:cNvPicPr>
            <a:picLocks noChangeAspect="1"/>
          </p:cNvPicPr>
          <p:nvPr/>
        </p:nvPicPr>
        <p:blipFill>
          <a:blip r:embed="rId2"/>
          <a:stretch>
            <a:fillRect/>
          </a:stretch>
        </p:blipFill>
        <p:spPr>
          <a:xfrm>
            <a:off x="4417040" y="3859245"/>
            <a:ext cx="3551388" cy="2312955"/>
          </a:xfrm>
          <a:prstGeom prst="rect">
            <a:avLst/>
          </a:prstGeom>
        </p:spPr>
      </p:pic>
    </p:spTree>
    <p:extLst>
      <p:ext uri="{BB962C8B-B14F-4D97-AF65-F5344CB8AC3E}">
        <p14:creationId xmlns:p14="http://schemas.microsoft.com/office/powerpoint/2010/main" val="3767010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48FD3-F8ED-595B-BC61-1A20E7D937EA}"/>
              </a:ext>
            </a:extLst>
          </p:cNvPr>
          <p:cNvSpPr>
            <a:spLocks noGrp="1"/>
          </p:cNvSpPr>
          <p:nvPr>
            <p:ph idx="1"/>
          </p:nvPr>
        </p:nvSpPr>
        <p:spPr>
          <a:xfrm>
            <a:off x="1141412" y="168063"/>
            <a:ext cx="9905999" cy="6689937"/>
          </a:xfrm>
        </p:spPr>
        <p:txBody>
          <a:bodyPr/>
          <a:lstStyle/>
          <a:p>
            <a:pPr>
              <a:buFont typeface="Wingdings" panose="05000000000000000000" pitchFamily="2" charset="2"/>
              <a:buChar char="v"/>
            </a:pPr>
            <a:r>
              <a:rPr lang="en-US" sz="18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NumPy : </a:t>
            </a:r>
          </a:p>
          <a:p>
            <a:pPr marL="0" indent="0">
              <a:buNone/>
            </a:pPr>
            <a:r>
              <a:rPr lang="en-IN" sz="1600" dirty="0">
                <a:effectLst/>
                <a:latin typeface="Times New Roman" panose="02020603050405020304" pitchFamily="18" charset="0"/>
                <a:ea typeface="Calibri" panose="020F0502020204030204" pitchFamily="34" charset="0"/>
              </a:rPr>
              <a:t>NumPy is a crucial library for scientific computing in Python, providing powerful tools for handling and processing numerical data.</a:t>
            </a:r>
            <a:endParaRPr lang="en-IN" sz="16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a:p>
            <a:pPr>
              <a:buFont typeface="Wingdings" panose="05000000000000000000" pitchFamily="2" charset="2"/>
              <a:buChar char="v"/>
            </a:pPr>
            <a:r>
              <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Threading :</a:t>
            </a:r>
          </a:p>
          <a:p>
            <a:pPr marL="0" indent="0">
              <a:buNone/>
            </a:pPr>
            <a:r>
              <a:rPr lang="en-IN" sz="1600" dirty="0">
                <a:effectLst/>
                <a:latin typeface="Times New Roman" panose="02020603050405020304" pitchFamily="18" charset="0"/>
                <a:ea typeface="Calibri" panose="020F0502020204030204" pitchFamily="34" charset="0"/>
              </a:rPr>
              <a:t>The threading module in Python is a powerful tool that enables concurrent execution within a program by allowing multiple threads to run in parallel.</a:t>
            </a:r>
          </a:p>
          <a:p>
            <a:pPr>
              <a:buFont typeface="Wingdings" panose="05000000000000000000" pitchFamily="2" charset="2"/>
              <a:buChar char="v"/>
            </a:pPr>
            <a:r>
              <a:rPr lang="en-US" sz="1800" b="1" dirty="0">
                <a:solidFill>
                  <a:srgbClr val="FFFF00"/>
                </a:solidFill>
                <a:effectLst/>
                <a:latin typeface="Times New Roman" panose="02020603050405020304" pitchFamily="18" charset="0"/>
                <a:ea typeface="Calibri" panose="020F0502020204030204" pitchFamily="34" charset="0"/>
              </a:rPr>
              <a:t> TensorFlow :</a:t>
            </a:r>
          </a:p>
          <a:p>
            <a:pPr marL="0" indent="0">
              <a:buNone/>
            </a:pPr>
            <a:r>
              <a:rPr lang="en-IN" sz="1600" dirty="0">
                <a:effectLst/>
                <a:latin typeface="Times New Roman" panose="02020603050405020304" pitchFamily="18" charset="0"/>
                <a:ea typeface="Calibri" panose="020F0502020204030204" pitchFamily="34" charset="0"/>
              </a:rPr>
              <a:t>TensorFlow is a comprehensive open-source library developed by Google that is widely used for machine learning and deep learning applications. It provides a flexible platform for building and deploying machine learning models, from research prototypes to production systems.</a:t>
            </a:r>
          </a:p>
          <a:p>
            <a:pPr>
              <a:buFont typeface="Wingdings" panose="05000000000000000000" pitchFamily="2" charset="2"/>
              <a:buChar char="v"/>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t>
            </a:r>
            <a:r>
              <a:rPr lang="en-US" sz="1800" b="1" dirty="0" err="1">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cvzoneHandTrackingModule</a:t>
            </a: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a:t>
            </a:r>
          </a:p>
          <a:p>
            <a:pPr marL="0" indent="0">
              <a:buNone/>
            </a:pPr>
            <a:r>
              <a:rPr lang="en-IN" sz="1600" dirty="0">
                <a:effectLst/>
                <a:latin typeface="Times New Roman" panose="02020603050405020304" pitchFamily="18" charset="0"/>
                <a:ea typeface="Calibri" panose="020F0502020204030204" pitchFamily="34" charset="0"/>
              </a:rPr>
              <a:t>The </a:t>
            </a:r>
            <a:r>
              <a:rPr lang="en-IN" sz="1600" dirty="0" err="1">
                <a:effectLst/>
                <a:latin typeface="Times New Roman" panose="02020603050405020304" pitchFamily="18" charset="0"/>
                <a:ea typeface="Calibri" panose="020F0502020204030204" pitchFamily="34" charset="0"/>
              </a:rPr>
              <a:t>cvzone.HandTrackingModule</a:t>
            </a:r>
            <a:r>
              <a:rPr lang="en-IN" sz="1600" dirty="0">
                <a:effectLst/>
                <a:latin typeface="Times New Roman" panose="02020603050405020304" pitchFamily="18" charset="0"/>
                <a:ea typeface="Calibri" panose="020F0502020204030204" pitchFamily="34" charset="0"/>
              </a:rPr>
              <a:t> is a specialized module within the </a:t>
            </a:r>
            <a:r>
              <a:rPr lang="en-IN" sz="1600" dirty="0" err="1">
                <a:effectLst/>
                <a:latin typeface="Times New Roman" panose="02020603050405020304" pitchFamily="18" charset="0"/>
                <a:ea typeface="Calibri" panose="020F0502020204030204" pitchFamily="34" charset="0"/>
              </a:rPr>
              <a:t>cvzone</a:t>
            </a:r>
            <a:r>
              <a:rPr lang="en-IN" sz="1600" dirty="0">
                <a:effectLst/>
                <a:latin typeface="Times New Roman" panose="02020603050405020304" pitchFamily="18" charset="0"/>
                <a:ea typeface="Calibri" panose="020F0502020204030204" pitchFamily="34" charset="0"/>
              </a:rPr>
              <a:t> library that simplifies the process of hand detection and tracking using computer vision techniques.  </a:t>
            </a:r>
          </a:p>
          <a:p>
            <a:pPr marL="514350" indent="-285750" algn="just">
              <a:lnSpc>
                <a:spcPct val="107000"/>
              </a:lnSpc>
              <a:spcAft>
                <a:spcPts val="800"/>
              </a:spcAft>
              <a:buFont typeface="Wingdings" panose="05000000000000000000" pitchFamily="2" charset="2"/>
              <a:buChar char="v"/>
            </a:pPr>
            <a:r>
              <a:rPr lang="en-US" sz="1800" b="1" kern="100" dirty="0">
                <a:solidFill>
                  <a:srgbClr val="FFFF00"/>
                </a:solidFill>
                <a:effectLst/>
                <a:latin typeface="Times New Roman" panose="02020603050405020304" pitchFamily="18" charset="0"/>
                <a:ea typeface="Calibri" panose="020F0502020204030204" pitchFamily="34" charset="0"/>
              </a:rPr>
              <a:t> Flask :</a:t>
            </a:r>
            <a:endParaRPr lang="en-IN" sz="1800" kern="100" dirty="0">
              <a:solidFill>
                <a:srgbClr val="FFFF00"/>
              </a:solidFill>
              <a:effectLst/>
              <a:latin typeface="Times New Roman" panose="02020603050405020304" pitchFamily="18" charset="0"/>
              <a:ea typeface="Calibri" panose="020F0502020204030204" pitchFamily="34" charset="0"/>
            </a:endParaRPr>
          </a:p>
          <a:p>
            <a:pPr marL="0" indent="0">
              <a:buNone/>
            </a:pPr>
            <a:r>
              <a:rPr lang="en-IN" sz="1600" dirty="0">
                <a:effectLst/>
                <a:latin typeface="Times New Roman" panose="02020603050405020304" pitchFamily="18" charset="0"/>
                <a:ea typeface="Calibri" panose="020F0502020204030204" pitchFamily="34" charset="0"/>
              </a:rPr>
              <a:t>Flask is a lightweight and flexible web framework for Python that is widely used for building web applications, APIs, and microservices</a:t>
            </a:r>
            <a:r>
              <a:rPr lang="en-IN" sz="1800" dirty="0">
                <a:effectLst/>
                <a:latin typeface="Times New Roman" panose="02020603050405020304" pitchFamily="18" charset="0"/>
                <a:ea typeface="Calibri" panose="020F0502020204030204" pitchFamily="34" charset="0"/>
              </a:rPr>
              <a:t>.</a:t>
            </a:r>
            <a:endParaRPr lang="en-IN" sz="16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7827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E7A6-40B0-4F0D-E9A0-94C19B6BD959}"/>
              </a:ext>
            </a:extLst>
          </p:cNvPr>
          <p:cNvSpPr>
            <a:spLocks noGrp="1"/>
          </p:cNvSpPr>
          <p:nvPr>
            <p:ph type="title"/>
          </p:nvPr>
        </p:nvSpPr>
        <p:spPr>
          <a:xfrm>
            <a:off x="1141410" y="-187727"/>
            <a:ext cx="9905998" cy="1478570"/>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rPr>
              <a:t>ARCHITECTURE DIAGRAM</a:t>
            </a:r>
            <a:endParaRPr lang="en-IN" sz="32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E7034A2-94A2-0258-FDB0-80889716E11E}"/>
              </a:ext>
            </a:extLst>
          </p:cNvPr>
          <p:cNvSpPr>
            <a:spLocks noGrp="1"/>
          </p:cNvSpPr>
          <p:nvPr>
            <p:ph sz="half" idx="1"/>
          </p:nvPr>
        </p:nvSpPr>
        <p:spPr>
          <a:xfrm>
            <a:off x="422788" y="1061883"/>
            <a:ext cx="5597012" cy="5796117"/>
          </a:xfrm>
        </p:spPr>
        <p:txBody>
          <a:bodyPr>
            <a:normAutofit fontScale="40000" lnSpcReduction="20000"/>
          </a:bodyPr>
          <a:lstStyle/>
          <a:p>
            <a:r>
              <a:rPr lang="en-US" sz="4000" dirty="0"/>
              <a:t>This diagram illustrates the architecture of a sign language detection web application that is built using Flask for the web interface and OpenCV/TensorFlow for hand gesture </a:t>
            </a:r>
            <a:r>
              <a:rPr lang="en-US" sz="4000" dirty="0" err="1"/>
              <a:t>detection.The</a:t>
            </a:r>
            <a:r>
              <a:rPr lang="en-US" sz="4000" dirty="0"/>
              <a:t> web application consists of a </a:t>
            </a:r>
            <a:r>
              <a:rPr lang="en-US" sz="4000" b="1" dirty="0"/>
              <a:t>Flask App</a:t>
            </a:r>
            <a:r>
              <a:rPr lang="en-US" sz="4000" dirty="0"/>
              <a:t> that manages two main components: </a:t>
            </a:r>
            <a:r>
              <a:rPr lang="en-US" sz="4000" b="1" dirty="0"/>
              <a:t>HTML templates</a:t>
            </a:r>
            <a:r>
              <a:rPr lang="en-US" sz="4000" dirty="0"/>
              <a:t> for rendering the web pages and a </a:t>
            </a:r>
            <a:r>
              <a:rPr lang="en-US" sz="4000" b="1" dirty="0"/>
              <a:t>REST API</a:t>
            </a:r>
            <a:r>
              <a:rPr lang="en-US" sz="4000" dirty="0"/>
              <a:t> to handle detection-related actions. The API has two primary routes:</a:t>
            </a:r>
          </a:p>
          <a:p>
            <a:pPr>
              <a:buFont typeface="+mj-lt"/>
              <a:buAutoNum type="arabicPeriod"/>
            </a:pPr>
            <a:r>
              <a:rPr lang="en-US" sz="4000" b="1" dirty="0"/>
              <a:t>Camera Capture (OpenCV)</a:t>
            </a:r>
            <a:r>
              <a:rPr lang="en-US" sz="4000" dirty="0"/>
              <a:t>: The system accesses the webcam to capture a live video feed. This is achieved using OpenCV, which provides the interface for video input.</a:t>
            </a:r>
          </a:p>
          <a:p>
            <a:pPr>
              <a:buFont typeface="+mj-lt"/>
              <a:buAutoNum type="arabicPeriod"/>
            </a:pPr>
            <a:r>
              <a:rPr lang="en-US" sz="4000" b="1" dirty="0"/>
              <a:t>Hand Detection (OpenCV)</a:t>
            </a:r>
            <a:r>
              <a:rPr lang="en-US" sz="4000" dirty="0"/>
              <a:t>: After capturing the video, OpenCV is used to detect the hand within the video frames. The hand is then isolated for further analysis.</a:t>
            </a:r>
          </a:p>
          <a:p>
            <a:pPr>
              <a:buFont typeface="+mj-lt"/>
              <a:buAutoNum type="arabicPeriod"/>
            </a:pPr>
            <a:r>
              <a:rPr lang="en-US" sz="4000" b="1" dirty="0"/>
              <a:t>Custom Classifier (TensorFlow)</a:t>
            </a:r>
            <a:r>
              <a:rPr lang="en-US" sz="4000" dirty="0"/>
              <a:t>: The detected hand is passed to a custom-trained classifier built using TensorFlow. This classifier processes the hand's image and matches it against the pre-trained model to recognize the sign language gesture.</a:t>
            </a:r>
          </a:p>
          <a:p>
            <a:r>
              <a:rPr lang="en-US" sz="4000" dirty="0"/>
              <a:t>The output of the </a:t>
            </a:r>
            <a:r>
              <a:rPr lang="en-US" sz="4000" b="1" dirty="0" err="1"/>
              <a:t>CustomClassifier</a:t>
            </a:r>
            <a:r>
              <a:rPr lang="en-US" sz="4000" dirty="0"/>
              <a:t> is then used to interpret the detected sign </a:t>
            </a:r>
          </a:p>
          <a:p>
            <a:endParaRPr lang="en-IN" dirty="0"/>
          </a:p>
        </p:txBody>
      </p:sp>
      <p:pic>
        <p:nvPicPr>
          <p:cNvPr id="5" name="Content Placeholder 4" descr="PlantUML diagram">
            <a:extLst>
              <a:ext uri="{FF2B5EF4-FFF2-40B4-BE49-F238E27FC236}">
                <a16:creationId xmlns:a16="http://schemas.microsoft.com/office/drawing/2014/main" id="{5EE2193F-4C6C-0957-F3C4-C1011D5FD1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6646" y="1062039"/>
            <a:ext cx="4706274" cy="5387922"/>
          </a:xfrm>
          <a:prstGeom prst="rect">
            <a:avLst/>
          </a:prstGeom>
          <a:noFill/>
          <a:ln>
            <a:noFill/>
          </a:ln>
        </p:spPr>
      </p:pic>
      <p:sp>
        <p:nvSpPr>
          <p:cNvPr id="7" name="Rectangle 6">
            <a:extLst>
              <a:ext uri="{FF2B5EF4-FFF2-40B4-BE49-F238E27FC236}">
                <a16:creationId xmlns:a16="http://schemas.microsoft.com/office/drawing/2014/main" id="{A684619B-54DB-5403-1F0C-CBD40FF15D37}"/>
              </a:ext>
            </a:extLst>
          </p:cNvPr>
          <p:cNvSpPr/>
          <p:nvPr/>
        </p:nvSpPr>
        <p:spPr>
          <a:xfrm>
            <a:off x="6172158" y="1061883"/>
            <a:ext cx="4875250" cy="5387922"/>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43590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514D-866C-52F4-8D74-ED83D1E451DA}"/>
              </a:ext>
            </a:extLst>
          </p:cNvPr>
          <p:cNvSpPr>
            <a:spLocks noGrp="1"/>
          </p:cNvSpPr>
          <p:nvPr>
            <p:ph type="title"/>
          </p:nvPr>
        </p:nvSpPr>
        <p:spPr>
          <a:xfrm>
            <a:off x="1066800" y="-15663"/>
            <a:ext cx="9905998" cy="1082463"/>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rPr>
              <a:t>USE CASE DIAGRAM</a:t>
            </a:r>
            <a:endParaRPr lang="en-IN" sz="3200" b="1"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5B84B36-AEF4-EE45-3AB7-37D4E45A43DB}"/>
              </a:ext>
            </a:extLst>
          </p:cNvPr>
          <p:cNvSpPr>
            <a:spLocks noGrp="1"/>
          </p:cNvSpPr>
          <p:nvPr>
            <p:ph sz="half" idx="1"/>
          </p:nvPr>
        </p:nvSpPr>
        <p:spPr>
          <a:xfrm>
            <a:off x="1141410" y="983226"/>
            <a:ext cx="4878389" cy="5555226"/>
          </a:xfrm>
        </p:spPr>
        <p:txBody>
          <a:bodyPr>
            <a:normAutofit/>
          </a:bodyPr>
          <a:lstStyle/>
          <a:p>
            <a:pPr>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rPr>
              <a:t>use case diagram provides a comprehensive overview of how a hand gesture detection system operates from the user's perspective. It delineates the different functionalities the system offers and how they interact based on user actions.</a:t>
            </a:r>
            <a:endParaRPr lang="en-IN" sz="2000" dirty="0"/>
          </a:p>
        </p:txBody>
      </p:sp>
      <p:pic>
        <p:nvPicPr>
          <p:cNvPr id="5" name="Content Placeholder 4" descr="PlantUML diagram">
            <a:extLst>
              <a:ext uri="{FF2B5EF4-FFF2-40B4-BE49-F238E27FC236}">
                <a16:creationId xmlns:a16="http://schemas.microsoft.com/office/drawing/2014/main" id="{CCF41F73-A06A-0ED6-6F05-5DE2239FDC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1027113"/>
            <a:ext cx="5046403" cy="5467350"/>
          </a:xfrm>
          <a:prstGeom prst="rect">
            <a:avLst/>
          </a:prstGeom>
          <a:noFill/>
          <a:ln>
            <a:noFill/>
          </a:ln>
        </p:spPr>
      </p:pic>
      <p:sp>
        <p:nvSpPr>
          <p:cNvPr id="6" name="Rectangle 5">
            <a:extLst>
              <a:ext uri="{FF2B5EF4-FFF2-40B4-BE49-F238E27FC236}">
                <a16:creationId xmlns:a16="http://schemas.microsoft.com/office/drawing/2014/main" id="{88C27C85-402C-9A2C-56BC-0D742041E56C}"/>
              </a:ext>
            </a:extLst>
          </p:cNvPr>
          <p:cNvSpPr/>
          <p:nvPr/>
        </p:nvSpPr>
        <p:spPr>
          <a:xfrm>
            <a:off x="6096000" y="1027113"/>
            <a:ext cx="5230761" cy="5467350"/>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94712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5D8C-0817-35E2-A102-9555D472BDD5}"/>
              </a:ext>
            </a:extLst>
          </p:cNvPr>
          <p:cNvSpPr>
            <a:spLocks noGrp="1"/>
          </p:cNvSpPr>
          <p:nvPr>
            <p:ph type="title"/>
          </p:nvPr>
        </p:nvSpPr>
        <p:spPr>
          <a:xfrm>
            <a:off x="1141412" y="178679"/>
            <a:ext cx="9905998" cy="782019"/>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rPr>
              <a:t>Collecting signs</a:t>
            </a:r>
            <a:endParaRPr lang="en-IN" sz="3200" b="1" dirty="0">
              <a:solidFill>
                <a:srgbClr val="FF0000"/>
              </a:solidFill>
              <a:effectLst>
                <a:outerShdw blurRad="38100" dist="38100" dir="2700000" algn="tl">
                  <a:srgbClr val="000000">
                    <a:alpha val="43137"/>
                  </a:srgbClr>
                </a:outerShdw>
              </a:effectLst>
            </a:endParaRPr>
          </a:p>
        </p:txBody>
      </p:sp>
      <p:pic>
        <p:nvPicPr>
          <p:cNvPr id="11" name="Content Placeholder 3">
            <a:extLst>
              <a:ext uri="{FF2B5EF4-FFF2-40B4-BE49-F238E27FC236}">
                <a16:creationId xmlns:a16="http://schemas.microsoft.com/office/drawing/2014/main" id="{679BE4A1-250F-D4BB-B2A7-640E45BCE3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387" r="19388"/>
          <a:stretch/>
        </p:blipFill>
        <p:spPr bwMode="auto">
          <a:xfrm>
            <a:off x="1141412" y="960698"/>
            <a:ext cx="2037145" cy="2468302"/>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0C38D58C-171C-DC48-57B7-DBC25360D3C4}"/>
              </a:ext>
            </a:extLst>
          </p:cNvPr>
          <p:cNvPicPr>
            <a:picLocks noChangeAspect="1"/>
          </p:cNvPicPr>
          <p:nvPr/>
        </p:nvPicPr>
        <p:blipFill rotWithShape="1">
          <a:blip r:embed="rId3">
            <a:extLst>
              <a:ext uri="{28A0092B-C50C-407E-A947-70E740481C1C}">
                <a14:useLocalDpi xmlns:a14="http://schemas.microsoft.com/office/drawing/2010/main" val="0"/>
              </a:ext>
            </a:extLst>
          </a:blip>
          <a:srcRect l="10745" r="9916"/>
          <a:stretch/>
        </p:blipFill>
        <p:spPr>
          <a:xfrm>
            <a:off x="1141412" y="3909318"/>
            <a:ext cx="2037145" cy="2534920"/>
          </a:xfrm>
          <a:prstGeom prst="rect">
            <a:avLst/>
          </a:prstGeom>
        </p:spPr>
      </p:pic>
      <p:cxnSp>
        <p:nvCxnSpPr>
          <p:cNvPr id="17" name="Straight Connector 16">
            <a:extLst>
              <a:ext uri="{FF2B5EF4-FFF2-40B4-BE49-F238E27FC236}">
                <a16:creationId xmlns:a16="http://schemas.microsoft.com/office/drawing/2014/main" id="{F6DC0A4B-4A6A-272C-103C-92A696B9B8BF}"/>
              </a:ext>
            </a:extLst>
          </p:cNvPr>
          <p:cNvCxnSpPr/>
          <p:nvPr/>
        </p:nvCxnSpPr>
        <p:spPr>
          <a:xfrm>
            <a:off x="1141412" y="3657600"/>
            <a:ext cx="10143904"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19" name="Straight Connector 18">
            <a:extLst>
              <a:ext uri="{FF2B5EF4-FFF2-40B4-BE49-F238E27FC236}">
                <a16:creationId xmlns:a16="http://schemas.microsoft.com/office/drawing/2014/main" id="{2F1F352E-143D-DEAA-A9D9-A82D6947EB8C}"/>
              </a:ext>
            </a:extLst>
          </p:cNvPr>
          <p:cNvCxnSpPr/>
          <p:nvPr/>
        </p:nvCxnSpPr>
        <p:spPr>
          <a:xfrm>
            <a:off x="3599727" y="960698"/>
            <a:ext cx="0" cy="5636872"/>
          </a:xfrm>
          <a:prstGeom prst="line">
            <a:avLst/>
          </a:prstGeom>
        </p:spPr>
        <p:style>
          <a:lnRef idx="3">
            <a:schemeClr val="accent5"/>
          </a:lnRef>
          <a:fillRef idx="0">
            <a:schemeClr val="accent5"/>
          </a:fillRef>
          <a:effectRef idx="2">
            <a:schemeClr val="accent5"/>
          </a:effectRef>
          <a:fontRef idx="minor">
            <a:schemeClr val="tx1"/>
          </a:fontRef>
        </p:style>
      </p:cxnSp>
      <p:sp>
        <p:nvSpPr>
          <p:cNvPr id="20" name="Rectangle 19">
            <a:extLst>
              <a:ext uri="{FF2B5EF4-FFF2-40B4-BE49-F238E27FC236}">
                <a16:creationId xmlns:a16="http://schemas.microsoft.com/office/drawing/2014/main" id="{519FF1B1-3B29-B0FB-46C7-3844A6A7380D}"/>
              </a:ext>
            </a:extLst>
          </p:cNvPr>
          <p:cNvSpPr/>
          <p:nvPr/>
        </p:nvSpPr>
        <p:spPr>
          <a:xfrm>
            <a:off x="3796496" y="960698"/>
            <a:ext cx="7118417" cy="2468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Collected Sign = I</a:t>
            </a:r>
            <a:endParaRPr lang="en-IN" sz="2400" b="1" dirty="0"/>
          </a:p>
        </p:txBody>
      </p:sp>
      <p:sp>
        <p:nvSpPr>
          <p:cNvPr id="21" name="Rectangle 20">
            <a:extLst>
              <a:ext uri="{FF2B5EF4-FFF2-40B4-BE49-F238E27FC236}">
                <a16:creationId xmlns:a16="http://schemas.microsoft.com/office/drawing/2014/main" id="{3D32C7AF-8D8D-4F41-25CF-87BE1D25A1B3}"/>
              </a:ext>
            </a:extLst>
          </p:cNvPr>
          <p:cNvSpPr/>
          <p:nvPr/>
        </p:nvSpPr>
        <p:spPr>
          <a:xfrm>
            <a:off x="3796496" y="3909318"/>
            <a:ext cx="7118406" cy="24451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 Collected Sign =  A</a:t>
            </a:r>
            <a:endParaRPr lang="en-IN" sz="2400" b="1" dirty="0"/>
          </a:p>
        </p:txBody>
      </p:sp>
    </p:spTree>
    <p:extLst>
      <p:ext uri="{BB962C8B-B14F-4D97-AF65-F5344CB8AC3E}">
        <p14:creationId xmlns:p14="http://schemas.microsoft.com/office/powerpoint/2010/main" val="3563694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94EF-6598-CC05-B520-6603665D6278}"/>
              </a:ext>
            </a:extLst>
          </p:cNvPr>
          <p:cNvSpPr>
            <a:spLocks noGrp="1"/>
          </p:cNvSpPr>
          <p:nvPr>
            <p:ph type="title"/>
          </p:nvPr>
        </p:nvSpPr>
        <p:spPr>
          <a:xfrm>
            <a:off x="1141413" y="178680"/>
            <a:ext cx="9905998" cy="666272"/>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Data Training</a:t>
            </a:r>
            <a:endParaRPr lang="en-IN" sz="5400" dirty="0">
              <a:solidFill>
                <a:srgbClr val="FF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5EBCAB2-4CA0-EEBA-80F3-5B610435B5A3}"/>
              </a:ext>
            </a:extLst>
          </p:cNvPr>
          <p:cNvSpPr>
            <a:spLocks noGrp="1"/>
          </p:cNvSpPr>
          <p:nvPr>
            <p:ph sz="half" idx="1"/>
          </p:nvPr>
        </p:nvSpPr>
        <p:spPr>
          <a:xfrm>
            <a:off x="1060387" y="844952"/>
            <a:ext cx="4878389" cy="2731625"/>
          </a:xfrm>
        </p:spPr>
        <p:txBody>
          <a:bodyPr/>
          <a:lstStyle/>
          <a:p>
            <a:pPr>
              <a:buFont typeface="Wingdings" panose="05000000000000000000" pitchFamily="2" charset="2"/>
              <a:buChar char="v"/>
            </a:pPr>
            <a:r>
              <a:rPr lang="en-IN" sz="18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Google AI Train Learning :</a:t>
            </a:r>
          </a:p>
          <a:p>
            <a:r>
              <a:rPr lang="en-IN" sz="1600" dirty="0">
                <a:effectLst/>
                <a:latin typeface="Times New Roman" panose="02020603050405020304" pitchFamily="18" charset="0"/>
                <a:ea typeface="Calibri" panose="020F0502020204030204" pitchFamily="34" charset="0"/>
              </a:rPr>
              <a:t>Google AI provides a comprehensive suite of resources to facilitate learning and application in machine learning (ML). At the heart of these offerings is the Google AI Platform, which supplies cloud-based tools for building, training, and deploying ML models, integrating seamlessly with popular frameworks like TensorFlow </a:t>
            </a:r>
            <a:endParaRPr lang="en-IN" sz="2000" dirty="0"/>
          </a:p>
        </p:txBody>
      </p:sp>
      <p:sp>
        <p:nvSpPr>
          <p:cNvPr id="4" name="Content Placeholder 3">
            <a:extLst>
              <a:ext uri="{FF2B5EF4-FFF2-40B4-BE49-F238E27FC236}">
                <a16:creationId xmlns:a16="http://schemas.microsoft.com/office/drawing/2014/main" id="{C24A137E-B3CB-FE06-5445-3CFDC8F077B7}"/>
              </a:ext>
            </a:extLst>
          </p:cNvPr>
          <p:cNvSpPr>
            <a:spLocks noGrp="1"/>
          </p:cNvSpPr>
          <p:nvPr>
            <p:ph sz="half" idx="2"/>
          </p:nvPr>
        </p:nvSpPr>
        <p:spPr>
          <a:xfrm>
            <a:off x="6172200" y="844952"/>
            <a:ext cx="4875211" cy="2584048"/>
          </a:xfrm>
        </p:spPr>
        <p:txBody>
          <a:bodyPr/>
          <a:lstStyle/>
          <a:p>
            <a:pPr>
              <a:buFont typeface="Wingdings" panose="05000000000000000000" pitchFamily="2" charset="2"/>
              <a:buChar char="v"/>
            </a:pPr>
            <a:r>
              <a:rPr lang="en-IN" sz="18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 Teachable Machine – Google :</a:t>
            </a:r>
          </a:p>
          <a:p>
            <a:r>
              <a:rPr lang="en-IN" sz="1600" dirty="0">
                <a:effectLst/>
                <a:latin typeface="Times New Roman" panose="02020603050405020304" pitchFamily="18" charset="0"/>
                <a:ea typeface="Calibri" panose="020F0502020204030204" pitchFamily="34" charset="0"/>
              </a:rPr>
              <a:t>Teachable Machine, developed by Google, is an accessible tool designed to simplify the process of creating machine learning models for users of all skill levels. </a:t>
            </a:r>
            <a:endParaRPr lang="en-IN" sz="1600" b="1" kern="100" dirty="0">
              <a:solidFill>
                <a:srgbClr val="FFFF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CDC93EA-B606-5851-91EA-53A8CECA63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7762" y="3185932"/>
            <a:ext cx="6539696" cy="3493388"/>
          </a:xfrm>
          <a:prstGeom prst="rect">
            <a:avLst/>
          </a:prstGeom>
        </p:spPr>
      </p:pic>
    </p:spTree>
    <p:extLst>
      <p:ext uri="{BB962C8B-B14F-4D97-AF65-F5344CB8AC3E}">
        <p14:creationId xmlns:p14="http://schemas.microsoft.com/office/powerpoint/2010/main" val="14771356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08ECF-342F-DE78-5C37-4EB76B6645EB}"/>
              </a:ext>
            </a:extLst>
          </p:cNvPr>
          <p:cNvSpPr>
            <a:spLocks noGrp="1"/>
          </p:cNvSpPr>
          <p:nvPr>
            <p:ph idx="1"/>
          </p:nvPr>
        </p:nvSpPr>
        <p:spPr>
          <a:xfrm>
            <a:off x="1143000" y="745181"/>
            <a:ext cx="9905999" cy="4815477"/>
          </a:xfrm>
        </p:spPr>
        <p:txBody>
          <a:bodyPr>
            <a:normAutofit/>
          </a:bodyPr>
          <a:lstStyle/>
          <a:p>
            <a:pPr>
              <a:buFont typeface="Wingdings" panose="05000000000000000000" pitchFamily="2" charset="2"/>
              <a:buChar char="v"/>
            </a:pPr>
            <a:r>
              <a:rPr lang="en-IN"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TOOLS AND DEPENDENCIES :</a:t>
            </a:r>
          </a:p>
          <a:p>
            <a:pPr marL="0" indent="0">
              <a:buNone/>
            </a:pPr>
            <a:r>
              <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endPar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1800" b="1" dirty="0" err="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keras</a:t>
            </a:r>
            <a:endParaRPr lang="en-IN"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IN" sz="1600" dirty="0" err="1">
                <a:effectLst>
                  <a:outerShdw blurRad="38100" dist="38100" dir="2700000" algn="tl">
                    <a:srgbClr val="000000">
                      <a:alpha val="43137"/>
                    </a:srgbClr>
                  </a:outerShdw>
                </a:effectLst>
              </a:rPr>
              <a:t>Keras</a:t>
            </a:r>
            <a:r>
              <a:rPr lang="en-IN" sz="1600" dirty="0">
                <a:effectLst>
                  <a:outerShdw blurRad="38100" dist="38100" dir="2700000" algn="tl">
                    <a:srgbClr val="000000">
                      <a:alpha val="43137"/>
                    </a:srgbClr>
                  </a:outerShdw>
                </a:effectLst>
              </a:rPr>
              <a:t> is an open-source software library that provide a python interface for artificial neural networks.</a:t>
            </a:r>
          </a:p>
          <a:p>
            <a:r>
              <a:rPr lang="en-IN" sz="1600" dirty="0" err="1">
                <a:effectLst>
                  <a:outerShdw blurRad="38100" dist="38100" dir="2700000" algn="tl">
                    <a:srgbClr val="000000">
                      <a:alpha val="43137"/>
                    </a:srgbClr>
                  </a:outerShdw>
                </a:effectLst>
              </a:rPr>
              <a:t>Keras</a:t>
            </a:r>
            <a:r>
              <a:rPr lang="en-IN" sz="1600" dirty="0">
                <a:effectLst>
                  <a:outerShdw blurRad="38100" dist="38100" dir="2700000" algn="tl">
                    <a:srgbClr val="000000">
                      <a:alpha val="43137"/>
                    </a:srgbClr>
                  </a:outerShdw>
                </a:effectLst>
              </a:rPr>
              <a:t> is a popular deep learning framework widely used for various machine learning tasks, including sign language detection.</a:t>
            </a:r>
          </a:p>
          <a:p>
            <a:r>
              <a:rPr lang="en-US" sz="1600" dirty="0"/>
              <a:t>It is a high-level API built on top of other machine learning frameworks such as TensorFlow.</a:t>
            </a:r>
            <a:endParaRPr lang="en-IN" sz="20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0A10BC2-2619-01A0-7F20-4D8BD05EF4A6}"/>
              </a:ext>
            </a:extLst>
          </p:cNvPr>
          <p:cNvPicPr>
            <a:picLocks noChangeAspect="1"/>
          </p:cNvPicPr>
          <p:nvPr/>
        </p:nvPicPr>
        <p:blipFill>
          <a:blip r:embed="rId2"/>
          <a:stretch>
            <a:fillRect/>
          </a:stretch>
        </p:blipFill>
        <p:spPr>
          <a:xfrm>
            <a:off x="4259863" y="1510702"/>
            <a:ext cx="2057578" cy="670618"/>
          </a:xfrm>
          <a:prstGeom prst="rect">
            <a:avLst/>
          </a:prstGeom>
        </p:spPr>
      </p:pic>
    </p:spTree>
    <p:extLst>
      <p:ext uri="{BB962C8B-B14F-4D97-AF65-F5344CB8AC3E}">
        <p14:creationId xmlns:p14="http://schemas.microsoft.com/office/powerpoint/2010/main" val="75055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EA827CF-F011-7FF4-C6A1-A1EA870DDFB4}"/>
              </a:ext>
            </a:extLst>
          </p:cNvPr>
          <p:cNvSpPr/>
          <p:nvPr/>
        </p:nvSpPr>
        <p:spPr>
          <a:xfrm>
            <a:off x="1140542" y="1435510"/>
            <a:ext cx="9704438" cy="3097161"/>
          </a:xfrm>
          <a:prstGeom prst="ellipse">
            <a:avLst/>
          </a:prstGeom>
          <a:solidFill>
            <a:schemeClr val="bg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135518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xEl>
                                              <p:pRg st="0" end="0"/>
                                            </p:txEl>
                                          </p:spTgt>
                                        </p:tgtEl>
                                        <p:attrNameLst>
                                          <p:attrName>ppt_x</p:attrName>
                                          <p:attrName>ppt_y</p:attrName>
                                        </p:attrNameLst>
                                      </p:cBhvr>
                                    </p:animMotion>
                                    <p:animRot by="1500000">
                                      <p:cBhvr>
                                        <p:cTn id="7" dur="125" fill="hold">
                                          <p:stCondLst>
                                            <p:cond delay="0"/>
                                          </p:stCondLst>
                                        </p:cTn>
                                        <p:tgtEl>
                                          <p:spTgt spid="5">
                                            <p:txEl>
                                              <p:pRg st="0" end="0"/>
                                            </p:txEl>
                                          </p:spTgt>
                                        </p:tgtEl>
                                        <p:attrNameLst>
                                          <p:attrName>r</p:attrName>
                                        </p:attrNameLst>
                                      </p:cBhvr>
                                    </p:animRot>
                                    <p:animRot by="-1500000">
                                      <p:cBhvr>
                                        <p:cTn id="8" dur="125" fill="hold">
                                          <p:stCondLst>
                                            <p:cond delay="125"/>
                                          </p:stCondLst>
                                        </p:cTn>
                                        <p:tgtEl>
                                          <p:spTgt spid="5">
                                            <p:txEl>
                                              <p:pRg st="0" end="0"/>
                                            </p:txEl>
                                          </p:spTgt>
                                        </p:tgtEl>
                                        <p:attrNameLst>
                                          <p:attrName>r</p:attrName>
                                        </p:attrNameLst>
                                      </p:cBhvr>
                                    </p:animRot>
                                    <p:animRot by="-1500000">
                                      <p:cBhvr>
                                        <p:cTn id="9" dur="125" fill="hold">
                                          <p:stCondLst>
                                            <p:cond delay="250"/>
                                          </p:stCondLst>
                                        </p:cTn>
                                        <p:tgtEl>
                                          <p:spTgt spid="5">
                                            <p:txEl>
                                              <p:pRg st="0" end="0"/>
                                            </p:txEl>
                                          </p:spTgt>
                                        </p:tgtEl>
                                        <p:attrNameLst>
                                          <p:attrName>r</p:attrName>
                                        </p:attrNameLst>
                                      </p:cBhvr>
                                    </p:animRot>
                                    <p:animRot by="1500000">
                                      <p:cBhvr>
                                        <p:cTn id="10" dur="125" fill="hold">
                                          <p:stCondLst>
                                            <p:cond delay="375"/>
                                          </p:stCondLst>
                                        </p:cTn>
                                        <p:tgtEl>
                                          <p:spTgt spid="5">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BA24D4C-A468-D14C-D916-A8ED6A7D5BF1}"/>
              </a:ext>
            </a:extLst>
          </p:cNvPr>
          <p:cNvSpPr>
            <a:spLocks noGrp="1"/>
          </p:cNvSpPr>
          <p:nvPr>
            <p:ph idx="1"/>
          </p:nvPr>
        </p:nvSpPr>
        <p:spPr>
          <a:xfrm>
            <a:off x="460528" y="2195410"/>
            <a:ext cx="11267767" cy="3694112"/>
          </a:xfrm>
        </p:spPr>
        <p:txBody>
          <a:bodyPr>
            <a:normAutofit/>
          </a:bodyPr>
          <a:lstStyle/>
          <a:p>
            <a:pPr marL="0" indent="0">
              <a:buNone/>
            </a:pPr>
            <a:endParaRPr lang="en-US" sz="2800" dirty="0"/>
          </a:p>
          <a:p>
            <a:pPr marL="0" indent="0">
              <a:buNone/>
            </a:pPr>
            <a:r>
              <a:rPr lang="en-US" sz="2800" dirty="0"/>
              <a:t>SIGN LANGUAGE IS THE NOBLEST GIFT GOD HAS GIVEN TO DEAF PEOPLE</a:t>
            </a:r>
            <a:endParaRPr lang="en-IN" sz="2800" dirty="0"/>
          </a:p>
        </p:txBody>
      </p:sp>
    </p:spTree>
    <p:extLst>
      <p:ext uri="{BB962C8B-B14F-4D97-AF65-F5344CB8AC3E}">
        <p14:creationId xmlns:p14="http://schemas.microsoft.com/office/powerpoint/2010/main" val="31643918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E736-5E71-35EE-35FE-95E7E65570B4}"/>
              </a:ext>
            </a:extLst>
          </p:cNvPr>
          <p:cNvSpPr>
            <a:spLocks noGrp="1"/>
          </p:cNvSpPr>
          <p:nvPr>
            <p:ph type="title"/>
          </p:nvPr>
        </p:nvSpPr>
        <p:spPr>
          <a:xfrm>
            <a:off x="1141412" y="57409"/>
            <a:ext cx="9905998" cy="877773"/>
          </a:xfrm>
        </p:spPr>
        <p:txBody>
          <a:bodyPr/>
          <a:lstStyle/>
          <a:p>
            <a:pPr algn="ctr"/>
            <a:r>
              <a:rPr lang="en-IN" sz="3600" b="1" dirty="0">
                <a:solidFill>
                  <a:srgbClr val="FF0000"/>
                </a:solidFill>
                <a:effectLst>
                  <a:outerShdw blurRad="38100" dist="38100" dir="2700000" algn="tl">
                    <a:srgbClr val="000000">
                      <a:alpha val="43137"/>
                    </a:srgbClr>
                  </a:outerShdw>
                </a:effectLst>
              </a:rPr>
              <a:t>INTRODUCTION</a:t>
            </a:r>
            <a:endParaRPr lang="en-IN" dirty="0"/>
          </a:p>
        </p:txBody>
      </p:sp>
      <p:sp>
        <p:nvSpPr>
          <p:cNvPr id="3" name="Content Placeholder 2">
            <a:extLst>
              <a:ext uri="{FF2B5EF4-FFF2-40B4-BE49-F238E27FC236}">
                <a16:creationId xmlns:a16="http://schemas.microsoft.com/office/drawing/2014/main" id="{51D8C437-A3DA-8E5F-20F0-266729F9519A}"/>
              </a:ext>
            </a:extLst>
          </p:cNvPr>
          <p:cNvSpPr>
            <a:spLocks noGrp="1"/>
          </p:cNvSpPr>
          <p:nvPr>
            <p:ph idx="1"/>
          </p:nvPr>
        </p:nvSpPr>
        <p:spPr>
          <a:xfrm>
            <a:off x="1141412" y="1337187"/>
            <a:ext cx="10068654" cy="4492673"/>
          </a:xfrm>
        </p:spPr>
        <p:txBody>
          <a:bodyPr>
            <a:normAutofit/>
          </a:bodyPr>
          <a:lstStyle/>
          <a:p>
            <a:pPr marL="0" indent="0">
              <a:buNone/>
            </a:pPr>
            <a:r>
              <a:rPr lang="en-IN" sz="1600" cap="none" dirty="0">
                <a:solidFill>
                  <a:schemeClr val="tx1"/>
                </a:solidFill>
                <a:effectLst/>
                <a:latin typeface="Times New Roman" panose="02020603050405020304" pitchFamily="18" charset="0"/>
                <a:ea typeface="Calibri" panose="020F0502020204030204" pitchFamily="34" charset="0"/>
              </a:rPr>
              <a:t> </a:t>
            </a:r>
          </a:p>
          <a:p>
            <a:pPr marL="0" indent="0">
              <a:buNone/>
            </a:pPr>
            <a:r>
              <a:rPr lang="en-IN" sz="1600" cap="none" dirty="0">
                <a:solidFill>
                  <a:schemeClr val="tx1"/>
                </a:solidFill>
                <a:effectLst/>
                <a:latin typeface="Times New Roman" panose="02020603050405020304" pitchFamily="18" charset="0"/>
                <a:ea typeface="Calibri" panose="020F0502020204030204" pitchFamily="34" charset="0"/>
              </a:rPr>
              <a:t>This project focuses on developing a real-time sign language detection system, leveraging python for robust backend processing and </a:t>
            </a:r>
            <a:r>
              <a:rPr lang="en-IN" sz="1600" cap="none" dirty="0" err="1">
                <a:solidFill>
                  <a:schemeClr val="tx1"/>
                </a:solidFill>
                <a:effectLst/>
                <a:latin typeface="Times New Roman" panose="02020603050405020304" pitchFamily="18" charset="0"/>
                <a:ea typeface="Calibri" panose="020F0502020204030204" pitchFamily="34" charset="0"/>
              </a:rPr>
              <a:t>tensorflow</a:t>
            </a:r>
            <a:r>
              <a:rPr lang="en-IN" sz="1600" cap="none" dirty="0">
                <a:solidFill>
                  <a:schemeClr val="tx1"/>
                </a:solidFill>
                <a:effectLst/>
                <a:latin typeface="Times New Roman" panose="02020603050405020304" pitchFamily="18" charset="0"/>
                <a:ea typeface="Calibri" panose="020F0502020204030204" pitchFamily="34" charset="0"/>
              </a:rPr>
              <a:t> for machine learning model integration. </a:t>
            </a:r>
          </a:p>
          <a:p>
            <a:pPr marL="0" indent="0">
              <a:buNone/>
            </a:pPr>
            <a:r>
              <a:rPr lang="en-IN" sz="1600" cap="none" dirty="0" err="1">
                <a:solidFill>
                  <a:schemeClr val="tx1"/>
                </a:solidFill>
                <a:effectLst/>
                <a:latin typeface="Times New Roman" panose="02020603050405020304" pitchFamily="18" charset="0"/>
                <a:ea typeface="Calibri" panose="020F0502020204030204" pitchFamily="34" charset="0"/>
              </a:rPr>
              <a:t>Tensorflow</a:t>
            </a:r>
            <a:r>
              <a:rPr lang="en-IN" sz="1600" cap="none" dirty="0">
                <a:solidFill>
                  <a:schemeClr val="tx1"/>
                </a:solidFill>
                <a:effectLst/>
                <a:latin typeface="Times New Roman" panose="02020603050405020304" pitchFamily="18" charset="0"/>
                <a:ea typeface="Calibri" panose="020F0502020204030204" pitchFamily="34" charset="0"/>
              </a:rPr>
              <a:t> is utilized for loading and employing a convolutional neural network (CNN) model, which is trained to recognize various hand gestures corresponding to sign language alphabets. </a:t>
            </a:r>
          </a:p>
          <a:p>
            <a:pPr marL="0" indent="0">
              <a:buNone/>
            </a:pPr>
            <a:r>
              <a:rPr lang="en-IN" sz="1600" cap="none" dirty="0" err="1">
                <a:solidFill>
                  <a:schemeClr val="tx1"/>
                </a:solidFill>
                <a:effectLst/>
                <a:latin typeface="Times New Roman" panose="02020603050405020304" pitchFamily="18" charset="0"/>
                <a:ea typeface="Calibri" panose="020F0502020204030204" pitchFamily="34" charset="0"/>
              </a:rPr>
              <a:t>Opencv</a:t>
            </a:r>
            <a:r>
              <a:rPr lang="en-IN" sz="1600" cap="none" dirty="0">
                <a:solidFill>
                  <a:schemeClr val="tx1"/>
                </a:solidFill>
                <a:effectLst/>
                <a:latin typeface="Times New Roman" panose="02020603050405020304" pitchFamily="18" charset="0"/>
                <a:ea typeface="Calibri" panose="020F0502020204030204" pitchFamily="34" charset="0"/>
              </a:rPr>
              <a:t> is employed for real-time video capture and image preprocessing, ensuring that the captured hand gestures are accurately normalized and resized for model prediction.</a:t>
            </a:r>
          </a:p>
          <a:p>
            <a:pPr marL="0" indent="0">
              <a:buNone/>
            </a:pPr>
            <a:r>
              <a:rPr lang="en-IN" sz="1600" kern="100" cap="none" dirty="0">
                <a:solidFill>
                  <a:schemeClr val="tx1"/>
                </a:solidFill>
                <a:effectLst/>
                <a:latin typeface="Times New Roman" panose="02020603050405020304" pitchFamily="18" charset="0"/>
                <a:ea typeface="Calibri" panose="020F0502020204030204" pitchFamily="34" charset="0"/>
              </a:rPr>
              <a:t>Additionally, pyttsx3, a text-to-speech engine, is integrated to convert the recognized gestures into spoken language, providing an auditory output that enhances communication.</a:t>
            </a:r>
          </a:p>
          <a:p>
            <a:endParaRPr lang="en-IN" dirty="0"/>
          </a:p>
        </p:txBody>
      </p:sp>
    </p:spTree>
    <p:extLst>
      <p:ext uri="{BB962C8B-B14F-4D97-AF65-F5344CB8AC3E}">
        <p14:creationId xmlns:p14="http://schemas.microsoft.com/office/powerpoint/2010/main" val="3183355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657D6-B18C-D09C-7D64-782F811C0CDF}"/>
              </a:ext>
            </a:extLst>
          </p:cNvPr>
          <p:cNvSpPr>
            <a:spLocks noGrp="1"/>
          </p:cNvSpPr>
          <p:nvPr>
            <p:ph type="title"/>
          </p:nvPr>
        </p:nvSpPr>
        <p:spPr>
          <a:xfrm>
            <a:off x="1143001" y="223663"/>
            <a:ext cx="9905998" cy="1478570"/>
          </a:xfrm>
        </p:spPr>
        <p:txBody>
          <a:bodyPr/>
          <a:lstStyle/>
          <a:p>
            <a:pPr algn="ctr"/>
            <a:r>
              <a:rPr lang="en-IN" b="1" dirty="0">
                <a:solidFill>
                  <a:srgbClr val="FF0000"/>
                </a:solidFill>
                <a:effectLst>
                  <a:outerShdw blurRad="38100" dist="38100" dir="2700000" algn="tl">
                    <a:srgbClr val="000000">
                      <a:alpha val="43137"/>
                    </a:srgbClr>
                  </a:outerShdw>
                </a:effectLst>
              </a:rPr>
              <a:t>ALPHABETICAL SIGNS</a:t>
            </a:r>
          </a:p>
        </p:txBody>
      </p:sp>
      <p:pic>
        <p:nvPicPr>
          <p:cNvPr id="5" name="Content Placeholder 4">
            <a:extLst>
              <a:ext uri="{FF2B5EF4-FFF2-40B4-BE49-F238E27FC236}">
                <a16:creationId xmlns:a16="http://schemas.microsoft.com/office/drawing/2014/main" id="{D0B9F927-6D47-1875-08D5-79B02884FE6C}"/>
              </a:ext>
            </a:extLst>
          </p:cNvPr>
          <p:cNvPicPr>
            <a:picLocks noGrp="1" noChangeAspect="1"/>
          </p:cNvPicPr>
          <p:nvPr>
            <p:ph idx="1"/>
          </p:nvPr>
        </p:nvPicPr>
        <p:blipFill>
          <a:blip r:embed="rId2"/>
          <a:srcRect t="8073"/>
          <a:stretch/>
        </p:blipFill>
        <p:spPr>
          <a:xfrm>
            <a:off x="4017043" y="1475510"/>
            <a:ext cx="4308819" cy="5054918"/>
          </a:xfrm>
        </p:spPr>
      </p:pic>
    </p:spTree>
    <p:extLst>
      <p:ext uri="{BB962C8B-B14F-4D97-AF65-F5344CB8AC3E}">
        <p14:creationId xmlns:p14="http://schemas.microsoft.com/office/powerpoint/2010/main" val="3283322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E122A-32DA-B724-3437-72AC67EB8371}"/>
              </a:ext>
            </a:extLst>
          </p:cNvPr>
          <p:cNvSpPr>
            <a:spLocks noGrp="1"/>
          </p:cNvSpPr>
          <p:nvPr>
            <p:ph idx="1"/>
          </p:nvPr>
        </p:nvSpPr>
        <p:spPr>
          <a:xfrm>
            <a:off x="907026" y="955221"/>
            <a:ext cx="9905999" cy="4947558"/>
          </a:xfrm>
        </p:spPr>
        <p:txBody>
          <a:bodyPr>
            <a:normAutofit/>
          </a:bodyPr>
          <a:lstStyle/>
          <a:p>
            <a:pPr>
              <a:buFont typeface="Wingdings" panose="05000000000000000000" pitchFamily="2" charset="2"/>
              <a:buChar char="v"/>
            </a:pPr>
            <a:r>
              <a:rPr lang="en-IN" sz="2000" b="1" dirty="0">
                <a:solidFill>
                  <a:srgbClr val="FFFF00"/>
                </a:solidFill>
                <a:effectLst>
                  <a:outerShdw blurRad="38100" dist="38100" dir="2700000" algn="tl">
                    <a:srgbClr val="000000">
                      <a:alpha val="43137"/>
                    </a:srgbClr>
                  </a:outerShdw>
                </a:effectLst>
              </a:rPr>
              <a:t> </a:t>
            </a:r>
            <a:r>
              <a:rPr lang="en-IN"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Feasibility Study </a:t>
            </a:r>
          </a:p>
          <a:p>
            <a:pPr algn="just">
              <a:lnSpc>
                <a:spcPct val="100000"/>
              </a:lnSpc>
            </a:pPr>
            <a:r>
              <a:rPr lang="en-IN" sz="1600" dirty="0">
                <a:latin typeface="Times New Roman" panose="02020603050405020304" pitchFamily="18" charset="0"/>
                <a:cs typeface="Times New Roman" panose="02020603050405020304" pitchFamily="18" charset="0"/>
              </a:rPr>
              <a:t>Sign Language Detection deals with detecting the hand Gesture </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    acquisition and continues till text or speech is generated for </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    corresponding hand gestures.</a:t>
            </a: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pPr algn="just">
              <a:lnSpc>
                <a:spcPct val="100000"/>
              </a:lnSpc>
            </a:pPr>
            <a:r>
              <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Deaf and dumb people use Sign Language as their primary means</a:t>
            </a:r>
          </a:p>
          <a:p>
            <a:pPr marL="0" indent="0" algn="just">
              <a:lnSpc>
                <a:spcPct val="100000"/>
              </a:lnSpc>
              <a:buNone/>
            </a:pPr>
            <a:r>
              <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express their ideas and thoughts with their own community </a:t>
            </a:r>
          </a:p>
          <a:p>
            <a:pPr marL="0" indent="0" algn="just">
              <a:lnSpc>
                <a:spcPct val="100000"/>
              </a:lnSpc>
              <a:buNone/>
            </a:pPr>
            <a:r>
              <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with other people with hand and body gesture.</a:t>
            </a:r>
          </a:p>
          <a:p>
            <a:pPr marL="0" indent="0" algn="just">
              <a:lnSpc>
                <a:spcPct val="100000"/>
              </a:lnSpc>
              <a:buNone/>
            </a:pPr>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lnSpc>
                <a:spcPct val="100000"/>
              </a:lnSpc>
            </a:pPr>
            <a:r>
              <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 Language Detection is an attempt to recognize these hand gestures and convert them to the corresponding text to speech.</a:t>
            </a:r>
          </a:p>
        </p:txBody>
      </p:sp>
      <p:pic>
        <p:nvPicPr>
          <p:cNvPr id="5" name="Picture 4">
            <a:extLst>
              <a:ext uri="{FF2B5EF4-FFF2-40B4-BE49-F238E27FC236}">
                <a16:creationId xmlns:a16="http://schemas.microsoft.com/office/drawing/2014/main" id="{353E917F-6B51-5E54-1FAD-F0DA91342642}"/>
              </a:ext>
            </a:extLst>
          </p:cNvPr>
          <p:cNvPicPr>
            <a:picLocks noChangeAspect="1"/>
          </p:cNvPicPr>
          <p:nvPr/>
        </p:nvPicPr>
        <p:blipFill>
          <a:blip r:embed="rId2"/>
          <a:stretch>
            <a:fillRect/>
          </a:stretch>
        </p:blipFill>
        <p:spPr>
          <a:xfrm>
            <a:off x="6805392" y="1490616"/>
            <a:ext cx="3544982" cy="2588134"/>
          </a:xfrm>
          <a:prstGeom prst="rect">
            <a:avLst/>
          </a:prstGeom>
        </p:spPr>
      </p:pic>
    </p:spTree>
    <p:extLst>
      <p:ext uri="{BB962C8B-B14F-4D97-AF65-F5344CB8AC3E}">
        <p14:creationId xmlns:p14="http://schemas.microsoft.com/office/powerpoint/2010/main" val="6347611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00"/>
                                        <p:tgtEl>
                                          <p:spTgt spid="3">
                                            <p:txEl>
                                              <p:pRg st="5" end="5"/>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down)">
                                      <p:cBhvr>
                                        <p:cTn id="26" dur="500"/>
                                        <p:tgtEl>
                                          <p:spTgt spid="3">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9DCAB-FE26-EF4B-F481-C67D6A946803}"/>
              </a:ext>
            </a:extLst>
          </p:cNvPr>
          <p:cNvSpPr>
            <a:spLocks noGrp="1"/>
          </p:cNvSpPr>
          <p:nvPr>
            <p:ph idx="1"/>
          </p:nvPr>
        </p:nvSpPr>
        <p:spPr>
          <a:xfrm>
            <a:off x="1141412" y="375557"/>
            <a:ext cx="9905999" cy="6286500"/>
          </a:xfrm>
        </p:spPr>
        <p:txBody>
          <a:bodyPr/>
          <a:lstStyle/>
          <a:p>
            <a:pPr>
              <a:buFont typeface="Wingdings" panose="05000000000000000000" pitchFamily="2" charset="2"/>
              <a:buChar char="v"/>
            </a:pPr>
            <a:r>
              <a:rPr lang="en-IN" sz="2000" dirty="0">
                <a:solidFill>
                  <a:srgbClr val="FFFF00"/>
                </a:solidFill>
              </a:rPr>
              <a:t> </a:t>
            </a:r>
            <a:r>
              <a:rPr lang="en-IN" sz="2000" b="1" dirty="0">
                <a:solidFill>
                  <a:srgbClr val="FFFF00"/>
                </a:solidFill>
                <a:effectLst>
                  <a:outerShdw blurRad="38100" dist="38100" dir="2700000" algn="tl">
                    <a:srgbClr val="000000">
                      <a:alpha val="43137"/>
                    </a:srgbClr>
                  </a:outerShdw>
                </a:effectLst>
              </a:rPr>
              <a:t>Data Acquisition :</a:t>
            </a:r>
          </a:p>
          <a:p>
            <a:pPr marL="0" indent="0">
              <a:lnSpc>
                <a:spcPct val="100000"/>
              </a:lnSpc>
              <a:buNone/>
            </a:pPr>
            <a:r>
              <a:rPr lang="en-IN" dirty="0"/>
              <a:t>    </a:t>
            </a:r>
            <a:r>
              <a:rPr lang="en-IN" sz="1600" dirty="0"/>
              <a:t> Data acquisition is the process of sampling signals that measure </a:t>
            </a:r>
          </a:p>
          <a:p>
            <a:pPr marL="0" indent="0">
              <a:lnSpc>
                <a:spcPct val="100000"/>
              </a:lnSpc>
              <a:buNone/>
            </a:pPr>
            <a:r>
              <a:rPr lang="en-IN" sz="1600" dirty="0"/>
              <a:t>       </a:t>
            </a:r>
            <a:r>
              <a:rPr lang="en-IN" sz="1600" dirty="0" err="1"/>
              <a:t>realworld</a:t>
            </a:r>
            <a:r>
              <a:rPr lang="en-IN" sz="1600" dirty="0"/>
              <a:t> physical phenomena and converting them into a digital </a:t>
            </a:r>
          </a:p>
          <a:p>
            <a:pPr marL="0" indent="0">
              <a:lnSpc>
                <a:spcPct val="100000"/>
              </a:lnSpc>
              <a:buNone/>
            </a:pPr>
            <a:r>
              <a:rPr lang="en-IN" sz="1600" dirty="0"/>
              <a:t>        Form that can be manipulated by computer  and software.</a:t>
            </a:r>
          </a:p>
          <a:p>
            <a:pPr marL="0" indent="0">
              <a:lnSpc>
                <a:spcPct val="100000"/>
              </a:lnSpc>
              <a:buNone/>
            </a:pPr>
            <a:endParaRPr lang="en-IN" sz="1600" dirty="0"/>
          </a:p>
          <a:p>
            <a:pPr marL="0" indent="0">
              <a:lnSpc>
                <a:spcPct val="100000"/>
              </a:lnSpc>
              <a:buNone/>
            </a:pPr>
            <a:endParaRPr lang="en-IN" sz="1600" dirty="0"/>
          </a:p>
          <a:p>
            <a:pPr marL="0" indent="0">
              <a:lnSpc>
                <a:spcPct val="100000"/>
              </a:lnSpc>
              <a:buNone/>
            </a:pPr>
            <a:endParaRPr lang="en-IN" sz="1600" dirty="0"/>
          </a:p>
          <a:p>
            <a:pPr>
              <a:lnSpc>
                <a:spcPct val="100000"/>
              </a:lnSpc>
              <a:buFont typeface="Wingdings" panose="05000000000000000000" pitchFamily="2" charset="2"/>
              <a:buChar char="v"/>
            </a:pPr>
            <a:r>
              <a:rPr lang="en-IN" sz="2000" b="1" dirty="0">
                <a:solidFill>
                  <a:srgbClr val="FFFF00"/>
                </a:solidFill>
                <a:effectLst>
                  <a:outerShdw blurRad="38100" dist="38100" dir="2700000" algn="tl">
                    <a:srgbClr val="000000">
                      <a:alpha val="43137"/>
                    </a:srgbClr>
                  </a:outerShdw>
                </a:effectLst>
              </a:rPr>
              <a:t> Gesture Recognition :</a:t>
            </a:r>
          </a:p>
          <a:p>
            <a:pPr marL="0" indent="0">
              <a:lnSpc>
                <a:spcPct val="100000"/>
              </a:lnSpc>
              <a:buNone/>
            </a:pPr>
            <a:r>
              <a:rPr lang="en-IN" sz="2000" b="1" dirty="0">
                <a:solidFill>
                  <a:srgbClr val="FFFF00"/>
                </a:solidFill>
                <a:effectLst>
                  <a:outerShdw blurRad="38100" dist="38100" dir="2700000" algn="tl">
                    <a:srgbClr val="000000">
                      <a:alpha val="43137"/>
                    </a:srgbClr>
                  </a:outerShdw>
                </a:effectLst>
              </a:rPr>
              <a:t>     </a:t>
            </a:r>
            <a:r>
              <a:rPr lang="en-IN" sz="1600" dirty="0">
                <a:effectLst>
                  <a:outerShdw blurRad="38100" dist="38100" dir="2700000" algn="tl">
                    <a:srgbClr val="000000">
                      <a:alpha val="43137"/>
                    </a:srgbClr>
                  </a:outerShdw>
                </a:effectLst>
              </a:rPr>
              <a:t>Gesture recognition facilitates effective communication between</a:t>
            </a:r>
          </a:p>
          <a:p>
            <a:pPr marL="0" indent="0">
              <a:lnSpc>
                <a:spcPct val="100000"/>
              </a:lnSpc>
              <a:buNone/>
            </a:pPr>
            <a:r>
              <a:rPr lang="en-IN" sz="1600" dirty="0">
                <a:effectLst>
                  <a:outerShdw blurRad="38100" dist="38100" dir="2700000" algn="tl">
                    <a:srgbClr val="000000">
                      <a:alpha val="43137"/>
                    </a:srgbClr>
                  </a:outerShdw>
                </a:effectLst>
              </a:rPr>
              <a:t>      individuals who are deaf or hand of hearing community.</a:t>
            </a:r>
            <a:endParaRPr lang="en-IN" sz="20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82720325-BE13-E71D-F533-3497C00FDA8C}"/>
              </a:ext>
            </a:extLst>
          </p:cNvPr>
          <p:cNvPicPr>
            <a:picLocks noChangeAspect="1"/>
          </p:cNvPicPr>
          <p:nvPr/>
        </p:nvPicPr>
        <p:blipFill>
          <a:blip r:embed="rId2"/>
          <a:stretch>
            <a:fillRect/>
          </a:stretch>
        </p:blipFill>
        <p:spPr>
          <a:xfrm>
            <a:off x="7641771" y="624805"/>
            <a:ext cx="2824352" cy="1906124"/>
          </a:xfrm>
          <a:prstGeom prst="rect">
            <a:avLst/>
          </a:prstGeom>
        </p:spPr>
      </p:pic>
      <p:pic>
        <p:nvPicPr>
          <p:cNvPr id="7" name="Picture 6">
            <a:extLst>
              <a:ext uri="{FF2B5EF4-FFF2-40B4-BE49-F238E27FC236}">
                <a16:creationId xmlns:a16="http://schemas.microsoft.com/office/drawing/2014/main" id="{1967D08D-4B05-4B6D-5147-545B415AD647}"/>
              </a:ext>
            </a:extLst>
          </p:cNvPr>
          <p:cNvPicPr>
            <a:picLocks noChangeAspect="1"/>
          </p:cNvPicPr>
          <p:nvPr/>
        </p:nvPicPr>
        <p:blipFill>
          <a:blip r:embed="rId3"/>
          <a:stretch>
            <a:fillRect/>
          </a:stretch>
        </p:blipFill>
        <p:spPr>
          <a:xfrm>
            <a:off x="7641771" y="3657599"/>
            <a:ext cx="2824352" cy="2367643"/>
          </a:xfrm>
          <a:prstGeom prst="rect">
            <a:avLst/>
          </a:prstGeom>
        </p:spPr>
      </p:pic>
    </p:spTree>
    <p:extLst>
      <p:ext uri="{BB962C8B-B14F-4D97-AF65-F5344CB8AC3E}">
        <p14:creationId xmlns:p14="http://schemas.microsoft.com/office/powerpoint/2010/main" val="5129844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down)">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BEBFE-BC68-681C-D581-23D435AEF246}"/>
              </a:ext>
            </a:extLst>
          </p:cNvPr>
          <p:cNvSpPr>
            <a:spLocks noGrp="1"/>
          </p:cNvSpPr>
          <p:nvPr>
            <p:ph type="title"/>
          </p:nvPr>
        </p:nvSpPr>
        <p:spPr>
          <a:xfrm>
            <a:off x="1066800" y="-326497"/>
            <a:ext cx="9905998" cy="1478570"/>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C33B39-23D8-17C5-430F-430563F7C56D}"/>
              </a:ext>
            </a:extLst>
          </p:cNvPr>
          <p:cNvSpPr>
            <a:spLocks noGrp="1"/>
          </p:cNvSpPr>
          <p:nvPr>
            <p:ph sz="half" idx="1"/>
          </p:nvPr>
        </p:nvSpPr>
        <p:spPr>
          <a:xfrm>
            <a:off x="332510" y="748145"/>
            <a:ext cx="5687290" cy="6037119"/>
          </a:xfrm>
        </p:spPr>
        <p:txBody>
          <a:bodyPr>
            <a:normAutofit/>
          </a:bodyPr>
          <a:lstStyle/>
          <a:p>
            <a:pPr marL="0" indent="0">
              <a:buNone/>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FUNCTIONAL REQUIREMENTS:   </a:t>
            </a:r>
          </a:p>
          <a:p>
            <a:r>
              <a:rPr lang="en-US"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Interface :</a:t>
            </a:r>
          </a:p>
          <a:p>
            <a:pPr marL="0" indent="0">
              <a:buNone/>
            </a:pPr>
            <a:r>
              <a:rPr lang="en-IN" sz="1600" dirty="0">
                <a:effectLst/>
                <a:latin typeface="Times New Roman" panose="02020603050405020304" pitchFamily="18" charset="0"/>
                <a:ea typeface="Calibri" panose="020F0502020204030204" pitchFamily="34" charset="0"/>
              </a:rPr>
              <a:t>The application will provide a user-friendly web interface allowing users to interact seamlessly with the sign language detection system. </a:t>
            </a:r>
            <a:endParaRPr lang="en-US" sz="1600" dirty="0">
              <a:latin typeface="Times New Roman" panose="02020603050405020304" pitchFamily="18" charset="0"/>
              <a:cs typeface="Times New Roman" panose="02020603050405020304" pitchFamily="18" charset="0"/>
            </a:endParaRPr>
          </a:p>
          <a:p>
            <a:r>
              <a:rPr lang="en-US" sz="1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Rael time video capture :</a:t>
            </a:r>
          </a:p>
          <a:p>
            <a:pPr marL="0" indent="0">
              <a:buNone/>
            </a:pPr>
            <a:r>
              <a:rPr lang="en-IN" sz="1600" kern="100" dirty="0">
                <a:effectLst/>
                <a:latin typeface="Times New Roman" panose="02020603050405020304" pitchFamily="18" charset="0"/>
                <a:ea typeface="Calibri" panose="020F0502020204030204" pitchFamily="34" charset="0"/>
              </a:rPr>
              <a:t>The application must capture video input from a webcam in real-time. The video capture functionality should start automatically upon launching the application.</a:t>
            </a:r>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 detection :</a:t>
            </a:r>
          </a:p>
          <a:p>
            <a:pPr marL="0" indent="0">
              <a:buNone/>
            </a:pPr>
            <a:r>
              <a:rPr lang="en-IN" sz="1600" dirty="0">
                <a:effectLst/>
                <a:latin typeface="Times New Roman" panose="02020603050405020304" pitchFamily="18" charset="0"/>
                <a:ea typeface="Calibri" panose="020F0502020204030204" pitchFamily="34" charset="0"/>
              </a:rPr>
              <a:t>The system must detect and track hand gestures in the captured video frames using the </a:t>
            </a:r>
            <a:r>
              <a:rPr lang="en-IN" sz="1600" dirty="0" err="1">
                <a:effectLst/>
                <a:latin typeface="Times New Roman" panose="02020603050405020304" pitchFamily="18" charset="0"/>
                <a:ea typeface="Calibri" panose="020F0502020204030204" pitchFamily="34" charset="0"/>
              </a:rPr>
              <a:t>cvzone</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HandTrackingModule</a:t>
            </a:r>
            <a:r>
              <a:rPr lang="en-IN" sz="1600" dirty="0">
                <a:effectLst/>
                <a:latin typeface="Times New Roman" panose="02020603050405020304" pitchFamily="18" charset="0"/>
                <a:ea typeface="Calibri" panose="020F0502020204030204" pitchFamily="34" charset="0"/>
              </a:rPr>
              <a:t>.</a:t>
            </a:r>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Image preprocessing :</a:t>
            </a:r>
          </a:p>
          <a:p>
            <a:pPr marL="0" indent="0">
              <a:buNone/>
            </a:pPr>
            <a:r>
              <a:rPr lang="en-IN" sz="1600" dirty="0">
                <a:effectLst/>
                <a:latin typeface="Times New Roman" panose="02020603050405020304" pitchFamily="18" charset="0"/>
                <a:ea typeface="Calibri" panose="020F0502020204030204" pitchFamily="34" charset="0"/>
              </a:rPr>
              <a:t>The system must preprocess the isolated hand region by resizing, normalizing, and adjusting the aspect ratio to fit the input requirements of the CNN model.</a:t>
            </a:r>
            <a:endParaRPr lang="en-US" sz="16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Content Placeholder 3">
            <a:extLst>
              <a:ext uri="{FF2B5EF4-FFF2-40B4-BE49-F238E27FC236}">
                <a16:creationId xmlns:a16="http://schemas.microsoft.com/office/drawing/2014/main" id="{3F7A778F-32ED-3279-EB22-6CC8DB3F86A5}"/>
              </a:ext>
            </a:extLst>
          </p:cNvPr>
          <p:cNvSpPr>
            <a:spLocks noGrp="1"/>
          </p:cNvSpPr>
          <p:nvPr>
            <p:ph sz="half" idx="2"/>
          </p:nvPr>
        </p:nvSpPr>
        <p:spPr>
          <a:xfrm>
            <a:off x="6200779" y="748145"/>
            <a:ext cx="5860473" cy="6037119"/>
          </a:xfrm>
        </p:spPr>
        <p:txBody>
          <a:bodyPr>
            <a:normAutofit/>
          </a:bodyPr>
          <a:lstStyle/>
          <a:p>
            <a:pPr marL="0" indent="0">
              <a:buNone/>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NON-FUNCTIONAL REQUIREMENTS:</a:t>
            </a: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 :</a:t>
            </a:r>
          </a:p>
          <a:p>
            <a:pPr marL="0" indent="0">
              <a:buNone/>
            </a:pPr>
            <a:r>
              <a:rPr lang="en-IN" sz="1600" dirty="0">
                <a:effectLst/>
                <a:latin typeface="Times New Roman" panose="02020603050405020304" pitchFamily="18" charset="0"/>
                <a:ea typeface="Calibri" panose="020F0502020204030204" pitchFamily="34" charset="0"/>
              </a:rPr>
              <a:t>The system must process video frames in real-time, with minimal latency between capturing the video frame, detecting the gesture, and producing the spoken output.</a:t>
            </a:r>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Usability :</a:t>
            </a:r>
          </a:p>
          <a:p>
            <a:pPr marL="0" indent="0">
              <a:buNone/>
            </a:pPr>
            <a:r>
              <a:rPr lang="en-IN" sz="1600" dirty="0">
                <a:effectLst/>
                <a:latin typeface="Times New Roman" panose="02020603050405020304" pitchFamily="18" charset="0"/>
                <a:ea typeface="Calibri" panose="020F0502020204030204" pitchFamily="34" charset="0"/>
              </a:rPr>
              <a:t>The user interface must be intuitive and easy to use, even for users with minimal technical knowledge.</a:t>
            </a:r>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Accessibility :</a:t>
            </a:r>
          </a:p>
          <a:p>
            <a:pPr marL="0" indent="0">
              <a:buNone/>
            </a:pPr>
            <a:r>
              <a:rPr lang="en-IN" sz="1600" dirty="0">
                <a:effectLst/>
                <a:latin typeface="Times New Roman" panose="02020603050405020304" pitchFamily="18" charset="0"/>
                <a:ea typeface="Calibri" panose="020F0502020204030204" pitchFamily="34" charset="0"/>
              </a:rPr>
              <a:t>The system should be accessible to users with disabilities, adhering to relevant accessibility standards and guidelines. </a:t>
            </a:r>
            <a:endParaRPr lang="en-US" sz="1600" dirty="0">
              <a:latin typeface="Times New Roman" panose="02020603050405020304" pitchFamily="18" charset="0"/>
              <a:cs typeface="Times New Roman" panose="02020603050405020304" pitchFamily="18" charset="0"/>
            </a:endParaRPr>
          </a:p>
          <a:p>
            <a:r>
              <a:rPr lang="en-US" sz="1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Security :</a:t>
            </a:r>
          </a:p>
          <a:p>
            <a:pPr marL="0" indent="0">
              <a:buNone/>
            </a:pPr>
            <a:r>
              <a:rPr lang="en-IN" sz="1600" dirty="0">
                <a:effectLst/>
                <a:latin typeface="Times New Roman" panose="02020603050405020304" pitchFamily="18" charset="0"/>
                <a:ea typeface="Calibri" panose="020F0502020204030204" pitchFamily="34" charset="0"/>
              </a:rPr>
              <a:t>The application must ensure the security and privacy of user data, particularly any captured video streams or personal information. </a:t>
            </a:r>
            <a:endParaRPr lang="en-US" sz="1600" dirty="0">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3836543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down)">
                                      <p:cBhvr>
                                        <p:cTn id="29" dur="500"/>
                                        <p:tgtEl>
                                          <p:spTgt spid="3">
                                            <p:txEl>
                                              <p:pRg st="5" end="5"/>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down)">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wipe(down)">
                                      <p:cBhvr>
                                        <p:cTn id="43" dur="500"/>
                                        <p:tgtEl>
                                          <p:spTgt spid="4">
                                            <p:txEl>
                                              <p:pRg st="1" end="1"/>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wipe(down)">
                                      <p:cBhvr>
                                        <p:cTn id="46" dur="500"/>
                                        <p:tgtEl>
                                          <p:spTgt spid="4">
                                            <p:txEl>
                                              <p:pRg st="2" end="2"/>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wipe(down)">
                                      <p:cBhvr>
                                        <p:cTn id="49" dur="500"/>
                                        <p:tgtEl>
                                          <p:spTgt spid="4">
                                            <p:txEl>
                                              <p:pRg st="3" end="3"/>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wipe(down)">
                                      <p:cBhvr>
                                        <p:cTn id="52" dur="500"/>
                                        <p:tgtEl>
                                          <p:spTgt spid="4">
                                            <p:txEl>
                                              <p:pRg st="4" end="4"/>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wipe(down)">
                                      <p:cBhvr>
                                        <p:cTn id="55" dur="500"/>
                                        <p:tgtEl>
                                          <p:spTgt spid="4">
                                            <p:txEl>
                                              <p:pRg st="5" end="5"/>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wipe(down)">
                                      <p:cBhvr>
                                        <p:cTn id="58" dur="500"/>
                                        <p:tgtEl>
                                          <p:spTgt spid="4">
                                            <p:txEl>
                                              <p:pRg st="6" end="6"/>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wipe(down)">
                                      <p:cBhvr>
                                        <p:cTn id="61" dur="500"/>
                                        <p:tgtEl>
                                          <p:spTgt spid="4">
                                            <p:txEl>
                                              <p:pRg st="7" end="7"/>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4C5A-983D-59C4-E011-D6A526E2E138}"/>
              </a:ext>
            </a:extLst>
          </p:cNvPr>
          <p:cNvSpPr>
            <a:spLocks noGrp="1"/>
          </p:cNvSpPr>
          <p:nvPr>
            <p:ph type="title"/>
          </p:nvPr>
        </p:nvSpPr>
        <p:spPr>
          <a:xfrm>
            <a:off x="1009053" y="-491612"/>
            <a:ext cx="9786766" cy="1639884"/>
          </a:xfrm>
        </p:spPr>
        <p:txBody>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components</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854B68E-3D0C-D383-97B7-6FF43C0A74F9}"/>
              </a:ext>
            </a:extLst>
          </p:cNvPr>
          <p:cNvSpPr>
            <a:spLocks noGrp="1"/>
          </p:cNvSpPr>
          <p:nvPr>
            <p:ph type="body" sz="half" idx="2"/>
          </p:nvPr>
        </p:nvSpPr>
        <p:spPr>
          <a:xfrm>
            <a:off x="1119271" y="1359583"/>
            <a:ext cx="10109168" cy="4983274"/>
          </a:xfrm>
        </p:spPr>
        <p:txBody>
          <a:bodyPr>
            <a:normAutofit/>
          </a:bodyPr>
          <a:lstStyle/>
          <a:p>
            <a:pPr marL="285750" indent="-285750">
              <a:buFont typeface="Wingdings" panose="05000000000000000000" pitchFamily="2" charset="2"/>
              <a:buChar char="v"/>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studio code </a:t>
            </a:r>
            <a:r>
              <a:rPr lang="en-US" sz="1800" b="1" dirty="0">
                <a:solidFill>
                  <a:srgbClr val="FFFF00"/>
                </a:solidFill>
                <a:effectLst>
                  <a:outerShdw blurRad="38100" dist="38100" dir="2700000" algn="tl">
                    <a:srgbClr val="000000">
                      <a:alpha val="43137"/>
                    </a:srgbClr>
                  </a:outerShdw>
                </a:effectLst>
              </a:rPr>
              <a:t>: </a:t>
            </a:r>
          </a:p>
          <a:p>
            <a:endParaRPr lang="en-US" sz="1800" b="1" dirty="0">
              <a:solidFill>
                <a:srgbClr val="FFFF00"/>
              </a:solidFill>
              <a:effectLst>
                <a:outerShdw blurRad="38100" dist="38100" dir="2700000" algn="tl">
                  <a:srgbClr val="000000">
                    <a:alpha val="43137"/>
                  </a:srgbClr>
                </a:outerShdw>
              </a:effectLst>
            </a:endParaRPr>
          </a:p>
          <a:p>
            <a:endParaRPr lang="en-US" sz="1800" b="1" dirty="0">
              <a:solidFill>
                <a:srgbClr val="FFFF00"/>
              </a:solidFill>
              <a:effectLst>
                <a:outerShdw blurRad="38100" dist="38100" dir="2700000" algn="tl">
                  <a:srgbClr val="000000">
                    <a:alpha val="43137"/>
                  </a:srgbClr>
                </a:outerShdw>
              </a:effectLst>
            </a:endParaRPr>
          </a:p>
          <a:p>
            <a:endParaRPr lang="en-US" sz="1800" b="1" dirty="0">
              <a:solidFill>
                <a:srgbClr val="FFFF00"/>
              </a:solidFill>
              <a:effectLst>
                <a:outerShdw blurRad="38100" dist="38100" dir="2700000" algn="tl">
                  <a:srgbClr val="000000">
                    <a:alpha val="43137"/>
                  </a:srgbClr>
                </a:outerShdw>
              </a:effectLst>
            </a:endParaRPr>
          </a:p>
          <a:p>
            <a:endParaRPr lang="en-IN" dirty="0">
              <a:effectLst/>
              <a:latin typeface="Times New Roman" panose="02020603050405020304" pitchFamily="18" charset="0"/>
              <a:ea typeface="Calibri" panose="020F0502020204030204" pitchFamily="34" charset="0"/>
            </a:endParaRPr>
          </a:p>
          <a:p>
            <a:pPr algn="just"/>
            <a:r>
              <a:rPr lang="en-IN" dirty="0">
                <a:effectLst/>
                <a:latin typeface="Times New Roman" panose="02020603050405020304" pitchFamily="18" charset="0"/>
                <a:ea typeface="Calibri" panose="020F0502020204030204" pitchFamily="34" charset="0"/>
              </a:rPr>
              <a:t>Visual Studio Code (VS Code) is a powerful, open-source code editor developed by Microsoft. It's designed to provide a streamlined and efficient coding environment for developers, offering a range of features that enhance productivity and code quality.  </a:t>
            </a:r>
          </a:p>
          <a:p>
            <a:endParaRPr lang="en-IN" dirty="0"/>
          </a:p>
        </p:txBody>
      </p:sp>
      <p:pic>
        <p:nvPicPr>
          <p:cNvPr id="7" name="Picture 6" descr="MRegirouard (Ethan Girouard) · GitHub">
            <a:extLst>
              <a:ext uri="{FF2B5EF4-FFF2-40B4-BE49-F238E27FC236}">
                <a16:creationId xmlns:a16="http://schemas.microsoft.com/office/drawing/2014/main" id="{301A34E2-C71B-2169-953F-81CBF2F8D1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0829" y="2009837"/>
            <a:ext cx="1654031" cy="1654031"/>
          </a:xfrm>
          <a:prstGeom prst="rect">
            <a:avLst/>
          </a:prstGeom>
          <a:noFill/>
          <a:ln>
            <a:noFill/>
          </a:ln>
        </p:spPr>
      </p:pic>
      <p:sp>
        <p:nvSpPr>
          <p:cNvPr id="8" name="Rectangle 7">
            <a:extLst>
              <a:ext uri="{FF2B5EF4-FFF2-40B4-BE49-F238E27FC236}">
                <a16:creationId xmlns:a16="http://schemas.microsoft.com/office/drawing/2014/main" id="{91698EB4-6676-01D0-C3DB-ADFA75BB3F49}"/>
              </a:ext>
            </a:extLst>
          </p:cNvPr>
          <p:cNvSpPr/>
          <p:nvPr/>
        </p:nvSpPr>
        <p:spPr>
          <a:xfrm>
            <a:off x="5224738" y="2122354"/>
            <a:ext cx="1526212" cy="1428996"/>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1167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down)">
                                      <p:cBhvr>
                                        <p:cTn id="12" dur="500"/>
                                        <p:tgtEl>
                                          <p:spTgt spid="4">
                                            <p:txEl>
                                              <p:pRg st="5" end="5"/>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4382-AC7E-E433-007A-F466EF350082}"/>
              </a:ext>
            </a:extLst>
          </p:cNvPr>
          <p:cNvSpPr>
            <a:spLocks noGrp="1"/>
          </p:cNvSpPr>
          <p:nvPr>
            <p:ph type="title"/>
          </p:nvPr>
        </p:nvSpPr>
        <p:spPr>
          <a:xfrm>
            <a:off x="1062754" y="146569"/>
            <a:ext cx="9905998" cy="1478570"/>
          </a:xfrm>
        </p:spPr>
        <p:txBody>
          <a:bodyPr>
            <a:norm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description</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1ADFF8-CCE7-BEB1-10D8-F9219A307A37}"/>
              </a:ext>
            </a:extLst>
          </p:cNvPr>
          <p:cNvSpPr>
            <a:spLocks noGrp="1"/>
          </p:cNvSpPr>
          <p:nvPr>
            <p:ph idx="1"/>
          </p:nvPr>
        </p:nvSpPr>
        <p:spPr>
          <a:xfrm>
            <a:off x="1141412" y="1297858"/>
            <a:ext cx="9905999" cy="5073445"/>
          </a:xfrm>
        </p:spPr>
        <p:txBody>
          <a:bodyPr>
            <a:normAutofit/>
          </a:bodyPr>
          <a:lstStyle/>
          <a:p>
            <a:pPr marL="0" indent="0">
              <a:buNone/>
            </a:pP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 Development </a:t>
            </a:r>
            <a:endParaRPr lang="en-US" b="1" dirty="0">
              <a:solidFill>
                <a:srgbClr val="FFFF00"/>
              </a:solidFill>
              <a:effectLst>
                <a:outerShdw blurRad="38100" dist="38100" dir="2700000" algn="tl">
                  <a:srgbClr val="000000">
                    <a:alpha val="43137"/>
                  </a:srgbClr>
                </a:outerShdw>
              </a:effectLst>
            </a:endParaRPr>
          </a:p>
          <a:p>
            <a:pPr>
              <a:buFont typeface="Wingdings" panose="05000000000000000000" pitchFamily="2" charset="2"/>
              <a:buChar char="v"/>
            </a:pPr>
            <a:r>
              <a:rPr lang="en-US" sz="18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Hyper Text Markup Language :</a:t>
            </a:r>
          </a:p>
          <a:p>
            <a:pPr marL="0" indent="0">
              <a:buNone/>
            </a:pPr>
            <a:endParaRPr lang="en-US" b="1" dirty="0">
              <a:solidFill>
                <a:srgbClr val="FFFF00"/>
              </a:solidFill>
              <a:effectLst>
                <a:outerShdw blurRad="38100" dist="38100" dir="2700000" algn="tl">
                  <a:srgbClr val="000000">
                    <a:alpha val="43137"/>
                  </a:srgbClr>
                </a:outerShdw>
              </a:effectLst>
            </a:endParaRPr>
          </a:p>
          <a:p>
            <a:pPr>
              <a:buFont typeface="Wingdings" panose="05000000000000000000" pitchFamily="2" charset="2"/>
              <a:buChar char="v"/>
            </a:pPr>
            <a:endParaRPr lang="en-US" b="1" dirty="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indent="0">
              <a:buNone/>
            </a:pPr>
            <a:endParaRPr lang="en-US" b="1" dirty="0">
              <a:solidFill>
                <a:srgbClr val="FFFF00"/>
              </a:solidFill>
              <a:effectLst>
                <a:outerShdw blurRad="38100" dist="38100" dir="2700000" algn="tl">
                  <a:srgbClr val="000000">
                    <a:alpha val="43137"/>
                  </a:srgbClr>
                </a:outerShdw>
              </a:effectLst>
            </a:endParaRPr>
          </a:p>
          <a:p>
            <a:pPr marL="0" indent="0">
              <a:buNone/>
            </a:pPr>
            <a:r>
              <a:rPr lang="en-IN" sz="1600" dirty="0">
                <a:effectLst/>
                <a:latin typeface="Times New Roman" panose="02020603050405020304" pitchFamily="18" charset="0"/>
                <a:ea typeface="Calibri" panose="020F0502020204030204" pitchFamily="34" charset="0"/>
              </a:rPr>
              <a:t>HTML is the standard markup language used to create and structure content on the web. It serves as the backbone of web pages, providing the basic structure and elements that define the content.  </a:t>
            </a:r>
            <a:endParaRPr lang="en-IN" sz="2000" b="1" dirty="0">
              <a:solidFill>
                <a:srgbClr val="FFFF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FC10AF65-FCFF-D788-E1BE-1F0CC05BF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458" y="2936357"/>
            <a:ext cx="1260589" cy="126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012DA288-38BE-3663-C933-55312B7051E5}"/>
              </a:ext>
            </a:extLst>
          </p:cNvPr>
          <p:cNvSpPr/>
          <p:nvPr/>
        </p:nvSpPr>
        <p:spPr>
          <a:xfrm>
            <a:off x="5250426" y="2802194"/>
            <a:ext cx="1573161" cy="1602658"/>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08074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wipe(down)">
                                      <p:cBhvr>
                                        <p:cTn id="12" dur="500"/>
                                        <p:tgtEl>
                                          <p:spTgt spid="3">
                                            <p:txEl>
                                              <p:pRg st="6" end="6"/>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1083</TotalTime>
  <Words>1364</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Times New Roman</vt:lpstr>
      <vt:lpstr>Tw Cen MT</vt:lpstr>
      <vt:lpstr>Wingdings</vt:lpstr>
      <vt:lpstr>Circuit</vt:lpstr>
      <vt:lpstr> GOVERNMENT FIRST GRADE COLLEGE SORAB   DEPARTMENT OF BCA</vt:lpstr>
      <vt:lpstr>PowerPoint Presentation</vt:lpstr>
      <vt:lpstr>INTRODUCTION</vt:lpstr>
      <vt:lpstr>ALPHABETICAL SIGNS</vt:lpstr>
      <vt:lpstr>PowerPoint Presentation</vt:lpstr>
      <vt:lpstr>PowerPoint Presentation</vt:lpstr>
      <vt:lpstr>requirements</vt:lpstr>
      <vt:lpstr>Software components</vt:lpstr>
      <vt:lpstr>Software description</vt:lpstr>
      <vt:lpstr>PowerPoint Presentation</vt:lpstr>
      <vt:lpstr>PowerPoint Presentation</vt:lpstr>
      <vt:lpstr>Libraries Overview</vt:lpstr>
      <vt:lpstr>PowerPoint Presentation</vt:lpstr>
      <vt:lpstr>ARCHITECTURE DIAGRAM</vt:lpstr>
      <vt:lpstr>USE CASE DIAGRAM</vt:lpstr>
      <vt:lpstr>Collecting signs</vt:lpstr>
      <vt:lpstr>Data Training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m</dc:creator>
  <cp:lastModifiedBy>sanjay m</cp:lastModifiedBy>
  <cp:revision>21</cp:revision>
  <dcterms:created xsi:type="dcterms:W3CDTF">2024-09-12T08:15:52Z</dcterms:created>
  <dcterms:modified xsi:type="dcterms:W3CDTF">2024-09-28T02:37:14Z</dcterms:modified>
</cp:coreProperties>
</file>