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8" r:id="rId3"/>
    <p:sldId id="259" r:id="rId4"/>
    <p:sldId id="260" r:id="rId5"/>
    <p:sldId id="261" r:id="rId6"/>
    <p:sldId id="262" r:id="rId7"/>
    <p:sldId id="265" r:id="rId8"/>
    <p:sldId id="278" r:id="rId9"/>
    <p:sldId id="263" r:id="rId10"/>
    <p:sldId id="274" r:id="rId11"/>
    <p:sldId id="275" r:id="rId12"/>
    <p:sldId id="276" r:id="rId13"/>
    <p:sldId id="277" r:id="rId14"/>
    <p:sldId id="267" r:id="rId15"/>
    <p:sldId id="268" r:id="rId16"/>
    <p:sldId id="270" r:id="rId17"/>
    <p:sldId id="271" r:id="rId18"/>
    <p:sldId id="279"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67" d="100"/>
          <a:sy n="67"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1"/>
          <p:cNvSpPr/>
          <p:nvPr userDrawn="1"/>
        </p:nvSpPr>
        <p:spPr>
          <a:xfrm>
            <a:off x="1401178" y="3187126"/>
            <a:ext cx="5683364" cy="2357648"/>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108612"/>
              <a:gd name="connsiteY0" fmla="*/ 21296 h 6966727"/>
              <a:gd name="connsiteX1" fmla="*/ 8108612 w 8108612"/>
              <a:gd name="connsiteY1" fmla="*/ 0 h 6966727"/>
              <a:gd name="connsiteX2" fmla="*/ 4847853 w 8108612"/>
              <a:gd name="connsiteY2" fmla="*/ 6966727 h 6966727"/>
              <a:gd name="connsiteX3" fmla="*/ 0 w 8108612"/>
              <a:gd name="connsiteY3" fmla="*/ 6963420 h 6966727"/>
              <a:gd name="connsiteX4" fmla="*/ 0 w 8108612"/>
              <a:gd name="connsiteY4" fmla="*/ 21296 h 6966727"/>
              <a:gd name="connsiteX0" fmla="*/ 0 w 7241431"/>
              <a:gd name="connsiteY0" fmla="*/ 21296 h 6966727"/>
              <a:gd name="connsiteX1" fmla="*/ 7241431 w 7241431"/>
              <a:gd name="connsiteY1" fmla="*/ 0 h 6966727"/>
              <a:gd name="connsiteX2" fmla="*/ 4847853 w 7241431"/>
              <a:gd name="connsiteY2" fmla="*/ 6966727 h 6966727"/>
              <a:gd name="connsiteX3" fmla="*/ 0 w 7241431"/>
              <a:gd name="connsiteY3" fmla="*/ 6963420 h 6966727"/>
              <a:gd name="connsiteX4" fmla="*/ 0 w 7241431"/>
              <a:gd name="connsiteY4" fmla="*/ 21296 h 6966727"/>
              <a:gd name="connsiteX0" fmla="*/ 0 w 7308137"/>
              <a:gd name="connsiteY0" fmla="*/ 21296 h 6966727"/>
              <a:gd name="connsiteX1" fmla="*/ 7308137 w 7308137"/>
              <a:gd name="connsiteY1" fmla="*/ 0 h 6966727"/>
              <a:gd name="connsiteX2" fmla="*/ 4847853 w 7308137"/>
              <a:gd name="connsiteY2" fmla="*/ 6966727 h 6966727"/>
              <a:gd name="connsiteX3" fmla="*/ 0 w 7308137"/>
              <a:gd name="connsiteY3" fmla="*/ 6963420 h 6966727"/>
              <a:gd name="connsiteX4" fmla="*/ 0 w 7308137"/>
              <a:gd name="connsiteY4" fmla="*/ 21296 h 6966727"/>
              <a:gd name="connsiteX0" fmla="*/ 0 w 7308137"/>
              <a:gd name="connsiteY0" fmla="*/ 21296 h 6966727"/>
              <a:gd name="connsiteX1" fmla="*/ 7308137 w 7308137"/>
              <a:gd name="connsiteY1" fmla="*/ 0 h 6966727"/>
              <a:gd name="connsiteX2" fmla="*/ 4794489 w 7308137"/>
              <a:gd name="connsiteY2" fmla="*/ 6966727 h 6966727"/>
              <a:gd name="connsiteX3" fmla="*/ 0 w 7308137"/>
              <a:gd name="connsiteY3" fmla="*/ 6963420 h 6966727"/>
              <a:gd name="connsiteX4" fmla="*/ 0 w 7308137"/>
              <a:gd name="connsiteY4" fmla="*/ 21296 h 6966727"/>
              <a:gd name="connsiteX0" fmla="*/ 0 w 7308137"/>
              <a:gd name="connsiteY0" fmla="*/ 21296 h 6997015"/>
              <a:gd name="connsiteX1" fmla="*/ 7308137 w 7308137"/>
              <a:gd name="connsiteY1" fmla="*/ 0 h 6997015"/>
              <a:gd name="connsiteX2" fmla="*/ 4834513 w 7308137"/>
              <a:gd name="connsiteY2" fmla="*/ 6997015 h 6997015"/>
              <a:gd name="connsiteX3" fmla="*/ 0 w 7308137"/>
              <a:gd name="connsiteY3" fmla="*/ 6963420 h 6997015"/>
              <a:gd name="connsiteX4" fmla="*/ 0 w 7308137"/>
              <a:gd name="connsiteY4" fmla="*/ 21296 h 6997015"/>
              <a:gd name="connsiteX0" fmla="*/ 0 w 7281455"/>
              <a:gd name="connsiteY0" fmla="*/ 21296 h 6997015"/>
              <a:gd name="connsiteX1" fmla="*/ 7281455 w 7281455"/>
              <a:gd name="connsiteY1" fmla="*/ 0 h 6997015"/>
              <a:gd name="connsiteX2" fmla="*/ 4834513 w 7281455"/>
              <a:gd name="connsiteY2" fmla="*/ 6997015 h 6997015"/>
              <a:gd name="connsiteX3" fmla="*/ 0 w 7281455"/>
              <a:gd name="connsiteY3" fmla="*/ 6963420 h 6997015"/>
              <a:gd name="connsiteX4" fmla="*/ 0 w 7281455"/>
              <a:gd name="connsiteY4" fmla="*/ 21296 h 6997015"/>
              <a:gd name="connsiteX0" fmla="*/ 0 w 7110703"/>
              <a:gd name="connsiteY0" fmla="*/ -1 h 6975718"/>
              <a:gd name="connsiteX1" fmla="*/ 7110703 w 7110703"/>
              <a:gd name="connsiteY1" fmla="*/ 19081 h 6975718"/>
              <a:gd name="connsiteX2" fmla="*/ 4834513 w 7110703"/>
              <a:gd name="connsiteY2" fmla="*/ 6975718 h 6975718"/>
              <a:gd name="connsiteX3" fmla="*/ 0 w 7110703"/>
              <a:gd name="connsiteY3" fmla="*/ 6942123 h 6975718"/>
              <a:gd name="connsiteX4" fmla="*/ 0 w 7110703"/>
              <a:gd name="connsiteY4" fmla="*/ -1 h 6975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0703" h="6975718">
                <a:moveTo>
                  <a:pt x="0" y="-1"/>
                </a:moveTo>
                <a:lnTo>
                  <a:pt x="7110703" y="19081"/>
                </a:lnTo>
                <a:lnTo>
                  <a:pt x="4834513" y="6975718"/>
                </a:lnTo>
                <a:lnTo>
                  <a:pt x="0" y="6942123"/>
                </a:lnTo>
                <a:lnTo>
                  <a:pt x="0" y="-1"/>
                </a:lnTo>
                <a:close/>
              </a:path>
            </a:pathLst>
          </a:cu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Rectangle 1"/>
          <p:cNvSpPr/>
          <p:nvPr userDrawn="1"/>
        </p:nvSpPr>
        <p:spPr>
          <a:xfrm>
            <a:off x="-3309" y="-42062"/>
            <a:ext cx="5884893" cy="6942124"/>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079501 w 6633029"/>
              <a:gd name="connsiteY2" fmla="*/ 6936681 h 6942124"/>
              <a:gd name="connsiteX3" fmla="*/ 0 w 6633029"/>
              <a:gd name="connsiteY3" fmla="*/ 6942124 h 6942124"/>
              <a:gd name="connsiteX4" fmla="*/ 0 w 6633029"/>
              <a:gd name="connsiteY4" fmla="*/ 0 h 6942124"/>
              <a:gd name="connsiteX0" fmla="*/ 438150 w 7071179"/>
              <a:gd name="connsiteY0" fmla="*/ 0 h 6942124"/>
              <a:gd name="connsiteX1" fmla="*/ 7071179 w 7071179"/>
              <a:gd name="connsiteY1" fmla="*/ 0 h 6942124"/>
              <a:gd name="connsiteX2" fmla="*/ 1517651 w 7071179"/>
              <a:gd name="connsiteY2" fmla="*/ 6936681 h 6942124"/>
              <a:gd name="connsiteX3" fmla="*/ 0 w 7071179"/>
              <a:gd name="connsiteY3" fmla="*/ 6942124 h 6942124"/>
              <a:gd name="connsiteX4" fmla="*/ 438150 w 7071179"/>
              <a:gd name="connsiteY4" fmla="*/ 0 h 6942124"/>
              <a:gd name="connsiteX0" fmla="*/ 0 w 7109279"/>
              <a:gd name="connsiteY0" fmla="*/ 0 h 6942124"/>
              <a:gd name="connsiteX1" fmla="*/ 7109279 w 7109279"/>
              <a:gd name="connsiteY1" fmla="*/ 0 h 6942124"/>
              <a:gd name="connsiteX2" fmla="*/ 1555751 w 7109279"/>
              <a:gd name="connsiteY2" fmla="*/ 6936681 h 6942124"/>
              <a:gd name="connsiteX3" fmla="*/ 38100 w 7109279"/>
              <a:gd name="connsiteY3" fmla="*/ 6942124 h 6942124"/>
              <a:gd name="connsiteX4" fmla="*/ 0 w 7109279"/>
              <a:gd name="connsiteY4" fmla="*/ 0 h 6942124"/>
              <a:gd name="connsiteX0" fmla="*/ 11442 w 7120721"/>
              <a:gd name="connsiteY0" fmla="*/ 0 h 6942124"/>
              <a:gd name="connsiteX1" fmla="*/ 7120721 w 7120721"/>
              <a:gd name="connsiteY1" fmla="*/ 0 h 6942124"/>
              <a:gd name="connsiteX2" fmla="*/ 1567193 w 7120721"/>
              <a:gd name="connsiteY2" fmla="*/ 6936681 h 6942124"/>
              <a:gd name="connsiteX3" fmla="*/ 0 w 7120721"/>
              <a:gd name="connsiteY3" fmla="*/ 6942124 h 6942124"/>
              <a:gd name="connsiteX4" fmla="*/ 11442 w 7120721"/>
              <a:gd name="connsiteY4" fmla="*/ 0 h 694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0721" h="6942124">
                <a:moveTo>
                  <a:pt x="11442" y="0"/>
                </a:moveTo>
                <a:lnTo>
                  <a:pt x="7120721" y="0"/>
                </a:lnTo>
                <a:lnTo>
                  <a:pt x="1567193" y="6936681"/>
                </a:lnTo>
                <a:lnTo>
                  <a:pt x="0" y="6942124"/>
                </a:lnTo>
                <a:lnTo>
                  <a:pt x="11442" y="0"/>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7" name="Rectangle 1"/>
          <p:cNvSpPr/>
          <p:nvPr userDrawn="1"/>
        </p:nvSpPr>
        <p:spPr>
          <a:xfrm>
            <a:off x="-114574" y="2083684"/>
            <a:ext cx="7934741" cy="3692695"/>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574165"/>
              <a:gd name="connsiteY0" fmla="*/ 21296 h 6966727"/>
              <a:gd name="connsiteX1" fmla="*/ 8574165 w 8574165"/>
              <a:gd name="connsiteY1" fmla="*/ 0 h 6966727"/>
              <a:gd name="connsiteX2" fmla="*/ 4846462 w 8574165"/>
              <a:gd name="connsiteY2" fmla="*/ 6966727 h 6966727"/>
              <a:gd name="connsiteX3" fmla="*/ 465553 w 8574165"/>
              <a:gd name="connsiteY3" fmla="*/ 6963420 h 6966727"/>
              <a:gd name="connsiteX4" fmla="*/ 0 w 8574165"/>
              <a:gd name="connsiteY4" fmla="*/ 21296 h 6966727"/>
              <a:gd name="connsiteX0" fmla="*/ 0 w 8574165"/>
              <a:gd name="connsiteY0" fmla="*/ 21296 h 7047269"/>
              <a:gd name="connsiteX1" fmla="*/ 8574165 w 8574165"/>
              <a:gd name="connsiteY1" fmla="*/ 0 h 7047269"/>
              <a:gd name="connsiteX2" fmla="*/ 4846462 w 8574165"/>
              <a:gd name="connsiteY2" fmla="*/ 6966727 h 7047269"/>
              <a:gd name="connsiteX3" fmla="*/ 0 w 8574165"/>
              <a:gd name="connsiteY3" fmla="*/ 7047269 h 7047269"/>
              <a:gd name="connsiteX4" fmla="*/ 0 w 8574165"/>
              <a:gd name="connsiteY4" fmla="*/ 21296 h 7047269"/>
              <a:gd name="connsiteX0" fmla="*/ 0 w 8574165"/>
              <a:gd name="connsiteY0" fmla="*/ 21296 h 7047269"/>
              <a:gd name="connsiteX1" fmla="*/ 8574165 w 8574165"/>
              <a:gd name="connsiteY1" fmla="*/ 0 h 7047269"/>
              <a:gd name="connsiteX2" fmla="*/ 4833121 w 8574165"/>
              <a:gd name="connsiteY2" fmla="*/ 7026799 h 7047269"/>
              <a:gd name="connsiteX3" fmla="*/ 0 w 8574165"/>
              <a:gd name="connsiteY3" fmla="*/ 7047269 h 7047269"/>
              <a:gd name="connsiteX4" fmla="*/ 0 w 8574165"/>
              <a:gd name="connsiteY4" fmla="*/ 21296 h 7047269"/>
              <a:gd name="connsiteX0" fmla="*/ 0 w 8574165"/>
              <a:gd name="connsiteY0" fmla="*/ 21296 h 7066845"/>
              <a:gd name="connsiteX1" fmla="*/ 8574165 w 8574165"/>
              <a:gd name="connsiteY1" fmla="*/ 0 h 7066845"/>
              <a:gd name="connsiteX2" fmla="*/ 4833121 w 8574165"/>
              <a:gd name="connsiteY2" fmla="*/ 7066845 h 7066845"/>
              <a:gd name="connsiteX3" fmla="*/ 0 w 8574165"/>
              <a:gd name="connsiteY3" fmla="*/ 7047269 h 7066845"/>
              <a:gd name="connsiteX4" fmla="*/ 0 w 8574165"/>
              <a:gd name="connsiteY4" fmla="*/ 21296 h 7066845"/>
              <a:gd name="connsiteX0" fmla="*/ 0 w 8574165"/>
              <a:gd name="connsiteY0" fmla="*/ 21296 h 7047269"/>
              <a:gd name="connsiteX1" fmla="*/ 8574165 w 8574165"/>
              <a:gd name="connsiteY1" fmla="*/ 0 h 7047269"/>
              <a:gd name="connsiteX2" fmla="*/ 5006557 w 8574165"/>
              <a:gd name="connsiteY2" fmla="*/ 6746469 h 7047269"/>
              <a:gd name="connsiteX3" fmla="*/ 0 w 8574165"/>
              <a:gd name="connsiteY3" fmla="*/ 7047269 h 7047269"/>
              <a:gd name="connsiteX4" fmla="*/ 0 w 8574165"/>
              <a:gd name="connsiteY4" fmla="*/ 21296 h 7047269"/>
              <a:gd name="connsiteX0" fmla="*/ 0 w 8574165"/>
              <a:gd name="connsiteY0" fmla="*/ 21296 h 6746915"/>
              <a:gd name="connsiteX1" fmla="*/ 8574165 w 8574165"/>
              <a:gd name="connsiteY1" fmla="*/ 0 h 6746915"/>
              <a:gd name="connsiteX2" fmla="*/ 5006557 w 8574165"/>
              <a:gd name="connsiteY2" fmla="*/ 6746469 h 6746915"/>
              <a:gd name="connsiteX3" fmla="*/ 0 w 8574165"/>
              <a:gd name="connsiteY3" fmla="*/ 6746915 h 6746915"/>
              <a:gd name="connsiteX4" fmla="*/ 0 w 8574165"/>
              <a:gd name="connsiteY4" fmla="*/ 21296 h 6746915"/>
              <a:gd name="connsiteX0" fmla="*/ 0 w 9911577"/>
              <a:gd name="connsiteY0" fmla="*/ 91045 h 6746915"/>
              <a:gd name="connsiteX1" fmla="*/ 9911577 w 9911577"/>
              <a:gd name="connsiteY1" fmla="*/ 0 h 6746915"/>
              <a:gd name="connsiteX2" fmla="*/ 6343969 w 9911577"/>
              <a:gd name="connsiteY2" fmla="*/ 6746469 h 6746915"/>
              <a:gd name="connsiteX3" fmla="*/ 1337412 w 9911577"/>
              <a:gd name="connsiteY3" fmla="*/ 6746915 h 6746915"/>
              <a:gd name="connsiteX4" fmla="*/ 0 w 9911577"/>
              <a:gd name="connsiteY4" fmla="*/ 91045 h 6746915"/>
              <a:gd name="connsiteX0" fmla="*/ 15922 w 9927499"/>
              <a:gd name="connsiteY0" fmla="*/ 91045 h 6746469"/>
              <a:gd name="connsiteX1" fmla="*/ 9927499 w 9927499"/>
              <a:gd name="connsiteY1" fmla="*/ 0 h 6746469"/>
              <a:gd name="connsiteX2" fmla="*/ 6359891 w 9927499"/>
              <a:gd name="connsiteY2" fmla="*/ 6746469 h 6746469"/>
              <a:gd name="connsiteX3" fmla="*/ 0 w 9927499"/>
              <a:gd name="connsiteY3" fmla="*/ 6607418 h 6746469"/>
              <a:gd name="connsiteX4" fmla="*/ 15922 w 9927499"/>
              <a:gd name="connsiteY4" fmla="*/ 91045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607418 h 6746469"/>
              <a:gd name="connsiteX4" fmla="*/ 5973 w 9927499"/>
              <a:gd name="connsiteY4" fmla="*/ 3884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738160 h 6746469"/>
              <a:gd name="connsiteX4" fmla="*/ 5973 w 9927499"/>
              <a:gd name="connsiteY4" fmla="*/ 3884 h 67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7499" h="6746469">
                <a:moveTo>
                  <a:pt x="5973" y="3884"/>
                </a:moveTo>
                <a:lnTo>
                  <a:pt x="9927499" y="0"/>
                </a:lnTo>
                <a:lnTo>
                  <a:pt x="6359891" y="6746469"/>
                </a:lnTo>
                <a:lnTo>
                  <a:pt x="0" y="6738160"/>
                </a:lnTo>
                <a:cubicBezTo>
                  <a:pt x="5307" y="4566036"/>
                  <a:pt x="666" y="2176008"/>
                  <a:pt x="5973" y="3884"/>
                </a:cubicBezTo>
                <a:close/>
              </a:path>
            </a:pathLst>
          </a:custGeom>
          <a:gradFill flip="none" rotWithShape="1">
            <a:gsLst>
              <a:gs pos="7000">
                <a:srgbClr val="E65925"/>
              </a:gs>
              <a:gs pos="87000">
                <a:srgbClr val="F68C18"/>
              </a:gs>
            </a:gsLst>
            <a:lin ang="27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cxnSp>
        <p:nvCxnSpPr>
          <p:cNvPr id="12" name="Straight Connector 11"/>
          <p:cNvCxnSpPr/>
          <p:nvPr userDrawn="1"/>
        </p:nvCxnSpPr>
        <p:spPr>
          <a:xfrm>
            <a:off x="508764" y="4037949"/>
            <a:ext cx="5180522"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14" name="Title 1"/>
          <p:cNvSpPr>
            <a:spLocks noGrp="1"/>
          </p:cNvSpPr>
          <p:nvPr userDrawn="1">
            <p:ph type="title" hasCustomPrompt="1"/>
          </p:nvPr>
        </p:nvSpPr>
        <p:spPr>
          <a:xfrm>
            <a:off x="431486" y="2656202"/>
            <a:ext cx="6677793" cy="1296000"/>
          </a:xfrm>
        </p:spPr>
        <p:txBody>
          <a:bodyPr anchor="b"/>
          <a:lstStyle>
            <a:lvl1pPr marL="0" marR="0" indent="0" algn="l" defTabSz="914400" rtl="0" eaLnBrk="1" fontAlgn="auto" latinLnBrk="0" hangingPunct="1">
              <a:lnSpc>
                <a:spcPct val="90000"/>
              </a:lnSpc>
              <a:spcBef>
                <a:spcPct val="0"/>
              </a:spcBef>
              <a:spcAft>
                <a:spcPts val="0"/>
              </a:spcAft>
              <a:buClrTx/>
              <a:buSzTx/>
              <a:buFontTx/>
              <a:buNone/>
              <a:tabLst/>
              <a:defRPr sz="3600" b="1">
                <a:solidFill>
                  <a:schemeClr val="bg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Project Title</a:t>
            </a:r>
          </a:p>
        </p:txBody>
      </p:sp>
      <p:sp>
        <p:nvSpPr>
          <p:cNvPr id="15" name="Text Placeholder 2"/>
          <p:cNvSpPr>
            <a:spLocks noGrp="1"/>
          </p:cNvSpPr>
          <p:nvPr userDrawn="1">
            <p:ph type="body" idx="1" hasCustomPrompt="1"/>
          </p:nvPr>
        </p:nvSpPr>
        <p:spPr>
          <a:xfrm>
            <a:off x="431486" y="4100901"/>
            <a:ext cx="5257800" cy="547449"/>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Project Group Members</a:t>
            </a:r>
          </a:p>
        </p:txBody>
      </p:sp>
      <p:pic>
        <p:nvPicPr>
          <p:cNvPr id="3" name="Picture 2">
            <a:extLst>
              <a:ext uri="{FF2B5EF4-FFF2-40B4-BE49-F238E27FC236}">
                <a16:creationId xmlns:a16="http://schemas.microsoft.com/office/drawing/2014/main" id="{4AE71B99-EDAE-A968-34D7-3D9FB37D9F0C}"/>
              </a:ext>
            </a:extLst>
          </p:cNvPr>
          <p:cNvPicPr>
            <a:picLocks noChangeAspect="1"/>
          </p:cNvPicPr>
          <p:nvPr userDrawn="1"/>
        </p:nvPicPr>
        <p:blipFill>
          <a:blip r:embed="rId3"/>
          <a:stretch>
            <a:fillRect/>
          </a:stretch>
        </p:blipFill>
        <p:spPr>
          <a:xfrm>
            <a:off x="-114574" y="162166"/>
            <a:ext cx="3168072" cy="1025094"/>
          </a:xfrm>
          <a:prstGeom prst="rect">
            <a:avLst/>
          </a:prstGeom>
        </p:spPr>
      </p:pic>
    </p:spTree>
    <p:extLst>
      <p:ext uri="{BB962C8B-B14F-4D97-AF65-F5344CB8AC3E}">
        <p14:creationId xmlns:p14="http://schemas.microsoft.com/office/powerpoint/2010/main" val="360174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899A70-3933-4DBF-90EF-BA548142E849}" type="datetimeFigureOut">
              <a:rPr lang="en-IN" smtClean="0"/>
              <a:t>29-02-2024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00C0149-F25E-4258-9874-E37679DDFFC2}" type="slidenum">
              <a:rPr lang="en-IN" smtClean="0"/>
              <a:t>‹#›</a:t>
            </a:fld>
            <a:endParaRPr lang="en-IN" dirty="0"/>
          </a:p>
        </p:txBody>
      </p:sp>
    </p:spTree>
    <p:extLst>
      <p:ext uri="{BB962C8B-B14F-4D97-AF65-F5344CB8AC3E}">
        <p14:creationId xmlns:p14="http://schemas.microsoft.com/office/powerpoint/2010/main" val="387420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29-02-2024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dirty="0"/>
          </a:p>
        </p:txBody>
      </p:sp>
    </p:spTree>
    <p:extLst>
      <p:ext uri="{BB962C8B-B14F-4D97-AF65-F5344CB8AC3E}">
        <p14:creationId xmlns:p14="http://schemas.microsoft.com/office/powerpoint/2010/main" val="2881073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29-02-2024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dirty="0"/>
          </a:p>
        </p:txBody>
      </p:sp>
    </p:spTree>
    <p:extLst>
      <p:ext uri="{BB962C8B-B14F-4D97-AF65-F5344CB8AC3E}">
        <p14:creationId xmlns:p14="http://schemas.microsoft.com/office/powerpoint/2010/main" val="3049606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446756" cy="7001300"/>
          </a:xfrm>
          <a:prstGeom prst="rect">
            <a:avLst/>
          </a:prstGeom>
        </p:spPr>
      </p:pic>
      <p:sp>
        <p:nvSpPr>
          <p:cNvPr id="16" name="Slide Number Placeholder 2"/>
          <p:cNvSpPr txBox="1">
            <a:spLocks/>
          </p:cNvSpPr>
          <p:nvPr userDrawn="1"/>
        </p:nvSpPr>
        <p:spPr>
          <a:xfrm>
            <a:off x="11044381" y="6502122"/>
            <a:ext cx="498816" cy="405544"/>
          </a:xfrm>
          <a:prstGeom prst="rect">
            <a:avLst/>
          </a:prstGeom>
        </p:spPr>
        <p:txBody>
          <a:bodyPr/>
          <a:lstStyle>
            <a:defPPr>
              <a:defRPr lang="en-US"/>
            </a:defPPr>
            <a:lvl1pPr marL="0" algn="l" defTabSz="967453" rtl="0" eaLnBrk="1" latinLnBrk="0" hangingPunct="1">
              <a:defRPr sz="1905" kern="1200">
                <a:solidFill>
                  <a:schemeClr val="tx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fld id="{70322034-08C9-49CF-9DF9-8DD2FBBAC4B2}" type="slidenum">
              <a:rPr lang="en-IN" smtClean="0"/>
              <a:pPr/>
              <a:t>‹#›</a:t>
            </a:fld>
            <a:endParaRPr lang="en-IN" dirty="0"/>
          </a:p>
        </p:txBody>
      </p:sp>
      <p:cxnSp>
        <p:nvCxnSpPr>
          <p:cNvPr id="38" name="Straight Connector 37"/>
          <p:cNvCxnSpPr/>
          <p:nvPr/>
        </p:nvCxnSpPr>
        <p:spPr>
          <a:xfrm>
            <a:off x="4668000" y="4432633"/>
            <a:ext cx="7524000" cy="1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73549" y="2563746"/>
            <a:ext cx="51184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userDrawn="1"/>
        </p:nvGrpSpPr>
        <p:grpSpPr>
          <a:xfrm>
            <a:off x="4986" y="2533402"/>
            <a:ext cx="12542985" cy="1928384"/>
            <a:chOff x="99742" y="2646001"/>
            <a:chExt cx="10862861" cy="1711815"/>
          </a:xfrm>
        </p:grpSpPr>
        <p:sp>
          <p:nvSpPr>
            <p:cNvPr id="42" name="Rectangle 41"/>
            <p:cNvSpPr/>
            <p:nvPr/>
          </p:nvSpPr>
          <p:spPr>
            <a:xfrm>
              <a:off x="4794414" y="3051713"/>
              <a:ext cx="6168189" cy="327854"/>
            </a:xfrm>
            <a:prstGeom prst="rect">
              <a:avLst/>
            </a:prstGeom>
          </p:spPr>
          <p:txBody>
            <a:bodyPr wrap="square">
              <a:spAutoFit/>
            </a:bodyPr>
            <a:lstStyle/>
            <a:p>
              <a:r>
                <a:rPr lang="en-US" sz="1800" dirty="0">
                  <a:solidFill>
                    <a:schemeClr val="bg1"/>
                  </a:solidFill>
                </a:rPr>
                <a:t>Group Members</a:t>
              </a:r>
              <a:endParaRPr lang="en-IN" sz="1800" dirty="0">
                <a:solidFill>
                  <a:schemeClr val="bg1"/>
                </a:solidFill>
              </a:endParaRPr>
            </a:p>
          </p:txBody>
        </p:sp>
        <p:sp>
          <p:nvSpPr>
            <p:cNvPr id="43" name="Rectangle 42"/>
            <p:cNvSpPr/>
            <p:nvPr userDrawn="1"/>
          </p:nvSpPr>
          <p:spPr>
            <a:xfrm>
              <a:off x="99742" y="2646001"/>
              <a:ext cx="4603315" cy="1711815"/>
            </a:xfrm>
            <a:custGeom>
              <a:avLst/>
              <a:gdLst>
                <a:gd name="connsiteX0" fmla="*/ 0 w 3723181"/>
                <a:gd name="connsiteY0" fmla="*/ 0 h 1233232"/>
                <a:gd name="connsiteX1" fmla="*/ 3723181 w 3723181"/>
                <a:gd name="connsiteY1" fmla="*/ 0 h 1233232"/>
                <a:gd name="connsiteX2" fmla="*/ 3723181 w 3723181"/>
                <a:gd name="connsiteY2" fmla="*/ 1233232 h 1233232"/>
                <a:gd name="connsiteX3" fmla="*/ 0 w 3723181"/>
                <a:gd name="connsiteY3" fmla="*/ 1233232 h 1233232"/>
                <a:gd name="connsiteX4" fmla="*/ 0 w 3723181"/>
                <a:gd name="connsiteY4" fmla="*/ 0 h 1233232"/>
                <a:gd name="connsiteX0" fmla="*/ 0 w 3723181"/>
                <a:gd name="connsiteY0" fmla="*/ 0 h 1233232"/>
                <a:gd name="connsiteX1" fmla="*/ 3723181 w 3723181"/>
                <a:gd name="connsiteY1" fmla="*/ 0 h 1233232"/>
                <a:gd name="connsiteX2" fmla="*/ 3050081 w 3723181"/>
                <a:gd name="connsiteY2" fmla="*/ 1233232 h 1233232"/>
                <a:gd name="connsiteX3" fmla="*/ 0 w 3723181"/>
                <a:gd name="connsiteY3" fmla="*/ 1233232 h 1233232"/>
                <a:gd name="connsiteX4" fmla="*/ 0 w 3723181"/>
                <a:gd name="connsiteY4" fmla="*/ 0 h 1233232"/>
                <a:gd name="connsiteX0" fmla="*/ 1117600 w 4840781"/>
                <a:gd name="connsiteY0" fmla="*/ 0 h 1258632"/>
                <a:gd name="connsiteX1" fmla="*/ 4840781 w 4840781"/>
                <a:gd name="connsiteY1" fmla="*/ 0 h 1258632"/>
                <a:gd name="connsiteX2" fmla="*/ 4167681 w 4840781"/>
                <a:gd name="connsiteY2" fmla="*/ 1233232 h 1258632"/>
                <a:gd name="connsiteX3" fmla="*/ 0 w 4840781"/>
                <a:gd name="connsiteY3" fmla="*/ 1258632 h 1258632"/>
                <a:gd name="connsiteX4" fmla="*/ 1117600 w 4840781"/>
                <a:gd name="connsiteY4" fmla="*/ 0 h 1258632"/>
                <a:gd name="connsiteX0" fmla="*/ 0 w 4853481"/>
                <a:gd name="connsiteY0" fmla="*/ 12700 h 1258632"/>
                <a:gd name="connsiteX1" fmla="*/ 4853481 w 4853481"/>
                <a:gd name="connsiteY1" fmla="*/ 0 h 1258632"/>
                <a:gd name="connsiteX2" fmla="*/ 4180381 w 4853481"/>
                <a:gd name="connsiteY2" fmla="*/ 1233232 h 1258632"/>
                <a:gd name="connsiteX3" fmla="*/ 12700 w 4853481"/>
                <a:gd name="connsiteY3" fmla="*/ 1258632 h 1258632"/>
                <a:gd name="connsiteX4" fmla="*/ 0 w 4853481"/>
                <a:gd name="connsiteY4" fmla="*/ 12700 h 1258632"/>
                <a:gd name="connsiteX0" fmla="*/ 0 w 4853481"/>
                <a:gd name="connsiteY0" fmla="*/ 12700 h 1271332"/>
                <a:gd name="connsiteX1" fmla="*/ 4853481 w 4853481"/>
                <a:gd name="connsiteY1" fmla="*/ 0 h 1271332"/>
                <a:gd name="connsiteX2" fmla="*/ 4180381 w 4853481"/>
                <a:gd name="connsiteY2" fmla="*/ 1233232 h 1271332"/>
                <a:gd name="connsiteX3" fmla="*/ 0 w 4853481"/>
                <a:gd name="connsiteY3" fmla="*/ 1271332 h 1271332"/>
                <a:gd name="connsiteX4" fmla="*/ 0 w 4853481"/>
                <a:gd name="connsiteY4" fmla="*/ 12700 h 1271332"/>
                <a:gd name="connsiteX0" fmla="*/ 0 w 4872328"/>
                <a:gd name="connsiteY0" fmla="*/ 20854 h 1279486"/>
                <a:gd name="connsiteX1" fmla="*/ 4872328 w 4872328"/>
                <a:gd name="connsiteY1" fmla="*/ 0 h 1279486"/>
                <a:gd name="connsiteX2" fmla="*/ 4180381 w 4872328"/>
                <a:gd name="connsiteY2" fmla="*/ 1241386 h 1279486"/>
                <a:gd name="connsiteX3" fmla="*/ 0 w 4872328"/>
                <a:gd name="connsiteY3" fmla="*/ 1279486 h 1279486"/>
                <a:gd name="connsiteX4" fmla="*/ 0 w 4872328"/>
                <a:gd name="connsiteY4" fmla="*/ 20854 h 1279486"/>
                <a:gd name="connsiteX0" fmla="*/ 1002977 w 4872328"/>
                <a:gd name="connsiteY0" fmla="*/ 8091 h 1279486"/>
                <a:gd name="connsiteX1" fmla="*/ 4872328 w 4872328"/>
                <a:gd name="connsiteY1" fmla="*/ 0 h 1279486"/>
                <a:gd name="connsiteX2" fmla="*/ 4180381 w 4872328"/>
                <a:gd name="connsiteY2" fmla="*/ 1241386 h 1279486"/>
                <a:gd name="connsiteX3" fmla="*/ 0 w 4872328"/>
                <a:gd name="connsiteY3" fmla="*/ 1279486 h 1279486"/>
                <a:gd name="connsiteX4" fmla="*/ 1002977 w 4872328"/>
                <a:gd name="connsiteY4" fmla="*/ 8091 h 1279486"/>
                <a:gd name="connsiteX0" fmla="*/ 0 w 3869351"/>
                <a:gd name="connsiteY0" fmla="*/ 8091 h 1266723"/>
                <a:gd name="connsiteX1" fmla="*/ 3869351 w 3869351"/>
                <a:gd name="connsiteY1" fmla="*/ 0 h 1266723"/>
                <a:gd name="connsiteX2" fmla="*/ 3177404 w 3869351"/>
                <a:gd name="connsiteY2" fmla="*/ 1241386 h 1266723"/>
                <a:gd name="connsiteX3" fmla="*/ 14750 w 3869351"/>
                <a:gd name="connsiteY3" fmla="*/ 1266723 h 1266723"/>
                <a:gd name="connsiteX4" fmla="*/ 0 w 3869351"/>
                <a:gd name="connsiteY4" fmla="*/ 8091 h 1266723"/>
                <a:gd name="connsiteX0" fmla="*/ 4362 w 3873713"/>
                <a:gd name="connsiteY0" fmla="*/ 8091 h 1254320"/>
                <a:gd name="connsiteX1" fmla="*/ 3873713 w 3873713"/>
                <a:gd name="connsiteY1" fmla="*/ 0 h 1254320"/>
                <a:gd name="connsiteX2" fmla="*/ 3181766 w 3873713"/>
                <a:gd name="connsiteY2" fmla="*/ 1241386 h 1254320"/>
                <a:gd name="connsiteX3" fmla="*/ 0 w 3873713"/>
                <a:gd name="connsiteY3" fmla="*/ 1254320 h 1254320"/>
                <a:gd name="connsiteX4" fmla="*/ 4362 w 3873713"/>
                <a:gd name="connsiteY4" fmla="*/ 8091 h 1254320"/>
                <a:gd name="connsiteX0" fmla="*/ 4362 w 3969750"/>
                <a:gd name="connsiteY0" fmla="*/ 0 h 1246229"/>
                <a:gd name="connsiteX1" fmla="*/ 3969750 w 3969750"/>
                <a:gd name="connsiteY1" fmla="*/ 1143 h 1246229"/>
                <a:gd name="connsiteX2" fmla="*/ 3181766 w 3969750"/>
                <a:gd name="connsiteY2" fmla="*/ 1233295 h 1246229"/>
                <a:gd name="connsiteX3" fmla="*/ 0 w 3969750"/>
                <a:gd name="connsiteY3" fmla="*/ 1246229 h 1246229"/>
                <a:gd name="connsiteX4" fmla="*/ 4362 w 3969750"/>
                <a:gd name="connsiteY4" fmla="*/ 0 h 1246229"/>
                <a:gd name="connsiteX0" fmla="*/ 4362 w 3969750"/>
                <a:gd name="connsiteY0" fmla="*/ 0 h 1246229"/>
                <a:gd name="connsiteX1" fmla="*/ 3969750 w 3969750"/>
                <a:gd name="connsiteY1" fmla="*/ 1143 h 1246229"/>
                <a:gd name="connsiteX2" fmla="*/ 3363168 w 3969750"/>
                <a:gd name="connsiteY2" fmla="*/ 1242529 h 1246229"/>
                <a:gd name="connsiteX3" fmla="*/ 0 w 3969750"/>
                <a:gd name="connsiteY3" fmla="*/ 1246229 h 1246229"/>
                <a:gd name="connsiteX4" fmla="*/ 4362 w 3969750"/>
                <a:gd name="connsiteY4" fmla="*/ 0 h 1246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9750" h="1246229">
                  <a:moveTo>
                    <a:pt x="4362" y="0"/>
                  </a:moveTo>
                  <a:lnTo>
                    <a:pt x="3969750" y="1143"/>
                  </a:lnTo>
                  <a:lnTo>
                    <a:pt x="3363168" y="1242529"/>
                  </a:lnTo>
                  <a:lnTo>
                    <a:pt x="0" y="1246229"/>
                  </a:lnTo>
                  <a:lnTo>
                    <a:pt x="43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4" name="Title 1"/>
          <p:cNvSpPr txBox="1">
            <a:spLocks/>
          </p:cNvSpPr>
          <p:nvPr userDrawn="1"/>
        </p:nvSpPr>
        <p:spPr>
          <a:xfrm>
            <a:off x="5363588" y="2393534"/>
            <a:ext cx="1667097" cy="611757"/>
          </a:xfrm>
          <a:prstGeom prst="rect">
            <a:avLst/>
          </a:prstGeom>
          <a:ln>
            <a:noFill/>
          </a:ln>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400" b="1" dirty="0">
                <a:solidFill>
                  <a:schemeClr val="bg1"/>
                </a:solidFill>
              </a:rPr>
              <a:t>THANK YOU</a:t>
            </a:r>
            <a:endParaRPr lang="en-IN" sz="2800" b="1" dirty="0">
              <a:solidFill>
                <a:schemeClr val="bg1"/>
              </a:solidFill>
            </a:endParaRPr>
          </a:p>
        </p:txBody>
      </p:sp>
      <p:pic>
        <p:nvPicPr>
          <p:cNvPr id="5" name="Picture 4">
            <a:extLst>
              <a:ext uri="{FF2B5EF4-FFF2-40B4-BE49-F238E27FC236}">
                <a16:creationId xmlns:a16="http://schemas.microsoft.com/office/drawing/2014/main" id="{3904247B-5DE1-6818-8EE4-9A187807F831}"/>
              </a:ext>
            </a:extLst>
          </p:cNvPr>
          <p:cNvPicPr>
            <a:picLocks noChangeAspect="1"/>
          </p:cNvPicPr>
          <p:nvPr userDrawn="1"/>
        </p:nvPicPr>
        <p:blipFill>
          <a:blip r:embed="rId3"/>
          <a:stretch>
            <a:fillRect/>
          </a:stretch>
        </p:blipFill>
        <p:spPr>
          <a:xfrm>
            <a:off x="92364" y="2728838"/>
            <a:ext cx="4327726" cy="1400324"/>
          </a:xfrm>
          <a:prstGeom prst="rect">
            <a:avLst/>
          </a:prstGeom>
        </p:spPr>
      </p:pic>
    </p:spTree>
    <p:extLst>
      <p:ext uri="{BB962C8B-B14F-4D97-AF65-F5344CB8AC3E}">
        <p14:creationId xmlns:p14="http://schemas.microsoft.com/office/powerpoint/2010/main" val="35222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29-02-2024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dirty="0"/>
          </a:p>
        </p:txBody>
      </p:sp>
    </p:spTree>
    <p:extLst>
      <p:ext uri="{BB962C8B-B14F-4D97-AF65-F5344CB8AC3E}">
        <p14:creationId xmlns:p14="http://schemas.microsoft.com/office/powerpoint/2010/main" val="357107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29-02-2024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dirty="0"/>
          </a:p>
        </p:txBody>
      </p:sp>
    </p:spTree>
    <p:extLst>
      <p:ext uri="{BB962C8B-B14F-4D97-AF65-F5344CB8AC3E}">
        <p14:creationId xmlns:p14="http://schemas.microsoft.com/office/powerpoint/2010/main" val="399879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899A70-3933-4DBF-90EF-BA548142E849}" type="datetimeFigureOut">
              <a:rPr lang="en-IN" smtClean="0"/>
              <a:t>29-02-2024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dirty="0"/>
          </a:p>
        </p:txBody>
      </p:sp>
    </p:spTree>
    <p:extLst>
      <p:ext uri="{BB962C8B-B14F-4D97-AF65-F5344CB8AC3E}">
        <p14:creationId xmlns:p14="http://schemas.microsoft.com/office/powerpoint/2010/main" val="1159297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1899A70-3933-4DBF-90EF-BA548142E849}" type="datetimeFigureOut">
              <a:rPr lang="en-IN" smtClean="0"/>
              <a:t>29-02-2024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00C0149-F25E-4258-9874-E37679DDFFC2}" type="slidenum">
              <a:rPr lang="en-IN" smtClean="0"/>
              <a:t>‹#›</a:t>
            </a:fld>
            <a:endParaRPr lang="en-IN" dirty="0"/>
          </a:p>
        </p:txBody>
      </p:sp>
    </p:spTree>
    <p:extLst>
      <p:ext uri="{BB962C8B-B14F-4D97-AF65-F5344CB8AC3E}">
        <p14:creationId xmlns:p14="http://schemas.microsoft.com/office/powerpoint/2010/main" val="143182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1899A70-3933-4DBF-90EF-BA548142E849}" type="datetimeFigureOut">
              <a:rPr lang="en-IN" smtClean="0"/>
              <a:t>29-02-2024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00C0149-F25E-4258-9874-E37679DDFFC2}" type="slidenum">
              <a:rPr lang="en-IN" smtClean="0"/>
              <a:t>‹#›</a:t>
            </a:fld>
            <a:endParaRPr lang="en-IN" dirty="0"/>
          </a:p>
        </p:txBody>
      </p:sp>
    </p:spTree>
    <p:extLst>
      <p:ext uri="{BB962C8B-B14F-4D97-AF65-F5344CB8AC3E}">
        <p14:creationId xmlns:p14="http://schemas.microsoft.com/office/powerpoint/2010/main" val="395287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899A70-3933-4DBF-90EF-BA548142E849}" type="datetimeFigureOut">
              <a:rPr lang="en-IN" smtClean="0"/>
              <a:t>29-02-2024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00C0149-F25E-4258-9874-E37679DDFFC2}" type="slidenum">
              <a:rPr lang="en-IN" smtClean="0"/>
              <a:t>‹#›</a:t>
            </a:fld>
            <a:endParaRPr lang="en-IN" dirty="0"/>
          </a:p>
        </p:txBody>
      </p:sp>
    </p:spTree>
    <p:extLst>
      <p:ext uri="{BB962C8B-B14F-4D97-AF65-F5344CB8AC3E}">
        <p14:creationId xmlns:p14="http://schemas.microsoft.com/office/powerpoint/2010/main" val="11425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99A70-3933-4DBF-90EF-BA548142E849}" type="datetimeFigureOut">
              <a:rPr lang="en-IN" smtClean="0"/>
              <a:t>29-02-2024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00C0149-F25E-4258-9874-E37679DDFFC2}" type="slidenum">
              <a:rPr lang="en-IN" smtClean="0"/>
              <a:t>‹#›</a:t>
            </a:fld>
            <a:endParaRPr lang="en-IN" dirty="0"/>
          </a:p>
        </p:txBody>
      </p:sp>
    </p:spTree>
    <p:extLst>
      <p:ext uri="{BB962C8B-B14F-4D97-AF65-F5344CB8AC3E}">
        <p14:creationId xmlns:p14="http://schemas.microsoft.com/office/powerpoint/2010/main" val="97803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899A70-3933-4DBF-90EF-BA548142E849}" type="datetimeFigureOut">
              <a:rPr lang="en-IN" smtClean="0"/>
              <a:t>29-02-2024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00C0149-F25E-4258-9874-E37679DDFFC2}" type="slidenum">
              <a:rPr lang="en-IN" smtClean="0"/>
              <a:t>‹#›</a:t>
            </a:fld>
            <a:endParaRPr lang="en-IN" dirty="0"/>
          </a:p>
        </p:txBody>
      </p:sp>
    </p:spTree>
    <p:extLst>
      <p:ext uri="{BB962C8B-B14F-4D97-AF65-F5344CB8AC3E}">
        <p14:creationId xmlns:p14="http://schemas.microsoft.com/office/powerpoint/2010/main" val="161676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99A70-3933-4DBF-90EF-BA548142E849}" type="datetimeFigureOut">
              <a:rPr lang="en-IN" smtClean="0"/>
              <a:t>29-02-2024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C0149-F25E-4258-9874-E37679DDFFC2}" type="slidenum">
              <a:rPr lang="en-IN" smtClean="0"/>
              <a:t>‹#›</a:t>
            </a:fld>
            <a:endParaRPr lang="en-IN" dirty="0"/>
          </a:p>
        </p:txBody>
      </p:sp>
      <p:pic>
        <p:nvPicPr>
          <p:cNvPr id="7" name="Picture 6" descr="Manipal University Jaipur - Online MBA Programme | College Partner">
            <a:extLst>
              <a:ext uri="{FF2B5EF4-FFF2-40B4-BE49-F238E27FC236}">
                <a16:creationId xmlns:a16="http://schemas.microsoft.com/office/drawing/2014/main" id="{795A3EB2-8F8F-E07B-56DD-D6A5AC07CD63}"/>
              </a:ext>
            </a:extLst>
          </p:cNvPr>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422176" y="352573"/>
            <a:ext cx="2025440" cy="709378"/>
          </a:xfrm>
          <a:prstGeom prst="rect">
            <a:avLst/>
          </a:prstGeom>
          <a:noFill/>
          <a:ln>
            <a:noFill/>
          </a:ln>
        </p:spPr>
      </p:pic>
      <p:pic>
        <p:nvPicPr>
          <p:cNvPr id="9" name="Picture 8">
            <a:extLst>
              <a:ext uri="{FF2B5EF4-FFF2-40B4-BE49-F238E27FC236}">
                <a16:creationId xmlns:a16="http://schemas.microsoft.com/office/drawing/2014/main" id="{FBC91733-9E07-67C7-D723-FBE3D8035014}"/>
              </a:ext>
            </a:extLst>
          </p:cNvPr>
          <p:cNvPicPr>
            <a:picLocks noChangeAspect="1"/>
          </p:cNvPicPr>
          <p:nvPr userDrawn="1"/>
        </p:nvPicPr>
        <p:blipFill>
          <a:blip r:embed="rId16"/>
          <a:stretch>
            <a:fillRect/>
          </a:stretch>
        </p:blipFill>
        <p:spPr>
          <a:xfrm>
            <a:off x="9748837" y="5891212"/>
            <a:ext cx="1833563" cy="647700"/>
          </a:xfrm>
          <a:prstGeom prst="rect">
            <a:avLst/>
          </a:prstGeom>
        </p:spPr>
      </p:pic>
    </p:spTree>
    <p:extLst>
      <p:ext uri="{BB962C8B-B14F-4D97-AF65-F5344CB8AC3E}">
        <p14:creationId xmlns:p14="http://schemas.microsoft.com/office/powerpoint/2010/main" val="826095947"/>
      </p:ext>
    </p:extLst>
  </p:cSld>
  <p:clrMap bg1="lt1" tx1="dk1" bg2="lt2" tx2="dk2" accent1="accent1" accent2="accent2" accent3="accent3" accent4="accent4" accent5="accent5" accent6="accent6" hlink="hlink" folHlink="folHlink"/>
  <p:sldLayoutIdLst>
    <p:sldLayoutId id="2147483662"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004791-EB90-BA9E-AFFC-BF5E76AC0CF5}"/>
              </a:ext>
            </a:extLst>
          </p:cNvPr>
          <p:cNvSpPr>
            <a:spLocks noGrp="1"/>
          </p:cNvSpPr>
          <p:nvPr>
            <p:ph type="title"/>
          </p:nvPr>
        </p:nvSpPr>
        <p:spPr>
          <a:xfrm>
            <a:off x="431486" y="2484752"/>
            <a:ext cx="6677793" cy="1296000"/>
          </a:xfrm>
        </p:spPr>
        <p:txBody>
          <a:bodyPr>
            <a:normAutofit fontScale="90000"/>
          </a:bodyPr>
          <a:lstStyle/>
          <a:p>
            <a:r>
              <a:rPr lang="en-IN" i="0" dirty="0">
                <a:solidFill>
                  <a:srgbClr val="ECECEC"/>
                </a:solidFill>
                <a:effectLst/>
                <a:latin typeface="Söhne"/>
              </a:rPr>
              <a:t>Mitigating Supply Chain Disruptions: Predicting Late Delivery Risks for Enhanced Operational Efficiency</a:t>
            </a:r>
            <a:endParaRPr lang="en-IN" dirty="0"/>
          </a:p>
        </p:txBody>
      </p:sp>
      <p:sp>
        <p:nvSpPr>
          <p:cNvPr id="4" name="Text Placeholder 3">
            <a:extLst>
              <a:ext uri="{FF2B5EF4-FFF2-40B4-BE49-F238E27FC236}">
                <a16:creationId xmlns:a16="http://schemas.microsoft.com/office/drawing/2014/main" id="{D6ADF232-C9B5-984B-2E60-5076424F1098}"/>
              </a:ext>
            </a:extLst>
          </p:cNvPr>
          <p:cNvSpPr>
            <a:spLocks noGrp="1"/>
          </p:cNvSpPr>
          <p:nvPr>
            <p:ph type="body" idx="1"/>
          </p:nvPr>
        </p:nvSpPr>
        <p:spPr>
          <a:xfrm>
            <a:off x="838200" y="4066502"/>
            <a:ext cx="5257800" cy="2228462"/>
          </a:xfrm>
        </p:spPr>
        <p:txBody>
          <a:bodyPr>
            <a:normAutofit fontScale="85000" lnSpcReduction="20000"/>
          </a:bodyPr>
          <a:lstStyle/>
          <a:p>
            <a:r>
              <a:rPr lang="en-IN" dirty="0"/>
              <a:t>By</a:t>
            </a:r>
          </a:p>
          <a:p>
            <a:pPr marL="800100" lvl="1" indent="-342900">
              <a:buFont typeface="Arial" panose="020B0604020202020204" pitchFamily="34" charset="0"/>
              <a:buChar char="•"/>
            </a:pPr>
            <a:r>
              <a:rPr lang="en-IN" dirty="0" err="1">
                <a:solidFill>
                  <a:schemeClr val="bg1"/>
                </a:solidFill>
              </a:rPr>
              <a:t>Madhunika</a:t>
            </a:r>
            <a:r>
              <a:rPr lang="en-IN" dirty="0">
                <a:solidFill>
                  <a:schemeClr val="bg1"/>
                </a:solidFill>
              </a:rPr>
              <a:t> Shetty</a:t>
            </a:r>
          </a:p>
          <a:p>
            <a:pPr marL="800100" lvl="1" indent="-342900">
              <a:buFont typeface="Arial" panose="020B0604020202020204" pitchFamily="34" charset="0"/>
              <a:buChar char="•"/>
            </a:pPr>
            <a:r>
              <a:rPr lang="en-IN" dirty="0">
                <a:solidFill>
                  <a:schemeClr val="bg1"/>
                </a:solidFill>
              </a:rPr>
              <a:t>Sneha Kuder</a:t>
            </a:r>
          </a:p>
          <a:p>
            <a:pPr marL="800100" lvl="1" indent="-342900">
              <a:buFont typeface="Arial" panose="020B0604020202020204" pitchFamily="34" charset="0"/>
              <a:buChar char="•"/>
            </a:pPr>
            <a:r>
              <a:rPr lang="en-IN" dirty="0">
                <a:solidFill>
                  <a:schemeClr val="bg1"/>
                </a:solidFill>
              </a:rPr>
              <a:t>Sanju Sakthivel – Representative </a:t>
            </a:r>
          </a:p>
          <a:p>
            <a:pPr marL="800100" lvl="1" indent="-342900">
              <a:buFont typeface="Arial" panose="020B0604020202020204" pitchFamily="34" charset="0"/>
              <a:buChar char="•"/>
            </a:pPr>
            <a:r>
              <a:rPr lang="en-IN" dirty="0">
                <a:solidFill>
                  <a:schemeClr val="bg1"/>
                </a:solidFill>
              </a:rPr>
              <a:t>Varshini Sree J K</a:t>
            </a:r>
          </a:p>
          <a:p>
            <a:pPr marL="800100" lvl="1" indent="-342900">
              <a:buFont typeface="Arial" panose="020B0604020202020204" pitchFamily="34" charset="0"/>
              <a:buChar char="•"/>
            </a:pPr>
            <a:r>
              <a:rPr lang="en-IN" dirty="0">
                <a:solidFill>
                  <a:schemeClr val="bg1"/>
                </a:solidFill>
              </a:rPr>
              <a:t>Ganesh Kumar</a:t>
            </a:r>
          </a:p>
          <a:p>
            <a:pPr marL="800100" lvl="1" indent="-342900">
              <a:buFont typeface="Arial" panose="020B0604020202020204" pitchFamily="34" charset="0"/>
              <a:buChar char="•"/>
            </a:pPr>
            <a:r>
              <a:rPr lang="en-IN" dirty="0">
                <a:solidFill>
                  <a:schemeClr val="bg1"/>
                </a:solidFill>
              </a:rPr>
              <a:t>Suman </a:t>
            </a:r>
          </a:p>
          <a:p>
            <a:r>
              <a:rPr lang="en-IN" dirty="0"/>
              <a:t>            </a:t>
            </a:r>
          </a:p>
        </p:txBody>
      </p:sp>
    </p:spTree>
    <p:extLst>
      <p:ext uri="{BB962C8B-B14F-4D97-AF65-F5344CB8AC3E}">
        <p14:creationId xmlns:p14="http://schemas.microsoft.com/office/powerpoint/2010/main" val="336767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929D0-D03B-F298-2E01-865F4EF80EB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2A76A6C-1BEC-F0DA-690F-5C5E0FEF41B3}"/>
              </a:ext>
            </a:extLst>
          </p:cNvPr>
          <p:cNvSpPr>
            <a:spLocks noGrp="1"/>
          </p:cNvSpPr>
          <p:nvPr>
            <p:ph type="title"/>
          </p:nvPr>
        </p:nvSpPr>
        <p:spPr>
          <a:xfrm>
            <a:off x="838200" y="365126"/>
            <a:ext cx="10515600" cy="935038"/>
          </a:xfrm>
        </p:spPr>
        <p:txBody>
          <a:bodyPr>
            <a:normAutofit/>
          </a:bodyPr>
          <a:lstStyle/>
          <a:p>
            <a:pPr algn="ctr"/>
            <a:r>
              <a:rPr lang="en-US" sz="3600" b="1" dirty="0">
                <a:latin typeface="Calibri" panose="020F0502020204030204" pitchFamily="34" charset="0"/>
                <a:ea typeface="Calibri" panose="020F0502020204030204" pitchFamily="34" charset="0"/>
                <a:cs typeface="Calibri" panose="020F0502020204030204" pitchFamily="34" charset="0"/>
              </a:rPr>
              <a:t>EXPLORATORY DATA ANALYSIS </a:t>
            </a:r>
          </a:p>
        </p:txBody>
      </p:sp>
      <p:sp>
        <p:nvSpPr>
          <p:cNvPr id="13" name="Content Placeholder 12">
            <a:extLst>
              <a:ext uri="{FF2B5EF4-FFF2-40B4-BE49-F238E27FC236}">
                <a16:creationId xmlns:a16="http://schemas.microsoft.com/office/drawing/2014/main" id="{EE2EED71-AF1C-51D9-E65D-D10CFA138296}"/>
              </a:ext>
            </a:extLst>
          </p:cNvPr>
          <p:cNvSpPr>
            <a:spLocks noGrp="1"/>
          </p:cNvSpPr>
          <p:nvPr>
            <p:ph sz="half" idx="1"/>
          </p:nvPr>
        </p:nvSpPr>
        <p:spPr>
          <a:xfrm>
            <a:off x="838200" y="1485900"/>
            <a:ext cx="10948988" cy="4729163"/>
          </a:xfrm>
        </p:spPr>
        <p:txBody>
          <a:bodyPr/>
          <a:lstStyle/>
          <a:p>
            <a:pPr marL="0" indent="0">
              <a:buNone/>
            </a:pPr>
            <a:r>
              <a:rPr lang="en-US" dirty="0"/>
              <a:t>2. Visualization after removing outlier</a:t>
            </a:r>
          </a:p>
        </p:txBody>
      </p:sp>
      <p:pic>
        <p:nvPicPr>
          <p:cNvPr id="6" name="Content Placeholder 5">
            <a:extLst>
              <a:ext uri="{FF2B5EF4-FFF2-40B4-BE49-F238E27FC236}">
                <a16:creationId xmlns:a16="http://schemas.microsoft.com/office/drawing/2014/main" id="{1C0FE96E-C2FE-1DDA-F446-8C72AF627D4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8700" y="2100263"/>
            <a:ext cx="10129838" cy="3986212"/>
          </a:xfrm>
        </p:spPr>
      </p:pic>
    </p:spTree>
    <p:extLst>
      <p:ext uri="{BB962C8B-B14F-4D97-AF65-F5344CB8AC3E}">
        <p14:creationId xmlns:p14="http://schemas.microsoft.com/office/powerpoint/2010/main" val="187984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D370B-68A8-2F57-6ADA-FA0FDE1EE97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4357697-5075-802D-FCB6-E19CD69D6B37}"/>
              </a:ext>
            </a:extLst>
          </p:cNvPr>
          <p:cNvSpPr>
            <a:spLocks noGrp="1"/>
          </p:cNvSpPr>
          <p:nvPr>
            <p:ph type="title"/>
          </p:nvPr>
        </p:nvSpPr>
        <p:spPr>
          <a:xfrm>
            <a:off x="838200" y="365126"/>
            <a:ext cx="10515600" cy="935038"/>
          </a:xfrm>
        </p:spPr>
        <p:txBody>
          <a:bodyPr>
            <a:normAutofit/>
          </a:bodyPr>
          <a:lstStyle/>
          <a:p>
            <a:pPr algn="ctr"/>
            <a:r>
              <a:rPr lang="en-US" sz="3600" b="1" dirty="0">
                <a:latin typeface="Calibri" panose="020F0502020204030204" pitchFamily="34" charset="0"/>
                <a:ea typeface="Calibri" panose="020F0502020204030204" pitchFamily="34" charset="0"/>
                <a:cs typeface="Calibri" panose="020F0502020204030204" pitchFamily="34" charset="0"/>
              </a:rPr>
              <a:t>EXPLORATORY DATA ANALYSIS </a:t>
            </a:r>
          </a:p>
        </p:txBody>
      </p:sp>
      <p:sp>
        <p:nvSpPr>
          <p:cNvPr id="13" name="Content Placeholder 12">
            <a:extLst>
              <a:ext uri="{FF2B5EF4-FFF2-40B4-BE49-F238E27FC236}">
                <a16:creationId xmlns:a16="http://schemas.microsoft.com/office/drawing/2014/main" id="{584B0BAD-BA8B-7A36-92C3-BFADA67BF969}"/>
              </a:ext>
            </a:extLst>
          </p:cNvPr>
          <p:cNvSpPr>
            <a:spLocks noGrp="1"/>
          </p:cNvSpPr>
          <p:nvPr>
            <p:ph sz="half" idx="1"/>
          </p:nvPr>
        </p:nvSpPr>
        <p:spPr>
          <a:xfrm>
            <a:off x="838200" y="1485900"/>
            <a:ext cx="10948988" cy="4729163"/>
          </a:xfrm>
        </p:spPr>
        <p:txBody>
          <a:bodyPr/>
          <a:lstStyle/>
          <a:p>
            <a:pPr marL="0" indent="0">
              <a:buNone/>
            </a:pPr>
            <a:r>
              <a:rPr lang="en-US" dirty="0"/>
              <a:t>3. Histogram of Numerical Features</a:t>
            </a:r>
          </a:p>
        </p:txBody>
      </p:sp>
      <p:pic>
        <p:nvPicPr>
          <p:cNvPr id="7" name="Content Placeholder 6">
            <a:extLst>
              <a:ext uri="{FF2B5EF4-FFF2-40B4-BE49-F238E27FC236}">
                <a16:creationId xmlns:a16="http://schemas.microsoft.com/office/drawing/2014/main" id="{89F4B31C-D51E-3A6A-2F1B-469F51C01AD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71550" y="1957388"/>
            <a:ext cx="10701337" cy="4143375"/>
          </a:xfrm>
        </p:spPr>
      </p:pic>
    </p:spTree>
    <p:extLst>
      <p:ext uri="{BB962C8B-B14F-4D97-AF65-F5344CB8AC3E}">
        <p14:creationId xmlns:p14="http://schemas.microsoft.com/office/powerpoint/2010/main" val="2382013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227F2-3014-DED1-6C48-4B5FA5E9F54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FDF441D-7AD5-F3FD-0CA3-FFC1AD7C1BF8}"/>
              </a:ext>
            </a:extLst>
          </p:cNvPr>
          <p:cNvSpPr>
            <a:spLocks noGrp="1"/>
          </p:cNvSpPr>
          <p:nvPr>
            <p:ph type="title"/>
          </p:nvPr>
        </p:nvSpPr>
        <p:spPr>
          <a:xfrm>
            <a:off x="838200" y="365126"/>
            <a:ext cx="10515600" cy="935038"/>
          </a:xfrm>
        </p:spPr>
        <p:txBody>
          <a:bodyPr>
            <a:normAutofit/>
          </a:bodyPr>
          <a:lstStyle/>
          <a:p>
            <a:pPr algn="ctr"/>
            <a:r>
              <a:rPr lang="en-US" sz="3600" b="1" dirty="0">
                <a:latin typeface="Calibri" panose="020F0502020204030204" pitchFamily="34" charset="0"/>
                <a:ea typeface="Calibri" panose="020F0502020204030204" pitchFamily="34" charset="0"/>
                <a:cs typeface="Calibri" panose="020F0502020204030204" pitchFamily="34" charset="0"/>
              </a:rPr>
              <a:t>EXPLORATORY DATA ANALYSIS </a:t>
            </a:r>
          </a:p>
        </p:txBody>
      </p:sp>
      <p:sp>
        <p:nvSpPr>
          <p:cNvPr id="13" name="Content Placeholder 12">
            <a:extLst>
              <a:ext uri="{FF2B5EF4-FFF2-40B4-BE49-F238E27FC236}">
                <a16:creationId xmlns:a16="http://schemas.microsoft.com/office/drawing/2014/main" id="{8C919D36-D1A1-8A60-539E-37EA1C27324E}"/>
              </a:ext>
            </a:extLst>
          </p:cNvPr>
          <p:cNvSpPr>
            <a:spLocks noGrp="1"/>
          </p:cNvSpPr>
          <p:nvPr>
            <p:ph sz="half" idx="1"/>
          </p:nvPr>
        </p:nvSpPr>
        <p:spPr>
          <a:xfrm>
            <a:off x="838200" y="1485900"/>
            <a:ext cx="10948988" cy="4729163"/>
          </a:xfrm>
        </p:spPr>
        <p:txBody>
          <a:bodyPr/>
          <a:lstStyle/>
          <a:p>
            <a:pPr marL="0" indent="0">
              <a:buNone/>
            </a:pPr>
            <a:r>
              <a:rPr lang="en-US" dirty="0"/>
              <a:t>4. Visualization of Categorical Columns</a:t>
            </a:r>
          </a:p>
        </p:txBody>
      </p:sp>
      <p:pic>
        <p:nvPicPr>
          <p:cNvPr id="6" name="Content Placeholder 5">
            <a:extLst>
              <a:ext uri="{FF2B5EF4-FFF2-40B4-BE49-F238E27FC236}">
                <a16:creationId xmlns:a16="http://schemas.microsoft.com/office/drawing/2014/main" id="{8BC3F4D6-2647-E1AB-CCB1-1C530B4351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88119" y="2852419"/>
            <a:ext cx="5181600" cy="3253423"/>
          </a:xfrm>
          <a:ln>
            <a:solidFill>
              <a:schemeClr val="tx1"/>
            </a:solidFill>
          </a:ln>
        </p:spPr>
      </p:pic>
      <p:pic>
        <p:nvPicPr>
          <p:cNvPr id="9" name="Picture 8">
            <a:extLst>
              <a:ext uri="{FF2B5EF4-FFF2-40B4-BE49-F238E27FC236}">
                <a16:creationId xmlns:a16="http://schemas.microsoft.com/office/drawing/2014/main" id="{BA2251D8-DBAB-D9D0-661D-5D3B158A2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694" y="2118676"/>
            <a:ext cx="5181600" cy="3253424"/>
          </a:xfrm>
          <a:prstGeom prst="rect">
            <a:avLst/>
          </a:prstGeom>
          <a:ln>
            <a:solidFill>
              <a:schemeClr val="tx1"/>
            </a:solidFill>
          </a:ln>
        </p:spPr>
      </p:pic>
    </p:spTree>
    <p:extLst>
      <p:ext uri="{BB962C8B-B14F-4D97-AF65-F5344CB8AC3E}">
        <p14:creationId xmlns:p14="http://schemas.microsoft.com/office/powerpoint/2010/main" val="351573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CACD4-52D1-A822-77F3-C7AAD3C138E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41381A5-5E56-11EE-38B2-F460745E15F8}"/>
              </a:ext>
            </a:extLst>
          </p:cNvPr>
          <p:cNvSpPr>
            <a:spLocks noGrp="1"/>
          </p:cNvSpPr>
          <p:nvPr>
            <p:ph type="title"/>
          </p:nvPr>
        </p:nvSpPr>
        <p:spPr>
          <a:xfrm>
            <a:off x="323850" y="129380"/>
            <a:ext cx="10515600" cy="935038"/>
          </a:xfrm>
        </p:spPr>
        <p:txBody>
          <a:bodyPr>
            <a:normAutofit/>
          </a:bodyPr>
          <a:lstStyle/>
          <a:p>
            <a:pPr algn="ctr"/>
            <a:r>
              <a:rPr lang="en-US" sz="3600" b="1" dirty="0">
                <a:latin typeface="Calibri" panose="020F0502020204030204" pitchFamily="34" charset="0"/>
                <a:ea typeface="Calibri" panose="020F0502020204030204" pitchFamily="34" charset="0"/>
                <a:cs typeface="Calibri" panose="020F0502020204030204" pitchFamily="34" charset="0"/>
              </a:rPr>
              <a:t>EXPLORATORY DATA ANALYSIS </a:t>
            </a:r>
          </a:p>
        </p:txBody>
      </p:sp>
      <p:sp>
        <p:nvSpPr>
          <p:cNvPr id="13" name="Content Placeholder 12">
            <a:extLst>
              <a:ext uri="{FF2B5EF4-FFF2-40B4-BE49-F238E27FC236}">
                <a16:creationId xmlns:a16="http://schemas.microsoft.com/office/drawing/2014/main" id="{BA996A7E-80A1-15FA-B7E2-2383DF0B009F}"/>
              </a:ext>
            </a:extLst>
          </p:cNvPr>
          <p:cNvSpPr>
            <a:spLocks noGrp="1"/>
          </p:cNvSpPr>
          <p:nvPr>
            <p:ph sz="half" idx="1"/>
          </p:nvPr>
        </p:nvSpPr>
        <p:spPr>
          <a:xfrm>
            <a:off x="676276" y="1064418"/>
            <a:ext cx="10948988" cy="4729163"/>
          </a:xfrm>
        </p:spPr>
        <p:txBody>
          <a:bodyPr/>
          <a:lstStyle/>
          <a:p>
            <a:pPr marL="0" indent="0">
              <a:buNone/>
            </a:pPr>
            <a:r>
              <a:rPr lang="en-US" dirty="0"/>
              <a:t>5. Correlation Analysis </a:t>
            </a:r>
          </a:p>
        </p:txBody>
      </p:sp>
      <p:pic>
        <p:nvPicPr>
          <p:cNvPr id="7" name="Content Placeholder 6">
            <a:extLst>
              <a:ext uri="{FF2B5EF4-FFF2-40B4-BE49-F238E27FC236}">
                <a16:creationId xmlns:a16="http://schemas.microsoft.com/office/drawing/2014/main" id="{537BE0F4-2822-003E-32CE-F736B92411B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43050" y="1628775"/>
            <a:ext cx="9672637" cy="4329113"/>
          </a:xfrm>
        </p:spPr>
      </p:pic>
    </p:spTree>
    <p:extLst>
      <p:ext uri="{BB962C8B-B14F-4D97-AF65-F5344CB8AC3E}">
        <p14:creationId xmlns:p14="http://schemas.microsoft.com/office/powerpoint/2010/main" val="2790432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9911F8-B788-4F39-2133-A144A6F44BD9}"/>
              </a:ext>
            </a:extLst>
          </p:cNvPr>
          <p:cNvSpPr>
            <a:spLocks noGrp="1"/>
          </p:cNvSpPr>
          <p:nvPr>
            <p:ph type="title"/>
          </p:nvPr>
        </p:nvSpPr>
        <p:spPr/>
        <p:txBody>
          <a:bodyPr/>
          <a:lstStyle/>
          <a:p>
            <a:r>
              <a:rPr lang="en-US" b="1" dirty="0">
                <a:latin typeface="+mn-lt"/>
              </a:rPr>
              <a:t>DATA VISUALIZATION </a:t>
            </a:r>
          </a:p>
        </p:txBody>
      </p:sp>
      <p:sp>
        <p:nvSpPr>
          <p:cNvPr id="4" name="Content Placeholder 3">
            <a:extLst>
              <a:ext uri="{FF2B5EF4-FFF2-40B4-BE49-F238E27FC236}">
                <a16:creationId xmlns:a16="http://schemas.microsoft.com/office/drawing/2014/main" id="{174008FE-8310-DD26-B56C-2260B5D1E673}"/>
              </a:ext>
            </a:extLst>
          </p:cNvPr>
          <p:cNvSpPr>
            <a:spLocks noGrp="1"/>
          </p:cNvSpPr>
          <p:nvPr>
            <p:ph idx="1"/>
          </p:nvPr>
        </p:nvSpPr>
        <p:spPr/>
        <p:txBody>
          <a:bodyPr>
            <a:norm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TABLEAU DASHBOARD</a:t>
            </a:r>
          </a:p>
        </p:txBody>
      </p:sp>
      <p:sp>
        <p:nvSpPr>
          <p:cNvPr id="5" name="Text Placeholder 4">
            <a:extLst>
              <a:ext uri="{FF2B5EF4-FFF2-40B4-BE49-F238E27FC236}">
                <a16:creationId xmlns:a16="http://schemas.microsoft.com/office/drawing/2014/main" id="{BF750182-A0CB-3E72-B2F2-ACB3D34DB603}"/>
              </a:ext>
            </a:extLst>
          </p:cNvPr>
          <p:cNvSpPr>
            <a:spLocks noGrp="1"/>
          </p:cNvSpPr>
          <p:nvPr>
            <p:ph type="body" sz="half" idx="2"/>
          </p:nvPr>
        </p:nvSpPr>
        <p:spPr/>
        <p:txBody>
          <a:bodyPr/>
          <a:lstStyle/>
          <a:p>
            <a:pPr marL="285750" indent="-285750">
              <a:buFont typeface="Arial" panose="020B0604020202020204" pitchFamily="34" charset="0"/>
              <a:buChar char="•"/>
            </a:pPr>
            <a:r>
              <a:rPr lang="en-IN" b="0" i="0" dirty="0">
                <a:effectLst/>
              </a:rPr>
              <a:t>Data visualization refers to the graphical representation of data and information through charts, graphs, maps, and other visual elements</a:t>
            </a:r>
          </a:p>
          <a:p>
            <a:pPr marL="285750" indent="-285750">
              <a:buFont typeface="Arial" panose="020B0604020202020204" pitchFamily="34" charset="0"/>
              <a:buChar char="•"/>
            </a:pPr>
            <a:r>
              <a:rPr lang="en-IN" b="0" i="0" dirty="0">
                <a:effectLst/>
              </a:rPr>
              <a:t>Tableau is a powerful and widely-used data visualization tool that enables users to create interactive and insightful visualizations from various data sources</a:t>
            </a:r>
            <a:endParaRPr lang="en-IN" dirty="0"/>
          </a:p>
          <a:p>
            <a:pPr marL="285750" indent="-285750">
              <a:buFont typeface="Arial" panose="020B0604020202020204" pitchFamily="34" charset="0"/>
              <a:buChar char="•"/>
            </a:pPr>
            <a:r>
              <a:rPr lang="en-IN" b="0" i="0" dirty="0">
                <a:effectLst/>
              </a:rPr>
              <a:t>Dashboards in Tableau are powerful tools for combining multiple visualizations into a single interactive interface, allowing users to explore and analyse data from various perspectives.</a:t>
            </a:r>
            <a:endParaRPr lang="en-US" dirty="0"/>
          </a:p>
        </p:txBody>
      </p:sp>
      <p:pic>
        <p:nvPicPr>
          <p:cNvPr id="9" name="Picture 8">
            <a:extLst>
              <a:ext uri="{FF2B5EF4-FFF2-40B4-BE49-F238E27FC236}">
                <a16:creationId xmlns:a16="http://schemas.microsoft.com/office/drawing/2014/main" id="{0C3E3297-8596-9953-0DBD-82E13D711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3188" y="1841210"/>
            <a:ext cx="6332537" cy="3586788"/>
          </a:xfrm>
          <a:prstGeom prst="rect">
            <a:avLst/>
          </a:prstGeom>
        </p:spPr>
      </p:pic>
    </p:spTree>
    <p:extLst>
      <p:ext uri="{BB962C8B-B14F-4D97-AF65-F5344CB8AC3E}">
        <p14:creationId xmlns:p14="http://schemas.microsoft.com/office/powerpoint/2010/main" val="98813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0DBC3D-A638-5851-E5FD-7B4AD93E8D87}"/>
              </a:ext>
            </a:extLst>
          </p:cNvPr>
          <p:cNvSpPr>
            <a:spLocks noGrp="1"/>
          </p:cNvSpPr>
          <p:nvPr>
            <p:ph type="ctrTitle"/>
          </p:nvPr>
        </p:nvSpPr>
        <p:spPr>
          <a:xfrm>
            <a:off x="881062" y="400051"/>
            <a:ext cx="9144000" cy="1066800"/>
          </a:xfrm>
        </p:spPr>
        <p:txBody>
          <a:bodyPr>
            <a:normAutofit/>
          </a:bodyPr>
          <a:lstStyle/>
          <a:p>
            <a:r>
              <a:rPr lang="en-US" sz="4000" b="1" dirty="0">
                <a:latin typeface="+mn-lt"/>
              </a:rPr>
              <a:t>DATA PREPARATION </a:t>
            </a:r>
          </a:p>
        </p:txBody>
      </p:sp>
      <p:sp>
        <p:nvSpPr>
          <p:cNvPr id="4" name="Subtitle 3">
            <a:extLst>
              <a:ext uri="{FF2B5EF4-FFF2-40B4-BE49-F238E27FC236}">
                <a16:creationId xmlns:a16="http://schemas.microsoft.com/office/drawing/2014/main" id="{67CBA5FD-BF61-59DB-08AF-21EB723D111E}"/>
              </a:ext>
            </a:extLst>
          </p:cNvPr>
          <p:cNvSpPr>
            <a:spLocks noGrp="1"/>
          </p:cNvSpPr>
          <p:nvPr>
            <p:ph type="subTitle" idx="1"/>
          </p:nvPr>
        </p:nvSpPr>
        <p:spPr>
          <a:xfrm>
            <a:off x="1157288" y="1885949"/>
            <a:ext cx="9510712" cy="4086225"/>
          </a:xfrm>
        </p:spPr>
        <p:txBody>
          <a:bodyPr/>
          <a:lstStyle/>
          <a:p>
            <a:pPr algn="l"/>
            <a:r>
              <a:rPr lang="en-US" dirty="0"/>
              <a:t>As part of data preparation the following points have been considered and implemented.</a:t>
            </a:r>
          </a:p>
          <a:p>
            <a:pPr marL="342900" indent="-342900" algn="l">
              <a:buFont typeface="Arial" panose="020B0604020202020204" pitchFamily="34" charset="0"/>
              <a:buChar char="•"/>
            </a:pPr>
            <a:r>
              <a:rPr lang="en-US" dirty="0"/>
              <a:t>Missing Value analysis</a:t>
            </a:r>
          </a:p>
          <a:p>
            <a:pPr algn="l"/>
            <a:r>
              <a:rPr lang="en-US" dirty="0"/>
              <a:t> </a:t>
            </a:r>
          </a:p>
          <a:p>
            <a:pPr algn="l"/>
            <a:endParaRPr lang="en-US" dirty="0"/>
          </a:p>
          <a:p>
            <a:pPr algn="l"/>
            <a:endParaRPr lang="en-US" dirty="0"/>
          </a:p>
          <a:p>
            <a:pPr marL="342900" indent="-342900" algn="l">
              <a:buFont typeface="Arial" panose="020B0604020202020204" pitchFamily="34" charset="0"/>
              <a:buChar char="•"/>
            </a:pPr>
            <a:r>
              <a:rPr lang="en-US" dirty="0"/>
              <a:t>Encoding Categorical Variables </a:t>
            </a:r>
          </a:p>
          <a:p>
            <a:pPr marL="342900" indent="-342900" algn="l">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9AEA4195-EC65-1E20-D9D2-F95C4FF197D8}"/>
              </a:ext>
            </a:extLst>
          </p:cNvPr>
          <p:cNvPicPr>
            <a:picLocks noChangeAspect="1"/>
          </p:cNvPicPr>
          <p:nvPr/>
        </p:nvPicPr>
        <p:blipFill>
          <a:blip r:embed="rId2"/>
          <a:stretch>
            <a:fillRect/>
          </a:stretch>
        </p:blipFill>
        <p:spPr>
          <a:xfrm>
            <a:off x="2076226" y="3300386"/>
            <a:ext cx="4938577" cy="571527"/>
          </a:xfrm>
          <a:prstGeom prst="rect">
            <a:avLst/>
          </a:prstGeom>
          <a:ln>
            <a:solidFill>
              <a:schemeClr val="tx1"/>
            </a:solidFill>
          </a:ln>
        </p:spPr>
      </p:pic>
      <p:pic>
        <p:nvPicPr>
          <p:cNvPr id="8" name="Picture 7">
            <a:extLst>
              <a:ext uri="{FF2B5EF4-FFF2-40B4-BE49-F238E27FC236}">
                <a16:creationId xmlns:a16="http://schemas.microsoft.com/office/drawing/2014/main" id="{4221BE32-4232-9C16-64E9-5C7F0D2BA581}"/>
              </a:ext>
            </a:extLst>
          </p:cNvPr>
          <p:cNvPicPr>
            <a:picLocks noChangeAspect="1"/>
          </p:cNvPicPr>
          <p:nvPr/>
        </p:nvPicPr>
        <p:blipFill>
          <a:blip r:embed="rId3"/>
          <a:stretch>
            <a:fillRect/>
          </a:stretch>
        </p:blipFill>
        <p:spPr>
          <a:xfrm>
            <a:off x="3319114" y="5019647"/>
            <a:ext cx="7866005" cy="571527"/>
          </a:xfrm>
          <a:prstGeom prst="rect">
            <a:avLst/>
          </a:prstGeom>
          <a:ln>
            <a:solidFill>
              <a:schemeClr val="tx1"/>
            </a:solidFill>
          </a:ln>
        </p:spPr>
      </p:pic>
    </p:spTree>
    <p:extLst>
      <p:ext uri="{BB962C8B-B14F-4D97-AF65-F5344CB8AC3E}">
        <p14:creationId xmlns:p14="http://schemas.microsoft.com/office/powerpoint/2010/main" val="1057317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087C5-CBE1-62E3-3B14-32B3C0F0C50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4A50D34-872D-3D2B-6A3C-374909DF769B}"/>
              </a:ext>
            </a:extLst>
          </p:cNvPr>
          <p:cNvSpPr>
            <a:spLocks noGrp="1"/>
          </p:cNvSpPr>
          <p:nvPr>
            <p:ph type="ctrTitle"/>
          </p:nvPr>
        </p:nvSpPr>
        <p:spPr>
          <a:xfrm>
            <a:off x="1524000" y="285749"/>
            <a:ext cx="9144000" cy="1038225"/>
          </a:xfrm>
        </p:spPr>
        <p:txBody>
          <a:bodyPr>
            <a:normAutofit/>
          </a:bodyPr>
          <a:lstStyle/>
          <a:p>
            <a:r>
              <a:rPr lang="en-US" sz="4400" b="1" dirty="0">
                <a:latin typeface="Calibri" panose="020F0502020204030204" pitchFamily="34" charset="0"/>
                <a:ea typeface="Calibri" panose="020F0502020204030204" pitchFamily="34" charset="0"/>
                <a:cs typeface="Calibri" panose="020F0502020204030204" pitchFamily="34" charset="0"/>
              </a:rPr>
              <a:t>DATA MODELLING</a:t>
            </a:r>
          </a:p>
        </p:txBody>
      </p:sp>
      <p:sp>
        <p:nvSpPr>
          <p:cNvPr id="4" name="Subtitle 3">
            <a:extLst>
              <a:ext uri="{FF2B5EF4-FFF2-40B4-BE49-F238E27FC236}">
                <a16:creationId xmlns:a16="http://schemas.microsoft.com/office/drawing/2014/main" id="{DDDF66A2-3583-3AA2-D10D-A36B2A8D7821}"/>
              </a:ext>
            </a:extLst>
          </p:cNvPr>
          <p:cNvSpPr>
            <a:spLocks noGrp="1"/>
          </p:cNvSpPr>
          <p:nvPr>
            <p:ph type="subTitle" idx="1"/>
          </p:nvPr>
        </p:nvSpPr>
        <p:spPr>
          <a:xfrm>
            <a:off x="1524000" y="1685925"/>
            <a:ext cx="9405938" cy="4200525"/>
          </a:xfrm>
        </p:spPr>
        <p:txBody>
          <a:bodyPr/>
          <a:lstStyle/>
          <a:p>
            <a:pPr algn="l"/>
            <a:r>
              <a:rPr lang="en-US" dirty="0"/>
              <a:t>The following are the models that have been tried</a:t>
            </a:r>
          </a:p>
          <a:p>
            <a:pPr algn="l"/>
            <a:endParaRPr lang="en-US" dirty="0"/>
          </a:p>
          <a:p>
            <a:pPr marL="342900" indent="-342900" algn="l">
              <a:buFont typeface="Arial" panose="020B0604020202020204" pitchFamily="34" charset="0"/>
              <a:buChar char="•"/>
            </a:pPr>
            <a:r>
              <a:rPr lang="en-US" dirty="0"/>
              <a:t>Random Forest Classifier</a:t>
            </a:r>
          </a:p>
          <a:p>
            <a:pPr marL="342900" indent="-342900" algn="l">
              <a:buFont typeface="Arial" panose="020B0604020202020204" pitchFamily="34" charset="0"/>
              <a:buChar char="•"/>
            </a:pPr>
            <a:r>
              <a:rPr lang="en-US" dirty="0"/>
              <a:t>Gradient Boosting Classifier</a:t>
            </a:r>
          </a:p>
          <a:p>
            <a:pPr marL="342900" indent="-342900" algn="l">
              <a:buFont typeface="Arial" panose="020B0604020202020204" pitchFamily="34" charset="0"/>
              <a:buChar char="•"/>
            </a:pPr>
            <a:r>
              <a:rPr lang="en-US" dirty="0"/>
              <a:t>(CART) Decision Tree Classifier</a:t>
            </a:r>
          </a:p>
          <a:p>
            <a:pPr marL="342900" indent="-342900" algn="l">
              <a:buFont typeface="Arial" panose="020B0604020202020204" pitchFamily="34" charset="0"/>
              <a:buChar char="•"/>
            </a:pPr>
            <a:r>
              <a:rPr lang="en-US" dirty="0"/>
              <a:t>XG-Boost Classifier</a:t>
            </a:r>
          </a:p>
          <a:p>
            <a:pPr algn="l"/>
            <a:endParaRPr lang="en-US" dirty="0"/>
          </a:p>
        </p:txBody>
      </p:sp>
    </p:spTree>
    <p:extLst>
      <p:ext uri="{BB962C8B-B14F-4D97-AF65-F5344CB8AC3E}">
        <p14:creationId xmlns:p14="http://schemas.microsoft.com/office/powerpoint/2010/main" val="99455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AC425-9073-83DF-69A4-2823E82311D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81E4CF0-3ADC-5E09-5A27-B90E9C30F302}"/>
              </a:ext>
            </a:extLst>
          </p:cNvPr>
          <p:cNvSpPr>
            <a:spLocks noGrp="1"/>
          </p:cNvSpPr>
          <p:nvPr>
            <p:ph type="ctrTitle"/>
          </p:nvPr>
        </p:nvSpPr>
        <p:spPr>
          <a:xfrm>
            <a:off x="1323975" y="271462"/>
            <a:ext cx="9144000" cy="911225"/>
          </a:xfrm>
        </p:spPr>
        <p:txBody>
          <a:bodyPr>
            <a:normAutofit/>
          </a:bodyPr>
          <a:lstStyle/>
          <a:p>
            <a:r>
              <a:rPr lang="en-US" sz="4000" b="1" dirty="0">
                <a:latin typeface="+mn-lt"/>
              </a:rPr>
              <a:t>MODEL DEPLOYEMENT </a:t>
            </a:r>
          </a:p>
        </p:txBody>
      </p:sp>
      <p:sp>
        <p:nvSpPr>
          <p:cNvPr id="4" name="Subtitle 3">
            <a:extLst>
              <a:ext uri="{FF2B5EF4-FFF2-40B4-BE49-F238E27FC236}">
                <a16:creationId xmlns:a16="http://schemas.microsoft.com/office/drawing/2014/main" id="{10FFEEF4-2B58-065C-1EDC-7E1ABEE60EF5}"/>
              </a:ext>
            </a:extLst>
          </p:cNvPr>
          <p:cNvSpPr>
            <a:spLocks noGrp="1"/>
          </p:cNvSpPr>
          <p:nvPr>
            <p:ph type="subTitle" idx="1"/>
          </p:nvPr>
        </p:nvSpPr>
        <p:spPr>
          <a:xfrm>
            <a:off x="1524000" y="1485899"/>
            <a:ext cx="9144000" cy="4786313"/>
          </a:xfrm>
        </p:spPr>
        <p:txBody>
          <a:bodyPr/>
          <a:lstStyle/>
          <a:p>
            <a:pPr marL="342900" indent="-342900" algn="l">
              <a:buFont typeface="Arial" panose="020B0604020202020204" pitchFamily="34" charset="0"/>
              <a:buChar char="•"/>
            </a:pPr>
            <a:r>
              <a:rPr lang="en-IN" b="1" i="0" dirty="0">
                <a:effectLst/>
              </a:rPr>
              <a:t>Web Interface Development with HTML, CSS, JavaScript, and FastAPI</a:t>
            </a:r>
            <a:r>
              <a:rPr lang="en-IN" b="1" dirty="0"/>
              <a:t>:</a:t>
            </a:r>
            <a:endParaRPr lang="en-IN" b="1" i="0" dirty="0">
              <a:effectLst/>
            </a:endParaRPr>
          </a:p>
          <a:p>
            <a:pPr marL="1257300" lvl="2" indent="-342900" algn="l">
              <a:buFont typeface="Arial" panose="020B0604020202020204" pitchFamily="34" charset="0"/>
              <a:buChar char="•"/>
            </a:pPr>
            <a:r>
              <a:rPr lang="en-IN" b="0" i="0" dirty="0">
                <a:effectLst/>
                <a:latin typeface="Söhne"/>
              </a:rPr>
              <a:t>Utilized HTML, CSS, and JavaScript to design and develop an intuitive and user-friendly web interface that provides seamless interaction with the deployed machine learning model.</a:t>
            </a:r>
          </a:p>
          <a:p>
            <a:pPr marL="1257300" lvl="2" indent="-342900" algn="l">
              <a:buFont typeface="Arial" panose="020B0604020202020204" pitchFamily="34" charset="0"/>
              <a:buChar char="•"/>
            </a:pPr>
            <a:r>
              <a:rPr lang="en-IN" b="0" i="0" dirty="0">
                <a:effectLst/>
                <a:latin typeface="Söhne"/>
              </a:rPr>
              <a:t>Integrate the FastAPI framework on the server-side to handle HTTP requests, route endpoints, and interact with the machine learning model for inference.</a:t>
            </a:r>
          </a:p>
          <a:p>
            <a:pPr marL="1257300" lvl="2" indent="-342900" algn="l">
              <a:buFont typeface="Arial" panose="020B0604020202020204" pitchFamily="34" charset="0"/>
              <a:buChar char="•"/>
            </a:pPr>
            <a:endParaRPr lang="en-IN" dirty="0">
              <a:latin typeface="Söhne"/>
            </a:endParaRPr>
          </a:p>
          <a:p>
            <a:pPr marL="342900" indent="-342900" algn="l">
              <a:buFont typeface="Arial" panose="020B0604020202020204" pitchFamily="34" charset="0"/>
              <a:buChar char="•"/>
            </a:pPr>
            <a:r>
              <a:rPr lang="en-US" b="1" i="0" dirty="0">
                <a:effectLst/>
              </a:rPr>
              <a:t>Model Tracking with MLflow:</a:t>
            </a:r>
          </a:p>
          <a:p>
            <a:pPr marL="1257300" lvl="2" indent="-342900" algn="l">
              <a:buFont typeface="Arial" panose="020B0604020202020204" pitchFamily="34" charset="0"/>
              <a:buChar char="•"/>
            </a:pPr>
            <a:r>
              <a:rPr lang="en-IN" i="0" dirty="0">
                <a:effectLst/>
              </a:rPr>
              <a:t>Utilized MLflow, an open-source platform for managing the end-to-end machine learning lifecycle, to track and manage experiments, models, and artifacts seamlessly.</a:t>
            </a:r>
          </a:p>
          <a:p>
            <a:pPr marL="1257300" lvl="2" indent="-342900" algn="l">
              <a:buFont typeface="Arial" panose="020B0604020202020204" pitchFamily="34" charset="0"/>
              <a:buChar char="•"/>
            </a:pPr>
            <a:r>
              <a:rPr lang="en-IN" b="0" i="0" dirty="0">
                <a:effectLst/>
              </a:rPr>
              <a:t>Monitor model performance and drift over time using MLflow's model serving and monitoring capabilities, enabling proactive intervention and retraining as needed.</a:t>
            </a:r>
            <a:endParaRPr lang="en-US" dirty="0"/>
          </a:p>
        </p:txBody>
      </p:sp>
    </p:spTree>
    <p:extLst>
      <p:ext uri="{BB962C8B-B14F-4D97-AF65-F5344CB8AC3E}">
        <p14:creationId xmlns:p14="http://schemas.microsoft.com/office/powerpoint/2010/main" val="22385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17BA-7B14-AC80-CFB1-EB7C9EFA53BF}"/>
              </a:ext>
            </a:extLst>
          </p:cNvPr>
          <p:cNvSpPr>
            <a:spLocks noGrp="1"/>
          </p:cNvSpPr>
          <p:nvPr>
            <p:ph type="ctrTitle"/>
          </p:nvPr>
        </p:nvSpPr>
        <p:spPr>
          <a:xfrm>
            <a:off x="1524000" y="576262"/>
            <a:ext cx="9144000" cy="1023938"/>
          </a:xfrm>
        </p:spPr>
        <p:txBody>
          <a:bodyPr>
            <a:normAutofit/>
          </a:bodyPr>
          <a:lstStyle/>
          <a:p>
            <a:r>
              <a:rPr lang="en-US" sz="4400" b="1" dirty="0">
                <a:latin typeface="+mn-lt"/>
              </a:rPr>
              <a:t>CONCLUSION</a:t>
            </a:r>
          </a:p>
        </p:txBody>
      </p:sp>
      <p:sp>
        <p:nvSpPr>
          <p:cNvPr id="3" name="Subtitle 2">
            <a:extLst>
              <a:ext uri="{FF2B5EF4-FFF2-40B4-BE49-F238E27FC236}">
                <a16:creationId xmlns:a16="http://schemas.microsoft.com/office/drawing/2014/main" id="{0759D219-8678-B0D8-E9CA-EC535F7EF812}"/>
              </a:ext>
            </a:extLst>
          </p:cNvPr>
          <p:cNvSpPr>
            <a:spLocks noGrp="1"/>
          </p:cNvSpPr>
          <p:nvPr>
            <p:ph type="subTitle" idx="1"/>
          </p:nvPr>
        </p:nvSpPr>
        <p:spPr>
          <a:xfrm>
            <a:off x="1524000" y="2000250"/>
            <a:ext cx="9144000" cy="3614738"/>
          </a:xfrm>
        </p:spPr>
        <p:txBody>
          <a:bodyPr/>
          <a:lstStyle/>
          <a:p>
            <a:pPr marL="342900" indent="-342900" algn="l">
              <a:buFont typeface="Arial" panose="020B0604020202020204" pitchFamily="34" charset="0"/>
              <a:buChar char="•"/>
            </a:pPr>
            <a:r>
              <a:rPr lang="en-IN" dirty="0"/>
              <a:t>Among the models tested (Random Forest, Gradient Boosting, Decision Tree, XGBoost), XGBoost performed well  in terms of accuracy and AUC-ROC score, Precision and Recall. </a:t>
            </a:r>
            <a:endParaRPr lang="en-US" dirty="0"/>
          </a:p>
        </p:txBody>
      </p:sp>
    </p:spTree>
    <p:extLst>
      <p:ext uri="{BB962C8B-B14F-4D97-AF65-F5344CB8AC3E}">
        <p14:creationId xmlns:p14="http://schemas.microsoft.com/office/powerpoint/2010/main" val="2325800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055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4A497D-D1A7-FD76-9BBF-BEC92D7DE2AC}"/>
              </a:ext>
            </a:extLst>
          </p:cNvPr>
          <p:cNvSpPr>
            <a:spLocks noGrp="1"/>
          </p:cNvSpPr>
          <p:nvPr>
            <p:ph type="title"/>
          </p:nvPr>
        </p:nvSpPr>
        <p:spPr>
          <a:xfrm>
            <a:off x="831850" y="1500188"/>
            <a:ext cx="10515600" cy="947737"/>
          </a:xfrm>
        </p:spPr>
        <p:txBody>
          <a:bodyPr>
            <a:normAutofit/>
          </a:bodyPr>
          <a:lstStyle/>
          <a:p>
            <a:pPr algn="ctr"/>
            <a:r>
              <a:rPr lang="en-US" sz="5400" b="1" dirty="0">
                <a:latin typeface="+mn-lt"/>
              </a:rPr>
              <a:t>PROJECT TITLE</a:t>
            </a:r>
          </a:p>
        </p:txBody>
      </p:sp>
      <p:sp>
        <p:nvSpPr>
          <p:cNvPr id="4" name="Text Placeholder 3">
            <a:extLst>
              <a:ext uri="{FF2B5EF4-FFF2-40B4-BE49-F238E27FC236}">
                <a16:creationId xmlns:a16="http://schemas.microsoft.com/office/drawing/2014/main" id="{9F7BB895-D8E0-A884-E1AD-C055EDE57795}"/>
              </a:ext>
            </a:extLst>
          </p:cNvPr>
          <p:cNvSpPr>
            <a:spLocks noGrp="1"/>
          </p:cNvSpPr>
          <p:nvPr>
            <p:ph type="body" idx="1"/>
          </p:nvPr>
        </p:nvSpPr>
        <p:spPr>
          <a:xfrm>
            <a:off x="831850" y="3157539"/>
            <a:ext cx="10515600" cy="1114424"/>
          </a:xfrm>
        </p:spPr>
        <p:txBody>
          <a:bodyPr/>
          <a:lstStyle/>
          <a:p>
            <a:pPr algn="ctr"/>
            <a:r>
              <a:rPr lang="en-IN" b="1" i="0" dirty="0">
                <a:solidFill>
                  <a:schemeClr val="tx1"/>
                </a:solidFill>
                <a:effectLst/>
              </a:rPr>
              <a:t>Mitigating Supply Chain Disruptions: Predicting Late Delivery Risks for Enhanced Operational Efficiency</a:t>
            </a:r>
            <a:endParaRPr lang="en-US" b="1" dirty="0">
              <a:solidFill>
                <a:schemeClr val="tx1"/>
              </a:solidFill>
            </a:endParaRPr>
          </a:p>
        </p:txBody>
      </p:sp>
    </p:spTree>
    <p:extLst>
      <p:ext uri="{BB962C8B-B14F-4D97-AF65-F5344CB8AC3E}">
        <p14:creationId xmlns:p14="http://schemas.microsoft.com/office/powerpoint/2010/main" val="61636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0651D8-003A-892F-F9D4-34A0ED22E225}"/>
              </a:ext>
            </a:extLst>
          </p:cNvPr>
          <p:cNvSpPr>
            <a:spLocks noGrp="1"/>
          </p:cNvSpPr>
          <p:nvPr>
            <p:ph type="ctrTitle"/>
          </p:nvPr>
        </p:nvSpPr>
        <p:spPr>
          <a:xfrm>
            <a:off x="1123950" y="1111250"/>
            <a:ext cx="9144000" cy="1092200"/>
          </a:xfrm>
        </p:spPr>
        <p:txBody>
          <a:bodyPr>
            <a:normAutofit/>
          </a:bodyPr>
          <a:lstStyle/>
          <a:p>
            <a:r>
              <a:rPr lang="en-US" sz="4400" b="1" dirty="0">
                <a:latin typeface="+mn-lt"/>
              </a:rPr>
              <a:t>PROBLEM STATEMENT</a:t>
            </a:r>
          </a:p>
        </p:txBody>
      </p:sp>
      <p:sp>
        <p:nvSpPr>
          <p:cNvPr id="6" name="Subtitle 5">
            <a:extLst>
              <a:ext uri="{FF2B5EF4-FFF2-40B4-BE49-F238E27FC236}">
                <a16:creationId xmlns:a16="http://schemas.microsoft.com/office/drawing/2014/main" id="{933A459C-74AD-B40C-EB89-36D67EAAFEBD}"/>
              </a:ext>
            </a:extLst>
          </p:cNvPr>
          <p:cNvSpPr>
            <a:spLocks noGrp="1"/>
          </p:cNvSpPr>
          <p:nvPr>
            <p:ph type="subTitle" idx="1"/>
          </p:nvPr>
        </p:nvSpPr>
        <p:spPr>
          <a:xfrm>
            <a:off x="1881188" y="2814638"/>
            <a:ext cx="9144000" cy="2443162"/>
          </a:xfrm>
        </p:spPr>
        <p:txBody>
          <a:bodyPr>
            <a:normAutofit/>
          </a:bodyPr>
          <a:lstStyle/>
          <a:p>
            <a:pPr algn="just"/>
            <a:r>
              <a:rPr lang="en-IN" sz="2000" b="0" i="0" dirty="0">
                <a:effectLst/>
              </a:rPr>
              <a:t>In the realm of supply chain management, the ability to predict and mitigate late delivery risks is paramount for ensuring operational efficiency and customer satisfaction. This project aims to develop a predictive model that identifies potential delays in deliveries within the supply chain. By harnessing advanced analytics and machine learning techniques, we seek to empower businesses with the foresight to anticipate and address these risks proactively, thereby minimizing disruptions and optimizing overall supply chain performance.</a:t>
            </a:r>
            <a:endParaRPr lang="en-US" sz="20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668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7D5EE0-15C7-6AC9-F92D-260DC224B04D}"/>
              </a:ext>
            </a:extLst>
          </p:cNvPr>
          <p:cNvSpPr>
            <a:spLocks noGrp="1"/>
          </p:cNvSpPr>
          <p:nvPr>
            <p:ph type="ctrTitle"/>
          </p:nvPr>
        </p:nvSpPr>
        <p:spPr>
          <a:xfrm>
            <a:off x="185737" y="242887"/>
            <a:ext cx="9758363" cy="885825"/>
          </a:xfrm>
        </p:spPr>
        <p:txBody>
          <a:bodyPr>
            <a:normAutofit/>
          </a:bodyPr>
          <a:lstStyle/>
          <a:p>
            <a:r>
              <a:rPr lang="en-US" sz="4400" b="1" dirty="0">
                <a:latin typeface="Calibri" panose="020F0502020204030204" pitchFamily="34" charset="0"/>
                <a:ea typeface="Calibri" panose="020F0502020204030204" pitchFamily="34" charset="0"/>
                <a:cs typeface="Calibri" panose="020F0502020204030204" pitchFamily="34" charset="0"/>
              </a:rPr>
              <a:t>BUSINESS UNDERSTANDING</a:t>
            </a:r>
          </a:p>
        </p:txBody>
      </p:sp>
      <p:sp>
        <p:nvSpPr>
          <p:cNvPr id="4" name="Subtitle 3">
            <a:extLst>
              <a:ext uri="{FF2B5EF4-FFF2-40B4-BE49-F238E27FC236}">
                <a16:creationId xmlns:a16="http://schemas.microsoft.com/office/drawing/2014/main" id="{3E26626C-6A69-C37B-C37A-DF8D422EE106}"/>
              </a:ext>
            </a:extLst>
          </p:cNvPr>
          <p:cNvSpPr>
            <a:spLocks noGrp="1"/>
          </p:cNvSpPr>
          <p:nvPr>
            <p:ph type="subTitle" idx="1"/>
          </p:nvPr>
        </p:nvSpPr>
        <p:spPr>
          <a:xfrm>
            <a:off x="552449" y="1571625"/>
            <a:ext cx="11377613" cy="4329112"/>
          </a:xfrm>
        </p:spPr>
        <p:txBody>
          <a:bodyPr>
            <a:noAutofit/>
          </a:bodyPr>
          <a:lstStyle/>
          <a:p>
            <a:pPr marL="342900" indent="-342900" algn="just">
              <a:lnSpc>
                <a:spcPct val="120000"/>
              </a:lnSpc>
              <a:buFont typeface="Arial" panose="020B0604020202020204" pitchFamily="34" charset="0"/>
              <a:buChar char="•"/>
            </a:pPr>
            <a:r>
              <a:rPr lang="en-IN" sz="2000" b="0" i="0" dirty="0">
                <a:effectLst/>
                <a:latin typeface="Calibri" panose="020F0502020204030204" pitchFamily="34" charset="0"/>
                <a:ea typeface="Calibri" panose="020F0502020204030204" pitchFamily="34" charset="0"/>
                <a:cs typeface="Calibri" panose="020F0502020204030204" pitchFamily="34" charset="0"/>
              </a:rPr>
              <a:t>Efficient supply chain management is essential for businesses to meet customer demands, maintain competitiveness, and drive profitability.</a:t>
            </a:r>
          </a:p>
          <a:p>
            <a:pPr marL="342900" indent="-342900" algn="just">
              <a:lnSpc>
                <a:spcPct val="120000"/>
              </a:lnSpc>
              <a:buFont typeface="Arial" panose="020B0604020202020204" pitchFamily="34" charset="0"/>
              <a:buChar char="•"/>
            </a:pPr>
            <a:r>
              <a:rPr lang="en-IN" sz="2000" b="0" i="0" dirty="0">
                <a:effectLst/>
                <a:latin typeface="Calibri" panose="020F0502020204030204" pitchFamily="34" charset="0"/>
                <a:ea typeface="Calibri" panose="020F0502020204030204" pitchFamily="34" charset="0"/>
                <a:cs typeface="Calibri" panose="020F0502020204030204" pitchFamily="34" charset="0"/>
              </a:rPr>
              <a:t>However, delays in deliveries can disrupt operations, lead to customer dissatisfaction, and incur additional costs</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20000"/>
              </a:lnSpc>
              <a:buFont typeface="Arial" panose="020B0604020202020204" pitchFamily="34" charset="0"/>
              <a:buChar char="•"/>
            </a:pPr>
            <a:r>
              <a:rPr lang="en-IN" sz="2000" b="0" i="0" dirty="0">
                <a:effectLst/>
                <a:latin typeface="Calibri" panose="020F0502020204030204" pitchFamily="34" charset="0"/>
                <a:ea typeface="Calibri" panose="020F0502020204030204" pitchFamily="34" charset="0"/>
                <a:cs typeface="Calibri" panose="020F0502020204030204" pitchFamily="34" charset="0"/>
              </a:rPr>
              <a:t>Predicting and mitigating late delivery risks is crucial for enhancing supply chain efficiency and ensuring smooth operations.</a:t>
            </a:r>
          </a:p>
          <a:p>
            <a:pPr marL="342900" indent="-342900" algn="just">
              <a:lnSpc>
                <a:spcPct val="120000"/>
              </a:lnSpc>
              <a:buFont typeface="Arial" panose="020B0604020202020204" pitchFamily="34" charset="0"/>
              <a:buChar char="•"/>
            </a:pPr>
            <a:r>
              <a:rPr lang="en-IN" sz="2000" b="0" i="0" dirty="0">
                <a:effectLst/>
                <a:latin typeface="Calibri" panose="020F0502020204030204" pitchFamily="34" charset="0"/>
                <a:ea typeface="Calibri" panose="020F0502020204030204" pitchFamily="34" charset="0"/>
                <a:cs typeface="Calibri" panose="020F0502020204030204" pitchFamily="34" charset="0"/>
              </a:rPr>
              <a:t>The proposed project seeks to address this challenge by developing a predictive model that identifies and assesses the likelihood of late delivery risks within the supply chain.</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20000"/>
              </a:lnSpc>
              <a:buFont typeface="Arial" panose="020B0604020202020204" pitchFamily="34" charset="0"/>
              <a:buChar char="•"/>
            </a:pPr>
            <a:r>
              <a:rPr lang="en-IN" sz="2000" b="0" i="0" dirty="0">
                <a:effectLst/>
                <a:latin typeface="Calibri" panose="020F0502020204030204" pitchFamily="34" charset="0"/>
                <a:ea typeface="Calibri" panose="020F0502020204030204" pitchFamily="34" charset="0"/>
                <a:cs typeface="Calibri" panose="020F0502020204030204" pitchFamily="34" charset="0"/>
              </a:rPr>
              <a:t>By leveraging historical data, real-time information, and advanced analytical techniques, the model aims to provide actionable insights to supply chain managers and decision-makers.</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06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E8A177-7146-ABFB-0541-5E7EAEF0D68A}"/>
              </a:ext>
            </a:extLst>
          </p:cNvPr>
          <p:cNvSpPr>
            <a:spLocks noGrp="1"/>
          </p:cNvSpPr>
          <p:nvPr>
            <p:ph type="ctrTitle"/>
          </p:nvPr>
        </p:nvSpPr>
        <p:spPr>
          <a:xfrm>
            <a:off x="1524000" y="808038"/>
            <a:ext cx="9144000" cy="1077912"/>
          </a:xfrm>
        </p:spPr>
        <p:txBody>
          <a:bodyPr>
            <a:normAutofit/>
          </a:bodyPr>
          <a:lstStyle/>
          <a:p>
            <a:r>
              <a:rPr lang="en-US" sz="4400" b="1" dirty="0">
                <a:latin typeface="+mn-lt"/>
              </a:rPr>
              <a:t>APPROACH</a:t>
            </a:r>
          </a:p>
        </p:txBody>
      </p:sp>
      <p:sp>
        <p:nvSpPr>
          <p:cNvPr id="4" name="Subtitle 3">
            <a:extLst>
              <a:ext uri="{FF2B5EF4-FFF2-40B4-BE49-F238E27FC236}">
                <a16:creationId xmlns:a16="http://schemas.microsoft.com/office/drawing/2014/main" id="{129634C8-EABB-5608-E4E8-8AD531BC5F4A}"/>
              </a:ext>
            </a:extLst>
          </p:cNvPr>
          <p:cNvSpPr>
            <a:spLocks noGrp="1"/>
          </p:cNvSpPr>
          <p:nvPr>
            <p:ph type="subTitle" idx="1"/>
          </p:nvPr>
        </p:nvSpPr>
        <p:spPr>
          <a:xfrm>
            <a:off x="1524000" y="2200275"/>
            <a:ext cx="9144000" cy="3643313"/>
          </a:xfrm>
        </p:spPr>
        <p:txBody>
          <a:bodyPr/>
          <a:lstStyle/>
          <a:p>
            <a:pPr marL="342900" indent="-342900" algn="l">
              <a:buFont typeface="Wingdings" panose="05000000000000000000" pitchFamily="2" charset="2"/>
              <a:buChar char="Ø"/>
            </a:pPr>
            <a:r>
              <a:rPr lang="en-US" dirty="0"/>
              <a:t>Data collection and Preprocessing</a:t>
            </a:r>
          </a:p>
          <a:p>
            <a:pPr marL="342900" indent="-342900" algn="l">
              <a:buFont typeface="Wingdings" panose="05000000000000000000" pitchFamily="2" charset="2"/>
              <a:buChar char="Ø"/>
            </a:pPr>
            <a:r>
              <a:rPr lang="en-US" dirty="0"/>
              <a:t>Feature Engineering</a:t>
            </a:r>
          </a:p>
          <a:p>
            <a:pPr marL="342900" indent="-342900" algn="l">
              <a:buFont typeface="Wingdings" panose="05000000000000000000" pitchFamily="2" charset="2"/>
              <a:buChar char="Ø"/>
            </a:pPr>
            <a:r>
              <a:rPr lang="en-US" dirty="0"/>
              <a:t>Model Selection </a:t>
            </a:r>
          </a:p>
          <a:p>
            <a:pPr marL="342900" indent="-342900" algn="l">
              <a:buFont typeface="Wingdings" panose="05000000000000000000" pitchFamily="2" charset="2"/>
              <a:buChar char="Ø"/>
            </a:pPr>
            <a:r>
              <a:rPr lang="en-US" dirty="0"/>
              <a:t>Model development and Training</a:t>
            </a:r>
          </a:p>
          <a:p>
            <a:pPr marL="342900" indent="-342900" algn="l">
              <a:buFont typeface="Wingdings" panose="05000000000000000000" pitchFamily="2" charset="2"/>
              <a:buChar char="Ø"/>
            </a:pPr>
            <a:r>
              <a:rPr lang="en-US" dirty="0"/>
              <a:t>Development of web interface</a:t>
            </a:r>
          </a:p>
          <a:p>
            <a:pPr marL="342900" indent="-342900" algn="l">
              <a:buFont typeface="Wingdings" panose="05000000000000000000" pitchFamily="2" charset="2"/>
              <a:buChar char="Ø"/>
            </a:pPr>
            <a:r>
              <a:rPr lang="en-US" dirty="0"/>
              <a:t>Real time Monitoring and Prediction</a:t>
            </a:r>
          </a:p>
          <a:p>
            <a:pPr marL="342900" indent="-342900" algn="l">
              <a:buFont typeface="Wingdings" panose="05000000000000000000" pitchFamily="2" charset="2"/>
              <a:buChar char="Ø"/>
            </a:pPr>
            <a:r>
              <a:rPr lang="en-US" dirty="0"/>
              <a:t>Feedback Loop and Model Refinement</a:t>
            </a:r>
          </a:p>
          <a:p>
            <a:pPr marL="342900" indent="-342900" algn="l">
              <a:buFont typeface="Wingdings" panose="05000000000000000000" pitchFamily="2" charset="2"/>
              <a:buChar char="Ø"/>
            </a:pPr>
            <a:r>
              <a:rPr lang="en-US" dirty="0"/>
              <a:t>Deployment and Integration</a:t>
            </a:r>
          </a:p>
          <a:p>
            <a:pPr marL="342900" indent="-342900" algn="l">
              <a:buFont typeface="Wingdings" panose="05000000000000000000" pitchFamily="2" charset="2"/>
              <a:buChar char="Ø"/>
            </a:pPr>
            <a:endParaRPr lang="en-US" dirty="0"/>
          </a:p>
          <a:p>
            <a:pPr marL="342900" indent="-342900" algn="l">
              <a:buFont typeface="Wingdings" panose="05000000000000000000" pitchFamily="2" charset="2"/>
              <a:buChar char="Ø"/>
            </a:pPr>
            <a:endParaRPr lang="en-US" dirty="0"/>
          </a:p>
        </p:txBody>
      </p:sp>
    </p:spTree>
    <p:extLst>
      <p:ext uri="{BB962C8B-B14F-4D97-AF65-F5344CB8AC3E}">
        <p14:creationId xmlns:p14="http://schemas.microsoft.com/office/powerpoint/2010/main" val="3335353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DEAF4C-5E71-1B85-2E9E-0FD5C57A7617}"/>
              </a:ext>
            </a:extLst>
          </p:cNvPr>
          <p:cNvSpPr>
            <a:spLocks noGrp="1"/>
          </p:cNvSpPr>
          <p:nvPr>
            <p:ph type="ctrTitle"/>
          </p:nvPr>
        </p:nvSpPr>
        <p:spPr>
          <a:xfrm>
            <a:off x="1100138" y="578643"/>
            <a:ext cx="9144000" cy="785813"/>
          </a:xfrm>
        </p:spPr>
        <p:txBody>
          <a:bodyPr>
            <a:normAutofit/>
          </a:bodyPr>
          <a:lstStyle/>
          <a:p>
            <a:r>
              <a:rPr lang="en-US" sz="3600" b="1" dirty="0">
                <a:latin typeface="+mn-lt"/>
              </a:rPr>
              <a:t>DATA UNDERSTANDING</a:t>
            </a:r>
          </a:p>
        </p:txBody>
      </p:sp>
      <p:sp>
        <p:nvSpPr>
          <p:cNvPr id="6" name="Subtitle 5">
            <a:extLst>
              <a:ext uri="{FF2B5EF4-FFF2-40B4-BE49-F238E27FC236}">
                <a16:creationId xmlns:a16="http://schemas.microsoft.com/office/drawing/2014/main" id="{EA3595D4-010C-39F3-2D99-1ECB64C5789B}"/>
              </a:ext>
            </a:extLst>
          </p:cNvPr>
          <p:cNvSpPr>
            <a:spLocks noGrp="1"/>
          </p:cNvSpPr>
          <p:nvPr>
            <p:ph type="subTitle" idx="1"/>
          </p:nvPr>
        </p:nvSpPr>
        <p:spPr>
          <a:xfrm>
            <a:off x="1100138" y="1928812"/>
            <a:ext cx="9567862" cy="4171950"/>
          </a:xfrm>
        </p:spPr>
        <p:txBody>
          <a:bodyPr/>
          <a:lstStyle/>
          <a:p>
            <a:pPr algn="l"/>
            <a:r>
              <a:rPr lang="en-US" b="1" dirty="0"/>
              <a:t>DATA SOURCES</a:t>
            </a:r>
          </a:p>
          <a:p>
            <a:pPr algn="just"/>
            <a:endParaRPr lang="en-US" b="1" dirty="0"/>
          </a:p>
          <a:p>
            <a:pPr marL="285750" indent="-285750" algn="just">
              <a:buFont typeface="Arial" panose="020B0604020202020204" pitchFamily="34" charset="0"/>
              <a:buChar char="•"/>
            </a:pPr>
            <a:r>
              <a:rPr lang="en-IN" sz="1800" b="0" i="0" u="none" strike="noStrike" baseline="0" dirty="0">
                <a:latin typeface="CIDFont+F5"/>
              </a:rPr>
              <a:t>Our primary data source is our company's historical sales database, packed with valuable insights. We might also peek into external sources for market trends or customer feedback to enrich our predictions.</a:t>
            </a:r>
          </a:p>
          <a:p>
            <a:pPr marL="285750" indent="-285750" algn="just">
              <a:buFont typeface="Arial" panose="020B0604020202020204" pitchFamily="34" charset="0"/>
              <a:buChar char="•"/>
            </a:pPr>
            <a:endParaRPr lang="en-IN" sz="1800" dirty="0">
              <a:latin typeface="CIDFont+F5"/>
            </a:endParaRPr>
          </a:p>
          <a:p>
            <a:pPr marL="285750" indent="-285750" algn="l">
              <a:buFont typeface="Arial" panose="020B0604020202020204" pitchFamily="34" charset="0"/>
              <a:buChar char="•"/>
            </a:pPr>
            <a:r>
              <a:rPr lang="en-US" sz="1800" b="0" i="0" u="none" strike="noStrike" baseline="0" dirty="0">
                <a:solidFill>
                  <a:srgbClr val="000000"/>
                </a:solidFill>
                <a:latin typeface="CIDFont+F5"/>
              </a:rPr>
              <a:t>Link : </a:t>
            </a:r>
            <a:r>
              <a:rPr lang="en-US" sz="1800" b="0" i="0" u="none" strike="noStrike" baseline="0" dirty="0">
                <a:solidFill>
                  <a:srgbClr val="0563C2"/>
                </a:solidFill>
                <a:latin typeface="CIDFont+F8"/>
              </a:rPr>
              <a:t>https://www.kaggle.com/datasets/shashwatwork/dataco-smart-supplychain-for-big-data-analysis</a:t>
            </a:r>
            <a:endParaRPr lang="en-US" b="1" dirty="0"/>
          </a:p>
          <a:p>
            <a:pPr algn="l"/>
            <a:r>
              <a:rPr lang="en-IN" sz="1800" b="0" i="0" u="none" strike="noStrike" baseline="0" dirty="0">
                <a:latin typeface="CIDFont+F5"/>
              </a:rPr>
              <a:t> 	</a:t>
            </a:r>
          </a:p>
          <a:p>
            <a:pPr algn="l"/>
            <a:r>
              <a:rPr lang="en-IN" sz="1800" dirty="0">
                <a:latin typeface="CIDFont+F5"/>
              </a:rPr>
              <a:t>		</a:t>
            </a:r>
            <a:endParaRPr lang="en-US" b="1" dirty="0"/>
          </a:p>
        </p:txBody>
      </p:sp>
    </p:spTree>
    <p:extLst>
      <p:ext uri="{BB962C8B-B14F-4D97-AF65-F5344CB8AC3E}">
        <p14:creationId xmlns:p14="http://schemas.microsoft.com/office/powerpoint/2010/main" val="596647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B708F1-8497-5549-F141-C2BDA1FEEC71}"/>
              </a:ext>
            </a:extLst>
          </p:cNvPr>
          <p:cNvSpPr>
            <a:spLocks noGrp="1"/>
          </p:cNvSpPr>
          <p:nvPr>
            <p:ph type="ctrTitle"/>
          </p:nvPr>
        </p:nvSpPr>
        <p:spPr>
          <a:xfrm>
            <a:off x="1109662" y="414338"/>
            <a:ext cx="9144000" cy="852488"/>
          </a:xfrm>
        </p:spPr>
        <p:txBody>
          <a:bodyPr>
            <a:normAutofit/>
          </a:bodyPr>
          <a:lstStyle/>
          <a:p>
            <a:r>
              <a:rPr lang="en-US" sz="4400" b="1" dirty="0">
                <a:latin typeface="Calibri" panose="020F0502020204030204" pitchFamily="34" charset="0"/>
                <a:ea typeface="Calibri" panose="020F0502020204030204" pitchFamily="34" charset="0"/>
                <a:cs typeface="Calibri" panose="020F0502020204030204" pitchFamily="34" charset="0"/>
              </a:rPr>
              <a:t>SUMMARY OF THE DATASET</a:t>
            </a:r>
          </a:p>
        </p:txBody>
      </p:sp>
      <p:sp>
        <p:nvSpPr>
          <p:cNvPr id="4" name="Subtitle 3">
            <a:extLst>
              <a:ext uri="{FF2B5EF4-FFF2-40B4-BE49-F238E27FC236}">
                <a16:creationId xmlns:a16="http://schemas.microsoft.com/office/drawing/2014/main" id="{2A18D737-DAE8-6D28-F8E0-AE153C912B41}"/>
              </a:ext>
            </a:extLst>
          </p:cNvPr>
          <p:cNvSpPr>
            <a:spLocks noGrp="1"/>
          </p:cNvSpPr>
          <p:nvPr>
            <p:ph type="subTitle" idx="1"/>
          </p:nvPr>
        </p:nvSpPr>
        <p:spPr>
          <a:xfrm>
            <a:off x="901875" y="1266826"/>
            <a:ext cx="9144000" cy="4386262"/>
          </a:xfrm>
        </p:spPr>
        <p:txBody>
          <a:bodyPr/>
          <a:lstStyle/>
          <a:p>
            <a:pPr algn="l"/>
            <a:r>
              <a:rPr lang="en-US" b="1" dirty="0"/>
              <a:t>Dataset Summary</a:t>
            </a:r>
          </a:p>
        </p:txBody>
      </p:sp>
      <p:pic>
        <p:nvPicPr>
          <p:cNvPr id="6" name="Picture 5">
            <a:extLst>
              <a:ext uri="{FF2B5EF4-FFF2-40B4-BE49-F238E27FC236}">
                <a16:creationId xmlns:a16="http://schemas.microsoft.com/office/drawing/2014/main" id="{E62137E2-6B4F-0CA7-8DC9-B2E8207D7890}"/>
              </a:ext>
            </a:extLst>
          </p:cNvPr>
          <p:cNvPicPr>
            <a:picLocks noChangeAspect="1"/>
          </p:cNvPicPr>
          <p:nvPr/>
        </p:nvPicPr>
        <p:blipFill>
          <a:blip r:embed="rId2"/>
          <a:stretch>
            <a:fillRect/>
          </a:stretch>
        </p:blipFill>
        <p:spPr>
          <a:xfrm>
            <a:off x="4086054" y="1602159"/>
            <a:ext cx="3442392" cy="857249"/>
          </a:xfrm>
          <a:prstGeom prst="rect">
            <a:avLst/>
          </a:prstGeom>
          <a:ln>
            <a:solidFill>
              <a:schemeClr val="tx1"/>
            </a:solidFill>
          </a:ln>
        </p:spPr>
      </p:pic>
      <p:pic>
        <p:nvPicPr>
          <p:cNvPr id="12" name="Picture 11">
            <a:extLst>
              <a:ext uri="{FF2B5EF4-FFF2-40B4-BE49-F238E27FC236}">
                <a16:creationId xmlns:a16="http://schemas.microsoft.com/office/drawing/2014/main" id="{B4C0118C-FFFF-A96A-4011-07FDAC21D5E1}"/>
              </a:ext>
            </a:extLst>
          </p:cNvPr>
          <p:cNvPicPr>
            <a:picLocks noChangeAspect="1"/>
          </p:cNvPicPr>
          <p:nvPr/>
        </p:nvPicPr>
        <p:blipFill>
          <a:blip r:embed="rId3"/>
          <a:stretch>
            <a:fillRect/>
          </a:stretch>
        </p:blipFill>
        <p:spPr>
          <a:xfrm>
            <a:off x="1175708" y="2705868"/>
            <a:ext cx="9011908" cy="3029373"/>
          </a:xfrm>
          <a:prstGeom prst="rect">
            <a:avLst/>
          </a:prstGeom>
          <a:ln>
            <a:solidFill>
              <a:schemeClr val="tx1"/>
            </a:solidFill>
          </a:ln>
        </p:spPr>
      </p:pic>
    </p:spTree>
    <p:extLst>
      <p:ext uri="{BB962C8B-B14F-4D97-AF65-F5344CB8AC3E}">
        <p14:creationId xmlns:p14="http://schemas.microsoft.com/office/powerpoint/2010/main" val="107056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B670-A7F7-9F37-172B-8FFF56A1179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BD598CF-BC09-E74E-CCC7-31CC457A07BB}"/>
              </a:ext>
            </a:extLst>
          </p:cNvPr>
          <p:cNvSpPr>
            <a:spLocks noGrp="1"/>
          </p:cNvSpPr>
          <p:nvPr>
            <p:ph type="ctrTitle"/>
          </p:nvPr>
        </p:nvSpPr>
        <p:spPr>
          <a:xfrm>
            <a:off x="1109661" y="122612"/>
            <a:ext cx="9144000" cy="852488"/>
          </a:xfrm>
        </p:spPr>
        <p:txBody>
          <a:bodyPr>
            <a:norm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SUMMARY OF THE DATASET</a:t>
            </a:r>
          </a:p>
        </p:txBody>
      </p:sp>
      <p:sp>
        <p:nvSpPr>
          <p:cNvPr id="4" name="Subtitle 3">
            <a:extLst>
              <a:ext uri="{FF2B5EF4-FFF2-40B4-BE49-F238E27FC236}">
                <a16:creationId xmlns:a16="http://schemas.microsoft.com/office/drawing/2014/main" id="{CC77330C-D294-4E85-E6A9-17B383FDF476}"/>
              </a:ext>
            </a:extLst>
          </p:cNvPr>
          <p:cNvSpPr>
            <a:spLocks noGrp="1"/>
          </p:cNvSpPr>
          <p:nvPr>
            <p:ph type="subTitle" idx="1"/>
          </p:nvPr>
        </p:nvSpPr>
        <p:spPr>
          <a:xfrm>
            <a:off x="901875" y="1266826"/>
            <a:ext cx="9144000" cy="4386262"/>
          </a:xfrm>
        </p:spPr>
        <p:txBody>
          <a:bodyPr/>
          <a:lstStyle/>
          <a:p>
            <a:pPr algn="l"/>
            <a:r>
              <a:rPr lang="en-US" b="1" dirty="0"/>
              <a:t>Dataset Summary – data types</a:t>
            </a:r>
          </a:p>
        </p:txBody>
      </p:sp>
      <p:pic>
        <p:nvPicPr>
          <p:cNvPr id="2" name="Picture 1">
            <a:extLst>
              <a:ext uri="{FF2B5EF4-FFF2-40B4-BE49-F238E27FC236}">
                <a16:creationId xmlns:a16="http://schemas.microsoft.com/office/drawing/2014/main" id="{D19FAD3A-FBD0-DA6B-4F60-9CF398EB84C2}"/>
              </a:ext>
            </a:extLst>
          </p:cNvPr>
          <p:cNvPicPr>
            <a:picLocks noChangeAspect="1"/>
          </p:cNvPicPr>
          <p:nvPr/>
        </p:nvPicPr>
        <p:blipFill>
          <a:blip r:embed="rId2"/>
          <a:stretch>
            <a:fillRect/>
          </a:stretch>
        </p:blipFill>
        <p:spPr>
          <a:xfrm>
            <a:off x="4619823" y="1765674"/>
            <a:ext cx="2952353" cy="49697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276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C6B8ED-7E37-CCEB-A169-90ADA8D60A54}"/>
              </a:ext>
            </a:extLst>
          </p:cNvPr>
          <p:cNvSpPr>
            <a:spLocks noGrp="1"/>
          </p:cNvSpPr>
          <p:nvPr>
            <p:ph type="title"/>
          </p:nvPr>
        </p:nvSpPr>
        <p:spPr>
          <a:xfrm>
            <a:off x="838200" y="365126"/>
            <a:ext cx="10515600" cy="935038"/>
          </a:xfrm>
        </p:spPr>
        <p:txBody>
          <a:bodyPr>
            <a:norm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EXPLORATORY DATA ANALYSIS </a:t>
            </a:r>
          </a:p>
        </p:txBody>
      </p:sp>
      <p:pic>
        <p:nvPicPr>
          <p:cNvPr id="17" name="Content Placeholder 16">
            <a:extLst>
              <a:ext uri="{FF2B5EF4-FFF2-40B4-BE49-F238E27FC236}">
                <a16:creationId xmlns:a16="http://schemas.microsoft.com/office/drawing/2014/main" id="{EB9F116E-4D28-4503-A624-4D49AD02BC1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71599" y="2357438"/>
            <a:ext cx="7915275" cy="3562350"/>
          </a:xfrm>
        </p:spPr>
      </p:pic>
      <p:sp>
        <p:nvSpPr>
          <p:cNvPr id="13" name="Content Placeholder 12">
            <a:extLst>
              <a:ext uri="{FF2B5EF4-FFF2-40B4-BE49-F238E27FC236}">
                <a16:creationId xmlns:a16="http://schemas.microsoft.com/office/drawing/2014/main" id="{E0291674-2423-9844-455A-E8D8F0AF50E5}"/>
              </a:ext>
            </a:extLst>
          </p:cNvPr>
          <p:cNvSpPr>
            <a:spLocks noGrp="1"/>
          </p:cNvSpPr>
          <p:nvPr>
            <p:ph sz="half" idx="1"/>
          </p:nvPr>
        </p:nvSpPr>
        <p:spPr>
          <a:xfrm>
            <a:off x="838200" y="1485900"/>
            <a:ext cx="10948988" cy="4729163"/>
          </a:xfrm>
        </p:spPr>
        <p:txBody>
          <a:bodyPr/>
          <a:lstStyle/>
          <a:p>
            <a:pPr marL="0" indent="0">
              <a:buNone/>
            </a:pPr>
            <a:r>
              <a:rPr lang="en-US" dirty="0"/>
              <a:t>1. Outlier Visualization </a:t>
            </a:r>
          </a:p>
        </p:txBody>
      </p:sp>
    </p:spTree>
    <p:extLst>
      <p:ext uri="{BB962C8B-B14F-4D97-AF65-F5344CB8AC3E}">
        <p14:creationId xmlns:p14="http://schemas.microsoft.com/office/powerpoint/2010/main" val="1068952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661</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CIDFont+F5</vt:lpstr>
      <vt:lpstr>CIDFont+F8</vt:lpstr>
      <vt:lpstr>Söhne</vt:lpstr>
      <vt:lpstr>Wingdings</vt:lpstr>
      <vt:lpstr>Office Theme</vt:lpstr>
      <vt:lpstr>Mitigating Supply Chain Disruptions: Predicting Late Delivery Risks for Enhanced Operational Efficiency</vt:lpstr>
      <vt:lpstr>PROJECT TITLE</vt:lpstr>
      <vt:lpstr>PROBLEM STATEMENT</vt:lpstr>
      <vt:lpstr>BUSINESS UNDERSTANDING</vt:lpstr>
      <vt:lpstr>APPROACH</vt:lpstr>
      <vt:lpstr>DATA UNDERSTANDING</vt:lpstr>
      <vt:lpstr>SUMMARY OF THE DATASET</vt:lpstr>
      <vt:lpstr>SUMMARY OF THE DATASET</vt:lpstr>
      <vt:lpstr>EXPLORATORY DATA ANALYSIS </vt:lpstr>
      <vt:lpstr>EXPLORATORY DATA ANALYSIS </vt:lpstr>
      <vt:lpstr>EXPLORATORY DATA ANALYSIS </vt:lpstr>
      <vt:lpstr>EXPLORATORY DATA ANALYSIS </vt:lpstr>
      <vt:lpstr>EXPLORATORY DATA ANALYSIS </vt:lpstr>
      <vt:lpstr>DATA VISUALIZATION </vt:lpstr>
      <vt:lpstr>DATA PREPARATION </vt:lpstr>
      <vt:lpstr>DATA MODELLING</vt:lpstr>
      <vt:lpstr>MODEL DEPLOYEMENT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XXXXXX Roll no.XXXXXX</dc:title>
  <dc:creator>Mallikarjuna Doddamane [MaGE]</dc:creator>
  <cp:lastModifiedBy>Varshini Sree</cp:lastModifiedBy>
  <cp:revision>12</cp:revision>
  <dcterms:created xsi:type="dcterms:W3CDTF">2018-02-05T13:42:06Z</dcterms:created>
  <dcterms:modified xsi:type="dcterms:W3CDTF">2024-02-29T18:07:12Z</dcterms:modified>
</cp:coreProperties>
</file>