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5" r:id="rId7"/>
    <p:sldId id="266" r:id="rId8"/>
    <p:sldId id="267" r:id="rId9"/>
    <p:sldId id="274" r:id="rId10"/>
    <p:sldId id="275" r:id="rId11"/>
    <p:sldId id="278" r:id="rId12"/>
    <p:sldId id="276" r:id="rId13"/>
    <p:sldId id="279" r:id="rId14"/>
    <p:sldId id="277" r:id="rId15"/>
    <p:sldId id="280" r:id="rId16"/>
    <p:sldId id="268" r:id="rId17"/>
    <p:sldId id="281" r:id="rId18"/>
    <p:sldId id="272" r:id="rId19"/>
    <p:sldId id="270" r:id="rId20"/>
    <p:sldId id="273"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6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39" d="100"/>
          <a:sy n="39" d="100"/>
        </p:scale>
        <p:origin x="8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CF57-E299-6442-66AB-50AA041402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AE923C-12E0-8B56-C078-FE1DA90A5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6DF73C-B58F-6328-5615-7F3694ADF1AB}"/>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5" name="Footer Placeholder 4">
            <a:extLst>
              <a:ext uri="{FF2B5EF4-FFF2-40B4-BE49-F238E27FC236}">
                <a16:creationId xmlns:a16="http://schemas.microsoft.com/office/drawing/2014/main" id="{2B65954A-E83C-3AFA-DCE8-3B6E53EBB5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695EE-9C21-407C-BEA2-0D586EEDCD57}"/>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271000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8394-67D8-DABE-7F27-114E3449C6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28C52A-42E3-50CF-D1D7-4216BA4D5D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3694C-CDB5-6CAA-744B-AE36F4819DDD}"/>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5" name="Footer Placeholder 4">
            <a:extLst>
              <a:ext uri="{FF2B5EF4-FFF2-40B4-BE49-F238E27FC236}">
                <a16:creationId xmlns:a16="http://schemas.microsoft.com/office/drawing/2014/main" id="{550774D5-4DE8-7E6E-A639-B9C0B546A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8FEB5-276F-2766-5E35-305632D0C57E}"/>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426127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5BAB0-048C-812E-E975-01D9302F7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46BD9A-DE25-DF21-3016-1D462E0E87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F17B2-D150-9C9B-9018-9C776C2C4810}"/>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5" name="Footer Placeholder 4">
            <a:extLst>
              <a:ext uri="{FF2B5EF4-FFF2-40B4-BE49-F238E27FC236}">
                <a16:creationId xmlns:a16="http://schemas.microsoft.com/office/drawing/2014/main" id="{57B2820C-9A58-1FB3-9CEB-2F064E102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BEC7F-5EA7-D09F-5AC4-4CD08F30EC98}"/>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101060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F42F-5162-BCAC-3163-AF196D4826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115830-33C1-5F49-A856-0C58E1697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9FA88-A804-9F23-E92C-162513D19655}"/>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5" name="Footer Placeholder 4">
            <a:extLst>
              <a:ext uri="{FF2B5EF4-FFF2-40B4-BE49-F238E27FC236}">
                <a16:creationId xmlns:a16="http://schemas.microsoft.com/office/drawing/2014/main" id="{F5FF6B89-BCDA-17F4-846D-B01E81BAA9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C6D9C-40AF-2A63-F162-D17197084E5D}"/>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170033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9799-4D6F-0606-E593-565D50EF04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DDC8D3-8706-699B-8201-F9857E116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925F15-3FCB-EBAD-172C-15EE1CC62F3D}"/>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5" name="Footer Placeholder 4">
            <a:extLst>
              <a:ext uri="{FF2B5EF4-FFF2-40B4-BE49-F238E27FC236}">
                <a16:creationId xmlns:a16="http://schemas.microsoft.com/office/drawing/2014/main" id="{A6AD88E3-D2D2-C7B3-D643-47DBF514F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5DCBF-CCCC-533A-791E-0422900E3633}"/>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234436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F27D-8338-801E-B853-A278313DAF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CAEA5C-63A5-AF99-26DC-CE525200B8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4EF73D-FF81-C64F-BE28-3C6E779D6F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0DDAEE-F1D3-FDE0-E544-17C1487B488E}"/>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6" name="Footer Placeholder 5">
            <a:extLst>
              <a:ext uri="{FF2B5EF4-FFF2-40B4-BE49-F238E27FC236}">
                <a16:creationId xmlns:a16="http://schemas.microsoft.com/office/drawing/2014/main" id="{3737155D-A185-5349-E0AB-3D4042F998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EEDF14-ABC4-DF42-25A7-13BB4C7DB298}"/>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198448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FCC4-3369-F713-A89B-830F86BBB6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598699-A0BF-94AB-6755-BFEBEA63BA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ACD66-084C-C1D9-2514-F2EE643BF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174620-AE01-39D8-8C9B-2E3A140669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E870AE-0B84-2705-077E-7B9F1C349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8AFE73-EE4B-FC68-E686-DB183760AF04}"/>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8" name="Footer Placeholder 7">
            <a:extLst>
              <a:ext uri="{FF2B5EF4-FFF2-40B4-BE49-F238E27FC236}">
                <a16:creationId xmlns:a16="http://schemas.microsoft.com/office/drawing/2014/main" id="{503D3598-C79A-FFD6-231F-0A9954479F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292E6A-5215-22E4-CA6C-C86FE08C1B0B}"/>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338967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F013-CB9A-91D7-6FF1-5A45219E5F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A1C57B-0A63-2152-A2E0-0445AF6EDB67}"/>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4" name="Footer Placeholder 3">
            <a:extLst>
              <a:ext uri="{FF2B5EF4-FFF2-40B4-BE49-F238E27FC236}">
                <a16:creationId xmlns:a16="http://schemas.microsoft.com/office/drawing/2014/main" id="{6315E936-4829-6324-E97C-D29E7DFA99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3DC9F9-B6E5-6231-6BD1-97203379526E}"/>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191683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1DF22-D110-29D6-0587-369A118BE5F7}"/>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3" name="Footer Placeholder 2">
            <a:extLst>
              <a:ext uri="{FF2B5EF4-FFF2-40B4-BE49-F238E27FC236}">
                <a16:creationId xmlns:a16="http://schemas.microsoft.com/office/drawing/2014/main" id="{C8D8A7B1-1CEE-5AFC-2C21-301610E12C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F32FBE-3C6E-1068-2D83-B26CC0E6BDD0}"/>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130679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724-8CDE-3867-750F-C898CD1F5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69D61B-EB57-4424-57BB-8C1EE4A29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92869D-2BCE-7AC2-06BE-F548B2223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C9E7F-168B-7E5D-1906-61EFF6B01C81}"/>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6" name="Footer Placeholder 5">
            <a:extLst>
              <a:ext uri="{FF2B5EF4-FFF2-40B4-BE49-F238E27FC236}">
                <a16:creationId xmlns:a16="http://schemas.microsoft.com/office/drawing/2014/main" id="{28D59163-5104-74BE-8077-931CDDAD50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1686C-20C7-E9F3-6778-6969051DB328}"/>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249211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2FBB-D9B4-4059-694C-48FD34BCC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F6DC12-68AD-A95E-92D9-E9ED96A6D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FB0DC1-E60D-4795-57E5-BFA13E4FE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65306-1F00-062B-A3E7-9C34E47CB70B}"/>
              </a:ext>
            </a:extLst>
          </p:cNvPr>
          <p:cNvSpPr>
            <a:spLocks noGrp="1"/>
          </p:cNvSpPr>
          <p:nvPr>
            <p:ph type="dt" sz="half" idx="10"/>
          </p:nvPr>
        </p:nvSpPr>
        <p:spPr/>
        <p:txBody>
          <a:bodyPr/>
          <a:lstStyle/>
          <a:p>
            <a:fld id="{B0CD9EAC-3548-4096-AD62-C80C8097949F}" type="datetimeFigureOut">
              <a:rPr lang="en-IN" smtClean="0"/>
              <a:t>22-07-2023</a:t>
            </a:fld>
            <a:endParaRPr lang="en-IN"/>
          </a:p>
        </p:txBody>
      </p:sp>
      <p:sp>
        <p:nvSpPr>
          <p:cNvPr id="6" name="Footer Placeholder 5">
            <a:extLst>
              <a:ext uri="{FF2B5EF4-FFF2-40B4-BE49-F238E27FC236}">
                <a16:creationId xmlns:a16="http://schemas.microsoft.com/office/drawing/2014/main" id="{2A1A58B8-AEAA-29CC-2A98-5CC2C5664E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4CB9F2-73A7-6A13-4991-DE90CD5CC1E8}"/>
              </a:ext>
            </a:extLst>
          </p:cNvPr>
          <p:cNvSpPr>
            <a:spLocks noGrp="1"/>
          </p:cNvSpPr>
          <p:nvPr>
            <p:ph type="sldNum" sz="quarter" idx="12"/>
          </p:nvPr>
        </p:nvSpPr>
        <p:spPr/>
        <p:txBody>
          <a:bodyPr/>
          <a:lstStyle/>
          <a:p>
            <a:fld id="{CEEF5C35-2CA7-485D-B045-7E23990370F0}" type="slidenum">
              <a:rPr lang="en-IN" smtClean="0"/>
              <a:t>‹#›</a:t>
            </a:fld>
            <a:endParaRPr lang="en-IN"/>
          </a:p>
        </p:txBody>
      </p:sp>
    </p:spTree>
    <p:extLst>
      <p:ext uri="{BB962C8B-B14F-4D97-AF65-F5344CB8AC3E}">
        <p14:creationId xmlns:p14="http://schemas.microsoft.com/office/powerpoint/2010/main" val="304571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25000" t="5000" r="25000" b="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C53CD-31C8-2D09-4F3C-85BA4E874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964D26-581C-2A92-A6DA-0D40B584C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BD707-9620-3E6D-8495-29E517A74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D9EAC-3548-4096-AD62-C80C8097949F}" type="datetimeFigureOut">
              <a:rPr lang="en-IN" smtClean="0"/>
              <a:t>22-07-2023</a:t>
            </a:fld>
            <a:endParaRPr lang="en-IN"/>
          </a:p>
        </p:txBody>
      </p:sp>
      <p:sp>
        <p:nvSpPr>
          <p:cNvPr id="5" name="Footer Placeholder 4">
            <a:extLst>
              <a:ext uri="{FF2B5EF4-FFF2-40B4-BE49-F238E27FC236}">
                <a16:creationId xmlns:a16="http://schemas.microsoft.com/office/drawing/2014/main" id="{48A8E521-0341-5B1F-768D-3CBC43E91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04F08E-BF33-EF55-4F0F-45DFC58E6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F5C35-2CA7-485D-B045-7E23990370F0}" type="slidenum">
              <a:rPr lang="en-IN" smtClean="0"/>
              <a:t>‹#›</a:t>
            </a:fld>
            <a:endParaRPr lang="en-IN"/>
          </a:p>
        </p:txBody>
      </p:sp>
    </p:spTree>
    <p:extLst>
      <p:ext uri="{BB962C8B-B14F-4D97-AF65-F5344CB8AC3E}">
        <p14:creationId xmlns:p14="http://schemas.microsoft.com/office/powerpoint/2010/main" val="367403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ijert.org/research/comparative-study-of-chronic-kidney-disease-prediction-using-knn-and-svm-IJERTV4IS120622.pdf" TargetMode="External"/><Relationship Id="rId2" Type="http://schemas.openxmlformats.org/officeDocument/2006/relationships/hyperlink" Target="https://archive.ics.uci.edu/ml/datasets/chronic_kidney_disease" TargetMode="External"/><Relationship Id="rId1" Type="http://schemas.openxmlformats.org/officeDocument/2006/relationships/slideLayout" Target="../slideLayouts/slideLayout2.xml"/><Relationship Id="rId4" Type="http://schemas.openxmlformats.org/officeDocument/2006/relationships/hyperlink" Target="https://www.semanticscholar.org/paper/Chronic-Kidney-Disease-Prediction-on-Imbalanced-by-Yildirim/0bfbafc8d7fbfada667261d4987841cc6c7f467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536E-F861-FC6C-10CA-A52C1F07C180}"/>
              </a:ext>
            </a:extLst>
          </p:cNvPr>
          <p:cNvSpPr>
            <a:spLocks noGrp="1"/>
          </p:cNvSpPr>
          <p:nvPr>
            <p:ph type="ctrTitle"/>
          </p:nvPr>
        </p:nvSpPr>
        <p:spPr/>
        <p:txBody>
          <a:bodyPr>
            <a:normAutofit fontScale="90000"/>
          </a:bodyPr>
          <a:lstStyle/>
          <a:p>
            <a:r>
              <a:rPr lang="en-US" b="1" dirty="0"/>
              <a:t>Prediction of Chronic Kidney Disease Using Machine Learning</a:t>
            </a:r>
            <a:endParaRPr lang="en-IN" b="1" dirty="0"/>
          </a:p>
        </p:txBody>
      </p:sp>
      <p:sp>
        <p:nvSpPr>
          <p:cNvPr id="3" name="Subtitle 2">
            <a:extLst>
              <a:ext uri="{FF2B5EF4-FFF2-40B4-BE49-F238E27FC236}">
                <a16:creationId xmlns:a16="http://schemas.microsoft.com/office/drawing/2014/main" id="{73734BE1-9C92-1330-0303-21E996D34560}"/>
              </a:ext>
            </a:extLst>
          </p:cNvPr>
          <p:cNvSpPr>
            <a:spLocks noGrp="1"/>
          </p:cNvSpPr>
          <p:nvPr>
            <p:ph type="subTitle" idx="1"/>
          </p:nvPr>
        </p:nvSpPr>
        <p:spPr>
          <a:xfrm>
            <a:off x="1524000" y="3602038"/>
            <a:ext cx="4257040" cy="1655762"/>
          </a:xfrm>
        </p:spPr>
        <p:txBody>
          <a:bodyPr/>
          <a:lstStyle/>
          <a:p>
            <a:pPr algn="l"/>
            <a:endParaRPr lang="en-IN" dirty="0"/>
          </a:p>
          <a:p>
            <a:pPr algn="l"/>
            <a:r>
              <a:rPr lang="en-IN" dirty="0"/>
              <a:t>Sanjukktha S-124003277</a:t>
            </a:r>
          </a:p>
        </p:txBody>
      </p:sp>
      <p:sp>
        <p:nvSpPr>
          <p:cNvPr id="6" name="Subtitle 2">
            <a:extLst>
              <a:ext uri="{FF2B5EF4-FFF2-40B4-BE49-F238E27FC236}">
                <a16:creationId xmlns:a16="http://schemas.microsoft.com/office/drawing/2014/main" id="{BCD99237-C663-F809-21E7-50897A3D5018}"/>
              </a:ext>
            </a:extLst>
          </p:cNvPr>
          <p:cNvSpPr txBox="1">
            <a:spLocks/>
          </p:cNvSpPr>
          <p:nvPr/>
        </p:nvSpPr>
        <p:spPr>
          <a:xfrm>
            <a:off x="6583680" y="3607436"/>
            <a:ext cx="425704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a:t>Guided by:</a:t>
            </a:r>
          </a:p>
          <a:p>
            <a:pPr algn="r"/>
            <a:r>
              <a:rPr lang="en-IN" dirty="0" err="1"/>
              <a:t>Dr.</a:t>
            </a:r>
            <a:r>
              <a:rPr lang="en-IN" dirty="0"/>
              <a:t> Karthikeyan B</a:t>
            </a:r>
          </a:p>
          <a:p>
            <a:pPr algn="r"/>
            <a:r>
              <a:rPr lang="en-US" dirty="0"/>
              <a:t>Senior Assistant Professor</a:t>
            </a:r>
          </a:p>
          <a:p>
            <a:pPr algn="r"/>
            <a:r>
              <a:rPr lang="en-US" dirty="0"/>
              <a:t>Dept. of IT/SoC</a:t>
            </a:r>
            <a:endParaRPr lang="en-IN" dirty="0"/>
          </a:p>
        </p:txBody>
      </p:sp>
      <p:pic>
        <p:nvPicPr>
          <p:cNvPr id="5" name="Picture 4">
            <a:extLst>
              <a:ext uri="{FF2B5EF4-FFF2-40B4-BE49-F238E27FC236}">
                <a16:creationId xmlns:a16="http://schemas.microsoft.com/office/drawing/2014/main" id="{8469D797-EA45-CFA6-F27C-A901752CE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0"/>
            <a:ext cx="3581400" cy="1276350"/>
          </a:xfrm>
          <a:prstGeom prst="rect">
            <a:avLst/>
          </a:prstGeom>
        </p:spPr>
      </p:pic>
    </p:spTree>
    <p:extLst>
      <p:ext uri="{BB962C8B-B14F-4D97-AF65-F5344CB8AC3E}">
        <p14:creationId xmlns:p14="http://schemas.microsoft.com/office/powerpoint/2010/main" val="2347115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5E98-F9EA-AB0B-B2AB-55FF36084121}"/>
              </a:ext>
            </a:extLst>
          </p:cNvPr>
          <p:cNvSpPr>
            <a:spLocks noGrp="1"/>
          </p:cNvSpPr>
          <p:nvPr>
            <p:ph type="title"/>
          </p:nvPr>
        </p:nvSpPr>
        <p:spPr>
          <a:xfrm>
            <a:off x="0" y="-241267"/>
            <a:ext cx="10515600" cy="1325563"/>
          </a:xfrm>
        </p:spPr>
        <p:txBody>
          <a:bodyPr/>
          <a:lstStyle/>
          <a:p>
            <a:r>
              <a:rPr lang="en-US" dirty="0"/>
              <a:t>CORRELATION-BASED FEATURE SELECTION</a:t>
            </a:r>
          </a:p>
        </p:txBody>
      </p:sp>
      <p:sp>
        <p:nvSpPr>
          <p:cNvPr id="3" name="Content Placeholder 2">
            <a:extLst>
              <a:ext uri="{FF2B5EF4-FFF2-40B4-BE49-F238E27FC236}">
                <a16:creationId xmlns:a16="http://schemas.microsoft.com/office/drawing/2014/main" id="{4BE06AC9-5C3E-908F-D0CB-83EAE696AB3F}"/>
              </a:ext>
            </a:extLst>
          </p:cNvPr>
          <p:cNvSpPr>
            <a:spLocks noGrp="1"/>
          </p:cNvSpPr>
          <p:nvPr>
            <p:ph idx="1"/>
          </p:nvPr>
        </p:nvSpPr>
        <p:spPr>
          <a:xfrm>
            <a:off x="135555" y="737969"/>
            <a:ext cx="11924899" cy="5855335"/>
          </a:xfrm>
        </p:spPr>
        <p:txBody>
          <a:bodyPr>
            <a:normAutofit/>
          </a:bodyPr>
          <a:lstStyle/>
          <a:p>
            <a:pPr marL="0" indent="0">
              <a:buNone/>
            </a:pPr>
            <a:r>
              <a:rPr lang="en-US" dirty="0"/>
              <a:t>Correlation-based feature selection is a technique used in machine learning and data analysis to identify the most relevant features in a dataset. It works by calculating the correlation between each feature and the target variable, and selecting the features that have the highest correlation. The idea behind this technique is that features with high correlation to the target variable are more likely to be useful in making accurate predictions.</a:t>
            </a:r>
          </a:p>
          <a:p>
            <a:pPr marL="0" indent="0">
              <a:buNone/>
            </a:pPr>
            <a:r>
              <a:rPr lang="en-US" dirty="0"/>
              <a:t>The correlation can be measured using different metrics and in this paper, Pearson's correlation coefficient is used. Once the correlation between each feature and the target variable is calculated, a threshold is set to select the most important features.</a:t>
            </a:r>
          </a:p>
          <a:p>
            <a:r>
              <a:rPr lang="en-US" dirty="0"/>
              <a:t>The results found after applying CFS on the dataset, 6 attributes were picked to be the most important features and the rest were dropped.</a:t>
            </a:r>
          </a:p>
          <a:p>
            <a:r>
              <a:rPr lang="en-US" dirty="0" err="1"/>
              <a:t>Hemo</a:t>
            </a:r>
            <a:r>
              <a:rPr lang="en-US" dirty="0"/>
              <a:t>, Sc, </a:t>
            </a:r>
            <a:r>
              <a:rPr lang="en-US" dirty="0" err="1"/>
              <a:t>Bgr</a:t>
            </a:r>
            <a:r>
              <a:rPr lang="en-US" dirty="0"/>
              <a:t>, Pc, Al and Bu were the selected attributes.</a:t>
            </a:r>
          </a:p>
        </p:txBody>
      </p:sp>
    </p:spTree>
    <p:extLst>
      <p:ext uri="{BB962C8B-B14F-4D97-AF65-F5344CB8AC3E}">
        <p14:creationId xmlns:p14="http://schemas.microsoft.com/office/powerpoint/2010/main" val="4255972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3D27D6-4776-4D37-2404-3BEAE101C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507" y="344731"/>
            <a:ext cx="8802986" cy="5672480"/>
          </a:xfrm>
          <a:prstGeom prst="rect">
            <a:avLst/>
          </a:prstGeom>
        </p:spPr>
      </p:pic>
      <p:sp>
        <p:nvSpPr>
          <p:cNvPr id="6" name="TextBox 5">
            <a:extLst>
              <a:ext uri="{FF2B5EF4-FFF2-40B4-BE49-F238E27FC236}">
                <a16:creationId xmlns:a16="http://schemas.microsoft.com/office/drawing/2014/main" id="{A639B02B-ED0F-1D35-C844-3F6091EE5CAC}"/>
              </a:ext>
            </a:extLst>
          </p:cNvPr>
          <p:cNvSpPr txBox="1"/>
          <p:nvPr/>
        </p:nvSpPr>
        <p:spPr>
          <a:xfrm>
            <a:off x="9625263" y="5980798"/>
            <a:ext cx="2242686" cy="600164"/>
          </a:xfrm>
          <a:prstGeom prst="rect">
            <a:avLst/>
          </a:prstGeom>
          <a:noFill/>
        </p:spPr>
        <p:txBody>
          <a:bodyPr wrap="square" rtlCol="0">
            <a:spAutoFit/>
          </a:bodyPr>
          <a:lstStyle/>
          <a:p>
            <a:r>
              <a:rPr lang="en-US" sz="1100" dirty="0"/>
              <a:t>Accuracy, ROC-AUC Score, F measure, Recall, Precision are reduced to 0-1 Scale</a:t>
            </a:r>
          </a:p>
        </p:txBody>
      </p:sp>
    </p:spTree>
    <p:extLst>
      <p:ext uri="{BB962C8B-B14F-4D97-AF65-F5344CB8AC3E}">
        <p14:creationId xmlns:p14="http://schemas.microsoft.com/office/powerpoint/2010/main" val="394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087C-F876-DF9D-6101-A85023409D02}"/>
              </a:ext>
            </a:extLst>
          </p:cNvPr>
          <p:cNvSpPr>
            <a:spLocks noGrp="1"/>
          </p:cNvSpPr>
          <p:nvPr>
            <p:ph type="title"/>
          </p:nvPr>
        </p:nvSpPr>
        <p:spPr>
          <a:xfrm>
            <a:off x="0" y="-327894"/>
            <a:ext cx="10515600" cy="1325563"/>
          </a:xfrm>
        </p:spPr>
        <p:txBody>
          <a:bodyPr/>
          <a:lstStyle/>
          <a:p>
            <a:r>
              <a:rPr lang="en-US" dirty="0"/>
              <a:t>WRAPPER METHOD</a:t>
            </a:r>
          </a:p>
        </p:txBody>
      </p:sp>
      <p:sp>
        <p:nvSpPr>
          <p:cNvPr id="3" name="Content Placeholder 2">
            <a:extLst>
              <a:ext uri="{FF2B5EF4-FFF2-40B4-BE49-F238E27FC236}">
                <a16:creationId xmlns:a16="http://schemas.microsoft.com/office/drawing/2014/main" id="{93320689-2EF8-A79D-67DD-3052C1873D04}"/>
              </a:ext>
            </a:extLst>
          </p:cNvPr>
          <p:cNvSpPr>
            <a:spLocks noGrp="1"/>
          </p:cNvSpPr>
          <p:nvPr>
            <p:ph idx="1"/>
          </p:nvPr>
        </p:nvSpPr>
        <p:spPr>
          <a:xfrm>
            <a:off x="164432" y="680217"/>
            <a:ext cx="11770894" cy="5913087"/>
          </a:xfrm>
        </p:spPr>
        <p:txBody>
          <a:bodyPr/>
          <a:lstStyle/>
          <a:p>
            <a:r>
              <a:rPr lang="en-US" dirty="0"/>
              <a:t>Wrapper method is a feature selection technique that involves training a machine learning model on different subsets of input features. The idea behind the wrapper method is to evaluate the performance of a model with different subsets of features and select the subset that provides the best performance. Forward feature selection wrapper method is used.</a:t>
            </a:r>
          </a:p>
          <a:p>
            <a:r>
              <a:rPr lang="en-US" dirty="0"/>
              <a:t>Advantages: Can handle complex interactions between features, can improve model accuracy.</a:t>
            </a:r>
          </a:p>
          <a:p>
            <a:r>
              <a:rPr lang="en-US" dirty="0"/>
              <a:t>Limitations: Computationally expensive, prone to overfitting.</a:t>
            </a:r>
          </a:p>
          <a:p>
            <a:r>
              <a:rPr lang="en-US" dirty="0"/>
              <a:t>The results found after applying Wrapper method on the dataset, 6 attributes were picked to be the most important features and the rest were dropped.</a:t>
            </a:r>
          </a:p>
          <a:p>
            <a:r>
              <a:rPr lang="en-US" dirty="0"/>
              <a:t>'Sg', '</a:t>
            </a:r>
            <a:r>
              <a:rPr lang="en-US" dirty="0" err="1"/>
              <a:t>Pcc</a:t>
            </a:r>
            <a:r>
              <a:rPr lang="en-US" dirty="0"/>
              <a:t>', 'Ba', '</a:t>
            </a:r>
            <a:r>
              <a:rPr lang="en-US" dirty="0" err="1"/>
              <a:t>Hemo</a:t>
            </a:r>
            <a:r>
              <a:rPr lang="en-US" dirty="0"/>
              <a:t>', '</a:t>
            </a:r>
            <a:r>
              <a:rPr lang="en-US" dirty="0" err="1"/>
              <a:t>Htn</a:t>
            </a:r>
            <a:r>
              <a:rPr lang="en-US" dirty="0"/>
              <a:t>', '</a:t>
            </a:r>
            <a:r>
              <a:rPr lang="en-US" dirty="0" err="1"/>
              <a:t>Cad'were</a:t>
            </a:r>
            <a:r>
              <a:rPr lang="en-US" dirty="0"/>
              <a:t> the selected attributes.</a:t>
            </a:r>
          </a:p>
        </p:txBody>
      </p:sp>
    </p:spTree>
    <p:extLst>
      <p:ext uri="{BB962C8B-B14F-4D97-AF65-F5344CB8AC3E}">
        <p14:creationId xmlns:p14="http://schemas.microsoft.com/office/powerpoint/2010/main" val="43484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F3E57-9102-7EE4-B046-946FB9F91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591" y="354355"/>
            <a:ext cx="8710818" cy="5488179"/>
          </a:xfrm>
          <a:prstGeom prst="rect">
            <a:avLst/>
          </a:prstGeom>
        </p:spPr>
      </p:pic>
      <p:sp>
        <p:nvSpPr>
          <p:cNvPr id="6" name="TextBox 5">
            <a:extLst>
              <a:ext uri="{FF2B5EF4-FFF2-40B4-BE49-F238E27FC236}">
                <a16:creationId xmlns:a16="http://schemas.microsoft.com/office/drawing/2014/main" id="{E680006D-772C-FDDE-BC68-FCFAF468623E}"/>
              </a:ext>
            </a:extLst>
          </p:cNvPr>
          <p:cNvSpPr txBox="1"/>
          <p:nvPr/>
        </p:nvSpPr>
        <p:spPr>
          <a:xfrm>
            <a:off x="9625263" y="5980798"/>
            <a:ext cx="2242686" cy="600164"/>
          </a:xfrm>
          <a:prstGeom prst="rect">
            <a:avLst/>
          </a:prstGeom>
          <a:noFill/>
        </p:spPr>
        <p:txBody>
          <a:bodyPr wrap="square" rtlCol="0">
            <a:spAutoFit/>
          </a:bodyPr>
          <a:lstStyle/>
          <a:p>
            <a:r>
              <a:rPr lang="en-US" sz="1100" dirty="0"/>
              <a:t>Accuracy, ROC-AUC Score, F measure, Recall, Precision are reduced to 0-1 Scale</a:t>
            </a:r>
          </a:p>
        </p:txBody>
      </p:sp>
    </p:spTree>
    <p:extLst>
      <p:ext uri="{BB962C8B-B14F-4D97-AF65-F5344CB8AC3E}">
        <p14:creationId xmlns:p14="http://schemas.microsoft.com/office/powerpoint/2010/main" val="86731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23D7-8FAB-EC82-0546-7CDA1DD3409D}"/>
              </a:ext>
            </a:extLst>
          </p:cNvPr>
          <p:cNvSpPr>
            <a:spLocks noGrp="1"/>
          </p:cNvSpPr>
          <p:nvPr>
            <p:ph type="title"/>
          </p:nvPr>
        </p:nvSpPr>
        <p:spPr>
          <a:xfrm>
            <a:off x="0" y="-279768"/>
            <a:ext cx="10515600" cy="1325563"/>
          </a:xfrm>
        </p:spPr>
        <p:txBody>
          <a:bodyPr/>
          <a:lstStyle/>
          <a:p>
            <a:r>
              <a:rPr lang="en-US" dirty="0"/>
              <a:t>LASSO METHOD</a:t>
            </a:r>
          </a:p>
        </p:txBody>
      </p:sp>
      <p:sp>
        <p:nvSpPr>
          <p:cNvPr id="3" name="Content Placeholder 2">
            <a:extLst>
              <a:ext uri="{FF2B5EF4-FFF2-40B4-BE49-F238E27FC236}">
                <a16:creationId xmlns:a16="http://schemas.microsoft.com/office/drawing/2014/main" id="{038852E0-CEA8-8248-940A-293510E188C9}"/>
              </a:ext>
            </a:extLst>
          </p:cNvPr>
          <p:cNvSpPr>
            <a:spLocks noGrp="1"/>
          </p:cNvSpPr>
          <p:nvPr>
            <p:ph idx="1"/>
          </p:nvPr>
        </p:nvSpPr>
        <p:spPr>
          <a:xfrm>
            <a:off x="97054" y="689844"/>
            <a:ext cx="12001901" cy="6028590"/>
          </a:xfrm>
        </p:spPr>
        <p:txBody>
          <a:bodyPr>
            <a:normAutofit/>
          </a:bodyPr>
          <a:lstStyle/>
          <a:p>
            <a:pPr marL="0" indent="0">
              <a:buNone/>
            </a:pPr>
            <a:r>
              <a:rPr lang="en-US" dirty="0"/>
              <a:t>Lasso method is a feature selection technique that uses regularization to shrink the coefficients of input features towards zero. The idea behind the Lasso method is to penalize the model for using too many input features, which can help prevent overfitting.</a:t>
            </a:r>
          </a:p>
          <a:p>
            <a:pPr marL="0" indent="0">
              <a:buNone/>
            </a:pPr>
            <a:r>
              <a:rPr lang="en-US" dirty="0"/>
              <a:t>The Lasso method works by adding a penalty term to the loss function of a linear regression model. The penalty term is proportional to the absolute value of the coefficients of the input features, which encourages the coefficients to be exactly zero for certain features. The Lasso method is able to perform both feature selection and feature shrinkage at the same time.</a:t>
            </a:r>
          </a:p>
          <a:p>
            <a:r>
              <a:rPr lang="en-US" dirty="0"/>
              <a:t>The results found after applying Wrapper method on the dataset, 13 attributes were picked to be the most important features and the rest were dropped.</a:t>
            </a:r>
          </a:p>
          <a:p>
            <a:r>
              <a:rPr lang="da-DK" dirty="0"/>
              <a:t>Sg, Al, Su, Rbc, Bgr, Sc, Sod, Hemo, Pcv, Htn, Dm, Appet, pe were </a:t>
            </a:r>
            <a:r>
              <a:rPr lang="en-US" dirty="0"/>
              <a:t>the selected attributes.</a:t>
            </a:r>
          </a:p>
          <a:p>
            <a:pPr marL="0" indent="0">
              <a:buNone/>
            </a:pPr>
            <a:endParaRPr lang="en-US" dirty="0"/>
          </a:p>
        </p:txBody>
      </p:sp>
    </p:spTree>
    <p:extLst>
      <p:ext uri="{BB962C8B-B14F-4D97-AF65-F5344CB8AC3E}">
        <p14:creationId xmlns:p14="http://schemas.microsoft.com/office/powerpoint/2010/main" val="189577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891C76-C5EF-EF05-EC87-66A04C70B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607" y="696737"/>
            <a:ext cx="8962785" cy="5464525"/>
          </a:xfrm>
        </p:spPr>
      </p:pic>
    </p:spTree>
    <p:extLst>
      <p:ext uri="{BB962C8B-B14F-4D97-AF65-F5344CB8AC3E}">
        <p14:creationId xmlns:p14="http://schemas.microsoft.com/office/powerpoint/2010/main" val="41033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A359-49D3-3825-826F-2734676905BE}"/>
              </a:ext>
            </a:extLst>
          </p:cNvPr>
          <p:cNvSpPr>
            <a:spLocks noGrp="1"/>
          </p:cNvSpPr>
          <p:nvPr>
            <p:ph type="title"/>
          </p:nvPr>
        </p:nvSpPr>
        <p:spPr>
          <a:xfrm>
            <a:off x="0" y="-349794"/>
            <a:ext cx="10515600" cy="1325563"/>
          </a:xfrm>
        </p:spPr>
        <p:txBody>
          <a:bodyPr/>
          <a:lstStyle/>
          <a:p>
            <a:r>
              <a:rPr lang="en-IN" dirty="0"/>
              <a:t>K-NEAREST NEIGHBOUR </a:t>
            </a:r>
          </a:p>
        </p:txBody>
      </p:sp>
      <p:sp>
        <p:nvSpPr>
          <p:cNvPr id="3" name="Content Placeholder 2">
            <a:extLst>
              <a:ext uri="{FF2B5EF4-FFF2-40B4-BE49-F238E27FC236}">
                <a16:creationId xmlns:a16="http://schemas.microsoft.com/office/drawing/2014/main" id="{DCF566FE-C106-910E-2BBA-E36279BA84A5}"/>
              </a:ext>
            </a:extLst>
          </p:cNvPr>
          <p:cNvSpPr>
            <a:spLocks noGrp="1"/>
          </p:cNvSpPr>
          <p:nvPr>
            <p:ph idx="1"/>
          </p:nvPr>
        </p:nvSpPr>
        <p:spPr>
          <a:xfrm>
            <a:off x="838200" y="870585"/>
            <a:ext cx="11099800" cy="3791823"/>
          </a:xfrm>
        </p:spPr>
        <p:txBody>
          <a:bodyPr>
            <a:normAutofit fontScale="92500" lnSpcReduction="10000"/>
          </a:bodyPr>
          <a:lstStyle/>
          <a:p>
            <a:r>
              <a:rPr lang="en-US" dirty="0"/>
              <a:t>K-Nearest Neighbors is one of the most basic yet essential classification algorithms in Machine Learning.</a:t>
            </a:r>
          </a:p>
          <a:p>
            <a:r>
              <a:rPr lang="en-US" dirty="0"/>
              <a:t> It belongs to the supervised learning domain and finds intense application in pattern recognition, data mining and intrusion detection.</a:t>
            </a:r>
          </a:p>
          <a:p>
            <a:r>
              <a:rPr lang="en-US" dirty="0"/>
              <a:t>It is widely disposable in real-life scenarios since it is non-parametric, meaning, it does not make any underlying assumptions about the distribution of data (as opposed to other algorithms such as GMM, which assume a Gaussian distribution of the given data).</a:t>
            </a:r>
          </a:p>
          <a:p>
            <a:r>
              <a:rPr lang="en-US" dirty="0"/>
              <a:t>We are given some prior data (also called training data), which classifies coordinates into groups identified by an attribute.</a:t>
            </a:r>
            <a:endParaRPr lang="en-IN" dirty="0"/>
          </a:p>
        </p:txBody>
      </p:sp>
      <p:pic>
        <p:nvPicPr>
          <p:cNvPr id="5" name="Picture 4">
            <a:extLst>
              <a:ext uri="{FF2B5EF4-FFF2-40B4-BE49-F238E27FC236}">
                <a16:creationId xmlns:a16="http://schemas.microsoft.com/office/drawing/2014/main" id="{4CD960B1-3E1E-6C60-65EB-41B8C76FF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357" y="4523530"/>
            <a:ext cx="3239243" cy="2021482"/>
          </a:xfrm>
          <a:prstGeom prst="rect">
            <a:avLst/>
          </a:prstGeom>
        </p:spPr>
      </p:pic>
    </p:spTree>
    <p:extLst>
      <p:ext uri="{BB962C8B-B14F-4D97-AF65-F5344CB8AC3E}">
        <p14:creationId xmlns:p14="http://schemas.microsoft.com/office/powerpoint/2010/main" val="381690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A3DA06-0298-6AEF-1B0C-091BA1610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88" y="300243"/>
            <a:ext cx="2781443" cy="1733639"/>
          </a:xfrm>
          <a:prstGeom prst="rect">
            <a:avLst/>
          </a:prstGeom>
        </p:spPr>
      </p:pic>
      <p:pic>
        <p:nvPicPr>
          <p:cNvPr id="7" name="Picture 6">
            <a:extLst>
              <a:ext uri="{FF2B5EF4-FFF2-40B4-BE49-F238E27FC236}">
                <a16:creationId xmlns:a16="http://schemas.microsoft.com/office/drawing/2014/main" id="{85DA99A2-91AD-1240-CCD9-8B6FCBDA5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674" y="300242"/>
            <a:ext cx="3149762" cy="1733639"/>
          </a:xfrm>
          <a:prstGeom prst="rect">
            <a:avLst/>
          </a:prstGeom>
        </p:spPr>
      </p:pic>
      <p:pic>
        <p:nvPicPr>
          <p:cNvPr id="9" name="Picture 8">
            <a:extLst>
              <a:ext uri="{FF2B5EF4-FFF2-40B4-BE49-F238E27FC236}">
                <a16:creationId xmlns:a16="http://schemas.microsoft.com/office/drawing/2014/main" id="{C52E173B-12DF-6373-94B0-307CF6E58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288" y="3637533"/>
            <a:ext cx="3010055" cy="1771741"/>
          </a:xfrm>
          <a:prstGeom prst="rect">
            <a:avLst/>
          </a:prstGeom>
        </p:spPr>
      </p:pic>
      <p:pic>
        <p:nvPicPr>
          <p:cNvPr id="11" name="Picture 10">
            <a:extLst>
              <a:ext uri="{FF2B5EF4-FFF2-40B4-BE49-F238E27FC236}">
                <a16:creationId xmlns:a16="http://schemas.microsoft.com/office/drawing/2014/main" id="{E604D293-8619-17CF-684A-23D8E027D7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4882" y="3637533"/>
            <a:ext cx="2775093" cy="1803493"/>
          </a:xfrm>
          <a:prstGeom prst="rect">
            <a:avLst/>
          </a:prstGeom>
        </p:spPr>
      </p:pic>
      <p:sp>
        <p:nvSpPr>
          <p:cNvPr id="12" name="TextBox 11">
            <a:extLst>
              <a:ext uri="{FF2B5EF4-FFF2-40B4-BE49-F238E27FC236}">
                <a16:creationId xmlns:a16="http://schemas.microsoft.com/office/drawing/2014/main" id="{526BB72F-0530-06A3-B351-741572C86966}"/>
              </a:ext>
            </a:extLst>
          </p:cNvPr>
          <p:cNvSpPr txBox="1"/>
          <p:nvPr/>
        </p:nvSpPr>
        <p:spPr>
          <a:xfrm>
            <a:off x="518288" y="2579570"/>
            <a:ext cx="9039598" cy="369332"/>
          </a:xfrm>
          <a:prstGeom prst="rect">
            <a:avLst/>
          </a:prstGeom>
          <a:noFill/>
        </p:spPr>
        <p:txBody>
          <a:bodyPr wrap="square" rtlCol="0">
            <a:spAutoFit/>
          </a:bodyPr>
          <a:lstStyle/>
          <a:p>
            <a:r>
              <a:rPr lang="en-US" dirty="0"/>
              <a:t>KNN WITH FULL FEATURES				         KNN WITH CFS</a:t>
            </a:r>
          </a:p>
        </p:txBody>
      </p:sp>
      <p:sp>
        <p:nvSpPr>
          <p:cNvPr id="13" name="TextBox 12">
            <a:extLst>
              <a:ext uri="{FF2B5EF4-FFF2-40B4-BE49-F238E27FC236}">
                <a16:creationId xmlns:a16="http://schemas.microsoft.com/office/drawing/2014/main" id="{C9BF8483-53FF-FC82-F1BE-10872E6BC84B}"/>
              </a:ext>
            </a:extLst>
          </p:cNvPr>
          <p:cNvSpPr txBox="1"/>
          <p:nvPr/>
        </p:nvSpPr>
        <p:spPr>
          <a:xfrm>
            <a:off x="462012" y="6073541"/>
            <a:ext cx="9095873" cy="369332"/>
          </a:xfrm>
          <a:prstGeom prst="rect">
            <a:avLst/>
          </a:prstGeom>
          <a:noFill/>
        </p:spPr>
        <p:txBody>
          <a:bodyPr wrap="square" rtlCol="0">
            <a:spAutoFit/>
          </a:bodyPr>
          <a:lstStyle/>
          <a:p>
            <a:r>
              <a:rPr lang="en-US" dirty="0"/>
              <a:t>ANN WITH LASSO			          			  ANN WITH WRAPPER</a:t>
            </a:r>
          </a:p>
        </p:txBody>
      </p:sp>
    </p:spTree>
    <p:extLst>
      <p:ext uri="{BB962C8B-B14F-4D97-AF65-F5344CB8AC3E}">
        <p14:creationId xmlns:p14="http://schemas.microsoft.com/office/powerpoint/2010/main" val="178696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D7F5-083D-890C-C42A-87551DA4B2F3}"/>
              </a:ext>
            </a:extLst>
          </p:cNvPr>
          <p:cNvSpPr>
            <a:spLocks noGrp="1"/>
          </p:cNvSpPr>
          <p:nvPr>
            <p:ph type="title"/>
          </p:nvPr>
        </p:nvSpPr>
        <p:spPr>
          <a:xfrm>
            <a:off x="97054" y="-250892"/>
            <a:ext cx="10515600" cy="1325563"/>
          </a:xfrm>
        </p:spPr>
        <p:txBody>
          <a:bodyPr/>
          <a:lstStyle/>
          <a:p>
            <a:r>
              <a:rPr lang="en-US" dirty="0"/>
              <a:t>ARTIFICIAL NEURAL NETWORK</a:t>
            </a:r>
          </a:p>
        </p:txBody>
      </p:sp>
      <p:sp>
        <p:nvSpPr>
          <p:cNvPr id="3" name="Content Placeholder 2">
            <a:extLst>
              <a:ext uri="{FF2B5EF4-FFF2-40B4-BE49-F238E27FC236}">
                <a16:creationId xmlns:a16="http://schemas.microsoft.com/office/drawing/2014/main" id="{00A6F52B-3348-4264-9343-929ACD815662}"/>
              </a:ext>
            </a:extLst>
          </p:cNvPr>
          <p:cNvSpPr>
            <a:spLocks noGrp="1"/>
          </p:cNvSpPr>
          <p:nvPr>
            <p:ph idx="1"/>
          </p:nvPr>
        </p:nvSpPr>
        <p:spPr>
          <a:xfrm>
            <a:off x="97054" y="776471"/>
            <a:ext cx="11997892" cy="5903462"/>
          </a:xfrm>
        </p:spPr>
        <p:txBody>
          <a:bodyPr/>
          <a:lstStyle/>
          <a:p>
            <a:pPr marL="0" indent="0">
              <a:buNone/>
            </a:pPr>
            <a:r>
              <a:rPr lang="en-US" dirty="0"/>
              <a:t>ANN stands for Artificial Neural Network. It is a type of machine learning model inspired by the structure and function of the biological nervous system.</a:t>
            </a:r>
          </a:p>
          <a:p>
            <a:pPr marL="0" indent="0">
              <a:buNone/>
            </a:pPr>
            <a:endParaRPr lang="en-US" dirty="0"/>
          </a:p>
          <a:p>
            <a:pPr marL="0" indent="0">
              <a:buNone/>
            </a:pPr>
            <a:r>
              <a:rPr lang="en-US" dirty="0"/>
              <a:t>The basic building block of an ANN is the artificial neuron, which takes input signals, processes them, and produces an output signal. The neurons are organized in layers, and connections between them are adjusted during the training process to optimize the model's performance.</a:t>
            </a:r>
          </a:p>
          <a:p>
            <a:pPr marL="0" indent="0">
              <a:buNone/>
            </a:pPr>
            <a:endParaRPr lang="en-US" dirty="0"/>
          </a:p>
          <a:p>
            <a:pPr marL="0" indent="0">
              <a:buNone/>
            </a:pPr>
            <a:r>
              <a:rPr lang="en-US" dirty="0"/>
              <a:t>ANNs can be used for a variety of tasks, such as classification, regression, and pattern recognition. They are widely used in areas such as computer vision, natural language processing, and speech recognition.</a:t>
            </a:r>
          </a:p>
        </p:txBody>
      </p:sp>
    </p:spTree>
    <p:extLst>
      <p:ext uri="{BB962C8B-B14F-4D97-AF65-F5344CB8AC3E}">
        <p14:creationId xmlns:p14="http://schemas.microsoft.com/office/powerpoint/2010/main" val="367092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48FCED-BB4A-68FF-0B5D-6DDCBACB0CEA}"/>
              </a:ext>
            </a:extLst>
          </p:cNvPr>
          <p:cNvPicPr>
            <a:picLocks noChangeAspect="1"/>
          </p:cNvPicPr>
          <p:nvPr/>
        </p:nvPicPr>
        <p:blipFill rotWithShape="1">
          <a:blip r:embed="rId2">
            <a:extLst>
              <a:ext uri="{28A0092B-C50C-407E-A947-70E740481C1C}">
                <a14:useLocalDpi xmlns:a14="http://schemas.microsoft.com/office/drawing/2010/main" val="0"/>
              </a:ext>
            </a:extLst>
          </a:blip>
          <a:srcRect t="32930"/>
          <a:stretch/>
        </p:blipFill>
        <p:spPr>
          <a:xfrm>
            <a:off x="541984" y="616947"/>
            <a:ext cx="3399366" cy="1621874"/>
          </a:xfrm>
          <a:prstGeom prst="rect">
            <a:avLst/>
          </a:prstGeom>
        </p:spPr>
      </p:pic>
      <p:pic>
        <p:nvPicPr>
          <p:cNvPr id="8" name="Picture 7">
            <a:extLst>
              <a:ext uri="{FF2B5EF4-FFF2-40B4-BE49-F238E27FC236}">
                <a16:creationId xmlns:a16="http://schemas.microsoft.com/office/drawing/2014/main" id="{FE800881-5DA8-71DB-55A3-E9649D8183AF}"/>
              </a:ext>
            </a:extLst>
          </p:cNvPr>
          <p:cNvPicPr>
            <a:picLocks noChangeAspect="1"/>
          </p:cNvPicPr>
          <p:nvPr/>
        </p:nvPicPr>
        <p:blipFill rotWithShape="1">
          <a:blip r:embed="rId3"/>
          <a:srcRect t="44721" b="-1"/>
          <a:stretch/>
        </p:blipFill>
        <p:spPr>
          <a:xfrm>
            <a:off x="4829605" y="616947"/>
            <a:ext cx="3229533" cy="1621874"/>
          </a:xfrm>
          <a:prstGeom prst="rect">
            <a:avLst/>
          </a:prstGeom>
        </p:spPr>
      </p:pic>
      <p:pic>
        <p:nvPicPr>
          <p:cNvPr id="12" name="Picture 11">
            <a:extLst>
              <a:ext uri="{FF2B5EF4-FFF2-40B4-BE49-F238E27FC236}">
                <a16:creationId xmlns:a16="http://schemas.microsoft.com/office/drawing/2014/main" id="{BB2C735F-5935-E32D-7F12-9B25EB9AE543}"/>
              </a:ext>
            </a:extLst>
          </p:cNvPr>
          <p:cNvPicPr>
            <a:picLocks noChangeAspect="1"/>
          </p:cNvPicPr>
          <p:nvPr/>
        </p:nvPicPr>
        <p:blipFill rotWithShape="1">
          <a:blip r:embed="rId4">
            <a:extLst>
              <a:ext uri="{28A0092B-C50C-407E-A947-70E740481C1C}">
                <a14:useLocalDpi xmlns:a14="http://schemas.microsoft.com/office/drawing/2010/main" val="0"/>
              </a:ext>
            </a:extLst>
          </a:blip>
          <a:srcRect t="16792"/>
          <a:stretch/>
        </p:blipFill>
        <p:spPr>
          <a:xfrm>
            <a:off x="541984" y="3809360"/>
            <a:ext cx="3526509" cy="1916726"/>
          </a:xfrm>
          <a:prstGeom prst="rect">
            <a:avLst/>
          </a:prstGeom>
        </p:spPr>
      </p:pic>
      <p:pic>
        <p:nvPicPr>
          <p:cNvPr id="14" name="Picture 13">
            <a:extLst>
              <a:ext uri="{FF2B5EF4-FFF2-40B4-BE49-F238E27FC236}">
                <a16:creationId xmlns:a16="http://schemas.microsoft.com/office/drawing/2014/main" id="{5E44B7E9-B6C1-2CB1-2055-524D3DEE1C80}"/>
              </a:ext>
            </a:extLst>
          </p:cNvPr>
          <p:cNvPicPr>
            <a:picLocks noChangeAspect="1"/>
          </p:cNvPicPr>
          <p:nvPr/>
        </p:nvPicPr>
        <p:blipFill rotWithShape="1">
          <a:blip r:embed="rId5">
            <a:extLst>
              <a:ext uri="{28A0092B-C50C-407E-A947-70E740481C1C}">
                <a14:useLocalDpi xmlns:a14="http://schemas.microsoft.com/office/drawing/2010/main" val="0"/>
              </a:ext>
            </a:extLst>
          </a:blip>
          <a:srcRect t="38024"/>
          <a:stretch/>
        </p:blipFill>
        <p:spPr>
          <a:xfrm>
            <a:off x="4829605" y="3809360"/>
            <a:ext cx="3293904" cy="1910209"/>
          </a:xfrm>
          <a:prstGeom prst="rect">
            <a:avLst/>
          </a:prstGeom>
        </p:spPr>
      </p:pic>
      <p:sp>
        <p:nvSpPr>
          <p:cNvPr id="15" name="TextBox 14">
            <a:extLst>
              <a:ext uri="{FF2B5EF4-FFF2-40B4-BE49-F238E27FC236}">
                <a16:creationId xmlns:a16="http://schemas.microsoft.com/office/drawing/2014/main" id="{61DBF398-68EB-CBCB-57D9-97F44AA149CD}"/>
              </a:ext>
            </a:extLst>
          </p:cNvPr>
          <p:cNvSpPr txBox="1"/>
          <p:nvPr/>
        </p:nvSpPr>
        <p:spPr>
          <a:xfrm>
            <a:off x="462013" y="2627697"/>
            <a:ext cx="7786838" cy="369332"/>
          </a:xfrm>
          <a:prstGeom prst="rect">
            <a:avLst/>
          </a:prstGeom>
          <a:noFill/>
        </p:spPr>
        <p:txBody>
          <a:bodyPr wrap="square" rtlCol="0">
            <a:spAutoFit/>
          </a:bodyPr>
          <a:lstStyle/>
          <a:p>
            <a:r>
              <a:rPr lang="en-US" dirty="0"/>
              <a:t>ANN WITH FULL FEATURES			ANN WITH CFS</a:t>
            </a:r>
          </a:p>
        </p:txBody>
      </p:sp>
      <p:sp>
        <p:nvSpPr>
          <p:cNvPr id="16" name="TextBox 15">
            <a:extLst>
              <a:ext uri="{FF2B5EF4-FFF2-40B4-BE49-F238E27FC236}">
                <a16:creationId xmlns:a16="http://schemas.microsoft.com/office/drawing/2014/main" id="{79B1AFEE-7EE9-FF7C-8FBC-E159D81A4E8C}"/>
              </a:ext>
            </a:extLst>
          </p:cNvPr>
          <p:cNvSpPr txBox="1"/>
          <p:nvPr/>
        </p:nvSpPr>
        <p:spPr>
          <a:xfrm>
            <a:off x="462013" y="6073541"/>
            <a:ext cx="7661496" cy="369332"/>
          </a:xfrm>
          <a:prstGeom prst="rect">
            <a:avLst/>
          </a:prstGeom>
          <a:noFill/>
        </p:spPr>
        <p:txBody>
          <a:bodyPr wrap="square" rtlCol="0">
            <a:spAutoFit/>
          </a:bodyPr>
          <a:lstStyle/>
          <a:p>
            <a:r>
              <a:rPr lang="en-US" dirty="0"/>
              <a:t>ANN WITH LASSO			            ANN WITH WRAPPER</a:t>
            </a:r>
          </a:p>
        </p:txBody>
      </p:sp>
    </p:spTree>
    <p:extLst>
      <p:ext uri="{BB962C8B-B14F-4D97-AF65-F5344CB8AC3E}">
        <p14:creationId xmlns:p14="http://schemas.microsoft.com/office/powerpoint/2010/main" val="289407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2BE5-1681-3605-26D4-4E9D0C1AB139}"/>
              </a:ext>
            </a:extLst>
          </p:cNvPr>
          <p:cNvSpPr>
            <a:spLocks noGrp="1"/>
          </p:cNvSpPr>
          <p:nvPr>
            <p:ph type="title"/>
          </p:nvPr>
        </p:nvSpPr>
        <p:spPr/>
        <p:txBody>
          <a:bodyPr/>
          <a:lstStyle/>
          <a:p>
            <a:r>
              <a:rPr lang="en-IN" b="1" dirty="0"/>
              <a:t>BASE PAPER</a:t>
            </a:r>
          </a:p>
        </p:txBody>
      </p:sp>
      <p:sp>
        <p:nvSpPr>
          <p:cNvPr id="3" name="Content Placeholder 2">
            <a:extLst>
              <a:ext uri="{FF2B5EF4-FFF2-40B4-BE49-F238E27FC236}">
                <a16:creationId xmlns:a16="http://schemas.microsoft.com/office/drawing/2014/main" id="{677241ED-A046-35E2-2839-5242DB81B2B8}"/>
              </a:ext>
            </a:extLst>
          </p:cNvPr>
          <p:cNvSpPr>
            <a:spLocks noGrp="1"/>
          </p:cNvSpPr>
          <p:nvPr>
            <p:ph idx="1"/>
          </p:nvPr>
        </p:nvSpPr>
        <p:spPr/>
        <p:txBody>
          <a:bodyPr/>
          <a:lstStyle/>
          <a:p>
            <a:r>
              <a:rPr lang="en-IN" dirty="0"/>
              <a:t>Base Paper Title : </a:t>
            </a:r>
            <a:r>
              <a:rPr lang="en-US" dirty="0"/>
              <a:t>Prediction of Chronic Kidney Disease - A Machine Learning Perspective</a:t>
            </a:r>
            <a:endParaRPr lang="en-IN" dirty="0"/>
          </a:p>
          <a:p>
            <a:pPr algn="just"/>
            <a:r>
              <a:rPr lang="en-IN" dirty="0"/>
              <a:t>Journal Name : IEEE Access</a:t>
            </a:r>
          </a:p>
          <a:p>
            <a:pPr algn="just"/>
            <a:r>
              <a:rPr lang="en-IN" dirty="0"/>
              <a:t>Year of Publication : 2021</a:t>
            </a:r>
          </a:p>
          <a:p>
            <a:pPr algn="just"/>
            <a:r>
              <a:rPr lang="en-IN" dirty="0"/>
              <a:t>Author Names : Pankaj </a:t>
            </a:r>
            <a:r>
              <a:rPr lang="en-IN" dirty="0" err="1"/>
              <a:t>Chittora</a:t>
            </a:r>
            <a:r>
              <a:rPr lang="en-IN" dirty="0"/>
              <a:t> , Sandeep </a:t>
            </a:r>
            <a:r>
              <a:rPr lang="en-IN" dirty="0" err="1"/>
              <a:t>Chaurasia</a:t>
            </a:r>
            <a:r>
              <a:rPr lang="en-IN" dirty="0"/>
              <a:t>, Prasun Chakrabarti, Gaurav Kumawat, </a:t>
            </a:r>
            <a:r>
              <a:rPr lang="en-IN" dirty="0" err="1"/>
              <a:t>Tulika</a:t>
            </a:r>
            <a:r>
              <a:rPr lang="en-IN" dirty="0"/>
              <a:t> Chakrabarti, Zbigniew </a:t>
            </a:r>
            <a:r>
              <a:rPr lang="en-IN" dirty="0" err="1"/>
              <a:t>Leonowicz</a:t>
            </a:r>
            <a:r>
              <a:rPr lang="en-IN" dirty="0"/>
              <a:t>, </a:t>
            </a:r>
            <a:r>
              <a:rPr lang="en-IN" dirty="0" err="1"/>
              <a:t>Michał</a:t>
            </a:r>
            <a:r>
              <a:rPr lang="en-IN" dirty="0"/>
              <a:t> </a:t>
            </a:r>
            <a:r>
              <a:rPr lang="en-IN" dirty="0" err="1"/>
              <a:t>Jasiński</a:t>
            </a:r>
            <a:r>
              <a:rPr lang="en-IN" dirty="0"/>
              <a:t>, </a:t>
            </a:r>
            <a:r>
              <a:rPr lang="en-IN" dirty="0" err="1"/>
              <a:t>Łukasz</a:t>
            </a:r>
            <a:r>
              <a:rPr lang="en-IN" dirty="0"/>
              <a:t> </a:t>
            </a:r>
            <a:r>
              <a:rPr lang="en-IN" dirty="0" err="1"/>
              <a:t>Jasiński</a:t>
            </a:r>
            <a:r>
              <a:rPr lang="en-IN" dirty="0"/>
              <a:t> , </a:t>
            </a:r>
            <a:r>
              <a:rPr lang="en-IN" dirty="0" err="1"/>
              <a:t>Radomir</a:t>
            </a:r>
            <a:r>
              <a:rPr lang="en-IN" dirty="0"/>
              <a:t> Gono , </a:t>
            </a:r>
            <a:r>
              <a:rPr lang="en-IN" dirty="0" err="1"/>
              <a:t>Elżbieta</a:t>
            </a:r>
            <a:r>
              <a:rPr lang="en-IN" dirty="0"/>
              <a:t> </a:t>
            </a:r>
            <a:r>
              <a:rPr lang="en-IN" dirty="0" err="1"/>
              <a:t>Jasińska</a:t>
            </a:r>
            <a:r>
              <a:rPr lang="en-IN" dirty="0"/>
              <a:t> And Vadim </a:t>
            </a:r>
            <a:r>
              <a:rPr lang="en-IN" dirty="0" err="1"/>
              <a:t>Bolshev</a:t>
            </a:r>
            <a:r>
              <a:rPr lang="en-IN" dirty="0"/>
              <a:t> </a:t>
            </a:r>
          </a:p>
          <a:p>
            <a:pPr algn="just"/>
            <a:r>
              <a:rPr lang="en-IN" dirty="0"/>
              <a:t>Base Paper Link : https://ieeexplore.ieee.org/document/9333572</a:t>
            </a:r>
          </a:p>
        </p:txBody>
      </p:sp>
    </p:spTree>
    <p:extLst>
      <p:ext uri="{BB962C8B-B14F-4D97-AF65-F5344CB8AC3E}">
        <p14:creationId xmlns:p14="http://schemas.microsoft.com/office/powerpoint/2010/main" val="2956804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AF79-DCE7-FC33-EE4A-FE3E1D7D24A6}"/>
              </a:ext>
            </a:extLst>
          </p:cNvPr>
          <p:cNvSpPr>
            <a:spLocks noGrp="1"/>
          </p:cNvSpPr>
          <p:nvPr>
            <p:ph type="title"/>
          </p:nvPr>
        </p:nvSpPr>
        <p:spPr>
          <a:xfrm>
            <a:off x="0" y="-376020"/>
            <a:ext cx="10515600" cy="1325563"/>
          </a:xfrm>
        </p:spPr>
        <p:txBody>
          <a:bodyPr/>
          <a:lstStyle/>
          <a:p>
            <a:r>
              <a:rPr lang="en-US" dirty="0"/>
              <a:t>RANDOM FOREST</a:t>
            </a:r>
          </a:p>
        </p:txBody>
      </p:sp>
      <p:sp>
        <p:nvSpPr>
          <p:cNvPr id="3" name="Content Placeholder 2">
            <a:extLst>
              <a:ext uri="{FF2B5EF4-FFF2-40B4-BE49-F238E27FC236}">
                <a16:creationId xmlns:a16="http://schemas.microsoft.com/office/drawing/2014/main" id="{1A8AFB1F-B633-9F0D-8EC2-E4CBF889AD7A}"/>
              </a:ext>
            </a:extLst>
          </p:cNvPr>
          <p:cNvSpPr>
            <a:spLocks noGrp="1"/>
          </p:cNvSpPr>
          <p:nvPr>
            <p:ph idx="1"/>
          </p:nvPr>
        </p:nvSpPr>
        <p:spPr>
          <a:xfrm>
            <a:off x="125930" y="670592"/>
            <a:ext cx="11886397" cy="5990089"/>
          </a:xfrm>
        </p:spPr>
        <p:txBody>
          <a:bodyPr/>
          <a:lstStyle/>
          <a:p>
            <a:pPr marL="0" indent="0">
              <a:buNone/>
            </a:pPr>
            <a:r>
              <a:rPr lang="en-US" dirty="0"/>
              <a:t>Random forest is a supervised machine learning algorithm that builds a collection of decision trees and aggregates their predictions to make a final prediction.</a:t>
            </a:r>
          </a:p>
          <a:p>
            <a:pPr marL="0" indent="0">
              <a:buNone/>
            </a:pPr>
            <a:r>
              <a:rPr lang="en-US" dirty="0"/>
              <a:t>Each decision tree is constructed by randomly selecting a subset of the features and a subset of the data. The tree is grown by recursively splitting the data based on the selected feature that best separates the data. The process continues until a stopping criterion is met, such as reaching a maximum tree depth or having a minimum number of samples in each leaf node.</a:t>
            </a:r>
          </a:p>
          <a:p>
            <a:pPr marL="0" indent="0">
              <a:buNone/>
            </a:pPr>
            <a:r>
              <a:rPr lang="en-US" dirty="0"/>
              <a:t>To make a prediction, the random forest algorithm aggregates the predictions of all the decision trees in the collection. Each tree's prediction is weighted equally, and the final prediction is determined by majority voting.</a:t>
            </a:r>
          </a:p>
        </p:txBody>
      </p:sp>
    </p:spTree>
    <p:extLst>
      <p:ext uri="{BB962C8B-B14F-4D97-AF65-F5344CB8AC3E}">
        <p14:creationId xmlns:p14="http://schemas.microsoft.com/office/powerpoint/2010/main" val="3820184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A4FB81-9EF6-3ECE-06A3-B497D4B36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277" y="759280"/>
            <a:ext cx="3308520" cy="1778091"/>
          </a:xfrm>
          <a:prstGeom prst="rect">
            <a:avLst/>
          </a:prstGeom>
        </p:spPr>
      </p:pic>
      <p:pic>
        <p:nvPicPr>
          <p:cNvPr id="7" name="Picture 6">
            <a:extLst>
              <a:ext uri="{FF2B5EF4-FFF2-40B4-BE49-F238E27FC236}">
                <a16:creationId xmlns:a16="http://schemas.microsoft.com/office/drawing/2014/main" id="{5674724A-BDB6-9D35-67FC-C6C2378A8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252" y="759280"/>
            <a:ext cx="3156112" cy="1739989"/>
          </a:xfrm>
          <a:prstGeom prst="rect">
            <a:avLst/>
          </a:prstGeom>
        </p:spPr>
      </p:pic>
      <p:pic>
        <p:nvPicPr>
          <p:cNvPr id="9" name="Picture 8">
            <a:extLst>
              <a:ext uri="{FF2B5EF4-FFF2-40B4-BE49-F238E27FC236}">
                <a16:creationId xmlns:a16="http://schemas.microsoft.com/office/drawing/2014/main" id="{F7B49114-4E19-28B0-9297-248CE2ED3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277" y="3838867"/>
            <a:ext cx="3029106" cy="1682836"/>
          </a:xfrm>
          <a:prstGeom prst="rect">
            <a:avLst/>
          </a:prstGeom>
        </p:spPr>
      </p:pic>
      <p:pic>
        <p:nvPicPr>
          <p:cNvPr id="11" name="Picture 10">
            <a:extLst>
              <a:ext uri="{FF2B5EF4-FFF2-40B4-BE49-F238E27FC236}">
                <a16:creationId xmlns:a16="http://schemas.microsoft.com/office/drawing/2014/main" id="{E89AF3EC-7910-B9CF-ADE8-0448FA8845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6252" y="3838867"/>
            <a:ext cx="3556183" cy="1759040"/>
          </a:xfrm>
          <a:prstGeom prst="rect">
            <a:avLst/>
          </a:prstGeom>
        </p:spPr>
      </p:pic>
      <p:sp>
        <p:nvSpPr>
          <p:cNvPr id="12" name="TextBox 11">
            <a:extLst>
              <a:ext uri="{FF2B5EF4-FFF2-40B4-BE49-F238E27FC236}">
                <a16:creationId xmlns:a16="http://schemas.microsoft.com/office/drawing/2014/main" id="{9D671729-B77E-DF22-52DD-84301DB16638}"/>
              </a:ext>
            </a:extLst>
          </p:cNvPr>
          <p:cNvSpPr txBox="1"/>
          <p:nvPr/>
        </p:nvSpPr>
        <p:spPr>
          <a:xfrm>
            <a:off x="462013" y="2627697"/>
            <a:ext cx="9798518" cy="369332"/>
          </a:xfrm>
          <a:prstGeom prst="rect">
            <a:avLst/>
          </a:prstGeom>
          <a:noFill/>
        </p:spPr>
        <p:txBody>
          <a:bodyPr wrap="square" rtlCol="0">
            <a:spAutoFit/>
          </a:bodyPr>
          <a:lstStyle/>
          <a:p>
            <a:r>
              <a:rPr lang="en-US" dirty="0"/>
              <a:t>RANDOM FOREST WITH FULL FEATURES	     	          RANDOM FOREST WITH CFS</a:t>
            </a:r>
          </a:p>
        </p:txBody>
      </p:sp>
      <p:sp>
        <p:nvSpPr>
          <p:cNvPr id="13" name="TextBox 12">
            <a:extLst>
              <a:ext uri="{FF2B5EF4-FFF2-40B4-BE49-F238E27FC236}">
                <a16:creationId xmlns:a16="http://schemas.microsoft.com/office/drawing/2014/main" id="{BDD76EBF-6F5D-9449-1BAC-BF2746D26899}"/>
              </a:ext>
            </a:extLst>
          </p:cNvPr>
          <p:cNvSpPr txBox="1"/>
          <p:nvPr/>
        </p:nvSpPr>
        <p:spPr>
          <a:xfrm>
            <a:off x="462012" y="6073541"/>
            <a:ext cx="10818795" cy="369332"/>
          </a:xfrm>
          <a:prstGeom prst="rect">
            <a:avLst/>
          </a:prstGeom>
          <a:noFill/>
        </p:spPr>
        <p:txBody>
          <a:bodyPr wrap="square" rtlCol="0">
            <a:spAutoFit/>
          </a:bodyPr>
          <a:lstStyle/>
          <a:p>
            <a:r>
              <a:rPr lang="en-US" dirty="0"/>
              <a:t>RANDOM FOREST WITH LASSO		                  	RANDOM FOREST WITH WRAPPER</a:t>
            </a:r>
          </a:p>
        </p:txBody>
      </p:sp>
    </p:spTree>
    <p:extLst>
      <p:ext uri="{BB962C8B-B14F-4D97-AF65-F5344CB8AC3E}">
        <p14:creationId xmlns:p14="http://schemas.microsoft.com/office/powerpoint/2010/main" val="1105689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B762-0033-90F3-8DAB-8042146BA951}"/>
              </a:ext>
            </a:extLst>
          </p:cNvPr>
          <p:cNvSpPr>
            <a:spLocks noGrp="1"/>
          </p:cNvSpPr>
          <p:nvPr>
            <p:ph type="title"/>
          </p:nvPr>
        </p:nvSpPr>
        <p:spPr>
          <a:xfrm>
            <a:off x="0" y="-365760"/>
            <a:ext cx="12192000" cy="1325563"/>
          </a:xfrm>
        </p:spPr>
        <p:txBody>
          <a:bodyPr/>
          <a:lstStyle/>
          <a:p>
            <a:r>
              <a:rPr lang="en-US" dirty="0"/>
              <a:t>LINEAR SUPPORT VECTOR MACHINES (L1 PENALTY)</a:t>
            </a:r>
          </a:p>
        </p:txBody>
      </p:sp>
      <p:sp>
        <p:nvSpPr>
          <p:cNvPr id="3" name="Content Placeholder 2">
            <a:extLst>
              <a:ext uri="{FF2B5EF4-FFF2-40B4-BE49-F238E27FC236}">
                <a16:creationId xmlns:a16="http://schemas.microsoft.com/office/drawing/2014/main" id="{826110CA-1051-759F-75B0-D65CF5445D45}"/>
              </a:ext>
            </a:extLst>
          </p:cNvPr>
          <p:cNvSpPr>
            <a:spLocks noGrp="1"/>
          </p:cNvSpPr>
          <p:nvPr>
            <p:ph idx="1"/>
          </p:nvPr>
        </p:nvSpPr>
        <p:spPr>
          <a:xfrm>
            <a:off x="106679" y="689843"/>
            <a:ext cx="11944149" cy="6067091"/>
          </a:xfrm>
        </p:spPr>
        <p:txBody>
          <a:bodyPr/>
          <a:lstStyle/>
          <a:p>
            <a:pPr marL="0" indent="0">
              <a:buNone/>
            </a:pPr>
            <a:r>
              <a:rPr lang="en-US" dirty="0"/>
              <a:t>Linear Support Vector Machines (LSVM) with L1 penalty, also known as Lasso SVM, is a linear classifier that uses the L1 regularization penalty on the SVM cost function. The L1 penalty imposes a constraint on the sum of the absolute values of the model parameters, which leads to sparse solutions where many of the features have zero coefficients.</a:t>
            </a:r>
          </a:p>
          <a:p>
            <a:pPr marL="0" indent="0">
              <a:buNone/>
            </a:pPr>
            <a:r>
              <a:rPr lang="en-US" dirty="0"/>
              <a:t>In other words, LSVM L1 penalty encourages the model to select only the most important features while reducing the impact of irrelevant features. This can be useful for feature selection or when dealing with high-dimensional datasets where only a few features are relevant. Additionally, the sparsity of the solution can lead to faster training and better interpretability of the model.</a:t>
            </a:r>
          </a:p>
        </p:txBody>
      </p:sp>
    </p:spTree>
    <p:extLst>
      <p:ext uri="{BB962C8B-B14F-4D97-AF65-F5344CB8AC3E}">
        <p14:creationId xmlns:p14="http://schemas.microsoft.com/office/powerpoint/2010/main" val="3824169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7268C-2CAA-5254-8749-37CA8995B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028" y="771583"/>
            <a:ext cx="2863997" cy="1676486"/>
          </a:xfrm>
          <a:prstGeom prst="rect">
            <a:avLst/>
          </a:prstGeom>
        </p:spPr>
      </p:pic>
      <p:pic>
        <p:nvPicPr>
          <p:cNvPr id="7" name="Picture 6">
            <a:extLst>
              <a:ext uri="{FF2B5EF4-FFF2-40B4-BE49-F238E27FC236}">
                <a16:creationId xmlns:a16="http://schemas.microsoft.com/office/drawing/2014/main" id="{C1DF4610-B6F9-882D-284E-51D2A57F5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526" y="870013"/>
            <a:ext cx="2978303" cy="1479626"/>
          </a:xfrm>
          <a:prstGeom prst="rect">
            <a:avLst/>
          </a:prstGeom>
        </p:spPr>
      </p:pic>
      <p:pic>
        <p:nvPicPr>
          <p:cNvPr id="9" name="Picture 8">
            <a:extLst>
              <a:ext uri="{FF2B5EF4-FFF2-40B4-BE49-F238E27FC236}">
                <a16:creationId xmlns:a16="http://schemas.microsoft.com/office/drawing/2014/main" id="{00C65EE3-1DDD-0910-5A57-E5484A54A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531" y="3918644"/>
            <a:ext cx="2800494" cy="1606633"/>
          </a:xfrm>
          <a:prstGeom prst="rect">
            <a:avLst/>
          </a:prstGeom>
        </p:spPr>
      </p:pic>
      <p:pic>
        <p:nvPicPr>
          <p:cNvPr id="11" name="Picture 10">
            <a:extLst>
              <a:ext uri="{FF2B5EF4-FFF2-40B4-BE49-F238E27FC236}">
                <a16:creationId xmlns:a16="http://schemas.microsoft.com/office/drawing/2014/main" id="{B0FDFF7C-00EF-47DA-D3CE-ECBB6E16B2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3934" y="3918644"/>
            <a:ext cx="3365673" cy="1600282"/>
          </a:xfrm>
          <a:prstGeom prst="rect">
            <a:avLst/>
          </a:prstGeom>
        </p:spPr>
      </p:pic>
      <p:sp>
        <p:nvSpPr>
          <p:cNvPr id="12" name="TextBox 11">
            <a:extLst>
              <a:ext uri="{FF2B5EF4-FFF2-40B4-BE49-F238E27FC236}">
                <a16:creationId xmlns:a16="http://schemas.microsoft.com/office/drawing/2014/main" id="{5F64B0BE-D716-B989-1521-B3569D47E420}"/>
              </a:ext>
            </a:extLst>
          </p:cNvPr>
          <p:cNvSpPr txBox="1"/>
          <p:nvPr/>
        </p:nvSpPr>
        <p:spPr>
          <a:xfrm>
            <a:off x="462013" y="2627697"/>
            <a:ext cx="9798518" cy="369332"/>
          </a:xfrm>
          <a:prstGeom prst="rect">
            <a:avLst/>
          </a:prstGeom>
          <a:noFill/>
        </p:spPr>
        <p:txBody>
          <a:bodyPr wrap="square" rtlCol="0">
            <a:spAutoFit/>
          </a:bodyPr>
          <a:lstStyle/>
          <a:p>
            <a:r>
              <a:rPr lang="en-US" dirty="0"/>
              <a:t>LSVM L1 WITH FULL FEATURES	     	         		LSVM L1 WITH CFS</a:t>
            </a:r>
          </a:p>
        </p:txBody>
      </p:sp>
      <p:sp>
        <p:nvSpPr>
          <p:cNvPr id="13" name="TextBox 12">
            <a:extLst>
              <a:ext uri="{FF2B5EF4-FFF2-40B4-BE49-F238E27FC236}">
                <a16:creationId xmlns:a16="http://schemas.microsoft.com/office/drawing/2014/main" id="{20F24E6F-E760-58B4-05F6-045D752C4517}"/>
              </a:ext>
            </a:extLst>
          </p:cNvPr>
          <p:cNvSpPr txBox="1"/>
          <p:nvPr/>
        </p:nvSpPr>
        <p:spPr>
          <a:xfrm>
            <a:off x="462012" y="6073541"/>
            <a:ext cx="10818795" cy="369332"/>
          </a:xfrm>
          <a:prstGeom prst="rect">
            <a:avLst/>
          </a:prstGeom>
          <a:noFill/>
        </p:spPr>
        <p:txBody>
          <a:bodyPr wrap="square" rtlCol="0">
            <a:spAutoFit/>
          </a:bodyPr>
          <a:lstStyle/>
          <a:p>
            <a:r>
              <a:rPr lang="en-US" dirty="0"/>
              <a:t>LSVM L1 WITH LASSO		                  		 LSVM L1 WITH WRAPPER</a:t>
            </a:r>
          </a:p>
        </p:txBody>
      </p:sp>
    </p:spTree>
    <p:extLst>
      <p:ext uri="{BB962C8B-B14F-4D97-AF65-F5344CB8AC3E}">
        <p14:creationId xmlns:p14="http://schemas.microsoft.com/office/powerpoint/2010/main" val="105197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67CD3-BB10-6C59-D698-2CECE4CEF676}"/>
              </a:ext>
            </a:extLst>
          </p:cNvPr>
          <p:cNvSpPr>
            <a:spLocks noGrp="1"/>
          </p:cNvSpPr>
          <p:nvPr>
            <p:ph idx="1"/>
          </p:nvPr>
        </p:nvSpPr>
        <p:spPr>
          <a:xfrm>
            <a:off x="96253" y="683394"/>
            <a:ext cx="11983452" cy="6006164"/>
          </a:xfrm>
        </p:spPr>
        <p:txBody>
          <a:bodyPr/>
          <a:lstStyle/>
          <a:p>
            <a:pPr marL="0" indent="0">
              <a:buNone/>
            </a:pPr>
            <a:r>
              <a:rPr lang="en-US" dirty="0"/>
              <a:t>LSVM stands for Linear Support Vector Machine, which is a popular algorithm used for classification tasks in machine learning. L2 penalty, also known as ridge regression or L2 regularization, is a technique used to prevent overfitting in models by adding a penalty term to the loss function.</a:t>
            </a:r>
          </a:p>
          <a:p>
            <a:pPr marL="0" indent="0">
              <a:buNone/>
            </a:pPr>
            <a:r>
              <a:rPr lang="en-US" dirty="0"/>
              <a:t>In the context of LSVM, the L2 penalty is added to the objective function, which aims to find the hyperplane that maximizes the margin between the classes while minimizing the classification error. The L2 penalty term adds a penalty to the objective function proportional to the square of the magnitude of the weights, which encourages the model to have smaller weight values and thus avoid overfitting.</a:t>
            </a: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0D4E35E1-8F0C-4BE7-952D-F15B1E43E917}"/>
              </a:ext>
            </a:extLst>
          </p:cNvPr>
          <p:cNvSpPr>
            <a:spLocks noGrp="1"/>
          </p:cNvSpPr>
          <p:nvPr>
            <p:ph type="title"/>
          </p:nvPr>
        </p:nvSpPr>
        <p:spPr>
          <a:xfrm>
            <a:off x="0" y="-365760"/>
            <a:ext cx="12192000" cy="1325563"/>
          </a:xfrm>
        </p:spPr>
        <p:txBody>
          <a:bodyPr/>
          <a:lstStyle/>
          <a:p>
            <a:r>
              <a:rPr lang="en-US" dirty="0"/>
              <a:t>LINEAR SUPPORT VECTOR MACHINES (L2 PENALTY)</a:t>
            </a:r>
          </a:p>
        </p:txBody>
      </p:sp>
    </p:spTree>
    <p:extLst>
      <p:ext uri="{BB962C8B-B14F-4D97-AF65-F5344CB8AC3E}">
        <p14:creationId xmlns:p14="http://schemas.microsoft.com/office/powerpoint/2010/main" val="2383565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AFC1F1-9031-73BA-34B7-3F3643CBB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23" y="293195"/>
            <a:ext cx="3333626" cy="1978367"/>
          </a:xfrm>
          <a:prstGeom prst="rect">
            <a:avLst/>
          </a:prstGeom>
        </p:spPr>
      </p:pic>
      <p:pic>
        <p:nvPicPr>
          <p:cNvPr id="7" name="Picture 6">
            <a:extLst>
              <a:ext uri="{FF2B5EF4-FFF2-40B4-BE49-F238E27FC236}">
                <a16:creationId xmlns:a16="http://schemas.microsoft.com/office/drawing/2014/main" id="{FE5069F8-F1D5-F088-5734-E954709A7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3195"/>
            <a:ext cx="3543772" cy="1919543"/>
          </a:xfrm>
          <a:prstGeom prst="rect">
            <a:avLst/>
          </a:prstGeom>
        </p:spPr>
      </p:pic>
      <p:pic>
        <p:nvPicPr>
          <p:cNvPr id="9" name="Picture 8">
            <a:extLst>
              <a:ext uri="{FF2B5EF4-FFF2-40B4-BE49-F238E27FC236}">
                <a16:creationId xmlns:a16="http://schemas.microsoft.com/office/drawing/2014/main" id="{071213E9-9E13-2460-09BD-25337473A9EE}"/>
              </a:ext>
            </a:extLst>
          </p:cNvPr>
          <p:cNvPicPr>
            <a:picLocks noChangeAspect="1"/>
          </p:cNvPicPr>
          <p:nvPr/>
        </p:nvPicPr>
        <p:blipFill rotWithShape="1">
          <a:blip r:embed="rId4">
            <a:extLst>
              <a:ext uri="{28A0092B-C50C-407E-A947-70E740481C1C}">
                <a14:useLocalDpi xmlns:a14="http://schemas.microsoft.com/office/drawing/2010/main" val="0"/>
              </a:ext>
            </a:extLst>
          </a:blip>
          <a:srcRect t="21998" r="16068"/>
          <a:stretch/>
        </p:blipFill>
        <p:spPr>
          <a:xfrm>
            <a:off x="848423" y="3459078"/>
            <a:ext cx="3848705" cy="1874520"/>
          </a:xfrm>
          <a:prstGeom prst="rect">
            <a:avLst/>
          </a:prstGeom>
        </p:spPr>
      </p:pic>
      <p:pic>
        <p:nvPicPr>
          <p:cNvPr id="13" name="Picture 12">
            <a:extLst>
              <a:ext uri="{FF2B5EF4-FFF2-40B4-BE49-F238E27FC236}">
                <a16:creationId xmlns:a16="http://schemas.microsoft.com/office/drawing/2014/main" id="{5872F0D0-F06C-9421-2862-6D9C47B6FE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1816" y="3439828"/>
            <a:ext cx="4377178" cy="2076651"/>
          </a:xfrm>
          <a:prstGeom prst="rect">
            <a:avLst/>
          </a:prstGeom>
        </p:spPr>
      </p:pic>
      <p:sp>
        <p:nvSpPr>
          <p:cNvPr id="14" name="TextBox 13">
            <a:extLst>
              <a:ext uri="{FF2B5EF4-FFF2-40B4-BE49-F238E27FC236}">
                <a16:creationId xmlns:a16="http://schemas.microsoft.com/office/drawing/2014/main" id="{9E2CE213-22B3-3625-9F09-FF840E58C3D4}"/>
              </a:ext>
            </a:extLst>
          </p:cNvPr>
          <p:cNvSpPr txBox="1"/>
          <p:nvPr/>
        </p:nvSpPr>
        <p:spPr>
          <a:xfrm>
            <a:off x="462013" y="2627697"/>
            <a:ext cx="9798518" cy="369332"/>
          </a:xfrm>
          <a:prstGeom prst="rect">
            <a:avLst/>
          </a:prstGeom>
          <a:noFill/>
        </p:spPr>
        <p:txBody>
          <a:bodyPr wrap="square" rtlCol="0">
            <a:spAutoFit/>
          </a:bodyPr>
          <a:lstStyle/>
          <a:p>
            <a:r>
              <a:rPr lang="en-US" dirty="0"/>
              <a:t>LSVM L2 WITH FULL FEATURES	     	         		LSVM L2 WITH CFS</a:t>
            </a:r>
          </a:p>
        </p:txBody>
      </p:sp>
      <p:sp>
        <p:nvSpPr>
          <p:cNvPr id="16" name="TextBox 15">
            <a:extLst>
              <a:ext uri="{FF2B5EF4-FFF2-40B4-BE49-F238E27FC236}">
                <a16:creationId xmlns:a16="http://schemas.microsoft.com/office/drawing/2014/main" id="{C7474382-9C59-4E0E-AC94-D408D71970B5}"/>
              </a:ext>
            </a:extLst>
          </p:cNvPr>
          <p:cNvSpPr txBox="1"/>
          <p:nvPr/>
        </p:nvSpPr>
        <p:spPr>
          <a:xfrm>
            <a:off x="462012" y="6073541"/>
            <a:ext cx="10818795" cy="369332"/>
          </a:xfrm>
          <a:prstGeom prst="rect">
            <a:avLst/>
          </a:prstGeom>
          <a:noFill/>
        </p:spPr>
        <p:txBody>
          <a:bodyPr wrap="square" rtlCol="0">
            <a:spAutoFit/>
          </a:bodyPr>
          <a:lstStyle/>
          <a:p>
            <a:r>
              <a:rPr lang="en-US" dirty="0"/>
              <a:t>LSVM L2 WITH LASSO		                  		 LSVM L2 WITH WRAPPER</a:t>
            </a:r>
          </a:p>
        </p:txBody>
      </p:sp>
    </p:spTree>
    <p:extLst>
      <p:ext uri="{BB962C8B-B14F-4D97-AF65-F5344CB8AC3E}">
        <p14:creationId xmlns:p14="http://schemas.microsoft.com/office/powerpoint/2010/main" val="585379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BEB7-D21B-19FA-ED3C-77B9E9F569C1}"/>
              </a:ext>
            </a:extLst>
          </p:cNvPr>
          <p:cNvSpPr>
            <a:spLocks noGrp="1"/>
          </p:cNvSpPr>
          <p:nvPr>
            <p:ph type="title"/>
          </p:nvPr>
        </p:nvSpPr>
        <p:spPr>
          <a:xfrm>
            <a:off x="0" y="-260517"/>
            <a:ext cx="10515600" cy="1325563"/>
          </a:xfrm>
        </p:spPr>
        <p:txBody>
          <a:bodyPr/>
          <a:lstStyle/>
          <a:p>
            <a:r>
              <a:rPr lang="en-US" dirty="0"/>
              <a:t>CHAID</a:t>
            </a:r>
          </a:p>
        </p:txBody>
      </p:sp>
      <p:sp>
        <p:nvSpPr>
          <p:cNvPr id="3" name="Content Placeholder 2">
            <a:extLst>
              <a:ext uri="{FF2B5EF4-FFF2-40B4-BE49-F238E27FC236}">
                <a16:creationId xmlns:a16="http://schemas.microsoft.com/office/drawing/2014/main" id="{783D80B4-1D64-2BC4-112C-4A44C21FD5B6}"/>
              </a:ext>
            </a:extLst>
          </p:cNvPr>
          <p:cNvSpPr>
            <a:spLocks noGrp="1"/>
          </p:cNvSpPr>
          <p:nvPr>
            <p:ph idx="1"/>
          </p:nvPr>
        </p:nvSpPr>
        <p:spPr>
          <a:xfrm>
            <a:off x="77804" y="776471"/>
            <a:ext cx="12114196" cy="5999714"/>
          </a:xfrm>
        </p:spPr>
        <p:txBody>
          <a:bodyPr/>
          <a:lstStyle/>
          <a:p>
            <a:pPr marL="0" indent="0">
              <a:buNone/>
            </a:pPr>
            <a:r>
              <a:rPr lang="en-US" dirty="0"/>
              <a:t>CHAID (Chi-squared Automatic Interaction Detection) is a decision tree algorithm that is used for categorical data analysis in machine learning. It is a non-parametric statistical technique that can handle both nominal and ordinal data types.</a:t>
            </a:r>
          </a:p>
          <a:p>
            <a:pPr marL="0" indent="0">
              <a:buNone/>
            </a:pPr>
            <a:r>
              <a:rPr lang="en-US" dirty="0"/>
              <a:t>The CHAID algorithm works by recursively splitting the data into smaller and smaller groups, based on the strongest associations between the target variable and the predictor variables. These splits are chosen based on the chi-squared test, which measures the degree of association between categorical variables.</a:t>
            </a:r>
          </a:p>
        </p:txBody>
      </p:sp>
    </p:spTree>
    <p:extLst>
      <p:ext uri="{BB962C8B-B14F-4D97-AF65-F5344CB8AC3E}">
        <p14:creationId xmlns:p14="http://schemas.microsoft.com/office/powerpoint/2010/main" val="1621941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4986D8-8293-ED23-8BE6-425BC290D304}"/>
              </a:ext>
            </a:extLst>
          </p:cNvPr>
          <p:cNvPicPr>
            <a:picLocks noChangeAspect="1"/>
          </p:cNvPicPr>
          <p:nvPr/>
        </p:nvPicPr>
        <p:blipFill rotWithShape="1">
          <a:blip r:embed="rId2">
            <a:extLst>
              <a:ext uri="{28A0092B-C50C-407E-A947-70E740481C1C}">
                <a14:useLocalDpi xmlns:a14="http://schemas.microsoft.com/office/drawing/2010/main" val="0"/>
              </a:ext>
            </a:extLst>
          </a:blip>
          <a:srcRect t="22314"/>
          <a:stretch/>
        </p:blipFill>
        <p:spPr>
          <a:xfrm>
            <a:off x="730644" y="510139"/>
            <a:ext cx="3557298" cy="1799924"/>
          </a:xfrm>
          <a:prstGeom prst="rect">
            <a:avLst/>
          </a:prstGeom>
        </p:spPr>
      </p:pic>
      <p:pic>
        <p:nvPicPr>
          <p:cNvPr id="7" name="Picture 6">
            <a:extLst>
              <a:ext uri="{FF2B5EF4-FFF2-40B4-BE49-F238E27FC236}">
                <a16:creationId xmlns:a16="http://schemas.microsoft.com/office/drawing/2014/main" id="{EC4214A6-3401-B76D-9591-7506D380F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645" y="510139"/>
            <a:ext cx="3115529" cy="1911637"/>
          </a:xfrm>
          <a:prstGeom prst="rect">
            <a:avLst/>
          </a:prstGeom>
        </p:spPr>
      </p:pic>
      <p:pic>
        <p:nvPicPr>
          <p:cNvPr id="9" name="Picture 8">
            <a:extLst>
              <a:ext uri="{FF2B5EF4-FFF2-40B4-BE49-F238E27FC236}">
                <a16:creationId xmlns:a16="http://schemas.microsoft.com/office/drawing/2014/main" id="{5A5B08C5-6197-E3D2-3226-BB0F25FE92B4}"/>
              </a:ext>
            </a:extLst>
          </p:cNvPr>
          <p:cNvPicPr>
            <a:picLocks noChangeAspect="1"/>
          </p:cNvPicPr>
          <p:nvPr/>
        </p:nvPicPr>
        <p:blipFill rotWithShape="1">
          <a:blip r:embed="rId4">
            <a:extLst>
              <a:ext uri="{28A0092B-C50C-407E-A947-70E740481C1C}">
                <a14:useLocalDpi xmlns:a14="http://schemas.microsoft.com/office/drawing/2010/main" val="0"/>
              </a:ext>
            </a:extLst>
          </a:blip>
          <a:srcRect t="22304"/>
          <a:stretch/>
        </p:blipFill>
        <p:spPr>
          <a:xfrm>
            <a:off x="730644" y="3917482"/>
            <a:ext cx="3462292" cy="1799924"/>
          </a:xfrm>
          <a:prstGeom prst="rect">
            <a:avLst/>
          </a:prstGeom>
        </p:spPr>
      </p:pic>
      <p:pic>
        <p:nvPicPr>
          <p:cNvPr id="11" name="Picture 10">
            <a:extLst>
              <a:ext uri="{FF2B5EF4-FFF2-40B4-BE49-F238E27FC236}">
                <a16:creationId xmlns:a16="http://schemas.microsoft.com/office/drawing/2014/main" id="{4598211E-CC48-20F6-2B24-3755EA562C86}"/>
              </a:ext>
            </a:extLst>
          </p:cNvPr>
          <p:cNvPicPr>
            <a:picLocks noChangeAspect="1"/>
          </p:cNvPicPr>
          <p:nvPr/>
        </p:nvPicPr>
        <p:blipFill rotWithShape="1">
          <a:blip r:embed="rId5">
            <a:extLst>
              <a:ext uri="{28A0092B-C50C-407E-A947-70E740481C1C}">
                <a14:useLocalDpi xmlns:a14="http://schemas.microsoft.com/office/drawing/2010/main" val="0"/>
              </a:ext>
            </a:extLst>
          </a:blip>
          <a:srcRect t="17370"/>
          <a:stretch/>
        </p:blipFill>
        <p:spPr>
          <a:xfrm>
            <a:off x="7117645" y="3917482"/>
            <a:ext cx="3716930" cy="1799923"/>
          </a:xfrm>
          <a:prstGeom prst="rect">
            <a:avLst/>
          </a:prstGeom>
        </p:spPr>
      </p:pic>
      <p:sp>
        <p:nvSpPr>
          <p:cNvPr id="12" name="TextBox 11">
            <a:extLst>
              <a:ext uri="{FF2B5EF4-FFF2-40B4-BE49-F238E27FC236}">
                <a16:creationId xmlns:a16="http://schemas.microsoft.com/office/drawing/2014/main" id="{D1C2E882-42FB-C67C-2144-51F21B558678}"/>
              </a:ext>
            </a:extLst>
          </p:cNvPr>
          <p:cNvSpPr txBox="1"/>
          <p:nvPr/>
        </p:nvSpPr>
        <p:spPr>
          <a:xfrm>
            <a:off x="462013" y="2627697"/>
            <a:ext cx="9798518" cy="369332"/>
          </a:xfrm>
          <a:prstGeom prst="rect">
            <a:avLst/>
          </a:prstGeom>
          <a:noFill/>
        </p:spPr>
        <p:txBody>
          <a:bodyPr wrap="square" rtlCol="0">
            <a:spAutoFit/>
          </a:bodyPr>
          <a:lstStyle/>
          <a:p>
            <a:r>
              <a:rPr lang="en-US" dirty="0"/>
              <a:t>CHAID WITH FULL FEATURES	     	         			CHAID WITH CFS</a:t>
            </a:r>
          </a:p>
        </p:txBody>
      </p:sp>
      <p:sp>
        <p:nvSpPr>
          <p:cNvPr id="13" name="TextBox 12">
            <a:extLst>
              <a:ext uri="{FF2B5EF4-FFF2-40B4-BE49-F238E27FC236}">
                <a16:creationId xmlns:a16="http://schemas.microsoft.com/office/drawing/2014/main" id="{D0660B11-A9E0-F6D7-6B3F-8A008FCF8803}"/>
              </a:ext>
            </a:extLst>
          </p:cNvPr>
          <p:cNvSpPr txBox="1"/>
          <p:nvPr/>
        </p:nvSpPr>
        <p:spPr>
          <a:xfrm>
            <a:off x="462012" y="6073541"/>
            <a:ext cx="10818795" cy="369332"/>
          </a:xfrm>
          <a:prstGeom prst="rect">
            <a:avLst/>
          </a:prstGeom>
          <a:noFill/>
        </p:spPr>
        <p:txBody>
          <a:bodyPr wrap="square" rtlCol="0">
            <a:spAutoFit/>
          </a:bodyPr>
          <a:lstStyle/>
          <a:p>
            <a:r>
              <a:rPr lang="en-US" dirty="0"/>
              <a:t>CHAID WITH LASSO		                  			 CHAID WITH WRAPPER</a:t>
            </a:r>
          </a:p>
        </p:txBody>
      </p:sp>
    </p:spTree>
    <p:extLst>
      <p:ext uri="{BB962C8B-B14F-4D97-AF65-F5344CB8AC3E}">
        <p14:creationId xmlns:p14="http://schemas.microsoft.com/office/powerpoint/2010/main" val="2615103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813F-A241-27AE-6767-46AE4B38DDCC}"/>
              </a:ext>
            </a:extLst>
          </p:cNvPr>
          <p:cNvSpPr>
            <a:spLocks noGrp="1"/>
          </p:cNvSpPr>
          <p:nvPr>
            <p:ph type="title"/>
          </p:nvPr>
        </p:nvSpPr>
        <p:spPr>
          <a:xfrm>
            <a:off x="0" y="-336885"/>
            <a:ext cx="10515600" cy="1325563"/>
          </a:xfrm>
        </p:spPr>
        <p:txBody>
          <a:bodyPr/>
          <a:lstStyle/>
          <a:p>
            <a:r>
              <a:rPr lang="en-US" dirty="0"/>
              <a:t>C5.0</a:t>
            </a:r>
          </a:p>
        </p:txBody>
      </p:sp>
      <p:sp>
        <p:nvSpPr>
          <p:cNvPr id="3" name="Content Placeholder 2">
            <a:extLst>
              <a:ext uri="{FF2B5EF4-FFF2-40B4-BE49-F238E27FC236}">
                <a16:creationId xmlns:a16="http://schemas.microsoft.com/office/drawing/2014/main" id="{758F5D20-707D-E8D0-2D21-362F723DDA2B}"/>
              </a:ext>
            </a:extLst>
          </p:cNvPr>
          <p:cNvSpPr>
            <a:spLocks noGrp="1"/>
          </p:cNvSpPr>
          <p:nvPr>
            <p:ph idx="1"/>
          </p:nvPr>
        </p:nvSpPr>
        <p:spPr>
          <a:xfrm>
            <a:off x="0" y="632092"/>
            <a:ext cx="12192000" cy="6225908"/>
          </a:xfrm>
        </p:spPr>
        <p:txBody>
          <a:bodyPr/>
          <a:lstStyle/>
          <a:p>
            <a:pPr marL="0" indent="0">
              <a:buNone/>
            </a:pPr>
            <a:r>
              <a:rPr lang="en-US" dirty="0"/>
              <a:t>C5.0 is a decision tree algorithm used for classification tasks in machine learning. It is an improvement over the earlier C4.5 algorithm and was developed by Ross Quinlan. C5.0 is a popular algorithm because it is efficient, scalable, and produces highly accurate models.</a:t>
            </a:r>
          </a:p>
          <a:p>
            <a:pPr marL="0" indent="0">
              <a:buNone/>
            </a:pPr>
            <a:r>
              <a:rPr lang="en-US" dirty="0"/>
              <a:t>The C5.0 algorithm works by recursively partitioning the data into smaller and smaller subsets based on the predictor variables that provide the most information gain or decrease in impurity in the target variable. It uses a combination of entropy and gain ratio measures to determine the best split at each node in the tree.</a:t>
            </a:r>
          </a:p>
          <a:p>
            <a:pPr marL="0" indent="0">
              <a:buNone/>
            </a:pPr>
            <a:r>
              <a:rPr lang="en-US" dirty="0"/>
              <a:t>One of the key features of C5.0 is its ability to handle both categorical and continuous predictor variables. It also has a built-in mechanism for handling missing data, which is common in real-world datasets.</a:t>
            </a:r>
          </a:p>
        </p:txBody>
      </p:sp>
    </p:spTree>
    <p:extLst>
      <p:ext uri="{BB962C8B-B14F-4D97-AF65-F5344CB8AC3E}">
        <p14:creationId xmlns:p14="http://schemas.microsoft.com/office/powerpoint/2010/main" val="2528083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79729D-4468-8D91-4824-3E59C57C6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136" y="760958"/>
            <a:ext cx="3272486" cy="1968539"/>
          </a:xfrm>
          <a:prstGeom prst="rect">
            <a:avLst/>
          </a:prstGeom>
        </p:spPr>
      </p:pic>
      <p:pic>
        <p:nvPicPr>
          <p:cNvPr id="7" name="Picture 6">
            <a:extLst>
              <a:ext uri="{FF2B5EF4-FFF2-40B4-BE49-F238E27FC236}">
                <a16:creationId xmlns:a16="http://schemas.microsoft.com/office/drawing/2014/main" id="{6FC3D4E3-6A7F-E005-92CF-A96E2F4B5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406" y="760958"/>
            <a:ext cx="3566628" cy="1863164"/>
          </a:xfrm>
          <a:prstGeom prst="rect">
            <a:avLst/>
          </a:prstGeom>
        </p:spPr>
      </p:pic>
      <p:pic>
        <p:nvPicPr>
          <p:cNvPr id="9" name="Picture 8">
            <a:extLst>
              <a:ext uri="{FF2B5EF4-FFF2-40B4-BE49-F238E27FC236}">
                <a16:creationId xmlns:a16="http://schemas.microsoft.com/office/drawing/2014/main" id="{BA658172-E58E-8A32-85EA-6434251AA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136" y="3691611"/>
            <a:ext cx="3156984" cy="2062164"/>
          </a:xfrm>
          <a:prstGeom prst="rect">
            <a:avLst/>
          </a:prstGeom>
        </p:spPr>
      </p:pic>
      <p:pic>
        <p:nvPicPr>
          <p:cNvPr id="11" name="Picture 10">
            <a:extLst>
              <a:ext uri="{FF2B5EF4-FFF2-40B4-BE49-F238E27FC236}">
                <a16:creationId xmlns:a16="http://schemas.microsoft.com/office/drawing/2014/main" id="{7F5A8748-EE90-6E21-F750-728F037F53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1181" y="3797489"/>
            <a:ext cx="3639853" cy="1863164"/>
          </a:xfrm>
          <a:prstGeom prst="rect">
            <a:avLst/>
          </a:prstGeom>
        </p:spPr>
      </p:pic>
      <p:sp>
        <p:nvSpPr>
          <p:cNvPr id="12" name="TextBox 11">
            <a:extLst>
              <a:ext uri="{FF2B5EF4-FFF2-40B4-BE49-F238E27FC236}">
                <a16:creationId xmlns:a16="http://schemas.microsoft.com/office/drawing/2014/main" id="{D94B1FCE-FC68-E5EB-A9D9-874E82E05E3F}"/>
              </a:ext>
            </a:extLst>
          </p:cNvPr>
          <p:cNvSpPr txBox="1"/>
          <p:nvPr/>
        </p:nvSpPr>
        <p:spPr>
          <a:xfrm>
            <a:off x="492516" y="2841222"/>
            <a:ext cx="9798518" cy="369332"/>
          </a:xfrm>
          <a:prstGeom prst="rect">
            <a:avLst/>
          </a:prstGeom>
          <a:noFill/>
        </p:spPr>
        <p:txBody>
          <a:bodyPr wrap="square" rtlCol="0">
            <a:spAutoFit/>
          </a:bodyPr>
          <a:lstStyle/>
          <a:p>
            <a:r>
              <a:rPr lang="en-US" dirty="0"/>
              <a:t>C5.0 WITH FULL FEATURES	     	         			C5.0 WITH CFS</a:t>
            </a:r>
          </a:p>
        </p:txBody>
      </p:sp>
      <p:sp>
        <p:nvSpPr>
          <p:cNvPr id="13" name="TextBox 12">
            <a:extLst>
              <a:ext uri="{FF2B5EF4-FFF2-40B4-BE49-F238E27FC236}">
                <a16:creationId xmlns:a16="http://schemas.microsoft.com/office/drawing/2014/main" id="{EB272DC1-EAA2-52DE-7D60-97106C67A0F0}"/>
              </a:ext>
            </a:extLst>
          </p:cNvPr>
          <p:cNvSpPr txBox="1"/>
          <p:nvPr/>
        </p:nvSpPr>
        <p:spPr>
          <a:xfrm>
            <a:off x="462012" y="6073541"/>
            <a:ext cx="10818795" cy="369332"/>
          </a:xfrm>
          <a:prstGeom prst="rect">
            <a:avLst/>
          </a:prstGeom>
          <a:noFill/>
        </p:spPr>
        <p:txBody>
          <a:bodyPr wrap="square" rtlCol="0">
            <a:spAutoFit/>
          </a:bodyPr>
          <a:lstStyle/>
          <a:p>
            <a:r>
              <a:rPr lang="en-US" dirty="0"/>
              <a:t>C5.0 WITH LASSO		                  			 C5.0 WITH WRAPPER</a:t>
            </a:r>
          </a:p>
        </p:txBody>
      </p:sp>
    </p:spTree>
    <p:extLst>
      <p:ext uri="{BB962C8B-B14F-4D97-AF65-F5344CB8AC3E}">
        <p14:creationId xmlns:p14="http://schemas.microsoft.com/office/powerpoint/2010/main" val="300927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BED4-CBDE-3CDA-F72A-61431139F145}"/>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D6252F85-44B2-4DAC-B189-FA714A70B3EF}"/>
              </a:ext>
            </a:extLst>
          </p:cNvPr>
          <p:cNvSpPr>
            <a:spLocks noGrp="1"/>
          </p:cNvSpPr>
          <p:nvPr>
            <p:ph idx="1"/>
          </p:nvPr>
        </p:nvSpPr>
        <p:spPr>
          <a:xfrm>
            <a:off x="838200" y="1690688"/>
            <a:ext cx="10515600" cy="4486275"/>
          </a:xfrm>
        </p:spPr>
        <p:txBody>
          <a:bodyPr>
            <a:normAutofit fontScale="92500" lnSpcReduction="10000"/>
          </a:bodyPr>
          <a:lstStyle/>
          <a:p>
            <a:r>
              <a:rPr lang="en-US" dirty="0"/>
              <a:t>Chronic Kidney Disease(CKD) is a common worldwide disease where the kidneys are damaged and unable to filter waste from the blood to produce urine, resulting in waste buildup in the body. </a:t>
            </a:r>
          </a:p>
          <a:p>
            <a:r>
              <a:rPr lang="en-US" dirty="0"/>
              <a:t>CKD is chronic and can develop gradually over time due to several causes, including diabetes, high blood pressure, and heart disease. </a:t>
            </a:r>
          </a:p>
          <a:p>
            <a:r>
              <a:rPr lang="en-US" dirty="0"/>
              <a:t>Diabetes and high blood pressure are the two primary diseases associated with CKD, and controlling these conditions is essential in preventing CKD. </a:t>
            </a:r>
          </a:p>
          <a:p>
            <a:r>
              <a:rPr lang="en-US" dirty="0"/>
              <a:t>CKD can go unnoticed until severe kidney damage occurs. Hospitalization rates for CKD are increasing annually, but the global mortality rate remains constant. </a:t>
            </a:r>
          </a:p>
          <a:p>
            <a:r>
              <a:rPr lang="en-US" dirty="0"/>
              <a:t>Diagnostic tests, including estimated glomerular filtration rate (eGFR), urine tests, and blood pressure readings</a:t>
            </a:r>
          </a:p>
          <a:p>
            <a:endParaRPr lang="en-IN" dirty="0"/>
          </a:p>
        </p:txBody>
      </p:sp>
    </p:spTree>
    <p:extLst>
      <p:ext uri="{BB962C8B-B14F-4D97-AF65-F5344CB8AC3E}">
        <p14:creationId xmlns:p14="http://schemas.microsoft.com/office/powerpoint/2010/main" val="2848813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8CE5-AB9A-5734-734C-EF190B10B597}"/>
              </a:ext>
            </a:extLst>
          </p:cNvPr>
          <p:cNvSpPr>
            <a:spLocks noGrp="1"/>
          </p:cNvSpPr>
          <p:nvPr>
            <p:ph type="title"/>
          </p:nvPr>
        </p:nvSpPr>
        <p:spPr>
          <a:xfrm>
            <a:off x="0" y="-260518"/>
            <a:ext cx="10515600" cy="1325563"/>
          </a:xfrm>
        </p:spPr>
        <p:txBody>
          <a:bodyPr/>
          <a:lstStyle/>
          <a:p>
            <a:r>
              <a:rPr lang="en-US" dirty="0"/>
              <a:t>LOGISTIC REGRESSION</a:t>
            </a:r>
          </a:p>
        </p:txBody>
      </p:sp>
      <p:sp>
        <p:nvSpPr>
          <p:cNvPr id="3" name="Content Placeholder 2">
            <a:extLst>
              <a:ext uri="{FF2B5EF4-FFF2-40B4-BE49-F238E27FC236}">
                <a16:creationId xmlns:a16="http://schemas.microsoft.com/office/drawing/2014/main" id="{221E16B3-DE47-21B6-402C-5ABF073B92EF}"/>
              </a:ext>
            </a:extLst>
          </p:cNvPr>
          <p:cNvSpPr>
            <a:spLocks noGrp="1"/>
          </p:cNvSpPr>
          <p:nvPr>
            <p:ph idx="1"/>
          </p:nvPr>
        </p:nvSpPr>
        <p:spPr>
          <a:xfrm>
            <a:off x="-1" y="863099"/>
            <a:ext cx="12031579" cy="5836084"/>
          </a:xfrm>
        </p:spPr>
        <p:txBody>
          <a:bodyPr/>
          <a:lstStyle/>
          <a:p>
            <a:pPr marL="0" indent="0">
              <a:buNone/>
            </a:pPr>
            <a:r>
              <a:rPr lang="en-US" dirty="0"/>
              <a:t>Logistic Regression is a statistical model used in machine learning to predict binary or categorical outcomes. It is a type of supervised learning algorithm that models the relationship between a dependent variable and one or more independent variables by estimating the probability of a binary outcome.</a:t>
            </a:r>
          </a:p>
          <a:p>
            <a:pPr marL="0" indent="0">
              <a:buNone/>
            </a:pPr>
            <a:endParaRPr lang="en-US" dirty="0"/>
          </a:p>
          <a:p>
            <a:pPr marL="0" indent="0">
              <a:buNone/>
            </a:pPr>
            <a:r>
              <a:rPr lang="en-US" dirty="0"/>
              <a:t>The model works by calculating the odds of the outcome and then transforming these odds into a probability using a sigmoid function. The resulting probability is used to classify new instances into one of the two classes. The algorithm uses maximum likelihood estimation to find the parameters that best fit the data.</a:t>
            </a:r>
          </a:p>
        </p:txBody>
      </p:sp>
    </p:spTree>
    <p:extLst>
      <p:ext uri="{BB962C8B-B14F-4D97-AF65-F5344CB8AC3E}">
        <p14:creationId xmlns:p14="http://schemas.microsoft.com/office/powerpoint/2010/main" val="529474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0698D4-B1AD-B2A6-3F73-1DF3F7085B62}"/>
              </a:ext>
            </a:extLst>
          </p:cNvPr>
          <p:cNvPicPr>
            <a:picLocks noChangeAspect="1"/>
          </p:cNvPicPr>
          <p:nvPr/>
        </p:nvPicPr>
        <p:blipFill rotWithShape="1">
          <a:blip r:embed="rId2">
            <a:extLst>
              <a:ext uri="{28A0092B-C50C-407E-A947-70E740481C1C}">
                <a14:useLocalDpi xmlns:a14="http://schemas.microsoft.com/office/drawing/2010/main" val="0"/>
              </a:ext>
            </a:extLst>
          </a:blip>
          <a:srcRect t="24969" b="1"/>
          <a:stretch/>
        </p:blipFill>
        <p:spPr>
          <a:xfrm>
            <a:off x="981499" y="594415"/>
            <a:ext cx="3633397" cy="1754149"/>
          </a:xfrm>
          <a:prstGeom prst="rect">
            <a:avLst/>
          </a:prstGeom>
        </p:spPr>
      </p:pic>
      <p:pic>
        <p:nvPicPr>
          <p:cNvPr id="7" name="Picture 6">
            <a:extLst>
              <a:ext uri="{FF2B5EF4-FFF2-40B4-BE49-F238E27FC236}">
                <a16:creationId xmlns:a16="http://schemas.microsoft.com/office/drawing/2014/main" id="{1A288B4D-3620-76E0-1F25-1925E2246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404" y="594415"/>
            <a:ext cx="3848897" cy="1840777"/>
          </a:xfrm>
          <a:prstGeom prst="rect">
            <a:avLst/>
          </a:prstGeom>
        </p:spPr>
      </p:pic>
      <p:pic>
        <p:nvPicPr>
          <p:cNvPr id="9" name="Picture 8">
            <a:extLst>
              <a:ext uri="{FF2B5EF4-FFF2-40B4-BE49-F238E27FC236}">
                <a16:creationId xmlns:a16="http://schemas.microsoft.com/office/drawing/2014/main" id="{1B3485E5-D1F2-26F8-115C-2457DA87E0B5}"/>
              </a:ext>
            </a:extLst>
          </p:cNvPr>
          <p:cNvPicPr>
            <a:picLocks noChangeAspect="1"/>
          </p:cNvPicPr>
          <p:nvPr/>
        </p:nvPicPr>
        <p:blipFill rotWithShape="1">
          <a:blip r:embed="rId4">
            <a:extLst>
              <a:ext uri="{28A0092B-C50C-407E-A947-70E740481C1C}">
                <a14:useLocalDpi xmlns:a14="http://schemas.microsoft.com/office/drawing/2010/main" val="0"/>
              </a:ext>
            </a:extLst>
          </a:blip>
          <a:srcRect t="23755"/>
          <a:stretch/>
        </p:blipFill>
        <p:spPr>
          <a:xfrm>
            <a:off x="981499" y="3812215"/>
            <a:ext cx="3581221" cy="1680312"/>
          </a:xfrm>
          <a:prstGeom prst="rect">
            <a:avLst/>
          </a:prstGeom>
        </p:spPr>
      </p:pic>
      <p:pic>
        <p:nvPicPr>
          <p:cNvPr id="11" name="Picture 10">
            <a:extLst>
              <a:ext uri="{FF2B5EF4-FFF2-40B4-BE49-F238E27FC236}">
                <a16:creationId xmlns:a16="http://schemas.microsoft.com/office/drawing/2014/main" id="{EF266CD5-295D-DA32-16FC-E74677363759}"/>
              </a:ext>
            </a:extLst>
          </p:cNvPr>
          <p:cNvPicPr>
            <a:picLocks noChangeAspect="1"/>
          </p:cNvPicPr>
          <p:nvPr/>
        </p:nvPicPr>
        <p:blipFill rotWithShape="1">
          <a:blip r:embed="rId5">
            <a:extLst>
              <a:ext uri="{28A0092B-C50C-407E-A947-70E740481C1C}">
                <a14:useLocalDpi xmlns:a14="http://schemas.microsoft.com/office/drawing/2010/main" val="0"/>
              </a:ext>
            </a:extLst>
          </a:blip>
          <a:srcRect t="19859"/>
          <a:stretch/>
        </p:blipFill>
        <p:spPr>
          <a:xfrm>
            <a:off x="7086385" y="3812215"/>
            <a:ext cx="3565916" cy="1680312"/>
          </a:xfrm>
          <a:prstGeom prst="rect">
            <a:avLst/>
          </a:prstGeom>
        </p:spPr>
      </p:pic>
      <p:sp>
        <p:nvSpPr>
          <p:cNvPr id="12" name="TextBox 11">
            <a:extLst>
              <a:ext uri="{FF2B5EF4-FFF2-40B4-BE49-F238E27FC236}">
                <a16:creationId xmlns:a16="http://schemas.microsoft.com/office/drawing/2014/main" id="{45A5490D-4EB2-A3F2-C2D4-61B2D4AA7911}"/>
              </a:ext>
            </a:extLst>
          </p:cNvPr>
          <p:cNvSpPr txBox="1"/>
          <p:nvPr/>
        </p:nvSpPr>
        <p:spPr>
          <a:xfrm>
            <a:off x="492515" y="2841222"/>
            <a:ext cx="11115551" cy="369332"/>
          </a:xfrm>
          <a:prstGeom prst="rect">
            <a:avLst/>
          </a:prstGeom>
          <a:noFill/>
        </p:spPr>
        <p:txBody>
          <a:bodyPr wrap="square" rtlCol="0">
            <a:spAutoFit/>
          </a:bodyPr>
          <a:lstStyle/>
          <a:p>
            <a:r>
              <a:rPr lang="en-US" dirty="0"/>
              <a:t>LOGISTIC REGRESSION WITH FULL FEATURES	     	         	 LOGISTIC REGRESSION WITH CFS</a:t>
            </a:r>
          </a:p>
        </p:txBody>
      </p:sp>
      <p:sp>
        <p:nvSpPr>
          <p:cNvPr id="13" name="TextBox 12">
            <a:extLst>
              <a:ext uri="{FF2B5EF4-FFF2-40B4-BE49-F238E27FC236}">
                <a16:creationId xmlns:a16="http://schemas.microsoft.com/office/drawing/2014/main" id="{D564D451-F5FA-37EE-ABC2-A91B494EDC93}"/>
              </a:ext>
            </a:extLst>
          </p:cNvPr>
          <p:cNvSpPr txBox="1"/>
          <p:nvPr/>
        </p:nvSpPr>
        <p:spPr>
          <a:xfrm>
            <a:off x="462012" y="6073541"/>
            <a:ext cx="10818795" cy="369332"/>
          </a:xfrm>
          <a:prstGeom prst="rect">
            <a:avLst/>
          </a:prstGeom>
          <a:noFill/>
        </p:spPr>
        <p:txBody>
          <a:bodyPr wrap="square" rtlCol="0">
            <a:spAutoFit/>
          </a:bodyPr>
          <a:lstStyle/>
          <a:p>
            <a:r>
              <a:rPr lang="en-US" dirty="0"/>
              <a:t>LOGISTIC REGRESSION WITH LASSO		                  	 LOGISTIC REGRESSION WITH WRAPPER</a:t>
            </a:r>
          </a:p>
        </p:txBody>
      </p:sp>
    </p:spTree>
    <p:extLst>
      <p:ext uri="{BB962C8B-B14F-4D97-AF65-F5344CB8AC3E}">
        <p14:creationId xmlns:p14="http://schemas.microsoft.com/office/powerpoint/2010/main" val="90268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131D-3CDE-3DF1-FEA7-827BA057EB89}"/>
              </a:ext>
            </a:extLst>
          </p:cNvPr>
          <p:cNvSpPr>
            <a:spLocks noGrp="1"/>
          </p:cNvSpPr>
          <p:nvPr>
            <p:ph type="title"/>
          </p:nvPr>
        </p:nvSpPr>
        <p:spPr>
          <a:xfrm>
            <a:off x="0" y="0"/>
            <a:ext cx="12070080" cy="1325563"/>
          </a:xfrm>
        </p:spPr>
        <p:txBody>
          <a:bodyPr>
            <a:normAutofit/>
          </a:bodyPr>
          <a:lstStyle/>
          <a:p>
            <a:pPr algn="ctr"/>
            <a:r>
              <a:rPr lang="en-US" sz="3600" dirty="0"/>
              <a:t>COMPARISON OF ALL MODELS BASED ON THEIR MEASURES</a:t>
            </a:r>
          </a:p>
        </p:txBody>
      </p:sp>
      <p:pic>
        <p:nvPicPr>
          <p:cNvPr id="5" name="Picture 4">
            <a:extLst>
              <a:ext uri="{FF2B5EF4-FFF2-40B4-BE49-F238E27FC236}">
                <a16:creationId xmlns:a16="http://schemas.microsoft.com/office/drawing/2014/main" id="{B6D33B64-1699-E4CE-60D6-BFF20A79D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700" y="877202"/>
            <a:ext cx="7682600" cy="5559454"/>
          </a:xfrm>
          <a:prstGeom prst="rect">
            <a:avLst/>
          </a:prstGeom>
        </p:spPr>
      </p:pic>
      <p:sp>
        <p:nvSpPr>
          <p:cNvPr id="6" name="TextBox 5">
            <a:extLst>
              <a:ext uri="{FF2B5EF4-FFF2-40B4-BE49-F238E27FC236}">
                <a16:creationId xmlns:a16="http://schemas.microsoft.com/office/drawing/2014/main" id="{5D7DAB18-4C0D-1B12-CB34-D5E548037190}"/>
              </a:ext>
            </a:extLst>
          </p:cNvPr>
          <p:cNvSpPr txBox="1"/>
          <p:nvPr/>
        </p:nvSpPr>
        <p:spPr>
          <a:xfrm>
            <a:off x="9625263" y="5980798"/>
            <a:ext cx="2242686" cy="600164"/>
          </a:xfrm>
          <a:prstGeom prst="rect">
            <a:avLst/>
          </a:prstGeom>
          <a:noFill/>
        </p:spPr>
        <p:txBody>
          <a:bodyPr wrap="square" rtlCol="0">
            <a:spAutoFit/>
          </a:bodyPr>
          <a:lstStyle/>
          <a:p>
            <a:r>
              <a:rPr lang="en-US" sz="1100" dirty="0"/>
              <a:t>Accuracy, ROC-AUC Score, F measure, Recall, Precision are reduced to 0-1 Scale</a:t>
            </a:r>
          </a:p>
        </p:txBody>
      </p:sp>
    </p:spTree>
    <p:extLst>
      <p:ext uri="{BB962C8B-B14F-4D97-AF65-F5344CB8AC3E}">
        <p14:creationId xmlns:p14="http://schemas.microsoft.com/office/powerpoint/2010/main" val="3706730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C7C3-48D5-2955-D631-2A0CBBD23F81}"/>
              </a:ext>
            </a:extLst>
          </p:cNvPr>
          <p:cNvSpPr>
            <a:spLocks noGrp="1"/>
          </p:cNvSpPr>
          <p:nvPr>
            <p:ph type="title"/>
          </p:nvPr>
        </p:nvSpPr>
        <p:spPr>
          <a:xfrm>
            <a:off x="0" y="-308643"/>
            <a:ext cx="10515600" cy="1325563"/>
          </a:xfrm>
        </p:spPr>
        <p:txBody>
          <a:bodyPr/>
          <a:lstStyle/>
          <a:p>
            <a:r>
              <a:rPr lang="en-US" dirty="0"/>
              <a:t>SMOTE</a:t>
            </a:r>
          </a:p>
        </p:txBody>
      </p:sp>
      <p:sp>
        <p:nvSpPr>
          <p:cNvPr id="3" name="Content Placeholder 2">
            <a:extLst>
              <a:ext uri="{FF2B5EF4-FFF2-40B4-BE49-F238E27FC236}">
                <a16:creationId xmlns:a16="http://schemas.microsoft.com/office/drawing/2014/main" id="{5A645B9E-4A3D-76E4-B8D6-BC1425DF48ED}"/>
              </a:ext>
            </a:extLst>
          </p:cNvPr>
          <p:cNvSpPr>
            <a:spLocks noGrp="1"/>
          </p:cNvSpPr>
          <p:nvPr>
            <p:ph idx="1"/>
          </p:nvPr>
        </p:nvSpPr>
        <p:spPr>
          <a:xfrm>
            <a:off x="87430" y="709094"/>
            <a:ext cx="11847896" cy="5874585"/>
          </a:xfrm>
        </p:spPr>
        <p:txBody>
          <a:bodyPr>
            <a:normAutofit/>
          </a:bodyPr>
          <a:lstStyle/>
          <a:p>
            <a:pPr marL="0" indent="0">
              <a:buNone/>
            </a:pPr>
            <a:r>
              <a:rPr lang="en-US" dirty="0"/>
              <a:t>SMOTE (Synthetic Minority Over-sampling Technique) is a method used in data mining and machine learning to address class imbalance. It involves synthesizing new instances in the minority class by interpolating between existing instances. The SMOTE algorithm works by selecting a random minority class instance and computing its k nearest neighbors. Then, it selects one of those neighbors and creates a new synthetic instance by interpolating between the selected neighbor and the original instance. By repeating this process, the minority class is over-sampled, resulting in a more balanced dataset. SMOTE can improve the performance of machine learning models by reducing bias towards the majority class and increasing the accuracy of the minority class predictions.</a:t>
            </a:r>
          </a:p>
        </p:txBody>
      </p:sp>
    </p:spTree>
    <p:extLst>
      <p:ext uri="{BB962C8B-B14F-4D97-AF65-F5344CB8AC3E}">
        <p14:creationId xmlns:p14="http://schemas.microsoft.com/office/powerpoint/2010/main" val="196512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5FD0-BED5-4AE5-C2B2-C86EF1191A5B}"/>
              </a:ext>
            </a:extLst>
          </p:cNvPr>
          <p:cNvSpPr>
            <a:spLocks noGrp="1"/>
          </p:cNvSpPr>
          <p:nvPr>
            <p:ph type="title"/>
          </p:nvPr>
        </p:nvSpPr>
        <p:spPr>
          <a:xfrm>
            <a:off x="0" y="-318269"/>
            <a:ext cx="10515600" cy="1325563"/>
          </a:xfrm>
        </p:spPr>
        <p:txBody>
          <a:bodyPr/>
          <a:lstStyle/>
          <a:p>
            <a:r>
              <a:rPr lang="en-US" dirty="0"/>
              <a:t>Disadvantages of SMOTE</a:t>
            </a:r>
          </a:p>
        </p:txBody>
      </p:sp>
      <p:sp>
        <p:nvSpPr>
          <p:cNvPr id="3" name="Content Placeholder 2">
            <a:extLst>
              <a:ext uri="{FF2B5EF4-FFF2-40B4-BE49-F238E27FC236}">
                <a16:creationId xmlns:a16="http://schemas.microsoft.com/office/drawing/2014/main" id="{F3E4E8EB-4CEC-8841-42E3-4D320298B05A}"/>
              </a:ext>
            </a:extLst>
          </p:cNvPr>
          <p:cNvSpPr>
            <a:spLocks noGrp="1"/>
          </p:cNvSpPr>
          <p:nvPr>
            <p:ph idx="1"/>
          </p:nvPr>
        </p:nvSpPr>
        <p:spPr>
          <a:xfrm>
            <a:off x="87430" y="660968"/>
            <a:ext cx="12104570" cy="6197032"/>
          </a:xfrm>
        </p:spPr>
        <p:txBody>
          <a:bodyPr/>
          <a:lstStyle/>
          <a:p>
            <a:pPr marL="0" indent="0">
              <a:buNone/>
            </a:pPr>
            <a:r>
              <a:rPr lang="en-US" dirty="0"/>
              <a:t>Overfitting: SMOTE can create synthetic examples that are too similar to the original minority class examples, which may lead to overfitting and poor generalization to new data.</a:t>
            </a:r>
          </a:p>
          <a:p>
            <a:pPr marL="0" indent="0">
              <a:buNone/>
            </a:pPr>
            <a:r>
              <a:rPr lang="en-US" dirty="0"/>
              <a:t>Loss of information: SMOTE may not capture the full range of variability in the minority class, leading to a loss of information and potentially degrading the performance of the model.</a:t>
            </a:r>
          </a:p>
          <a:p>
            <a:pPr marL="0" indent="0">
              <a:buNone/>
            </a:pPr>
            <a:r>
              <a:rPr lang="en-US" dirty="0"/>
              <a:t>Bias towards the majority class: In some cases, SMOTE may generate synthetic examples that are more similar to the majority class, leading to a bias towards that class.</a:t>
            </a:r>
          </a:p>
          <a:p>
            <a:pPr marL="0" indent="0">
              <a:buNone/>
            </a:pPr>
            <a:r>
              <a:rPr lang="en-US" dirty="0"/>
              <a:t>Random State: SMOTE may generate different ranging values for different random states and therefore be a cause of ambiguity.</a:t>
            </a:r>
          </a:p>
        </p:txBody>
      </p:sp>
    </p:spTree>
    <p:extLst>
      <p:ext uri="{BB962C8B-B14F-4D97-AF65-F5344CB8AC3E}">
        <p14:creationId xmlns:p14="http://schemas.microsoft.com/office/powerpoint/2010/main" val="947360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46B5B0-D517-FA12-6E51-113026A433EB}"/>
              </a:ext>
            </a:extLst>
          </p:cNvPr>
          <p:cNvPicPr>
            <a:picLocks noChangeAspect="1"/>
          </p:cNvPicPr>
          <p:nvPr/>
        </p:nvPicPr>
        <p:blipFill rotWithShape="1">
          <a:blip r:embed="rId2">
            <a:extLst>
              <a:ext uri="{28A0092B-C50C-407E-A947-70E740481C1C}">
                <a14:useLocalDpi xmlns:a14="http://schemas.microsoft.com/office/drawing/2010/main" val="0"/>
              </a:ext>
            </a:extLst>
          </a:blip>
          <a:srcRect t="30143"/>
          <a:stretch/>
        </p:blipFill>
        <p:spPr>
          <a:xfrm>
            <a:off x="568194" y="490889"/>
            <a:ext cx="3647672" cy="1341818"/>
          </a:xfrm>
          <a:prstGeom prst="rect">
            <a:avLst/>
          </a:prstGeom>
        </p:spPr>
      </p:pic>
      <p:pic>
        <p:nvPicPr>
          <p:cNvPr id="7" name="Picture 6">
            <a:extLst>
              <a:ext uri="{FF2B5EF4-FFF2-40B4-BE49-F238E27FC236}">
                <a16:creationId xmlns:a16="http://schemas.microsoft.com/office/drawing/2014/main" id="{49028339-F2B1-DAFE-FB8F-1C8379B3C018}"/>
              </a:ext>
            </a:extLst>
          </p:cNvPr>
          <p:cNvPicPr>
            <a:picLocks noChangeAspect="1"/>
          </p:cNvPicPr>
          <p:nvPr/>
        </p:nvPicPr>
        <p:blipFill rotWithShape="1">
          <a:blip r:embed="rId3">
            <a:extLst>
              <a:ext uri="{28A0092B-C50C-407E-A947-70E740481C1C}">
                <a14:useLocalDpi xmlns:a14="http://schemas.microsoft.com/office/drawing/2010/main" val="0"/>
              </a:ext>
            </a:extLst>
          </a:blip>
          <a:srcRect t="41407" r="16740" b="13014"/>
          <a:stretch/>
        </p:blipFill>
        <p:spPr>
          <a:xfrm>
            <a:off x="4421204" y="490889"/>
            <a:ext cx="3349591" cy="1126155"/>
          </a:xfrm>
          <a:prstGeom prst="rect">
            <a:avLst/>
          </a:prstGeom>
        </p:spPr>
      </p:pic>
      <p:pic>
        <p:nvPicPr>
          <p:cNvPr id="9" name="Picture 8">
            <a:extLst>
              <a:ext uri="{FF2B5EF4-FFF2-40B4-BE49-F238E27FC236}">
                <a16:creationId xmlns:a16="http://schemas.microsoft.com/office/drawing/2014/main" id="{4F838DF4-9403-E186-23A0-D17DC64A530A}"/>
              </a:ext>
            </a:extLst>
          </p:cNvPr>
          <p:cNvPicPr>
            <a:picLocks noChangeAspect="1"/>
          </p:cNvPicPr>
          <p:nvPr/>
        </p:nvPicPr>
        <p:blipFill rotWithShape="1">
          <a:blip r:embed="rId4">
            <a:extLst>
              <a:ext uri="{28A0092B-C50C-407E-A947-70E740481C1C}">
                <a14:useLocalDpi xmlns:a14="http://schemas.microsoft.com/office/drawing/2010/main" val="0"/>
              </a:ext>
            </a:extLst>
          </a:blip>
          <a:srcRect t="28171"/>
          <a:stretch/>
        </p:blipFill>
        <p:spPr>
          <a:xfrm>
            <a:off x="8276332" y="490889"/>
            <a:ext cx="3004475" cy="1242158"/>
          </a:xfrm>
          <a:prstGeom prst="rect">
            <a:avLst/>
          </a:prstGeom>
        </p:spPr>
      </p:pic>
      <p:pic>
        <p:nvPicPr>
          <p:cNvPr id="11" name="Picture 10">
            <a:extLst>
              <a:ext uri="{FF2B5EF4-FFF2-40B4-BE49-F238E27FC236}">
                <a16:creationId xmlns:a16="http://schemas.microsoft.com/office/drawing/2014/main" id="{6EDDE0AE-B527-9C0E-F23C-2F8B06976035}"/>
              </a:ext>
            </a:extLst>
          </p:cNvPr>
          <p:cNvPicPr>
            <a:picLocks noChangeAspect="1"/>
          </p:cNvPicPr>
          <p:nvPr/>
        </p:nvPicPr>
        <p:blipFill rotWithShape="1">
          <a:blip r:embed="rId5">
            <a:extLst>
              <a:ext uri="{28A0092B-C50C-407E-A947-70E740481C1C}">
                <a14:useLocalDpi xmlns:a14="http://schemas.microsoft.com/office/drawing/2010/main" val="0"/>
              </a:ext>
            </a:extLst>
          </a:blip>
          <a:srcRect t="32435"/>
          <a:stretch/>
        </p:blipFill>
        <p:spPr>
          <a:xfrm>
            <a:off x="568194" y="3648881"/>
            <a:ext cx="3819696" cy="1126155"/>
          </a:xfrm>
          <a:prstGeom prst="rect">
            <a:avLst/>
          </a:prstGeom>
        </p:spPr>
      </p:pic>
      <p:pic>
        <p:nvPicPr>
          <p:cNvPr id="13" name="Picture 12">
            <a:extLst>
              <a:ext uri="{FF2B5EF4-FFF2-40B4-BE49-F238E27FC236}">
                <a16:creationId xmlns:a16="http://schemas.microsoft.com/office/drawing/2014/main" id="{0DB26C57-5385-0494-DB40-74C86AE7E349}"/>
              </a:ext>
            </a:extLst>
          </p:cNvPr>
          <p:cNvPicPr>
            <a:picLocks noChangeAspect="1"/>
          </p:cNvPicPr>
          <p:nvPr/>
        </p:nvPicPr>
        <p:blipFill rotWithShape="1">
          <a:blip r:embed="rId6">
            <a:extLst>
              <a:ext uri="{28A0092B-C50C-407E-A947-70E740481C1C}">
                <a14:useLocalDpi xmlns:a14="http://schemas.microsoft.com/office/drawing/2010/main" val="0"/>
              </a:ext>
            </a:extLst>
          </a:blip>
          <a:srcRect t="30151"/>
          <a:stretch/>
        </p:blipFill>
        <p:spPr>
          <a:xfrm>
            <a:off x="4591553" y="3666836"/>
            <a:ext cx="3476595" cy="1274884"/>
          </a:xfrm>
          <a:prstGeom prst="rect">
            <a:avLst/>
          </a:prstGeom>
        </p:spPr>
      </p:pic>
      <p:sp>
        <p:nvSpPr>
          <p:cNvPr id="14" name="TextBox 13">
            <a:extLst>
              <a:ext uri="{FF2B5EF4-FFF2-40B4-BE49-F238E27FC236}">
                <a16:creationId xmlns:a16="http://schemas.microsoft.com/office/drawing/2014/main" id="{E3EFC3EC-9385-4BB1-42CA-12F75FDF2546}"/>
              </a:ext>
            </a:extLst>
          </p:cNvPr>
          <p:cNvSpPr txBox="1"/>
          <p:nvPr/>
        </p:nvSpPr>
        <p:spPr>
          <a:xfrm>
            <a:off x="365760" y="2319688"/>
            <a:ext cx="10751419" cy="369332"/>
          </a:xfrm>
          <a:prstGeom prst="rect">
            <a:avLst/>
          </a:prstGeom>
          <a:noFill/>
        </p:spPr>
        <p:txBody>
          <a:bodyPr wrap="square" rtlCol="0">
            <a:spAutoFit/>
          </a:bodyPr>
          <a:lstStyle/>
          <a:p>
            <a:r>
              <a:rPr lang="en-US" dirty="0"/>
              <a:t>ANN WITH SMOTE 				CHAID WITH SMOTE		C5.0 WITH SMOTE</a:t>
            </a:r>
          </a:p>
        </p:txBody>
      </p:sp>
      <p:pic>
        <p:nvPicPr>
          <p:cNvPr id="17" name="Picture 16">
            <a:extLst>
              <a:ext uri="{FF2B5EF4-FFF2-40B4-BE49-F238E27FC236}">
                <a16:creationId xmlns:a16="http://schemas.microsoft.com/office/drawing/2014/main" id="{9B0EFA0D-BE4E-B3CA-66BE-122102DD7C1E}"/>
              </a:ext>
            </a:extLst>
          </p:cNvPr>
          <p:cNvPicPr>
            <a:picLocks noChangeAspect="1"/>
          </p:cNvPicPr>
          <p:nvPr/>
        </p:nvPicPr>
        <p:blipFill rotWithShape="1">
          <a:blip r:embed="rId7">
            <a:extLst>
              <a:ext uri="{28A0092B-C50C-407E-A947-70E740481C1C}">
                <a14:useLocalDpi xmlns:a14="http://schemas.microsoft.com/office/drawing/2010/main" val="0"/>
              </a:ext>
            </a:extLst>
          </a:blip>
          <a:srcRect t="27587"/>
          <a:stretch/>
        </p:blipFill>
        <p:spPr>
          <a:xfrm>
            <a:off x="8405170" y="3747390"/>
            <a:ext cx="3218636" cy="1067389"/>
          </a:xfrm>
          <a:prstGeom prst="rect">
            <a:avLst/>
          </a:prstGeom>
        </p:spPr>
      </p:pic>
      <p:sp>
        <p:nvSpPr>
          <p:cNvPr id="18" name="TextBox 17">
            <a:extLst>
              <a:ext uri="{FF2B5EF4-FFF2-40B4-BE49-F238E27FC236}">
                <a16:creationId xmlns:a16="http://schemas.microsoft.com/office/drawing/2014/main" id="{ACE1E3B3-848C-463E-C281-4B73EE0669BA}"/>
              </a:ext>
            </a:extLst>
          </p:cNvPr>
          <p:cNvSpPr txBox="1"/>
          <p:nvPr/>
        </p:nvSpPr>
        <p:spPr>
          <a:xfrm>
            <a:off x="365760" y="5611528"/>
            <a:ext cx="11521440" cy="369332"/>
          </a:xfrm>
          <a:prstGeom prst="rect">
            <a:avLst/>
          </a:prstGeom>
          <a:noFill/>
        </p:spPr>
        <p:txBody>
          <a:bodyPr wrap="square" rtlCol="0">
            <a:spAutoFit/>
          </a:bodyPr>
          <a:lstStyle/>
          <a:p>
            <a:r>
              <a:rPr lang="en-US" dirty="0"/>
              <a:t>	LSVM L1 WITH SMOTE		LSVM L1 WITH SMOTE	               RANDOM FOREST WITH SMOTE</a:t>
            </a:r>
          </a:p>
        </p:txBody>
      </p:sp>
    </p:spTree>
    <p:extLst>
      <p:ext uri="{BB962C8B-B14F-4D97-AF65-F5344CB8AC3E}">
        <p14:creationId xmlns:p14="http://schemas.microsoft.com/office/powerpoint/2010/main" val="2981068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82DE5D-74E4-5FC5-068F-829DD8382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639" y="797119"/>
            <a:ext cx="9554722" cy="5748060"/>
          </a:xfrm>
          <a:prstGeom prst="rect">
            <a:avLst/>
          </a:prstGeom>
        </p:spPr>
      </p:pic>
    </p:spTree>
    <p:extLst>
      <p:ext uri="{BB962C8B-B14F-4D97-AF65-F5344CB8AC3E}">
        <p14:creationId xmlns:p14="http://schemas.microsoft.com/office/powerpoint/2010/main" val="956567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EC3B-63CF-4F1F-2361-6C142A8C8FFB}"/>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F3F3B6CF-E06F-FBDD-1874-A2B4BB7494E4}"/>
              </a:ext>
            </a:extLst>
          </p:cNvPr>
          <p:cNvSpPr>
            <a:spLocks noGrp="1"/>
          </p:cNvSpPr>
          <p:nvPr>
            <p:ph idx="1"/>
          </p:nvPr>
        </p:nvSpPr>
        <p:spPr/>
        <p:txBody>
          <a:bodyPr/>
          <a:lstStyle/>
          <a:p>
            <a:r>
              <a:rPr lang="en-IN" dirty="0">
                <a:hlinkClick r:id="rId2"/>
              </a:rPr>
              <a:t>https://archive.ics.uci.edu/ml/datasets/chronic_kidney_disease</a:t>
            </a:r>
            <a:endParaRPr lang="en-IN" dirty="0"/>
          </a:p>
          <a:p>
            <a:r>
              <a:rPr lang="en-US" dirty="0">
                <a:hlinkClick r:id="rId3"/>
              </a:rPr>
              <a:t>https://www.ijert.org/research/comparative-study-of-chronic-kidney-disease-prediction-using-knn-and-svm-IJERTV4IS120622.pdf</a:t>
            </a:r>
            <a:endParaRPr lang="en-US" dirty="0"/>
          </a:p>
          <a:p>
            <a:r>
              <a:rPr lang="en-IN" dirty="0">
                <a:hlinkClick r:id="rId4"/>
              </a:rPr>
              <a:t>https://www.semanticscholar.org/paper/Chronic-Kidney-Disease-Prediction-on-Imbalanced-by-Yildirim/0bfbafc8d7fbfada667261d4987841cc6c7f4677</a:t>
            </a:r>
            <a:endParaRPr lang="en-IN" dirty="0"/>
          </a:p>
        </p:txBody>
      </p:sp>
    </p:spTree>
    <p:extLst>
      <p:ext uri="{BB962C8B-B14F-4D97-AF65-F5344CB8AC3E}">
        <p14:creationId xmlns:p14="http://schemas.microsoft.com/office/powerpoint/2010/main" val="153965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2975-3B98-5594-0F2D-1D52C0783F26}"/>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C4AB940C-C8F8-1AAB-F02D-FDCF4786517D}"/>
              </a:ext>
            </a:extLst>
          </p:cNvPr>
          <p:cNvSpPr>
            <a:spLocks noGrp="1"/>
          </p:cNvSpPr>
          <p:nvPr>
            <p:ph idx="1"/>
          </p:nvPr>
        </p:nvSpPr>
        <p:spPr/>
        <p:txBody>
          <a:bodyPr/>
          <a:lstStyle/>
          <a:p>
            <a:r>
              <a:rPr lang="en-US" dirty="0"/>
              <a:t>Using machine learning classifiers enables timely disease detection. Chronic Kidney Disease prediction was performed using a dataset from the UCI repository. </a:t>
            </a:r>
          </a:p>
          <a:p>
            <a:r>
              <a:rPr lang="en-US" dirty="0"/>
              <a:t>To improve accuracy, various algorithms including K-Nearest Neighbor (KNN), Logistic Regression, Random Forest and Decision Tree were implemented.</a:t>
            </a:r>
          </a:p>
          <a:p>
            <a:r>
              <a:rPr lang="en-US" dirty="0"/>
              <a:t> Feature selection techniques were applied and results were computed for each classifier using different methods.</a:t>
            </a:r>
            <a:endParaRPr lang="en-IN" dirty="0"/>
          </a:p>
        </p:txBody>
      </p:sp>
    </p:spTree>
    <p:extLst>
      <p:ext uri="{BB962C8B-B14F-4D97-AF65-F5344CB8AC3E}">
        <p14:creationId xmlns:p14="http://schemas.microsoft.com/office/powerpoint/2010/main" val="356512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AA4D-4480-EECE-501A-6F2DA7156F02}"/>
              </a:ext>
            </a:extLst>
          </p:cNvPr>
          <p:cNvSpPr>
            <a:spLocks noGrp="1"/>
          </p:cNvSpPr>
          <p:nvPr>
            <p:ph type="title"/>
          </p:nvPr>
        </p:nvSpPr>
        <p:spPr>
          <a:xfrm>
            <a:off x="0" y="-362742"/>
            <a:ext cx="10515600" cy="1325563"/>
          </a:xfrm>
        </p:spPr>
        <p:txBody>
          <a:bodyPr/>
          <a:lstStyle/>
          <a:p>
            <a:r>
              <a:rPr lang="en-IN" b="1" dirty="0"/>
              <a:t>LITERATURE SURVEY</a:t>
            </a:r>
          </a:p>
        </p:txBody>
      </p:sp>
      <p:graphicFrame>
        <p:nvGraphicFramePr>
          <p:cNvPr id="4" name="Table 4">
            <a:extLst>
              <a:ext uri="{FF2B5EF4-FFF2-40B4-BE49-F238E27FC236}">
                <a16:creationId xmlns:a16="http://schemas.microsoft.com/office/drawing/2014/main" id="{5972265A-C091-8B51-F550-711B88F9605D}"/>
              </a:ext>
            </a:extLst>
          </p:cNvPr>
          <p:cNvGraphicFramePr>
            <a:graphicFrameLocks noGrp="1"/>
          </p:cNvGraphicFramePr>
          <p:nvPr>
            <p:ph idx="1"/>
            <p:extLst>
              <p:ext uri="{D42A27DB-BD31-4B8C-83A1-F6EECF244321}">
                <p14:modId xmlns:p14="http://schemas.microsoft.com/office/powerpoint/2010/main" val="1940666067"/>
              </p:ext>
            </p:extLst>
          </p:nvPr>
        </p:nvGraphicFramePr>
        <p:xfrm>
          <a:off x="-1" y="640079"/>
          <a:ext cx="12192000" cy="6030227"/>
        </p:xfrm>
        <a:graphic>
          <a:graphicData uri="http://schemas.openxmlformats.org/drawingml/2006/table">
            <a:tbl>
              <a:tblPr firstRow="1" bandRow="1">
                <a:tableStyleId>{5C22544A-7EE6-4342-B048-85BDC9FD1C3A}</a:tableStyleId>
              </a:tblPr>
              <a:tblGrid>
                <a:gridCol w="5079459">
                  <a:extLst>
                    <a:ext uri="{9D8B030D-6E8A-4147-A177-3AD203B41FA5}">
                      <a16:colId xmlns:a16="http://schemas.microsoft.com/office/drawing/2014/main" val="679445003"/>
                    </a:ext>
                  </a:extLst>
                </a:gridCol>
                <a:gridCol w="1223217">
                  <a:extLst>
                    <a:ext uri="{9D8B030D-6E8A-4147-A177-3AD203B41FA5}">
                      <a16:colId xmlns:a16="http://schemas.microsoft.com/office/drawing/2014/main" val="3735229756"/>
                    </a:ext>
                  </a:extLst>
                </a:gridCol>
                <a:gridCol w="5889324">
                  <a:extLst>
                    <a:ext uri="{9D8B030D-6E8A-4147-A177-3AD203B41FA5}">
                      <a16:colId xmlns:a16="http://schemas.microsoft.com/office/drawing/2014/main" val="3317718563"/>
                    </a:ext>
                  </a:extLst>
                </a:gridCol>
              </a:tblGrid>
              <a:tr h="447964">
                <a:tc>
                  <a:txBody>
                    <a:bodyPr/>
                    <a:lstStyle/>
                    <a:p>
                      <a:r>
                        <a:rPr lang="en-US"/>
                        <a:t>Paper</a:t>
                      </a:r>
                      <a:endParaRPr lang="en-US" dirty="0"/>
                    </a:p>
                  </a:txBody>
                  <a:tcPr/>
                </a:tc>
                <a:tc>
                  <a:txBody>
                    <a:bodyPr/>
                    <a:lstStyle/>
                    <a:p>
                      <a:r>
                        <a:rPr lang="en-US" dirty="0"/>
                        <a:t>Accuracy</a:t>
                      </a:r>
                    </a:p>
                  </a:txBody>
                  <a:tcPr/>
                </a:tc>
                <a:tc>
                  <a:txBody>
                    <a:bodyPr/>
                    <a:lstStyle/>
                    <a:p>
                      <a:r>
                        <a:rPr lang="en-US" dirty="0"/>
                        <a:t>Limitations</a:t>
                      </a:r>
                    </a:p>
                  </a:txBody>
                  <a:tcPr/>
                </a:tc>
                <a:extLst>
                  <a:ext uri="{0D108BD9-81ED-4DB2-BD59-A6C34878D82A}">
                    <a16:rowId xmlns:a16="http://schemas.microsoft.com/office/drawing/2014/main" val="1740697337"/>
                  </a:ext>
                </a:extLst>
              </a:tr>
              <a:tr h="1119911">
                <a:tc>
                  <a:txBody>
                    <a:bodyPr/>
                    <a:lstStyle/>
                    <a:p>
                      <a:r>
                        <a:rPr lang="en-US" dirty="0"/>
                        <a:t>In 2015 Parul et al. conducted a Comparative Study for predicting CKD by using classification algorithms K-Nearest </a:t>
                      </a:r>
                      <a:r>
                        <a:rPr lang="en-US" dirty="0" err="1"/>
                        <a:t>Neighbour</a:t>
                      </a:r>
                      <a:r>
                        <a:rPr lang="en-US" dirty="0"/>
                        <a:t> and SVM</a:t>
                      </a:r>
                    </a:p>
                  </a:txBody>
                  <a:tcPr/>
                </a:tc>
                <a:tc>
                  <a:txBody>
                    <a:bodyPr/>
                    <a:lstStyle/>
                    <a:p>
                      <a:r>
                        <a:rPr lang="en-US" dirty="0"/>
                        <a:t>78.75%</a:t>
                      </a:r>
                    </a:p>
                  </a:txBody>
                  <a:tcPr/>
                </a:tc>
                <a:tc>
                  <a:txBody>
                    <a:bodyPr/>
                    <a:lstStyle/>
                    <a:p>
                      <a:r>
                        <a:rPr lang="en-US" dirty="0"/>
                        <a:t>Accuracy is low. Room to improve the accuracy.</a:t>
                      </a:r>
                    </a:p>
                  </a:txBody>
                  <a:tcPr/>
                </a:tc>
                <a:extLst>
                  <a:ext uri="{0D108BD9-81ED-4DB2-BD59-A6C34878D82A}">
                    <a16:rowId xmlns:a16="http://schemas.microsoft.com/office/drawing/2014/main" val="3752177643"/>
                  </a:ext>
                </a:extLst>
              </a:tr>
              <a:tr h="1550584">
                <a:tc>
                  <a:txBody>
                    <a:bodyPr/>
                    <a:lstStyle/>
                    <a:p>
                      <a:r>
                        <a:rPr lang="en-US" dirty="0" err="1"/>
                        <a:t>Torgyn</a:t>
                      </a:r>
                      <a:r>
                        <a:rPr lang="en-US" dirty="0"/>
                        <a:t> </a:t>
                      </a:r>
                      <a:r>
                        <a:rPr lang="en-US" dirty="0" err="1"/>
                        <a:t>Shaikhina</a:t>
                      </a:r>
                      <a:r>
                        <a:rPr lang="en-US" dirty="0"/>
                        <a:t> et al. in 2017 developed classification model for outcome prediction in antibody incompatible kidney transplantation.</a:t>
                      </a:r>
                    </a:p>
                  </a:txBody>
                  <a:tcPr/>
                </a:tc>
                <a:tc>
                  <a:txBody>
                    <a:bodyPr/>
                    <a:lstStyle/>
                    <a:p>
                      <a:r>
                        <a:rPr lang="en-US" dirty="0"/>
                        <a:t>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is low. Room to improve the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many unrelated attributes that it led to many contingencies.</a:t>
                      </a:r>
                    </a:p>
                    <a:p>
                      <a:endParaRPr lang="en-US" dirty="0"/>
                    </a:p>
                  </a:txBody>
                  <a:tcPr/>
                </a:tc>
                <a:extLst>
                  <a:ext uri="{0D108BD9-81ED-4DB2-BD59-A6C34878D82A}">
                    <a16:rowId xmlns:a16="http://schemas.microsoft.com/office/drawing/2014/main" val="1437931909"/>
                  </a:ext>
                </a:extLst>
              </a:tr>
              <a:tr h="1791857">
                <a:tc>
                  <a:txBody>
                    <a:bodyPr/>
                    <a:lstStyle/>
                    <a:p>
                      <a:r>
                        <a:rPr lang="en-US" dirty="0"/>
                        <a:t>In 2017 </a:t>
                      </a:r>
                      <a:r>
                        <a:rPr lang="en-US" dirty="0" err="1"/>
                        <a:t>Gunarathne</a:t>
                      </a:r>
                      <a:r>
                        <a:rPr lang="en-US" dirty="0"/>
                        <a:t> et al. has made a Performance Evaluation on Machine Learning Classification Techniques for Disease Forecasting and classification through Data Analytics for Chronic Kidney Disease (CKD)</a:t>
                      </a:r>
                    </a:p>
                  </a:txBody>
                  <a:tcPr/>
                </a:tc>
                <a:tc>
                  <a:txBody>
                    <a:bodyPr/>
                    <a:lstStyle/>
                    <a:p>
                      <a:r>
                        <a:rPr lang="en-US" dirty="0"/>
                        <a:t>89%</a:t>
                      </a:r>
                    </a:p>
                  </a:txBody>
                  <a:tcPr/>
                </a:tc>
                <a:tc>
                  <a:txBody>
                    <a:bodyPr/>
                    <a:lstStyle/>
                    <a:p>
                      <a:r>
                        <a:rPr lang="en-US" dirty="0"/>
                        <a:t>Naïve Bayes with </a:t>
                      </a:r>
                      <a:r>
                        <a:rPr lang="en-US" dirty="0" err="1"/>
                        <a:t>OneR</a:t>
                      </a:r>
                      <a:r>
                        <a:rPr lang="en-US" dirty="0"/>
                        <a:t> attribute Selector was used for prediction CKD status of a patient. The idea was to select a subset from input data by elimination idle data which carried little or no predictive knowledge. This led to many contingencies.</a:t>
                      </a:r>
                    </a:p>
                  </a:txBody>
                  <a:tcPr/>
                </a:tc>
                <a:extLst>
                  <a:ext uri="{0D108BD9-81ED-4DB2-BD59-A6C34878D82A}">
                    <a16:rowId xmlns:a16="http://schemas.microsoft.com/office/drawing/2014/main" val="2115684531"/>
                  </a:ext>
                </a:extLst>
              </a:tr>
              <a:tr h="1119911">
                <a:tc>
                  <a:txBody>
                    <a:bodyPr/>
                    <a:lstStyle/>
                    <a:p>
                      <a:r>
                        <a:rPr lang="en-US" dirty="0" err="1"/>
                        <a:t>Dr.Uma</a:t>
                      </a:r>
                      <a:r>
                        <a:rPr lang="en-US" dirty="0"/>
                        <a:t> N </a:t>
                      </a:r>
                      <a:r>
                        <a:rPr lang="en-US" dirty="0" err="1"/>
                        <a:t>Dulhare</a:t>
                      </a:r>
                      <a:r>
                        <a:rPr lang="en-US" dirty="0"/>
                        <a:t> et al. in 2016 performed Extraction of action Rules for Chronic Kidney Disease Prediction using Naïve Bayes</a:t>
                      </a:r>
                    </a:p>
                  </a:txBody>
                  <a:tcPr/>
                </a:tc>
                <a:tc>
                  <a:txBody>
                    <a:bodyPr/>
                    <a:lstStyle/>
                    <a:p>
                      <a:r>
                        <a:rPr lang="en-US" dirty="0"/>
                        <a:t>85.3%</a:t>
                      </a:r>
                    </a:p>
                  </a:txBody>
                  <a:tcPr/>
                </a:tc>
                <a:tc>
                  <a:txBody>
                    <a:bodyPr/>
                    <a:lstStyle/>
                    <a:p>
                      <a:r>
                        <a:rPr lang="en-US" dirty="0"/>
                        <a:t>Accuracy is low. No feature selection methods were used. Leading to use all 24 attributes for the prediction.</a:t>
                      </a:r>
                    </a:p>
                  </a:txBody>
                  <a:tcPr/>
                </a:tc>
                <a:extLst>
                  <a:ext uri="{0D108BD9-81ED-4DB2-BD59-A6C34878D82A}">
                    <a16:rowId xmlns:a16="http://schemas.microsoft.com/office/drawing/2014/main" val="1014859595"/>
                  </a:ext>
                </a:extLst>
              </a:tr>
            </a:tbl>
          </a:graphicData>
        </a:graphic>
      </p:graphicFrame>
    </p:spTree>
    <p:extLst>
      <p:ext uri="{BB962C8B-B14F-4D97-AF65-F5344CB8AC3E}">
        <p14:creationId xmlns:p14="http://schemas.microsoft.com/office/powerpoint/2010/main" val="288693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3E9F-ECC0-3DF2-E74C-F6C8A1FA4CBD}"/>
              </a:ext>
            </a:extLst>
          </p:cNvPr>
          <p:cNvSpPr>
            <a:spLocks noGrp="1"/>
          </p:cNvSpPr>
          <p:nvPr>
            <p:ph type="title"/>
          </p:nvPr>
        </p:nvSpPr>
        <p:spPr>
          <a:xfrm>
            <a:off x="838200" y="314325"/>
            <a:ext cx="10515600" cy="1325563"/>
          </a:xfrm>
        </p:spPr>
        <p:txBody>
          <a:bodyPr/>
          <a:lstStyle/>
          <a:p>
            <a:r>
              <a:rPr lang="en-US" b="1" dirty="0"/>
              <a:t>DATA SET</a:t>
            </a:r>
            <a:endParaRPr lang="en-IN" b="1" dirty="0"/>
          </a:p>
        </p:txBody>
      </p:sp>
      <p:sp>
        <p:nvSpPr>
          <p:cNvPr id="3" name="Content Placeholder 2">
            <a:extLst>
              <a:ext uri="{FF2B5EF4-FFF2-40B4-BE49-F238E27FC236}">
                <a16:creationId xmlns:a16="http://schemas.microsoft.com/office/drawing/2014/main" id="{F83458B5-AFC7-EDAE-B469-51B547B0FAF4}"/>
              </a:ext>
            </a:extLst>
          </p:cNvPr>
          <p:cNvSpPr>
            <a:spLocks noGrp="1"/>
          </p:cNvSpPr>
          <p:nvPr>
            <p:ph idx="1"/>
          </p:nvPr>
        </p:nvSpPr>
        <p:spPr/>
        <p:txBody>
          <a:bodyPr/>
          <a:lstStyle/>
          <a:p>
            <a:r>
              <a:rPr lang="en-US" dirty="0"/>
              <a:t>The data set used in this project is called the UCI (University Of California, Irvine) dataset and it has been obtained from UCI website.</a:t>
            </a:r>
          </a:p>
          <a:p>
            <a:r>
              <a:rPr lang="en-US" dirty="0"/>
              <a:t>This dataset contains 400 instances and 24 attributes with 1 target attribute. </a:t>
            </a:r>
          </a:p>
          <a:p>
            <a:r>
              <a:rPr lang="en-US" dirty="0"/>
              <a:t>The target attribute has labelled in two-class to represent CKD or non-CKD. </a:t>
            </a:r>
          </a:p>
          <a:p>
            <a:r>
              <a:rPr lang="en-US" dirty="0"/>
              <a:t>The dataset was collected from various hospitals in 2015.</a:t>
            </a:r>
            <a:endParaRPr lang="en-IN" dirty="0"/>
          </a:p>
        </p:txBody>
      </p:sp>
    </p:spTree>
    <p:extLst>
      <p:ext uri="{BB962C8B-B14F-4D97-AF65-F5344CB8AC3E}">
        <p14:creationId xmlns:p14="http://schemas.microsoft.com/office/powerpoint/2010/main" val="148584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1074-996E-64D8-C3BE-163743A4AB9D}"/>
              </a:ext>
            </a:extLst>
          </p:cNvPr>
          <p:cNvSpPr>
            <a:spLocks noGrp="1"/>
          </p:cNvSpPr>
          <p:nvPr>
            <p:ph type="title"/>
          </p:nvPr>
        </p:nvSpPr>
        <p:spPr>
          <a:xfrm>
            <a:off x="838200" y="0"/>
            <a:ext cx="10515600" cy="1325563"/>
          </a:xfrm>
        </p:spPr>
        <p:txBody>
          <a:bodyPr/>
          <a:lstStyle/>
          <a:p>
            <a:r>
              <a:rPr lang="en-IN" b="1" dirty="0"/>
              <a:t>ATTRIBUTE LIST</a:t>
            </a:r>
          </a:p>
        </p:txBody>
      </p:sp>
      <p:pic>
        <p:nvPicPr>
          <p:cNvPr id="4" name="Content Placeholder 3">
            <a:extLst>
              <a:ext uri="{FF2B5EF4-FFF2-40B4-BE49-F238E27FC236}">
                <a16:creationId xmlns:a16="http://schemas.microsoft.com/office/drawing/2014/main" id="{C1B7306E-A7C2-4E6F-EE8F-5DA208FFB351}"/>
              </a:ext>
            </a:extLst>
          </p:cNvPr>
          <p:cNvPicPr>
            <a:picLocks noGrp="1" noChangeAspect="1"/>
          </p:cNvPicPr>
          <p:nvPr>
            <p:ph idx="1"/>
          </p:nvPr>
        </p:nvPicPr>
        <p:blipFill rotWithShape="1">
          <a:blip r:embed="rId2"/>
          <a:srcRect l="12360" r="14866"/>
          <a:stretch/>
        </p:blipFill>
        <p:spPr>
          <a:xfrm>
            <a:off x="614680" y="1764824"/>
            <a:ext cx="5481320" cy="3569716"/>
          </a:xfrm>
          <a:prstGeom prst="rect">
            <a:avLst/>
          </a:prstGeom>
        </p:spPr>
      </p:pic>
      <p:pic>
        <p:nvPicPr>
          <p:cNvPr id="5" name="Picture 4">
            <a:extLst>
              <a:ext uri="{FF2B5EF4-FFF2-40B4-BE49-F238E27FC236}">
                <a16:creationId xmlns:a16="http://schemas.microsoft.com/office/drawing/2014/main" id="{1014C111-DDA3-7837-1A14-C104B3B7C4AD}"/>
              </a:ext>
            </a:extLst>
          </p:cNvPr>
          <p:cNvPicPr>
            <a:picLocks noChangeAspect="1"/>
          </p:cNvPicPr>
          <p:nvPr/>
        </p:nvPicPr>
        <p:blipFill rotWithShape="1">
          <a:blip r:embed="rId3"/>
          <a:srcRect l="11476" t="1190" r="4264"/>
          <a:stretch/>
        </p:blipFill>
        <p:spPr>
          <a:xfrm>
            <a:off x="6256175" y="1981200"/>
            <a:ext cx="5321145" cy="3353340"/>
          </a:xfrm>
          <a:prstGeom prst="rect">
            <a:avLst/>
          </a:prstGeom>
        </p:spPr>
      </p:pic>
    </p:spTree>
    <p:extLst>
      <p:ext uri="{BB962C8B-B14F-4D97-AF65-F5344CB8AC3E}">
        <p14:creationId xmlns:p14="http://schemas.microsoft.com/office/powerpoint/2010/main" val="237282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B804-2FB6-CDB3-AF72-2EF0483B197A}"/>
              </a:ext>
            </a:extLst>
          </p:cNvPr>
          <p:cNvSpPr>
            <a:spLocks noGrp="1"/>
          </p:cNvSpPr>
          <p:nvPr>
            <p:ph type="title"/>
          </p:nvPr>
        </p:nvSpPr>
        <p:spPr>
          <a:xfrm>
            <a:off x="838200" y="0"/>
            <a:ext cx="10515600" cy="1325563"/>
          </a:xfrm>
        </p:spPr>
        <p:txBody>
          <a:bodyPr/>
          <a:lstStyle/>
          <a:p>
            <a:r>
              <a:rPr lang="en-IN" b="1" dirty="0"/>
              <a:t>DATA PRE-PROCESSING</a:t>
            </a:r>
          </a:p>
        </p:txBody>
      </p:sp>
      <p:pic>
        <p:nvPicPr>
          <p:cNvPr id="4" name="Content Placeholder 3">
            <a:extLst>
              <a:ext uri="{FF2B5EF4-FFF2-40B4-BE49-F238E27FC236}">
                <a16:creationId xmlns:a16="http://schemas.microsoft.com/office/drawing/2014/main" id="{AF2FF497-B195-E126-8965-46EE716E31F1}"/>
              </a:ext>
            </a:extLst>
          </p:cNvPr>
          <p:cNvPicPr>
            <a:picLocks noGrp="1" noChangeAspect="1"/>
          </p:cNvPicPr>
          <p:nvPr>
            <p:ph idx="1"/>
          </p:nvPr>
        </p:nvPicPr>
        <p:blipFill>
          <a:blip r:embed="rId2"/>
          <a:stretch>
            <a:fillRect/>
          </a:stretch>
        </p:blipFill>
        <p:spPr>
          <a:xfrm>
            <a:off x="995445" y="1213168"/>
            <a:ext cx="9144470" cy="1485976"/>
          </a:xfrm>
          <a:prstGeom prst="rect">
            <a:avLst/>
          </a:prstGeom>
        </p:spPr>
      </p:pic>
      <p:sp>
        <p:nvSpPr>
          <p:cNvPr id="5" name="TextBox 4">
            <a:extLst>
              <a:ext uri="{FF2B5EF4-FFF2-40B4-BE49-F238E27FC236}">
                <a16:creationId xmlns:a16="http://schemas.microsoft.com/office/drawing/2014/main" id="{9C74C584-124D-50B8-0421-1AF5E648F570}"/>
              </a:ext>
            </a:extLst>
          </p:cNvPr>
          <p:cNvSpPr txBox="1"/>
          <p:nvPr/>
        </p:nvSpPr>
        <p:spPr>
          <a:xfrm>
            <a:off x="995445" y="2796514"/>
            <a:ext cx="9438875"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The raw data as seen above, contains many empty entries represented by “?”.</a:t>
            </a:r>
          </a:p>
          <a:p>
            <a:pPr marL="285750" indent="-285750">
              <a:buFont typeface="Arial" panose="020B0604020202020204" pitchFamily="34" charset="0"/>
              <a:buChar char="•"/>
            </a:pPr>
            <a:r>
              <a:rPr lang="en-IN" dirty="0"/>
              <a:t>Furthermore, there are entries represented by nominal values such as “normal”, ”abnormal” etc.</a:t>
            </a:r>
          </a:p>
          <a:p>
            <a:pPr marL="285750" indent="-285750">
              <a:buFont typeface="Arial" panose="020B0604020202020204" pitchFamily="34" charset="0"/>
              <a:buChar char="•"/>
            </a:pPr>
            <a:r>
              <a:rPr lang="en-IN" dirty="0"/>
              <a:t>Hence Data Pre-Processing is required.</a:t>
            </a:r>
          </a:p>
          <a:p>
            <a:pPr marL="285750" indent="-285750">
              <a:buFont typeface="Arial" panose="020B0604020202020204" pitchFamily="34" charset="0"/>
              <a:buChar char="•"/>
            </a:pPr>
            <a:r>
              <a:rPr lang="en-IN" dirty="0"/>
              <a:t>All nominal values are replaced with binary values as shown in the code snippet below.</a:t>
            </a:r>
          </a:p>
          <a:p>
            <a:pPr marL="285750" indent="-285750">
              <a:buFont typeface="Arial" panose="020B0604020202020204" pitchFamily="34" charset="0"/>
              <a:buChar char="•"/>
            </a:pPr>
            <a:r>
              <a:rPr lang="en-IN" dirty="0"/>
              <a:t>The empty entries are replaced with the corresponding attribute’s mean value.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E5CCFA11-59D7-95CB-BF51-603D972F1868}"/>
              </a:ext>
            </a:extLst>
          </p:cNvPr>
          <p:cNvPicPr>
            <a:picLocks noChangeAspect="1"/>
          </p:cNvPicPr>
          <p:nvPr/>
        </p:nvPicPr>
        <p:blipFill rotWithShape="1">
          <a:blip r:embed="rId3"/>
          <a:srcRect b="20230"/>
          <a:stretch/>
        </p:blipFill>
        <p:spPr>
          <a:xfrm>
            <a:off x="995445" y="4341999"/>
            <a:ext cx="3848298" cy="2031325"/>
          </a:xfrm>
          <a:prstGeom prst="rect">
            <a:avLst/>
          </a:prstGeom>
        </p:spPr>
      </p:pic>
      <p:pic>
        <p:nvPicPr>
          <p:cNvPr id="9" name="Picture 8">
            <a:extLst>
              <a:ext uri="{FF2B5EF4-FFF2-40B4-BE49-F238E27FC236}">
                <a16:creationId xmlns:a16="http://schemas.microsoft.com/office/drawing/2014/main" id="{440481C0-26CC-F985-88DF-0724BEB9F2CA}"/>
              </a:ext>
            </a:extLst>
          </p:cNvPr>
          <p:cNvPicPr>
            <a:picLocks noChangeAspect="1"/>
          </p:cNvPicPr>
          <p:nvPr/>
        </p:nvPicPr>
        <p:blipFill>
          <a:blip r:embed="rId4"/>
          <a:stretch>
            <a:fillRect/>
          </a:stretch>
        </p:blipFill>
        <p:spPr>
          <a:xfrm>
            <a:off x="5261849" y="5047762"/>
            <a:ext cx="5934706" cy="1325562"/>
          </a:xfrm>
          <a:prstGeom prst="rect">
            <a:avLst/>
          </a:prstGeom>
        </p:spPr>
      </p:pic>
      <p:pic>
        <p:nvPicPr>
          <p:cNvPr id="11" name="Picture 10">
            <a:extLst>
              <a:ext uri="{FF2B5EF4-FFF2-40B4-BE49-F238E27FC236}">
                <a16:creationId xmlns:a16="http://schemas.microsoft.com/office/drawing/2014/main" id="{6DBCBD8C-559F-803B-3930-3C65463A4EFE}"/>
              </a:ext>
            </a:extLst>
          </p:cNvPr>
          <p:cNvPicPr>
            <a:picLocks noChangeAspect="1"/>
          </p:cNvPicPr>
          <p:nvPr/>
        </p:nvPicPr>
        <p:blipFill>
          <a:blip r:embed="rId5"/>
          <a:stretch>
            <a:fillRect/>
          </a:stretch>
        </p:blipFill>
        <p:spPr>
          <a:xfrm>
            <a:off x="5261849" y="4301777"/>
            <a:ext cx="4574814" cy="719184"/>
          </a:xfrm>
          <a:prstGeom prst="rect">
            <a:avLst/>
          </a:prstGeom>
        </p:spPr>
      </p:pic>
    </p:spTree>
    <p:extLst>
      <p:ext uri="{BB962C8B-B14F-4D97-AF65-F5344CB8AC3E}">
        <p14:creationId xmlns:p14="http://schemas.microsoft.com/office/powerpoint/2010/main" val="108796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ECFB-5E4D-27EA-1D8B-A17DCDE3B3A9}"/>
              </a:ext>
            </a:extLst>
          </p:cNvPr>
          <p:cNvSpPr>
            <a:spLocks noGrp="1"/>
          </p:cNvSpPr>
          <p:nvPr>
            <p:ph type="title"/>
          </p:nvPr>
        </p:nvSpPr>
        <p:spPr>
          <a:xfrm>
            <a:off x="0" y="-337519"/>
            <a:ext cx="10515600" cy="1325563"/>
          </a:xfrm>
        </p:spPr>
        <p:txBody>
          <a:bodyPr/>
          <a:lstStyle/>
          <a:p>
            <a:r>
              <a:rPr lang="en-US" dirty="0"/>
              <a:t>FEATURE SELECTION</a:t>
            </a:r>
          </a:p>
        </p:txBody>
      </p:sp>
      <p:sp>
        <p:nvSpPr>
          <p:cNvPr id="3" name="Content Placeholder 2">
            <a:extLst>
              <a:ext uri="{FF2B5EF4-FFF2-40B4-BE49-F238E27FC236}">
                <a16:creationId xmlns:a16="http://schemas.microsoft.com/office/drawing/2014/main" id="{13B0400B-55A3-850E-C752-F7C8B195430F}"/>
              </a:ext>
            </a:extLst>
          </p:cNvPr>
          <p:cNvSpPr>
            <a:spLocks noGrp="1"/>
          </p:cNvSpPr>
          <p:nvPr>
            <p:ph idx="1"/>
          </p:nvPr>
        </p:nvSpPr>
        <p:spPr>
          <a:xfrm>
            <a:off x="259882" y="770021"/>
            <a:ext cx="11932118" cy="6087979"/>
          </a:xfrm>
        </p:spPr>
        <p:txBody>
          <a:bodyPr/>
          <a:lstStyle/>
          <a:p>
            <a:pPr marL="0" indent="0">
              <a:buNone/>
            </a:pPr>
            <a:r>
              <a:rPr lang="en-US" dirty="0"/>
              <a:t>Feature selection is the process of selecting the most relevant variables or features for use in model building. Feature selection can help to improve model accuracy, reduce overfitting, and save time and computational resources.</a:t>
            </a:r>
          </a:p>
          <a:p>
            <a:pPr marL="0" indent="0">
              <a:buNone/>
            </a:pPr>
            <a:r>
              <a:rPr lang="en-US" b="1" dirty="0"/>
              <a:t>Feature selection methods:</a:t>
            </a:r>
          </a:p>
          <a:p>
            <a:pPr marL="0" indent="0">
              <a:buNone/>
            </a:pPr>
            <a:r>
              <a:rPr lang="en-US" dirty="0"/>
              <a:t>Filter methods: Select features based on statistical measures such as correlation or mutual information.</a:t>
            </a:r>
          </a:p>
          <a:p>
            <a:pPr marL="0" indent="0">
              <a:buNone/>
            </a:pPr>
            <a:r>
              <a:rPr lang="en-US" dirty="0"/>
              <a:t>Wrapper methods: Use a model to evaluate the performance of different feature subsets.</a:t>
            </a:r>
          </a:p>
          <a:p>
            <a:pPr marL="0" indent="0">
              <a:buNone/>
            </a:pPr>
            <a:r>
              <a:rPr lang="en-US" dirty="0"/>
              <a:t>Embedded methods: Incorporate feature selection into the model-building process. The most common method is the Lasso method</a:t>
            </a:r>
          </a:p>
        </p:txBody>
      </p:sp>
    </p:spTree>
    <p:extLst>
      <p:ext uri="{BB962C8B-B14F-4D97-AF65-F5344CB8AC3E}">
        <p14:creationId xmlns:p14="http://schemas.microsoft.com/office/powerpoint/2010/main" val="4018551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2741</Words>
  <Application>Microsoft Office PowerPoint</Application>
  <PresentationFormat>Widescreen</PresentationFormat>
  <Paragraphs>139</Paragraphs>
  <Slides>37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Prediction of Chronic Kidney Disease Using Machine Learning</vt:lpstr>
      <vt:lpstr>BASE PAPER</vt:lpstr>
      <vt:lpstr>INTRODUCTION</vt:lpstr>
      <vt:lpstr>PROBLEM STATEMENT</vt:lpstr>
      <vt:lpstr>LITERATURE SURVEY</vt:lpstr>
      <vt:lpstr>DATA SET</vt:lpstr>
      <vt:lpstr>ATTRIBUTE LIST</vt:lpstr>
      <vt:lpstr>DATA PRE-PROCESSING</vt:lpstr>
      <vt:lpstr>FEATURE SELECTION</vt:lpstr>
      <vt:lpstr>CORRELATION-BASED FEATURE SELECTION</vt:lpstr>
      <vt:lpstr>PowerPoint Presentation</vt:lpstr>
      <vt:lpstr>WRAPPER METHOD</vt:lpstr>
      <vt:lpstr>PowerPoint Presentation</vt:lpstr>
      <vt:lpstr>LASSO METHOD</vt:lpstr>
      <vt:lpstr>PowerPoint Presentation</vt:lpstr>
      <vt:lpstr>K-NEAREST NEIGHBOUR </vt:lpstr>
      <vt:lpstr>PowerPoint Presentation</vt:lpstr>
      <vt:lpstr>ARTIFICIAL NEURAL NETWORK</vt:lpstr>
      <vt:lpstr>PowerPoint Presentation</vt:lpstr>
      <vt:lpstr>RANDOM FOREST</vt:lpstr>
      <vt:lpstr>PowerPoint Presentation</vt:lpstr>
      <vt:lpstr>LINEAR SUPPORT VECTOR MACHINES (L1 PENALTY)</vt:lpstr>
      <vt:lpstr>PowerPoint Presentation</vt:lpstr>
      <vt:lpstr>LINEAR SUPPORT VECTOR MACHINES (L2 PENALTY)</vt:lpstr>
      <vt:lpstr>PowerPoint Presentation</vt:lpstr>
      <vt:lpstr>CHAID</vt:lpstr>
      <vt:lpstr>PowerPoint Presentation</vt:lpstr>
      <vt:lpstr>C5.0</vt:lpstr>
      <vt:lpstr>PowerPoint Presentation</vt:lpstr>
      <vt:lpstr>LOGISTIC REGRESSION</vt:lpstr>
      <vt:lpstr>PowerPoint Presentation</vt:lpstr>
      <vt:lpstr>COMPARISON OF ALL MODELS BASED ON THEIR MEASURES</vt:lpstr>
      <vt:lpstr>SMOTE</vt:lpstr>
      <vt:lpstr>Disadvantages of SMOTE</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Learning-Based Continuous Intracranial Pressure Prediction for Traumatic Injury Patients</dc:title>
  <dc:creator>Ramanathan Bala</dc:creator>
  <cp:lastModifiedBy>Sanjukktha Senthil kumar</cp:lastModifiedBy>
  <cp:revision>18</cp:revision>
  <dcterms:created xsi:type="dcterms:W3CDTF">2023-02-27T01:27:13Z</dcterms:created>
  <dcterms:modified xsi:type="dcterms:W3CDTF">2023-07-22T17:46:20Z</dcterms:modified>
</cp:coreProperties>
</file>