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2"/>
  </p:notesMasterIdLst>
  <p:handoutMasterIdLst>
    <p:handoutMasterId r:id="rId33"/>
  </p:handoutMasterIdLst>
  <p:sldIdLst>
    <p:sldId id="2142534296" r:id="rId2"/>
    <p:sldId id="2142534305" r:id="rId3"/>
    <p:sldId id="2142534323" r:id="rId4"/>
    <p:sldId id="2142534324" r:id="rId5"/>
    <p:sldId id="2142534341" r:id="rId6"/>
    <p:sldId id="2142534342" r:id="rId7"/>
    <p:sldId id="2142534343" r:id="rId8"/>
    <p:sldId id="2142534345" r:id="rId9"/>
    <p:sldId id="2142534348" r:id="rId10"/>
    <p:sldId id="2142534349" r:id="rId11"/>
    <p:sldId id="2142534347" r:id="rId12"/>
    <p:sldId id="2142534346" r:id="rId13"/>
    <p:sldId id="2142534303" r:id="rId14"/>
    <p:sldId id="2142534308" r:id="rId15"/>
    <p:sldId id="2142534333" r:id="rId16"/>
    <p:sldId id="2142534331" r:id="rId17"/>
    <p:sldId id="2142534332" r:id="rId18"/>
    <p:sldId id="2142534313" r:id="rId19"/>
    <p:sldId id="2142534314" r:id="rId20"/>
    <p:sldId id="2142534315" r:id="rId21"/>
    <p:sldId id="2142534316" r:id="rId22"/>
    <p:sldId id="2142534317" r:id="rId23"/>
    <p:sldId id="2142534318" r:id="rId24"/>
    <p:sldId id="2142534336" r:id="rId25"/>
    <p:sldId id="2142534319" r:id="rId26"/>
    <p:sldId id="2142534335" r:id="rId27"/>
    <p:sldId id="2142534334" r:id="rId28"/>
    <p:sldId id="2142534321" r:id="rId29"/>
    <p:sldId id="2142534301" r:id="rId30"/>
    <p:sldId id="2142534340" r:id="rId31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4C9C"/>
    <a:srgbClr val="1254FF"/>
    <a:srgbClr val="1670FF"/>
    <a:srgbClr val="6DC8D7"/>
    <a:srgbClr val="F05A28"/>
    <a:srgbClr val="FFB600"/>
    <a:srgbClr val="4E87C0"/>
    <a:srgbClr val="244E95"/>
    <a:srgbClr val="387FF9"/>
    <a:srgbClr val="24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4.png"/><Relationship Id="rId7" Type="http://schemas.openxmlformats.org/officeDocument/2006/relationships/image" Target="../media/image3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50.pn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4.png"/><Relationship Id="rId7" Type="http://schemas.openxmlformats.org/officeDocument/2006/relationships/image" Target="../media/image1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2.png"/><Relationship Id="rId5" Type="http://schemas.openxmlformats.org/officeDocument/2006/relationships/image" Target="../media/image54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HalcyonTechLtd.code-for-ibmi" TargetMode="External"/><Relationship Id="rId3" Type="http://schemas.openxmlformats.org/officeDocument/2006/relationships/hyperlink" Target="https://ibm.github.io/vscode-ibmi-projectexplorer/#/" TargetMode="External"/><Relationship Id="rId7" Type="http://schemas.openxmlformats.org/officeDocument/2006/relationships/hyperlink" Target="https://github.com/IBM/ibmi-bob" TargetMode="External"/><Relationship Id="rId2" Type="http://schemas.openxmlformats.org/officeDocument/2006/relationships/hyperlink" Target="https://marketplace.visualstudio.com/items?itemName=IBM.vscode-ibmi-projectexplorer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bm.github.io/ibmi-bob/#/" TargetMode="External"/><Relationship Id="rId11" Type="http://schemas.openxmlformats.org/officeDocument/2006/relationships/hyperlink" Target="https://www.npmjs.com/package/@halcyontech/vscode-ibmi-types" TargetMode="External"/><Relationship Id="rId5" Type="http://schemas.openxmlformats.org/officeDocument/2006/relationships/hyperlink" Target="https://www.npmjs.com/package/@ibm/vscode-ibmi-projectexplorer-types" TargetMode="External"/><Relationship Id="rId10" Type="http://schemas.openxmlformats.org/officeDocument/2006/relationships/hyperlink" Target="https://github.com/codefori/vscode-ibmi" TargetMode="External"/><Relationship Id="rId4" Type="http://schemas.openxmlformats.org/officeDocument/2006/relationships/hyperlink" Target="https://github.com/IBM/vscode-ibmi-projectexplorer" TargetMode="External"/><Relationship Id="rId9" Type="http://schemas.openxmlformats.org/officeDocument/2006/relationships/hyperlink" Target="https://codefori.github.io/docs/#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705348"/>
            <a:ext cx="5596465" cy="1744135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</a:t>
            </a:r>
            <a:r>
              <a:rPr lang="en-US" sz="1400" dirty="0" err="1">
                <a:latin typeface="+mj-lt"/>
              </a:rPr>
              <a:t>i</a:t>
            </a:r>
            <a:r>
              <a:rPr lang="en-US" sz="1400" dirty="0">
                <a:latin typeface="+mj-lt"/>
              </a:rPr>
              <a:t>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94E21-6B30-126B-9D32-96B28B8B659E}"/>
              </a:ext>
            </a:extLst>
          </p:cNvPr>
          <p:cNvSpPr txBox="1"/>
          <p:nvPr/>
        </p:nvSpPr>
        <p:spPr>
          <a:xfrm>
            <a:off x="4121991" y="2510675"/>
            <a:ext cx="3917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Rules.mk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9642D-06A7-A9F3-4090-405F0D4F18E0}"/>
              </a:ext>
            </a:extLst>
          </p:cNvPr>
          <p:cNvSpPr txBox="1"/>
          <p:nvPr/>
        </p:nvSpPr>
        <p:spPr>
          <a:xfrm>
            <a:off x="9672320" y="4474667"/>
            <a:ext cx="18700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Make style list of objects to be built and from what source files</a:t>
            </a:r>
            <a:endParaRPr lang="en-CA" sz="13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6056E-01D4-8275-5FD5-D6CFA59B0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15" y="1477354"/>
            <a:ext cx="3917480" cy="1015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9123-76E6-6B3E-41BC-4295DC2C1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360" y="3564122"/>
            <a:ext cx="5506632" cy="226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134A5-2F47-589B-A8EB-D39D50748AFA}"/>
              </a:ext>
            </a:extLst>
          </p:cNvPr>
          <p:cNvSpPr txBox="1"/>
          <p:nvPr/>
        </p:nvSpPr>
        <p:spPr>
          <a:xfrm>
            <a:off x="3315168" y="5848495"/>
            <a:ext cx="5506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  <a:r>
              <a:rPr lang="en-CA" sz="1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F5787-ACA1-3E3E-C8A5-73BD075C4D12}"/>
              </a:ext>
            </a:extLst>
          </p:cNvPr>
          <p:cNvSpPr txBox="1"/>
          <p:nvPr/>
        </p:nvSpPr>
        <p:spPr>
          <a:xfrm>
            <a:off x="9672320" y="1821957"/>
            <a:ext cx="18700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Declare subdirectories to be built</a:t>
            </a:r>
            <a:endParaRPr lang="en-CA" sz="13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7129C-9D5B-90E1-3364-EA879F82398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41945" y="2068179"/>
            <a:ext cx="1730375" cy="31515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D0F48-14DA-BD30-BAC5-44E8289AAA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65658" y="4592955"/>
            <a:ext cx="2506662" cy="22796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3" y="1891673"/>
            <a:ext cx="5263484" cy="3470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03B71-EB61-B21E-D3FC-08596949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799" y="1095609"/>
            <a:ext cx="2150143" cy="1489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6CAD8B-6FCC-A069-975C-E313C4EC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234" y="3019481"/>
            <a:ext cx="2877158" cy="1158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3EE51F-F515-5CEF-1279-42A9304B9B4D}"/>
              </a:ext>
            </a:extLst>
          </p:cNvPr>
          <p:cNvSpPr txBox="1"/>
          <p:nvPr/>
        </p:nvSpPr>
        <p:spPr>
          <a:xfrm>
            <a:off x="4230932" y="5382973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 err="1">
                <a:solidFill>
                  <a:srgbClr val="1254FF"/>
                </a:solidFill>
                <a:latin typeface="+mj-lt"/>
              </a:rPr>
              <a:t>iproj.json</a:t>
            </a:r>
            <a:endParaRPr lang="en-CA" sz="1600" i="1" dirty="0">
              <a:solidFill>
                <a:srgbClr val="1254FF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383B7-A436-8415-EE0E-9622C8779767}"/>
              </a:ext>
            </a:extLst>
          </p:cNvPr>
          <p:cNvSpPr txBox="1"/>
          <p:nvPr/>
        </p:nvSpPr>
        <p:spPr>
          <a:xfrm>
            <a:off x="9053796" y="260196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</a:t>
            </a:r>
            <a:r>
              <a:rPr lang="en-CA" sz="1600" i="1" dirty="0" err="1">
                <a:solidFill>
                  <a:srgbClr val="FF0000"/>
                </a:solidFill>
                <a:latin typeface="+mj-lt"/>
              </a:rPr>
              <a:t>ibmi.json</a:t>
            </a:r>
            <a:endParaRPr lang="en-CA" sz="16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5EA02-F612-695E-2B98-B0CEAC5F3A25}"/>
              </a:ext>
            </a:extLst>
          </p:cNvPr>
          <p:cNvSpPr txBox="1"/>
          <p:nvPr/>
        </p:nvSpPr>
        <p:spPr>
          <a:xfrm>
            <a:off x="9098769" y="4190525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C0134E-4570-E225-254F-4AA8FA3A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168" y="4609869"/>
            <a:ext cx="3487839" cy="14346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26331-6A0B-62AC-CAAF-06E3E2B8611C}"/>
              </a:ext>
            </a:extLst>
          </p:cNvPr>
          <p:cNvSpPr txBox="1"/>
          <p:nvPr/>
        </p:nvSpPr>
        <p:spPr>
          <a:xfrm>
            <a:off x="8999974" y="6064565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F1E4DB-94C9-A970-FFFE-9C403BD96413}"/>
              </a:ext>
            </a:extLst>
          </p:cNvPr>
          <p:cNvSpPr txBox="1"/>
          <p:nvPr/>
        </p:nvSpPr>
        <p:spPr>
          <a:xfrm>
            <a:off x="5192918" y="1147221"/>
            <a:ext cx="32043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 and EBCDIC encoding for compiler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EAE16-7ACC-4F99-C34C-13E3AFD5ED53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397240" y="1393443"/>
            <a:ext cx="1356360" cy="498230"/>
          </a:xfrm>
          <a:prstGeom prst="straightConnector1">
            <a:avLst/>
          </a:prstGeom>
          <a:ln>
            <a:solidFill>
              <a:srgbClr val="1254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5414040" y="3768886"/>
            <a:ext cx="24961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Variables so that each developer can customize build</a:t>
            </a:r>
            <a:endParaRPr lang="en-CA" sz="1300" dirty="0"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B4F8A4-1F2E-2CAD-1AE2-E21A1158445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4592320" y="3233361"/>
            <a:ext cx="821720" cy="781747"/>
          </a:xfrm>
          <a:prstGeom prst="straightConnector1">
            <a:avLst/>
          </a:prstGeom>
          <a:ln>
            <a:solidFill>
              <a:srgbClr val="1254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16F68B-A894-0C57-66E8-C73038B258CB}"/>
              </a:ext>
            </a:extLst>
          </p:cNvPr>
          <p:cNvSpPr txBox="1"/>
          <p:nvPr/>
        </p:nvSpPr>
        <p:spPr>
          <a:xfrm>
            <a:off x="5278057" y="5918278"/>
            <a:ext cx="26814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Make style list of objects to be built and from what source files</a:t>
            </a:r>
            <a:endParaRPr lang="en-CA" sz="1300" dirty="0">
              <a:latin typeface="+mj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DBB374-B84F-2CA3-43D3-B1647CDA6F22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959523" y="5504688"/>
            <a:ext cx="753711" cy="659812"/>
          </a:xfrm>
          <a:prstGeom prst="straightConnector1">
            <a:avLst/>
          </a:prstGeom>
          <a:ln>
            <a:solidFill>
              <a:srgbClr val="1254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EA538A2-1493-4A3A-E809-28BD8FF61FAC}"/>
              </a:ext>
            </a:extLst>
          </p:cNvPr>
          <p:cNvSpPr txBox="1">
            <a:spLocks/>
          </p:cNvSpPr>
          <p:nvPr/>
        </p:nvSpPr>
        <p:spPr>
          <a:xfrm>
            <a:off x="567098" y="84956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>
                <a:latin typeface="+mj-lt"/>
              </a:rPr>
              <a:t>my-project</a:t>
            </a:r>
            <a:endParaRPr lang="en-CA" sz="1300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208A778-8482-DD7C-2F92-7EDD7E4A1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EE52E83-87DE-F7C7-1AAC-45EBFCCEB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F2FE052-EDF0-0F8D-29A3-308E9A3F8140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4741D78-CFE7-2EB7-7C65-0376B08D2785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57274BA-B743-E760-6D80-20EA2C8DB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351161-5745-8BA6-9FBD-0B1B0E2D8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2B89580-BE9E-1393-1BD3-1BCDBF2E0B9B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8972662-72BC-FC5C-D2F6-C0964ED1C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12BA31B-BECE-9E85-DFD2-D0D8F4BD2680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6544599-51FB-BC53-2034-35B52204661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304BF3E-1702-E60C-5F4D-2B55B0027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6ACCB19-054E-FA95-7238-ED3A670030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1F488FCB-DF1E-F7F3-5DEE-7C6F21186261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B3A839B-3CCE-1419-F375-25C492DE1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E74F0B1-F955-27C8-F957-E3D6E80A5654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120566F-07F7-CD94-E7BA-F31678EAF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4C5E9019-EF9C-BCBB-F15E-AF7387C920BE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9EDD3BE2-42C5-4EDF-1A2E-6B9ECE2A580A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EC07788-4C6C-865C-35EF-293474D620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A1931FB-1C9A-743A-EA3D-0F55156D6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F13FA97A-7FA0-F1CF-E3F8-A2B50E2ECE6A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DB0D8FDC-3DD6-34F8-983E-BF2C319207AE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18DA0013-FBA6-A63E-9975-D2BFAB10C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68351E4-E5A3-6E32-0243-C5CD8A7BB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5CB3B886-73BA-A389-4849-A723F2103B44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7F73A6D3-D0DB-949B-8C13-0C1BFF901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871C1B7B-9E07-3734-B19B-5A7EDE01BC67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6B1FFCC-0C90-D89A-7CF4-6A80C57D3C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1D0D1C9C-A23D-AF52-E124-FF7F2C3F83AC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4CDBE84-8207-3DC5-3578-B83706EA5120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E18C25-528C-3F1F-D4AB-885F06D80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B8FD7FF-7FBC-94DB-A839-1A91AB314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75546485-5751-8C48-4476-CF87CB388E9C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F049F61-CDC6-237F-D8F4-D5D8FA318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C6D937AD-77D4-CAFC-9F52-3EBC23A00800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8C38A75-1E0B-941A-54DE-2CF8FA405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33E3B588-B1B8-31F2-DB35-F83DE7D6AC9B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88B025B-F8C8-72FC-885B-C0DB3EB1E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20347B1C-3AE1-A326-5081-DFCA49A34F96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522B321F-6657-9D3E-1CC6-E28A22B41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B83C3E3D-6E19-4233-C104-9243A16E32EF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9A24914-A4A5-09CD-8314-BEB6AC3F0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9A516494-61B2-4587-F488-543AD259F69A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805F3E-D95E-18CC-B122-DF453211F7B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BDC62B-FD5E-2F1D-E9A1-B813353D52E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155E7F-4454-ED89-A739-DD90ED4D6E89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1E2D08D-554E-9EF3-A90E-6A70B0C48A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B37B37-EFA8-B4A4-F533-59D03D60D6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F9ADB6-6EB6-3F7F-2853-5584B241E33D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894B6F-56A6-9C2D-A563-A14BB7C18B08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3C428F-E0CC-07C4-7C17-F85AC12511F1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C77CE1-3A4B-76A8-078E-07EB64E4E26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5FC9D68-9DAC-8B0F-6082-031B0316C7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ECF2948-6F37-F9B1-F29A-58919F5AAB8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2948A0-C731-CEBE-0D75-ED6B0B58550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68A9C2-DB52-21EA-A69D-6CA9010B8D4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273902-E0A0-D362-3B5F-41CA5636969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62060E-BF64-A822-284A-5311A85D0ACE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A47569-C341-F5A4-8337-C64DE735A089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2D5B756-A874-FC89-FC00-82156E0B65C5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07417E-EF9D-D473-4F10-8F827D9C176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B0719-F6BF-6A37-0082-E888F7B6FBB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9B8E49-FDE2-C6AD-C82A-A063567746EA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32AFA8-307F-D474-0F85-869AE724EA88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778BCE-AEC9-A9AB-0FE5-6F8FF0ED0F2B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8FD60C-E60E-4E75-7D30-5D2F5FADEBD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6AEDAE-8E49-1869-B38A-1C8B47241D6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AA229C8-51AD-1496-BE82-2656392BBDE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F1D903-844E-4A31-105E-ECCFAF12BAF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DD1D5A-D964-B22D-A971-018DD4E9C2DB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3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333"/>
              </p:ext>
            </p:extLst>
          </p:nvPr>
        </p:nvGraphicFramePr>
        <p:xfrm>
          <a:off x="2009140" y="5210556"/>
          <a:ext cx="810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j-lt"/>
                        </a:rPr>
                        <a:t>makei</a:t>
                      </a:r>
                      <a:r>
                        <a:rPr lang="en-US" sz="1400" dirty="0">
                          <a:latin typeface="+mj-lt"/>
                        </a:rPr>
                        <a:t>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+mj-lt"/>
                        </a:rPr>
                        <a:t>makei</a:t>
                      </a:r>
                      <a:r>
                        <a:rPr lang="fr-FR" sz="1400" dirty="0">
                          <a:latin typeface="+mj-lt"/>
                        </a:rPr>
                        <a:t>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203692-F64E-1C17-A59A-6B053B6C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361"/>
              </p:ext>
            </p:extLst>
          </p:nvPr>
        </p:nvGraphicFramePr>
        <p:xfrm>
          <a:off x="2009140" y="1213612"/>
          <a:ext cx="8102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</a:t>
                      </a:r>
                      <a:r>
                        <a:rPr lang="en-CA" sz="1400" dirty="0" err="1">
                          <a:latin typeface="+mj-lt"/>
                          <a:cs typeface="Arial" panose="020B0604020202020204" pitchFamily="34" charset="0"/>
                        </a:rPr>
                        <a:t>iproj.json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cvtsrcpf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6D7F4-488C-EE1A-1174-C49FD82F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8288"/>
              </p:ext>
            </p:extLst>
          </p:nvPr>
        </p:nvGraphicFramePr>
        <p:xfrm>
          <a:off x="2009140" y="2919984"/>
          <a:ext cx="8102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8849516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671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4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B72D16-A46C-B51F-6A75-059E7D3938C5}"/>
              </a:ext>
            </a:extLst>
          </p:cNvPr>
          <p:cNvSpPr txBox="1"/>
          <p:nvPr/>
        </p:nvSpPr>
        <p:spPr>
          <a:xfrm>
            <a:off x="2009140" y="875058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Initialization and 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78D45-5B8E-9261-CDE0-46E6B7FCE509}"/>
              </a:ext>
            </a:extLst>
          </p:cNvPr>
          <p:cNvSpPr txBox="1"/>
          <p:nvPr/>
        </p:nvSpPr>
        <p:spPr>
          <a:xfrm>
            <a:off x="2009140" y="2581430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E7BC-07DA-FC0C-92F1-A5F460ED1E53}"/>
              </a:ext>
            </a:extLst>
          </p:cNvPr>
          <p:cNvSpPr txBox="1"/>
          <p:nvPr/>
        </p:nvSpPr>
        <p:spPr>
          <a:xfrm>
            <a:off x="2009140" y="4872002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2687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Ins and Outs of</a:t>
            </a:r>
            <a:br>
              <a:rPr lang="en-US" sz="4500" b="1" dirty="0">
                <a:latin typeface="+mj-lt"/>
              </a:rPr>
            </a:br>
            <a:r>
              <a:rPr lang="en-US" sz="4500" b="1" dirty="0">
                <a:latin typeface="+mj-lt"/>
              </a:rPr>
              <a:t>IBM </a:t>
            </a:r>
            <a:r>
              <a:rPr lang="en-US" sz="4500" b="1" dirty="0" err="1">
                <a:latin typeface="+mj-lt"/>
              </a:rPr>
              <a:t>i</a:t>
            </a:r>
            <a:r>
              <a:rPr lang="en-US" sz="4500" b="1" dirty="0">
                <a:latin typeface="+mj-lt"/>
              </a:rPr>
              <a:t>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2930568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Project Explorer</a:t>
            </a:r>
          </a:p>
          <a:p>
            <a:pPr marL="0" indent="0" algn="ctr">
              <a:buNone/>
            </a:pPr>
            <a:r>
              <a:rPr lang="en-CA" i="1" dirty="0">
                <a:latin typeface="+mj-lt"/>
              </a:rPr>
              <a:t>and</a:t>
            </a:r>
            <a:br>
              <a:rPr lang="en-CA" i="1" dirty="0">
                <a:latin typeface="+mj-lt"/>
              </a:rPr>
            </a:br>
            <a:r>
              <a:rPr lang="en-CA" i="1" dirty="0">
                <a:solidFill>
                  <a:srgbClr val="1670FF"/>
                </a:solidFill>
                <a:latin typeface="+mj-lt"/>
              </a:rPr>
              <a:t>Code for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endParaRPr lang="en-CA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2930568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4672339"/>
            <a:ext cx="4155271" cy="183389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Run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254FF"/>
                </a:solidFill>
                <a:latin typeface="+mj-lt"/>
              </a:rPr>
              <a:t>yum install bob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on IBM </a:t>
            </a:r>
            <a:r>
              <a:rPr lang="en-CA" i="1" dirty="0" err="1">
                <a:latin typeface="+mj-lt"/>
              </a:rPr>
              <a:t>i</a:t>
            </a:r>
            <a:endParaRPr lang="en-CA" i="1" dirty="0"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56" y="352611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5436885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C5B7-2578-074B-3A57-0CC4DBF89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725" y="4672339"/>
            <a:ext cx="4546955" cy="1833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Create an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iproj.json</a:t>
            </a:r>
            <a:endParaRPr lang="en-CA" dirty="0">
              <a:solidFill>
                <a:srgbClr val="1670FF"/>
              </a:solidFill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(using Code for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 (typically the safest)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</a:t>
            </a:r>
            <a:r>
              <a:rPr lang="en-CA" dirty="0" err="1">
                <a:latin typeface="+mj-lt"/>
                <a:cs typeface="Arial" panose="020B0604020202020204" pitchFamily="34" charset="0"/>
              </a:rPr>
              <a:t>i</a:t>
            </a:r>
            <a:r>
              <a:rPr lang="en-CA" dirty="0">
                <a:latin typeface="+mj-lt"/>
                <a:cs typeface="Arial" panose="020B0604020202020204" pitchFamily="34" charset="0"/>
              </a:rPr>
              <a:t>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View and set variables (for libraries, include paths, or build/compile commands)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How do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Projects and Bob overcome this?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Ins and Outs of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 to beginning/end of library list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and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) and set current library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in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iproj.json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Another place to manage libraries in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iproj.json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objlib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 and Compile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Run b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uild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Download logs and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evfevent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60675"/>
            <a:ext cx="11376278" cy="7149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Run Code for IBM i’s custom workspace actions to have more control of the command which is executed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644C-8645-EE51-1DBE-9E33F91A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3222783"/>
            <a:ext cx="3506556" cy="196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80FA9-8421-7664-DBC1-7C3EF764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000372"/>
            <a:ext cx="7543800" cy="4054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17452" y="3429000"/>
            <a:ext cx="2560199" cy="7758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 diagnostics are dumped in .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Visualize diagnostics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Job log view is used to visualize and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mangae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1490" y="703822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0" y="1603822"/>
            <a:ext cx="3820269" cy="4838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560386"/>
            <a:ext cx="6442689" cy="246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57" y="750390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725577" y="750390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2" y="703822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4852988" y="4237288"/>
            <a:ext cx="1738311" cy="2201027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</a:t>
            </a:r>
            <a:r>
              <a:rPr lang="en-CA" i="1" u="sng" dirty="0">
                <a:solidFill>
                  <a:srgbClr val="1670FF"/>
                </a:solidFill>
                <a:latin typeface="+mj-lt"/>
              </a:rPr>
              <a:t>you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integrate with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Project Explorer’s API?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32053-7F0E-4531-24E0-ED9AA79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093" y="4237288"/>
            <a:ext cx="4530583" cy="2201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</a:t>
            </a:r>
            <a:r>
              <a:rPr lang="en-CA" b="1" dirty="0" err="1">
                <a:latin typeface="+mj-lt"/>
              </a:rPr>
              <a:t>i</a:t>
            </a:r>
            <a:r>
              <a:rPr lang="en-CA" b="1" dirty="0">
                <a:latin typeface="+mj-lt"/>
              </a:rPr>
              <a:t> Project Explorer</a:t>
            </a:r>
          </a:p>
          <a:p>
            <a:r>
              <a:rPr lang="en-CA" sz="1600" dirty="0">
                <a:latin typeface="+mj-lt"/>
              </a:rPr>
              <a:t>VS Code Marketplace		</a:t>
            </a:r>
            <a:r>
              <a:rPr lang="en-CA" sz="1600" dirty="0">
                <a:latin typeface="+mj-lt"/>
                <a:hlinkClick r:id="rId2"/>
              </a:rPr>
              <a:t>https://marketplace.visualstudio.com/items?itemName=IBM.vscode-ibmi-projectexplorer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3"/>
              </a:rPr>
              <a:t>https://ibm.github.io/vscode-ibmi-projectexplorer/#/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 		</a:t>
            </a:r>
            <a:r>
              <a:rPr lang="en-CA" sz="1600" dirty="0">
                <a:latin typeface="+mj-lt"/>
                <a:hlinkClick r:id="rId4"/>
              </a:rPr>
              <a:t>https://github.com/IBM/vscode-ibmi-projectexplorer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5"/>
              </a:rPr>
              <a:t>https://www.npmjs.com/package/@ibm/vscode-ibmi-projectexplorer-types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Bob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6"/>
              </a:rPr>
              <a:t>https://ibm.github.io/ibmi-bob/#/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7"/>
              </a:rPr>
              <a:t>https://github.com/IBM/ibmi-bob</a:t>
            </a:r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Code for IBM </a:t>
            </a:r>
            <a:r>
              <a:rPr lang="en-CA" b="1" dirty="0" err="1">
                <a:latin typeface="+mj-lt"/>
              </a:rPr>
              <a:t>i</a:t>
            </a:r>
            <a:endParaRPr lang="en-CA" b="1" dirty="0">
              <a:latin typeface="+mj-lt"/>
            </a:endParaRPr>
          </a:p>
          <a:p>
            <a:r>
              <a:rPr lang="en-CA" sz="1600" dirty="0">
                <a:latin typeface="+mj-lt"/>
              </a:rPr>
              <a:t>VS Code Marketplace 		</a:t>
            </a:r>
            <a:r>
              <a:rPr lang="en-CA" sz="1600" dirty="0">
                <a:latin typeface="+mj-lt"/>
                <a:hlinkClick r:id="rId8"/>
              </a:rPr>
              <a:t>https://marketplace.visualstudio.com/items?itemName=HalcyonTechLtd.code-for-ibmi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9"/>
              </a:rPr>
              <a:t>https://codefori.github.io/docs/#/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10"/>
              </a:rPr>
              <a:t>https://github.com/codefori/vscode-ibmi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11"/>
              </a:rPr>
              <a:t>https://www.npmjs.com/package/@halcyontech/vscode-ibmi-types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Building on IBM </a:t>
            </a:r>
            <a:r>
              <a:rPr lang="en-CA" b="1" dirty="0" err="1">
                <a:latin typeface="+mj-lt"/>
              </a:rPr>
              <a:t>i</a:t>
            </a:r>
            <a:r>
              <a:rPr lang="en-CA" b="1" dirty="0">
                <a:latin typeface="+mj-lt"/>
              </a:rPr>
              <a:t> is hard…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320" y="832104"/>
            <a:ext cx="11001802" cy="541414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</a:t>
            </a:r>
            <a:r>
              <a:rPr lang="en-US" sz="1700" dirty="0" err="1">
                <a:latin typeface="+mj-lt"/>
              </a:rPr>
              <a:t>QxxxSRC</a:t>
            </a:r>
            <a:r>
              <a:rPr lang="en-US" sz="1700" dirty="0">
                <a:latin typeface="+mj-lt"/>
              </a:rPr>
              <a:t> to avoid name conflicts (member type does not disambiguate)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Only 2 level hierarchy to organize, with only short 10 char names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</a:t>
            </a:r>
            <a:r>
              <a:rPr lang="en-US" sz="1700" dirty="0" err="1">
                <a:latin typeface="+mj-lt"/>
              </a:rPr>
              <a:t>i</a:t>
            </a:r>
            <a:r>
              <a:rPr lang="en-US" sz="1700" dirty="0">
                <a:latin typeface="+mj-lt"/>
              </a:rPr>
              <a:t>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0C5D13-93A2-0C96-54E8-440F8E6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857504"/>
            <a:ext cx="304800" cy="304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8CDAA-C28F-76F3-8BC5-E657F72D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16" y="2676193"/>
            <a:ext cx="304800" cy="304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21FA22-105A-7562-D47D-FCC53BD2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216" y="3459480"/>
            <a:ext cx="304800" cy="304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D3F4F52-D8F4-D2D6-DA02-75EF5296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216" y="52730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How do IBM </a:t>
            </a:r>
            <a:r>
              <a:rPr lang="en-US" sz="4500" b="1" dirty="0" err="1">
                <a:latin typeface="+mj-lt"/>
              </a:rPr>
              <a:t>i</a:t>
            </a:r>
            <a:r>
              <a:rPr lang="en-US" sz="4500" b="1" dirty="0">
                <a:latin typeface="+mj-lt"/>
              </a:rPr>
              <a:t> Projects and Bob overcome this?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B0F62B-5331-9437-2D34-852E207065C1}"/>
              </a:ext>
            </a:extLst>
          </p:cNvPr>
          <p:cNvSpPr/>
          <p:nvPr/>
        </p:nvSpPr>
        <p:spPr>
          <a:xfrm>
            <a:off x="992715" y="1833033"/>
            <a:ext cx="3263899" cy="3742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Let's use a different (but similar) file system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4742C8-6E8E-7227-148F-39CC860163F2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183213" y="1833033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MYPROJECT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A03-906A-5C0C-592D-2CA1273219BF}"/>
              </a:ext>
            </a:extLst>
          </p:cNvPr>
          <p:cNvSpPr txBox="1"/>
          <p:nvPr/>
        </p:nvSpPr>
        <p:spPr>
          <a:xfrm>
            <a:off x="992715" y="557529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b="1" i="1" dirty="0">
                <a:latin typeface="+mj-lt"/>
              </a:rPr>
              <a:t>QSYS.LIB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A44B6-F1E6-F7E0-C9F9-3FC33672F782}"/>
              </a:ext>
            </a:extLst>
          </p:cNvPr>
          <p:cNvSpPr/>
          <p:nvPr/>
        </p:nvSpPr>
        <p:spPr>
          <a:xfrm>
            <a:off x="7770283" y="1833034"/>
            <a:ext cx="3263899" cy="3742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7037B1-4B06-DF5F-BD0B-02E3E9A87C23}"/>
              </a:ext>
            </a:extLst>
          </p:cNvPr>
          <p:cNvSpPr txBox="1">
            <a:spLocks/>
          </p:cNvSpPr>
          <p:nvPr/>
        </p:nvSpPr>
        <p:spPr>
          <a:xfrm>
            <a:off x="7960781" y="1833034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/my-project</a:t>
            </a:r>
          </a:p>
          <a:p>
            <a:pPr fontAlgn="auto"/>
            <a:r>
              <a:rPr lang="en-CA" dirty="0">
                <a:latin typeface="+mj-lt"/>
              </a:rPr>
              <a:t>/.git</a:t>
            </a:r>
          </a:p>
          <a:p>
            <a:pPr fontAlgn="auto"/>
            <a:r>
              <a:rPr lang="en-CA" dirty="0" err="1">
                <a:latin typeface="+mj-lt"/>
              </a:rPr>
              <a:t>qrpglesrc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programa.rpgle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programb.rpgle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programc.rpgle</a:t>
            </a:r>
            <a:endParaRPr lang="en-CA" dirty="0">
              <a:latin typeface="+mj-lt"/>
            </a:endParaRPr>
          </a:p>
          <a:p>
            <a:pPr fontAlgn="auto"/>
            <a:r>
              <a:rPr lang="en-CA" dirty="0" err="1">
                <a:latin typeface="+mj-lt"/>
              </a:rPr>
              <a:t>qsqlsrc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customers.sql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inventory.sql</a:t>
            </a:r>
            <a:endParaRPr lang="en-CA" dirty="0">
              <a:latin typeface="+mj-lt"/>
            </a:endParaRPr>
          </a:p>
          <a:p>
            <a:pPr fontAlgn="auto"/>
            <a:r>
              <a:rPr lang="en-CA" dirty="0" err="1">
                <a:latin typeface="+mj-lt"/>
              </a:rPr>
              <a:t>qcllesrc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 err="1">
                <a:latin typeface="+mj-lt"/>
              </a:rPr>
              <a:t>start.clle</a:t>
            </a:r>
            <a:endParaRPr lang="en-CA" dirty="0">
              <a:latin typeface="+mj-lt"/>
            </a:endParaRPr>
          </a:p>
          <a:p>
            <a:pPr fontAlgn="auto"/>
            <a:r>
              <a:rPr lang="en-CA" dirty="0" err="1">
                <a:latin typeface="+mj-lt"/>
              </a:rPr>
              <a:t>qcmdsrc</a:t>
            </a:r>
            <a:endParaRPr lang="en-CA" dirty="0">
              <a:latin typeface="+mj-lt"/>
            </a:endParaRP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9AF6-E5C8-0912-40F6-3D980A5F9949}"/>
              </a:ext>
            </a:extLst>
          </p:cNvPr>
          <p:cNvSpPr txBox="1"/>
          <p:nvPr/>
        </p:nvSpPr>
        <p:spPr>
          <a:xfrm>
            <a:off x="7770283" y="5575299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b="1" i="1" dirty="0">
                <a:latin typeface="+mj-lt"/>
              </a:rPr>
              <a:t>I</a:t>
            </a:r>
            <a:r>
              <a:rPr lang="en-CA" b="1" i="1" dirty="0">
                <a:latin typeface="+mj-lt"/>
              </a:rPr>
              <a:t>FS/Local File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B5065-551A-1C0E-8E2A-127695DCEE19}"/>
              </a:ext>
            </a:extLst>
          </p:cNvPr>
          <p:cNvCxnSpPr>
            <a:cxnSpLocks/>
          </p:cNvCxnSpPr>
          <p:nvPr/>
        </p:nvCxnSpPr>
        <p:spPr>
          <a:xfrm>
            <a:off x="4256614" y="4821762"/>
            <a:ext cx="3513669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8C2E4-F665-1820-4A38-9ABEEFEC3823}"/>
              </a:ext>
            </a:extLst>
          </p:cNvPr>
          <p:cNvSpPr txBox="1"/>
          <p:nvPr/>
        </p:nvSpPr>
        <p:spPr>
          <a:xfrm>
            <a:off x="4929714" y="2434161"/>
            <a:ext cx="2167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 more character name restrictions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Now usable with Git and Make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Flexible directory structure </a:t>
            </a:r>
          </a:p>
        </p:txBody>
      </p:sp>
    </p:spTree>
    <p:extLst>
      <p:ext uri="{BB962C8B-B14F-4D97-AF65-F5344CB8AC3E}">
        <p14:creationId xmlns:p14="http://schemas.microsoft.com/office/powerpoint/2010/main" val="32446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Unlock source control with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8FC2B3-4DC3-7DC3-0CC1-5BDBA3FE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197" y="1817504"/>
            <a:ext cx="630000" cy="63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AEAED-BD0F-C219-659F-8F8447953ACE}"/>
              </a:ext>
            </a:extLst>
          </p:cNvPr>
          <p:cNvSpPr txBox="1"/>
          <p:nvPr/>
        </p:nvSpPr>
        <p:spPr>
          <a:xfrm>
            <a:off x="1184426" y="2447504"/>
            <a:ext cx="2513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Remote Git Repo (GitHub, GitLab, Azure, </a:t>
            </a:r>
            <a:r>
              <a:rPr lang="en-CA" dirty="0" err="1">
                <a:latin typeface="+mj-lt"/>
              </a:rPr>
              <a:t>BitBucket</a:t>
            </a:r>
            <a:r>
              <a:rPr lang="en-CA" dirty="0">
                <a:latin typeface="+mj-lt"/>
              </a:rPr>
              <a:t>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9963-5735-7C87-6068-F3E7631C6A3B}"/>
              </a:ext>
            </a:extLst>
          </p:cNvPr>
          <p:cNvSpPr txBox="1"/>
          <p:nvPr/>
        </p:nvSpPr>
        <p:spPr>
          <a:xfrm>
            <a:off x="921277" y="120660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Distributed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EB861-FE59-00BB-589D-6EB91E094E53}"/>
              </a:ext>
            </a:extLst>
          </p:cNvPr>
          <p:cNvSpPr txBox="1"/>
          <p:nvPr/>
        </p:nvSpPr>
        <p:spPr>
          <a:xfrm>
            <a:off x="4907280" y="1205403"/>
            <a:ext cx="665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Version Control and Git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6A68-6302-8F07-6A66-28E6428F7863}"/>
              </a:ext>
            </a:extLst>
          </p:cNvPr>
          <p:cNvSpPr txBox="1"/>
          <p:nvPr/>
        </p:nvSpPr>
        <p:spPr>
          <a:xfrm>
            <a:off x="3930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AE36794-8F8E-10E3-C1F9-06655A3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63" y="4978969"/>
            <a:ext cx="630000" cy="63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FD035-5FAE-E263-1AB0-5E3B23672A5E}"/>
              </a:ext>
            </a:extLst>
          </p:cNvPr>
          <p:cNvSpPr txBox="1"/>
          <p:nvPr/>
        </p:nvSpPr>
        <p:spPr>
          <a:xfrm>
            <a:off x="23742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08A1E85-5EE6-B523-7B17-38A79D27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63" y="4978969"/>
            <a:ext cx="630000" cy="63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086ED-753C-37B0-A013-22B0B409B98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446063" y="3370834"/>
            <a:ext cx="995134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CC2C1-AC4D-0ED7-1F17-D31625D6C67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441197" y="3370834"/>
            <a:ext cx="986066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64895-6B1E-F0FC-9306-1686C73B6614}"/>
              </a:ext>
            </a:extLst>
          </p:cNvPr>
          <p:cNvSpPr txBox="1"/>
          <p:nvPr/>
        </p:nvSpPr>
        <p:spPr>
          <a:xfrm>
            <a:off x="4775582" y="2104444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9B4C9C"/>
                </a:solidFill>
                <a:latin typeface="+mj-lt"/>
              </a:rPr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76E89-EA08-DE3C-08AF-3D1171F18A3D}"/>
              </a:ext>
            </a:extLst>
          </p:cNvPr>
          <p:cNvSpPr txBox="1"/>
          <p:nvPr/>
        </p:nvSpPr>
        <p:spPr>
          <a:xfrm>
            <a:off x="4775582" y="3219256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05A28"/>
                </a:solidFill>
                <a:latin typeface="+mj-lt"/>
              </a:rPr>
              <a:t>develop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6AF25-F592-68CB-A93E-D42DF6BCF7E7}"/>
              </a:ext>
            </a:extLst>
          </p:cNvPr>
          <p:cNvSpPr txBox="1"/>
          <p:nvPr/>
        </p:nvSpPr>
        <p:spPr>
          <a:xfrm>
            <a:off x="4708905" y="4346128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FB600"/>
                </a:solidFill>
                <a:latin typeface="+mj-lt"/>
              </a:rPr>
              <a:t>feature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62008-34AA-9233-D66B-C4932A71F68F}"/>
              </a:ext>
            </a:extLst>
          </p:cNvPr>
          <p:cNvSpPr txBox="1"/>
          <p:nvPr/>
        </p:nvSpPr>
        <p:spPr>
          <a:xfrm>
            <a:off x="4708906" y="5466971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6DC8D7"/>
                </a:solidFill>
                <a:latin typeface="+mj-lt"/>
              </a:rPr>
              <a:t>feature B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DE9A7D6-BC12-C745-0BFD-56ED126F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7316" y="2010065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4961A41-27B0-C902-AD3A-6E5CC2F7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28807" y="2019110"/>
            <a:ext cx="540000" cy="54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3BAE1CE-B911-0872-55BE-E15AD39B4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720298" y="2019110"/>
            <a:ext cx="540000" cy="54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D0AE1D3-BDD2-1D0C-1899-14F94441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811789" y="2019110"/>
            <a:ext cx="540000" cy="54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6CC2B63-622F-793C-79FE-AEBB5D0CB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03280" y="2010065"/>
            <a:ext cx="5400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E1B840E-69F8-7DD0-8EC5-6D3684CE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628807" y="3141459"/>
            <a:ext cx="540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7FFFCB-E8C0-2764-2B4C-EB7E6A684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720298" y="3141459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74A644D-FBE9-B2BE-3E7F-AAEE88E5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811789" y="3141459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A20F30C-196B-F84D-5641-05A4D7E44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903280" y="3139085"/>
            <a:ext cx="5400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4B9E23B-6B33-F9CA-6A4C-DCA66446B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811789" y="4263537"/>
            <a:ext cx="540000" cy="54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FCBE853-7178-0761-5529-0FC7EC7AF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20298" y="5384728"/>
            <a:ext cx="540000" cy="54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81F9E58-83A3-A0D6-3F52-E2B567CE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811789" y="5384728"/>
            <a:ext cx="540000" cy="54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92632-7BB2-5E6D-E0B7-446DC9C100D8}"/>
              </a:ext>
            </a:extLst>
          </p:cNvPr>
          <p:cNvCxnSpPr>
            <a:cxnSpLocks/>
          </p:cNvCxnSpPr>
          <p:nvPr/>
        </p:nvCxnSpPr>
        <p:spPr>
          <a:xfrm>
            <a:off x="6914198" y="2280064"/>
            <a:ext cx="878205" cy="9045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27DBB-1539-3721-CDF8-47D5CE2A4A9E}"/>
              </a:ext>
            </a:extLst>
          </p:cNvPr>
          <p:cNvCxnSpPr>
            <a:cxnSpLocks/>
          </p:cNvCxnSpPr>
          <p:nvPr/>
        </p:nvCxnSpPr>
        <p:spPr>
          <a:xfrm>
            <a:off x="8009573" y="3411459"/>
            <a:ext cx="871537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521FA8-6BF0-7E82-3680-29DB47C236C1}"/>
              </a:ext>
            </a:extLst>
          </p:cNvPr>
          <p:cNvCxnSpPr>
            <a:cxnSpLocks/>
          </p:cNvCxnSpPr>
          <p:nvPr/>
        </p:nvCxnSpPr>
        <p:spPr>
          <a:xfrm flipV="1">
            <a:off x="8009573" y="2289108"/>
            <a:ext cx="871537" cy="1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7B292C-94F4-7EB8-92EB-33CA2FA0A5BA}"/>
              </a:ext>
            </a:extLst>
          </p:cNvPr>
          <p:cNvCxnSpPr>
            <a:cxnSpLocks/>
          </p:cNvCxnSpPr>
          <p:nvPr/>
        </p:nvCxnSpPr>
        <p:spPr>
          <a:xfrm>
            <a:off x="9104948" y="2289108"/>
            <a:ext cx="869632" cy="0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A59119-47A1-A570-9C82-B5EC3872F798}"/>
              </a:ext>
            </a:extLst>
          </p:cNvPr>
          <p:cNvCxnSpPr>
            <a:cxnSpLocks/>
          </p:cNvCxnSpPr>
          <p:nvPr/>
        </p:nvCxnSpPr>
        <p:spPr>
          <a:xfrm flipV="1">
            <a:off x="10191750" y="2280064"/>
            <a:ext cx="872490" cy="9044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4E3B3-7280-3E14-CDC7-D0548F59F3E3}"/>
              </a:ext>
            </a:extLst>
          </p:cNvPr>
          <p:cNvCxnSpPr>
            <a:cxnSpLocks/>
          </p:cNvCxnSpPr>
          <p:nvPr/>
        </p:nvCxnSpPr>
        <p:spPr>
          <a:xfrm flipH="1">
            <a:off x="10191750" y="3411459"/>
            <a:ext cx="872490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108771-3ABB-6AFA-B5F5-E8350DBB247F}"/>
              </a:ext>
            </a:extLst>
          </p:cNvPr>
          <p:cNvCxnSpPr>
            <a:cxnSpLocks/>
          </p:cNvCxnSpPr>
          <p:nvPr/>
        </p:nvCxnSpPr>
        <p:spPr>
          <a:xfrm flipH="1">
            <a:off x="9104948" y="3411459"/>
            <a:ext cx="869632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E1F309-3DEE-0288-C023-A5B5090E0804}"/>
              </a:ext>
            </a:extLst>
          </p:cNvPr>
          <p:cNvCxnSpPr>
            <a:cxnSpLocks/>
          </p:cNvCxnSpPr>
          <p:nvPr/>
        </p:nvCxnSpPr>
        <p:spPr>
          <a:xfrm flipH="1">
            <a:off x="9098280" y="5654728"/>
            <a:ext cx="868680" cy="0"/>
          </a:xfrm>
          <a:prstGeom prst="line">
            <a:avLst/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7637A27-09F2-B5FD-ADDB-8F48C35608DF}"/>
              </a:ext>
            </a:extLst>
          </p:cNvPr>
          <p:cNvCxnSpPr>
            <a:cxnSpLocks/>
            <a:stCxn id="54" idx="3"/>
          </p:cNvCxnSpPr>
          <p:nvPr/>
        </p:nvCxnSpPr>
        <p:spPr>
          <a:xfrm rot="16200000" flipH="1">
            <a:off x="6869162" y="2488219"/>
            <a:ext cx="861396" cy="985088"/>
          </a:xfrm>
          <a:prstGeom prst="bentConnector2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4E27B0F-D1D0-2499-EEEF-49F9D126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5959" y="4176487"/>
            <a:ext cx="1970181" cy="980122"/>
          </a:xfrm>
          <a:prstGeom prst="bentConnector3">
            <a:avLst>
              <a:gd name="adj1" fmla="val 100135"/>
            </a:avLst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F63A81-C525-F0A7-B723-730C9547E928}"/>
              </a:ext>
            </a:extLst>
          </p:cNvPr>
          <p:cNvCxnSpPr>
            <a:endCxn id="67" idx="2"/>
          </p:cNvCxnSpPr>
          <p:nvPr/>
        </p:nvCxnSpPr>
        <p:spPr>
          <a:xfrm rot="16200000" flipH="1">
            <a:off x="8978037" y="3699784"/>
            <a:ext cx="852079" cy="815426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086DF0-D0A0-814D-36E3-6FEEAE017F17}"/>
              </a:ext>
            </a:extLst>
          </p:cNvPr>
          <p:cNvCxnSpPr>
            <a:stCxn id="67" idx="0"/>
            <a:endCxn id="63" idx="3"/>
          </p:cNvCxnSpPr>
          <p:nvPr/>
        </p:nvCxnSpPr>
        <p:spPr>
          <a:xfrm flipV="1">
            <a:off x="10351789" y="3679085"/>
            <a:ext cx="821491" cy="854452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FE98163-0E79-8000-EAD1-D69911231A71}"/>
              </a:ext>
            </a:extLst>
          </p:cNvPr>
          <p:cNvCxnSpPr>
            <a:cxnSpLocks/>
          </p:cNvCxnSpPr>
          <p:nvPr/>
        </p:nvCxnSpPr>
        <p:spPr>
          <a:xfrm>
            <a:off x="11293793" y="3408798"/>
            <a:ext cx="263494" cy="0"/>
          </a:xfrm>
          <a:prstGeom prst="straightConnector1">
            <a:avLst/>
          </a:prstGeom>
          <a:ln w="38100">
            <a:solidFill>
              <a:srgbClr val="F05A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5A2CC9-D664-412A-E710-AB90044F2B8B}"/>
              </a:ext>
            </a:extLst>
          </p:cNvPr>
          <p:cNvCxnSpPr>
            <a:cxnSpLocks/>
          </p:cNvCxnSpPr>
          <p:nvPr/>
        </p:nvCxnSpPr>
        <p:spPr>
          <a:xfrm>
            <a:off x="10202462" y="5650972"/>
            <a:ext cx="263494" cy="0"/>
          </a:xfrm>
          <a:prstGeom prst="straightConnector1">
            <a:avLst/>
          </a:prstGeom>
          <a:ln w="38100">
            <a:solidFill>
              <a:srgbClr val="6DC8D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3B6289-6EED-887C-364E-C504FD2F5E4A}"/>
              </a:ext>
            </a:extLst>
          </p:cNvPr>
          <p:cNvCxnSpPr>
            <a:cxnSpLocks/>
          </p:cNvCxnSpPr>
          <p:nvPr/>
        </p:nvCxnSpPr>
        <p:spPr>
          <a:xfrm>
            <a:off x="11294022" y="2278943"/>
            <a:ext cx="263494" cy="0"/>
          </a:xfrm>
          <a:prstGeom prst="straightConnector1">
            <a:avLst/>
          </a:prstGeom>
          <a:ln w="38100">
            <a:solidFill>
              <a:srgbClr val="9B4C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85" y="1589882"/>
            <a:ext cx="6120721" cy="4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2511517" y="1864680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Project Information</a:t>
            </a:r>
            <a:endParaRPr lang="en-CA" sz="1300" dirty="0">
              <a:latin typeface="+mj-lt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5A5227-7271-A02D-C4AB-5246F6353ED5}"/>
              </a:ext>
            </a:extLst>
          </p:cNvPr>
          <p:cNvSpPr txBox="1"/>
          <p:nvPr/>
        </p:nvSpPr>
        <p:spPr>
          <a:xfrm>
            <a:off x="2517633" y="3428226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library list</a:t>
            </a:r>
            <a:endParaRPr lang="en-CA" sz="13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EAA86-2F32-1948-4F5A-7748546E5087}"/>
              </a:ext>
            </a:extLst>
          </p:cNvPr>
          <p:cNvSpPr txBox="1"/>
          <p:nvPr/>
        </p:nvSpPr>
        <p:spPr>
          <a:xfrm>
            <a:off x="10434318" y="4088232"/>
            <a:ext cx="13132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Set build/compile command</a:t>
            </a:r>
            <a:endParaRPr lang="en-CA" sz="1300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10260018" y="2349576"/>
            <a:ext cx="166182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Standardized metadata format with variables (&amp;…)</a:t>
            </a:r>
            <a:endParaRPr lang="en-CA" sz="13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2517633" y="4723832"/>
            <a:ext cx="1343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build/compile environment</a:t>
            </a:r>
            <a:endParaRPr lang="en-CA" sz="1300" dirty="0">
              <a:latin typeface="+mj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2FF514-91B9-067B-E2C9-5A09C4B327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860777" y="5043170"/>
            <a:ext cx="965223" cy="269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1EA624-1946-C308-A716-7D4FA859A66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60776" y="3674448"/>
            <a:ext cx="939824" cy="36542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03634A-8DCC-0419-9537-BE5DD127B7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54660" y="2110902"/>
            <a:ext cx="961180" cy="3998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44590" y="2695825"/>
            <a:ext cx="4015428" cy="29490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8FEBD0-EF7C-FF76-E9C8-F81B3E5452F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749540" y="4434481"/>
            <a:ext cx="2684778" cy="76616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860B7-6281-02EC-DBC9-F9A0AF52322A}"/>
              </a:ext>
            </a:extLst>
          </p:cNvPr>
          <p:cNvSpPr txBox="1"/>
          <p:nvPr/>
        </p:nvSpPr>
        <p:spPr>
          <a:xfrm>
            <a:off x="4008585" y="5642869"/>
            <a:ext cx="612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 err="1">
                <a:solidFill>
                  <a:srgbClr val="1254FF"/>
                </a:solidFill>
                <a:latin typeface="+mj-lt"/>
              </a:rPr>
              <a:t>iproj.json</a:t>
            </a:r>
            <a:r>
              <a:rPr lang="en-CA" sz="1600" i="1" dirty="0">
                <a:solidFill>
                  <a:srgbClr val="1254FF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</p:spTree>
    <p:extLst>
      <p:ext uri="{BB962C8B-B14F-4D97-AF65-F5344CB8AC3E}">
        <p14:creationId xmlns:p14="http://schemas.microsoft.com/office/powerpoint/2010/main" val="3333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8898226" y="1409982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8938166" y="4522606"/>
            <a:ext cx="16261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Custom variable values so that each developer can customize build</a:t>
            </a:r>
            <a:endParaRPr lang="en-CA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AA10-1416-BD1D-2513-5DE56B4EB550}"/>
              </a:ext>
            </a:extLst>
          </p:cNvPr>
          <p:cNvSpPr txBox="1"/>
          <p:nvPr/>
        </p:nvSpPr>
        <p:spPr>
          <a:xfrm>
            <a:off x="4809509" y="3372065"/>
            <a:ext cx="2106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.ibmi.json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0889-1EBC-B9E7-08BF-D203D53AC55A}"/>
              </a:ext>
            </a:extLst>
          </p:cNvPr>
          <p:cNvSpPr txBox="1"/>
          <p:nvPr/>
        </p:nvSpPr>
        <p:spPr>
          <a:xfrm>
            <a:off x="4802560" y="577378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C45C-3E04-9A88-7A8E-D942A19F0B6A}"/>
              </a:ext>
            </a:extLst>
          </p:cNvPr>
          <p:cNvSpPr txBox="1"/>
          <p:nvPr/>
        </p:nvSpPr>
        <p:spPr>
          <a:xfrm>
            <a:off x="8938165" y="2717200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EBCDIC encoding for compiler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69F8FD-001D-FAFA-C67C-9DBBBC62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19" y="1265307"/>
            <a:ext cx="2989666" cy="2085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8111E6-51E1-40C5-9C9A-4826A62E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496" y="4182637"/>
            <a:ext cx="4036110" cy="1572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7DBD5-0ECC-F753-5FB0-DAE984D94BF6}"/>
              </a:ext>
            </a:extLst>
          </p:cNvPr>
          <p:cNvCxnSpPr>
            <a:cxnSpLocks/>
          </p:cNvCxnSpPr>
          <p:nvPr/>
        </p:nvCxnSpPr>
        <p:spPr>
          <a:xfrm flipH="1" flipV="1">
            <a:off x="7234238" y="2826068"/>
            <a:ext cx="1703927" cy="13544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48D2C-CA43-73F7-0C2E-9040F104123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880606" y="4966025"/>
            <a:ext cx="1057560" cy="282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52335" y="1656204"/>
            <a:ext cx="1645891" cy="93650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3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5565</TotalTime>
  <Words>1455</Words>
  <Application>Microsoft Office PowerPoint</Application>
  <PresentationFormat>Widescreen</PresentationFormat>
  <Paragraphs>367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Building on IBM i is hard…</vt:lpstr>
      <vt:lpstr>How do IBM i Projects and Bob overcome this?</vt:lpstr>
      <vt:lpstr>Let's use a different (but similar) file system</vt:lpstr>
      <vt:lpstr>Unlock source control with Git</vt:lpstr>
      <vt:lpstr>Projects that self-describe how to build themselves!?</vt:lpstr>
      <vt:lpstr>Projects that self-describe how to build themselves!?</vt:lpstr>
      <vt:lpstr>Projects that self-describe how to build themselves!?</vt:lpstr>
      <vt:lpstr>Projects that self-describe how to build themselves!?</vt:lpstr>
      <vt:lpstr>Build and Compile Process</vt:lpstr>
      <vt:lpstr>Ins and Outs of 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 and Compile</vt:lpstr>
      <vt:lpstr>Run Actions</vt:lpstr>
      <vt:lpstr>View Diagnostics</vt:lpstr>
      <vt:lpstr>View Job Logs</vt:lpstr>
      <vt:lpstr>Integration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69</cp:revision>
  <dcterms:created xsi:type="dcterms:W3CDTF">2021-01-11T03:24:53Z</dcterms:created>
  <dcterms:modified xsi:type="dcterms:W3CDTF">2024-09-06T18:21:02Z</dcterms:modified>
</cp:coreProperties>
</file>