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6616" r:id="rId1"/>
  </p:sldMasterIdLst>
  <p:notesMasterIdLst>
    <p:notesMasterId r:id="rId54"/>
  </p:notesMasterIdLst>
  <p:handoutMasterIdLst>
    <p:handoutMasterId r:id="rId55"/>
  </p:handoutMasterIdLst>
  <p:sldIdLst>
    <p:sldId id="2142534296" r:id="rId2"/>
    <p:sldId id="2142534305" r:id="rId3"/>
    <p:sldId id="2142534323" r:id="rId4"/>
    <p:sldId id="2142534377" r:id="rId5"/>
    <p:sldId id="2142534376" r:id="rId6"/>
    <p:sldId id="2142534372" r:id="rId7"/>
    <p:sldId id="2142534380" r:id="rId8"/>
    <p:sldId id="2142534381" r:id="rId9"/>
    <p:sldId id="2142534398" r:id="rId10"/>
    <p:sldId id="2142534385" r:id="rId11"/>
    <p:sldId id="2142534391" r:id="rId12"/>
    <p:sldId id="2142534373" r:id="rId13"/>
    <p:sldId id="2142534382" r:id="rId14"/>
    <p:sldId id="2142534418" r:id="rId15"/>
    <p:sldId id="2142534383" r:id="rId16"/>
    <p:sldId id="2142534384" r:id="rId17"/>
    <p:sldId id="2142534392" r:id="rId18"/>
    <p:sldId id="2142534394" r:id="rId19"/>
    <p:sldId id="2142534395" r:id="rId20"/>
    <p:sldId id="2142534399" r:id="rId21"/>
    <p:sldId id="2142534400" r:id="rId22"/>
    <p:sldId id="2142534401" r:id="rId23"/>
    <p:sldId id="2142534402" r:id="rId24"/>
    <p:sldId id="2142534403" r:id="rId25"/>
    <p:sldId id="2142534404" r:id="rId26"/>
    <p:sldId id="2142534405" r:id="rId27"/>
    <p:sldId id="2142534407" r:id="rId28"/>
    <p:sldId id="2142534406" r:id="rId29"/>
    <p:sldId id="2142534408" r:id="rId30"/>
    <p:sldId id="2142534374" r:id="rId31"/>
    <p:sldId id="2142534410" r:id="rId32"/>
    <p:sldId id="2142534411" r:id="rId33"/>
    <p:sldId id="2142534368" r:id="rId34"/>
    <p:sldId id="2142534409" r:id="rId35"/>
    <p:sldId id="2142534370" r:id="rId36"/>
    <p:sldId id="2142534396" r:id="rId37"/>
    <p:sldId id="2142534375" r:id="rId38"/>
    <p:sldId id="2142534416" r:id="rId39"/>
    <p:sldId id="2142534417" r:id="rId40"/>
    <p:sldId id="2142534393" r:id="rId41"/>
    <p:sldId id="2142534419" r:id="rId42"/>
    <p:sldId id="2142534412" r:id="rId43"/>
    <p:sldId id="2142534420" r:id="rId44"/>
    <p:sldId id="2142534397" r:id="rId45"/>
    <p:sldId id="2142534413" r:id="rId46"/>
    <p:sldId id="2142534414" r:id="rId47"/>
    <p:sldId id="2142534415" r:id="rId48"/>
    <p:sldId id="2142534390" r:id="rId49"/>
    <p:sldId id="2142534367" r:id="rId50"/>
    <p:sldId id="2142534340" r:id="rId51"/>
    <p:sldId id="2626" r:id="rId52"/>
    <p:sldId id="2142534301" r:id="rId53"/>
  </p:sldIdLst>
  <p:sldSz cx="12192000" cy="6858000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1pPr>
    <a:lvl2pPr marL="457189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2pPr>
    <a:lvl3pPr marL="914377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3pPr>
    <a:lvl4pPr marL="1371566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4pPr>
    <a:lvl5pPr marL="1828754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5pPr>
    <a:lvl6pPr marL="2285943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6pPr>
    <a:lvl7pPr marL="2743131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7pPr>
    <a:lvl8pPr marL="3200320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8pPr>
    <a:lvl9pPr marL="3657509" algn="l" defTabSz="914377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389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hiddenSlides="1"/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670FF"/>
    <a:srgbClr val="F05A28"/>
    <a:srgbClr val="FFB600"/>
    <a:srgbClr val="244EFF"/>
    <a:srgbClr val="1254FF"/>
    <a:srgbClr val="9B4C9C"/>
    <a:srgbClr val="6DC8D7"/>
    <a:srgbClr val="4E87C0"/>
    <a:srgbClr val="244E95"/>
    <a:srgbClr val="387F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38" autoAdjust="0"/>
    <p:restoredTop sz="92978" autoAdjust="0"/>
  </p:normalViewPr>
  <p:slideViewPr>
    <p:cSldViewPr snapToGrid="0">
      <p:cViewPr varScale="1">
        <p:scale>
          <a:sx n="99" d="100"/>
          <a:sy n="99" d="100"/>
        </p:scale>
        <p:origin x="228" y="78"/>
      </p:cViewPr>
      <p:guideLst>
        <p:guide orient="horz" pos="2160"/>
        <p:guide pos="3840"/>
        <p:guide pos="3891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50" d="100"/>
        <a:sy n="50" d="100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036" y="9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heme" Target="theme/theme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viewProps" Target="view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A71C4C-FF3F-0C4F-8795-A2475369391B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8C8FA6-76A5-8E40-8BFE-0F3985BCA30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4915178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pPr>
              <a:defRPr/>
            </a:pPr>
            <a:fld id="{575E4D0F-365E-634C-91A3-A7A1E50E5DCF}" type="datetime1">
              <a:rPr lang="en-US" smtClean="0"/>
              <a:t>10/28/2024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73575"/>
            <a:ext cx="5607050" cy="3660775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6725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pPr>
              <a:defRPr/>
            </a:pPr>
            <a:fld id="{A7F235BB-2532-4321-A1BC-BCA4D9D1C26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94495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89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77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66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54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235BB-2532-4321-A1BC-BCA4D9D1C26A}" type="slidenum">
              <a:rPr lang="en-US" smtClean="0"/>
              <a:pPr>
                <a:defRPr/>
              </a:pPr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8171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A7F235BB-2532-4321-A1BC-BCA4D9D1C26A}" type="slidenum">
              <a:rPr lang="en-US" smtClean="0"/>
              <a:pPr>
                <a:defRPr/>
              </a:pPr>
              <a:t>49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20594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6.svg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3" name="Picture 12" descr="A black and white logo&#10;&#10;Description automatically generated">
            <a:extLst>
              <a:ext uri="{FF2B5EF4-FFF2-40B4-BE49-F238E27FC236}">
                <a16:creationId xmlns:a16="http://schemas.microsoft.com/office/drawing/2014/main" id="{1D831F22-FA3A-D57A-45FA-41418B0D3C1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00017" y="2326384"/>
            <a:ext cx="2651682" cy="1504606"/>
          </a:xfrm>
          <a:prstGeom prst="rect">
            <a:avLst/>
          </a:prstGeom>
        </p:spPr>
      </p:pic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F9F9E90-2CBC-160C-A456-B82ED3D2D56D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227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695C22D1-A9D3-948F-32F8-6DC8521269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279167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B98BC-539F-B355-1AD7-A6DB5727F53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6038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E870BD-D606-E12D-38CF-F8B8950A13A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086303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9CAB283C-4D7C-B92A-C063-44E9DD38AD8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823930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6" y="223103"/>
            <a:ext cx="10180313" cy="415631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293689" y="832103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>
              <a:defRPr sz="1800">
                <a:latin typeface="Arial"/>
                <a:cs typeface="Arial"/>
              </a:defRPr>
            </a:lvl1pPr>
            <a:lvl2pPr>
              <a:defRPr sz="1800">
                <a:latin typeface="Arial"/>
                <a:cs typeface="Arial"/>
              </a:defRPr>
            </a:lvl2pPr>
            <a:lvl3pPr>
              <a:defRPr sz="1800">
                <a:latin typeface="Arial"/>
                <a:cs typeface="Arial"/>
              </a:defRPr>
            </a:lvl3pPr>
            <a:lvl4pPr>
              <a:defRPr sz="1800">
                <a:latin typeface="Arial"/>
                <a:cs typeface="Arial"/>
              </a:defRPr>
            </a:lvl4pPr>
            <a:lvl5pPr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D5EFA40-F3E6-E1DD-4087-2D2E2D76B9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6383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5E54ED0F-9EF5-3A2A-A48F-864020C3106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275537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C10BA43D-0E52-1935-1DCB-E424DD430A9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383987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- not for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7"/>
            <a:ext cx="10175766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C662963E-CB68-80F5-7A98-4FA4326E54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601615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E879A0EC-581D-0E13-472B-DA750CA32E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89840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0DD593BE-1E80-1AEB-0F86-F4FD051639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174506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2021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74C814B-C0E5-19B7-36B2-339859D9829A}"/>
              </a:ext>
            </a:extLst>
          </p:cNvPr>
          <p:cNvSpPr/>
          <p:nvPr userDrawn="1"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6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 hasCustomPrompt="1"/>
          </p:nvPr>
        </p:nvSpPr>
        <p:spPr>
          <a:xfrm>
            <a:off x="304802" y="896176"/>
            <a:ext cx="5486401" cy="1249719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 b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Presentation Title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1191751" y="6273803"/>
            <a:ext cx="695452" cy="281940"/>
          </a:xfrm>
          <a:prstGeom prst="rect">
            <a:avLst/>
          </a:prstGeom>
        </p:spPr>
      </p:pic>
      <p:sp>
        <p:nvSpPr>
          <p:cNvPr id="6" name="Text Placeholder 15"/>
          <p:cNvSpPr>
            <a:spLocks noGrp="1"/>
          </p:cNvSpPr>
          <p:nvPr>
            <p:ph type="body" sz="quarter" idx="14" hasCustomPrompt="1"/>
          </p:nvPr>
        </p:nvSpPr>
        <p:spPr>
          <a:xfrm>
            <a:off x="304033" y="3344843"/>
            <a:ext cx="4974263" cy="435932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buFontTx/>
              <a:buNone/>
              <a:defRPr baseline="0"/>
            </a:lvl1pPr>
          </a:lstStyle>
          <a:p>
            <a:pPr lvl="0"/>
            <a:r>
              <a:rPr lang="en-US" dirty="0"/>
              <a:t>Click to Add Your Name, title, email, </a:t>
            </a:r>
            <a:r>
              <a:rPr lang="en-US" dirty="0" err="1"/>
              <a:t>etc</a:t>
            </a:r>
            <a:endParaRPr lang="en-US" dirty="0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FC8EE377-7754-E11F-C876-3597E7C5D0A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677152" y="2307955"/>
            <a:ext cx="2705097" cy="1528204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68A6CBC8-E31F-2BFA-5BF3-608C299296DA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9491" y="3742521"/>
            <a:ext cx="2057400" cy="76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788428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bulleted list left, image on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E404AE-3037-EA4C-8316-CDEF47086DC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791200" y="0"/>
            <a:ext cx="6400800" cy="68580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dirty="0"/>
              <a:t>Insert image here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0902C1C-BD78-1AA4-00C8-9109FF37DE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29431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losing IBM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5" name="Picture 4" descr="ibm_gry.png"/>
          <p:cNvPicPr>
            <a:picLocks noChangeAspect="1"/>
          </p:cNvPicPr>
          <p:nvPr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234604" y="2914870"/>
            <a:ext cx="1730144" cy="701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056977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240EE0B4-00C1-A9AA-8F7C-78528CC3BB1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49677474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Graphic 5">
            <a:extLst>
              <a:ext uri="{FF2B5EF4-FFF2-40B4-BE49-F238E27FC236}">
                <a16:creationId xmlns:a16="http://schemas.microsoft.com/office/drawing/2014/main" id="{E1889F7D-7E76-8863-FE5F-7534A9F515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05223406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C2A06584-4A8D-70B2-1AA4-0295EACC0C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1636673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3F93212-52AA-6E42-90F9-2D18C280B9D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B8B7290-E609-FE2A-C98F-1469A1D578F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842374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2BC80EF-5DBF-BF25-8DE9-8C904DC3442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11640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8BD02337-AECD-27CC-0491-B67FFB644C6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8864426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5BC8BC3-D36B-925A-0413-23D35BBA78E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376846234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with 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2021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06D4300-02F4-F1EF-D576-0B7C50BFA3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34725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" name="Picture 3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3E2FD141-8134-F3DB-E476-8FADEF4ACE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879F3420-6D52-3D30-094D-4B781CE6D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1687571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54326FA1-EB48-8D63-F60D-9CB5E22D63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467751" y="7992"/>
            <a:ext cx="1697818" cy="85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294446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342A2AE-3E39-0B5D-3C8D-5F1043BCE4E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84999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5DF66989-43F4-A600-E0B2-72AF31ED5D7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8971853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nk black background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304E58AF-CE28-8D40-9BAE-3A4BBBC7C20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10896" y="219457"/>
            <a:ext cx="10271611" cy="3943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solidFill>
                  <a:schemeClr val="bg2"/>
                </a:solidFill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0C2204A0-77F8-AF40-BF6C-2FB507C5818A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11473226" cy="5414147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5FB17A2-8250-CC44-A958-462177DF7E12}"/>
              </a:ext>
            </a:extLst>
          </p:cNvPr>
          <p:cNvSpPr/>
          <p:nvPr userDrawn="1"/>
        </p:nvSpPr>
        <p:spPr>
          <a:xfrm>
            <a:off x="3704367" y="6696693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BBA6569A-B3E2-406F-FCD4-26348201909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0634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CF54C9BD-2141-0C1B-D066-32EFCAE59A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1543777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Graphic 1">
            <a:extLst>
              <a:ext uri="{FF2B5EF4-FFF2-40B4-BE49-F238E27FC236}">
                <a16:creationId xmlns:a16="http://schemas.microsoft.com/office/drawing/2014/main" id="{876CD34B-B673-84BF-EA5A-E903F8F787B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61309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9900196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&amp; 2 bulleted lists, 1st bullet b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10897" y="223103"/>
            <a:ext cx="10226474" cy="526571"/>
          </a:xfrm>
          <a:prstGeom prst="rect">
            <a:avLst/>
          </a:prstGeom>
        </p:spPr>
        <p:txBody>
          <a:bodyPr vert="horz" lIns="0" tIns="0" rIns="0" bIns="0" rtlCol="0" anchor="ctr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10" name="Text Placeholder 6"/>
          <p:cNvSpPr>
            <a:spLocks noGrp="1"/>
          </p:cNvSpPr>
          <p:nvPr>
            <p:ph type="body" sz="quarter" idx="14" hasCustomPrompt="1"/>
          </p:nvPr>
        </p:nvSpPr>
        <p:spPr>
          <a:xfrm>
            <a:off x="6400800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>
                <a:latin typeface="Arial"/>
                <a:cs typeface="Arial"/>
              </a:defRPr>
            </a:lvl1pPr>
            <a:lvl2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8418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95320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126024" indent="-285750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Text Placeholder 6"/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486400" cy="5253551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FontTx/>
              <a:buNone/>
              <a:defRPr sz="1800" b="1" i="0" baseline="0">
                <a:latin typeface="Arial"/>
                <a:cs typeface="Arial"/>
              </a:defRPr>
            </a:lvl1pPr>
            <a:lvl2pPr marL="230706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2pPr>
            <a:lvl3pPr marL="52914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3pPr>
            <a:lvl4pPr marL="833926" indent="-22435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4pPr>
            <a:lvl5pPr marL="1070980" indent="-230706">
              <a:lnSpc>
                <a:spcPct val="100000"/>
              </a:lnSpc>
              <a:buFont typeface="Arial" panose="020B0604020202020204" pitchFamily="34" charset="0"/>
              <a:buChar char="•"/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736B9D94-C60C-2E78-9539-1E758871A13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984452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9" name="Picture 8" descr="A black and white logo&#10;&#10;Description automatically generated">
            <a:extLst>
              <a:ext uri="{FF2B5EF4-FFF2-40B4-BE49-F238E27FC236}">
                <a16:creationId xmlns:a16="http://schemas.microsoft.com/office/drawing/2014/main" id="{E1C17DA0-170C-5390-C3C5-18A71EE0876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9762545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3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5F1C5A5E-218B-BC39-04F0-C0BA69E05B6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448596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E7C59DB1-FC9C-849C-E343-FD25C3FD96D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95659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phic 7">
            <a:extLst>
              <a:ext uri="{FF2B5EF4-FFF2-40B4-BE49-F238E27FC236}">
                <a16:creationId xmlns:a16="http://schemas.microsoft.com/office/drawing/2014/main" id="{A9DDAFE0-8F15-5E46-5CAE-A71684960EA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5357909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-2" y="-1501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17767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67BE2597-090E-994C-8A4C-1B9CD4D51AF4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6073A81-F155-674F-A008-156E5E806C9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86985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55FF0B22-C17B-5711-6B41-3813303D193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8230033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Picture 6" descr="A black and white logo&#10;&#10;Description automatically generated">
            <a:extLst>
              <a:ext uri="{FF2B5EF4-FFF2-40B4-BE49-F238E27FC236}">
                <a16:creationId xmlns:a16="http://schemas.microsoft.com/office/drawing/2014/main" id="{F65938A9-3541-91F7-C413-DBF835C25A1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977302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685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28A9F702-C36B-A252-EB3F-D45278B773B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632154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C4F9124B-137D-BE00-37DF-B2F1D04C9E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19770159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 &amp; black insert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1F05D3F-22BE-A748-896C-E9C47D78DAF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ED2531A-EFBA-4F44-9CAC-A75EB29D844F}"/>
              </a:ext>
            </a:extLst>
          </p:cNvPr>
          <p:cNvSpPr/>
          <p:nvPr userDrawn="1"/>
        </p:nvSpPr>
        <p:spPr>
          <a:xfrm>
            <a:off x="0" y="0"/>
            <a:ext cx="12192000" cy="1271016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73FF2-8123-EA44-B6EF-40ADFAB35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154365" cy="413799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6">
            <a:extLst>
              <a:ext uri="{FF2B5EF4-FFF2-40B4-BE49-F238E27FC236}">
                <a16:creationId xmlns:a16="http://schemas.microsoft.com/office/drawing/2014/main" id="{51B30FB2-6C47-774D-B329-4B3536A0C5B5}"/>
              </a:ext>
            </a:extLst>
          </p:cNvPr>
          <p:cNvSpPr>
            <a:spLocks noGrp="1"/>
          </p:cNvSpPr>
          <p:nvPr>
            <p:ph sz="quarter" idx="19" hasCustomPrompt="1"/>
          </p:nvPr>
        </p:nvSpPr>
        <p:spPr>
          <a:xfrm>
            <a:off x="8721980" y="3810000"/>
            <a:ext cx="3474720" cy="3063918"/>
          </a:xfrm>
          <a:prstGeom prst="rect">
            <a:avLst/>
          </a:prstGeom>
          <a:solidFill>
            <a:schemeClr val="tx1"/>
          </a:solidFill>
        </p:spPr>
        <p:txBody>
          <a:bodyPr lIns="304792" tIns="207259" rIns="304792" bIns="304792"/>
          <a:lstStyle>
            <a:lvl1pPr>
              <a:defRPr sz="2100">
                <a:solidFill>
                  <a:schemeClr val="bg2"/>
                </a:solidFill>
              </a:defRPr>
            </a:lvl1pPr>
            <a:lvl2pPr>
              <a:defRPr sz="2100">
                <a:solidFill>
                  <a:schemeClr val="bg2"/>
                </a:solidFill>
              </a:defRPr>
            </a:lvl2pPr>
            <a:lvl3pPr>
              <a:defRPr sz="2100">
                <a:solidFill>
                  <a:schemeClr val="bg2"/>
                </a:solidFill>
              </a:defRPr>
            </a:lvl3pPr>
            <a:lvl4pPr>
              <a:defRPr sz="2100">
                <a:solidFill>
                  <a:schemeClr val="bg2"/>
                </a:solidFill>
              </a:defRPr>
            </a:lvl4pPr>
            <a:lvl5pPr>
              <a:defRPr sz="21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dirty="0"/>
              <a:t>Click to edit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Picture Placeholder 7">
            <a:extLst>
              <a:ext uri="{FF2B5EF4-FFF2-40B4-BE49-F238E27FC236}">
                <a16:creationId xmlns:a16="http://schemas.microsoft.com/office/drawing/2014/main" id="{1A8F1C1F-BCF4-E340-8E09-158FE4A3E169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1" y="1286933"/>
            <a:ext cx="12192001" cy="5571067"/>
          </a:xfrm>
          <a:prstGeom prst="rect">
            <a:avLst/>
          </a:prstGeo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172F69B0-3568-5491-5895-61F6B5920AD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980166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406FE4C5-A7F8-00EA-18CB-1CA76CB6BAA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046133174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2001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A0BFF5B-FFF3-EEC5-043B-119DEEBD9E7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9066054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ck title bar &amp;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0D720B1-0C52-3911-0A8A-18242F23B1F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947378877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ck title bar &amp; imag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-1" y="1056069"/>
            <a:ext cx="12192001" cy="5801931"/>
          </a:xfrm>
        </p:spPr>
        <p:txBody>
          <a:bodyPr/>
          <a:lstStyle/>
          <a:p>
            <a:r>
              <a:rPr lang="en-US" dirty="0"/>
              <a:t>Click icon to add picture</a:t>
            </a:r>
          </a:p>
        </p:txBody>
      </p:sp>
      <p:sp>
        <p:nvSpPr>
          <p:cNvPr id="7" name="Title 5">
            <a:extLst>
              <a:ext uri="{FF2B5EF4-FFF2-40B4-BE49-F238E27FC236}">
                <a16:creationId xmlns:a16="http://schemas.microsoft.com/office/drawing/2014/main" id="{4B73CFD5-0323-6C48-B201-6204E629B99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-1" y="-1"/>
            <a:ext cx="12191999" cy="1056070"/>
          </a:xfrm>
          <a:solidFill>
            <a:schemeClr val="tx1"/>
          </a:solidFill>
        </p:spPr>
        <p:txBody>
          <a:bodyPr lIns="304792" tIns="268217" rIns="304792" bIns="304792"/>
          <a:lstStyle>
            <a:lvl1pPr>
              <a:defRPr sz="2800" baseline="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4C7E4B2B-4CBD-1785-1A76-D8C64FF9132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253394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26480" y="0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71432" y="0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itle Placeholder 1">
            <a:extLst>
              <a:ext uri="{FF2B5EF4-FFF2-40B4-BE49-F238E27FC236}">
                <a16:creationId xmlns:a16="http://schemas.microsoft.com/office/drawing/2014/main" id="{8F83DBD2-00A3-854E-96F6-5E38FF4C0458}"/>
              </a:ext>
            </a:extLst>
          </p:cNvPr>
          <p:cNvSpPr txBox="1">
            <a:spLocks/>
          </p:cNvSpPr>
          <p:nvPr userDrawn="1"/>
        </p:nvSpPr>
        <p:spPr>
          <a:xfrm>
            <a:off x="310897" y="219456"/>
            <a:ext cx="5480303" cy="388127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algn="l" defTabSz="60957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2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</a:lstStyle>
          <a:p>
            <a:pPr fontAlgn="auto">
              <a:spcAft>
                <a:spcPts val="0"/>
              </a:spcAft>
            </a:pPr>
            <a:r>
              <a:rPr lang="en-US" dirty="0"/>
              <a:t>Click to edit Slide Title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AA9F01EB-A423-5742-9F6B-9BD2B204E813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10896" y="832104"/>
            <a:ext cx="5348499" cy="5786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9306798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B2CD0D1E-6CA6-18E1-141E-06679FB23D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08812" y="221657"/>
            <a:ext cx="10210800" cy="442486"/>
          </a:xfrm>
          <a:prstGeom prst="rect">
            <a:avLst/>
          </a:prstGeom>
        </p:spPr>
        <p:txBody>
          <a:bodyPr/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dirty="0"/>
              <a:t>Click to edit Slide Title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7860924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sight, text,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1"/>
          <p:cNvSpPr>
            <a:spLocks noGrp="1"/>
          </p:cNvSpPr>
          <p:nvPr>
            <p:ph sz="quarter" idx="17"/>
          </p:nvPr>
        </p:nvSpPr>
        <p:spPr>
          <a:xfrm>
            <a:off x="6131052" y="-1"/>
            <a:ext cx="3044952" cy="3429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sz="quarter" idx="18"/>
          </p:nvPr>
        </p:nvSpPr>
        <p:spPr>
          <a:xfrm>
            <a:off x="9181881" y="-1"/>
            <a:ext cx="3054096" cy="3429000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9"/>
          </p:nvPr>
        </p:nvSpPr>
        <p:spPr>
          <a:xfrm>
            <a:off x="6126480" y="3429000"/>
            <a:ext cx="6099048" cy="3429000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86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71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50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00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67" indent="-231632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47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86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250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642" indent="-172881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9395FB3-9C97-154F-86B2-7E381B95126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2C2BC28-3D8F-4848-85C9-A1B154F68C80}"/>
              </a:ext>
            </a:extLst>
          </p:cNvPr>
          <p:cNvSpPr/>
          <p:nvPr userDrawn="1"/>
        </p:nvSpPr>
        <p:spPr>
          <a:xfrm>
            <a:off x="0" y="-1"/>
            <a:ext cx="6126480" cy="6858001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6D1B323F-CBFC-9F4D-B6C1-905775A47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7" y="219456"/>
            <a:ext cx="5477256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5" name="Text Placeholder 6">
            <a:extLst>
              <a:ext uri="{FF2B5EF4-FFF2-40B4-BE49-F238E27FC236}">
                <a16:creationId xmlns:a16="http://schemas.microsoft.com/office/drawing/2014/main" id="{D0A69A66-003D-5B41-8BAF-49BF0C0C8DC1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310896" y="832104"/>
            <a:ext cx="5477256" cy="560320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ED73F77-936A-0D42-BF6B-FA42F36D0C9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83423907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Picture 3" descr="A black and white logo&#10;&#10;Description automatically generated">
            <a:extLst>
              <a:ext uri="{FF2B5EF4-FFF2-40B4-BE49-F238E27FC236}">
                <a16:creationId xmlns:a16="http://schemas.microsoft.com/office/drawing/2014/main" id="{EAB59F22-63CC-4768-E836-A0B001D3595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932712900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74FEB824-21AB-3145-A3C7-4ADA36A4BA1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166788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8BA616A4-C36A-B95E-9391-9B7E2C0F1F1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93609639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Large title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-1" y="0"/>
            <a:ext cx="12191999" cy="3429000"/>
          </a:xfrm>
          <a:solidFill>
            <a:schemeClr val="tx1"/>
          </a:solidFill>
        </p:spPr>
        <p:txBody>
          <a:bodyPr lIns="228600" tIns="155448" rIns="228600" bIns="228600"/>
          <a:lstStyle>
            <a:lvl1pPr>
              <a:defRPr sz="6400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BC6D397-596E-9041-B49E-7725CFE51447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D27ACF1B-469A-3FCA-68DF-9F5527E4D2A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8043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17" name="Picture 16" descr="A black and white logo&#10;&#10;Description automatically generated">
            <a:extLst>
              <a:ext uri="{FF2B5EF4-FFF2-40B4-BE49-F238E27FC236}">
                <a16:creationId xmlns:a16="http://schemas.microsoft.com/office/drawing/2014/main" id="{810DA460-CE90-2827-09D3-0672C3C315A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1404" y="86261"/>
            <a:ext cx="1292265" cy="73325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65636412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61EBB3C9-F565-1B74-21D3-03B85EA72C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62062" y="71437"/>
            <a:ext cx="1340397" cy="757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37011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E7A34A3B-DAD6-8340-9A21-8F1B221CF50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5929699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with text &amp; 4 blue box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174AF19-2F04-CE44-8699-ED2DE424CB45}"/>
              </a:ext>
            </a:extLst>
          </p:cNvPr>
          <p:cNvSpPr/>
          <p:nvPr userDrawn="1"/>
        </p:nvSpPr>
        <p:spPr>
          <a:xfrm>
            <a:off x="0" y="-1"/>
            <a:ext cx="12192000" cy="3428999"/>
          </a:xfrm>
          <a:prstGeom prst="rect">
            <a:avLst/>
          </a:prstGeom>
          <a:solidFill>
            <a:schemeClr val="tx1"/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US" sz="1200" dirty="0">
              <a:solidFill>
                <a:srgbClr val="FFFFFF"/>
              </a:solidFill>
              <a:latin typeface="Arial"/>
              <a:cs typeface="Arial"/>
            </a:endParaRP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2B12783-095D-B053-B0E7-EB2459705C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43491" y="209574"/>
            <a:ext cx="1377816" cy="510302"/>
          </a:xfrm>
          <a:prstGeom prst="rect">
            <a:avLst/>
          </a:prstGeom>
        </p:spPr>
      </p:pic>
      <p:sp>
        <p:nvSpPr>
          <p:cNvPr id="8" name="Content Placeholder 7"/>
          <p:cNvSpPr>
            <a:spLocks noGrp="1"/>
          </p:cNvSpPr>
          <p:nvPr>
            <p:ph sz="quarter" idx="15" hasCustomPrompt="1"/>
          </p:nvPr>
        </p:nvSpPr>
        <p:spPr>
          <a:xfrm>
            <a:off x="9137902" y="3429000"/>
            <a:ext cx="3054096" cy="3429000"/>
          </a:xfrm>
          <a:prstGeom prst="rect">
            <a:avLst/>
          </a:prstGeom>
          <a:solidFill>
            <a:schemeClr val="accent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Content Placeholder 9"/>
          <p:cNvSpPr>
            <a:spLocks noGrp="1"/>
          </p:cNvSpPr>
          <p:nvPr>
            <p:ph sz="quarter" idx="16" hasCustomPrompt="1"/>
          </p:nvPr>
        </p:nvSpPr>
        <p:spPr>
          <a:xfrm>
            <a:off x="6095998" y="3429000"/>
            <a:ext cx="3044952" cy="3429000"/>
          </a:xfrm>
          <a:prstGeom prst="rect">
            <a:avLst/>
          </a:prstGeom>
          <a:solidFill>
            <a:schemeClr val="accent3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quarter" idx="17" hasCustomPrompt="1"/>
          </p:nvPr>
        </p:nvSpPr>
        <p:spPr>
          <a:xfrm>
            <a:off x="3052571" y="3429000"/>
            <a:ext cx="3044952" cy="3429000"/>
          </a:xfrm>
          <a:prstGeom prst="rect">
            <a:avLst/>
          </a:prstGeom>
          <a:solidFill>
            <a:schemeClr val="accent2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8" hasCustomPrompt="1"/>
          </p:nvPr>
        </p:nvSpPr>
        <p:spPr>
          <a:xfrm>
            <a:off x="0" y="3429000"/>
            <a:ext cx="3054096" cy="3429000"/>
          </a:xfrm>
          <a:prstGeom prst="rect">
            <a:avLst/>
          </a:prstGeom>
          <a:solidFill>
            <a:schemeClr val="bg1"/>
          </a:solidFill>
        </p:spPr>
        <p:txBody>
          <a:bodyPr vert="horz" lIns="0" tIns="0" rIns="0" bIns="0" rtlCol="0">
            <a:noAutofit/>
          </a:bodyPr>
          <a:lstStyle>
            <a:lvl1pPr marL="0" indent="0" algn="l" defTabSz="609585" rtl="0" eaLnBrk="1" latinLnBrk="0" hangingPunct="1">
              <a:lnSpc>
                <a:spcPct val="100000"/>
              </a:lnSpc>
              <a:spcBef>
                <a:spcPts val="0"/>
              </a:spcBef>
              <a:buFont typeface="Arial"/>
              <a:buNone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30712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529153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3946" indent="-224361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1007" indent="-230712" algn="l" defTabSz="609585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335271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301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886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470" indent="-304792" algn="l" defTabSz="609585" rtl="0" eaLnBrk="1" latinLnBrk="0" hangingPunct="1">
              <a:spcBef>
                <a:spcPct val="20000"/>
              </a:spcBef>
              <a:buFont typeface="Arial"/>
              <a:buChar char="•"/>
              <a:defRPr sz="26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D0BE6F14-FF48-0F4F-A8AA-2E3F25371E4A}" type="slidenum">
              <a:rPr lang="en-US" smtClean="0">
                <a:solidFill>
                  <a:srgbClr val="FFFFFF"/>
                </a:solidFill>
              </a:rPr>
              <a:pPr/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7DBEE715-5791-F048-9416-49E98CD65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0896" y="219456"/>
            <a:ext cx="10271611" cy="45778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374EF8AF-37E2-414C-A114-F7420B0077BF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10896" y="832104"/>
            <a:ext cx="11041466" cy="2357083"/>
          </a:xfrm>
          <a:prstGeom prst="rect">
            <a:avLst/>
          </a:prstGeom>
        </p:spPr>
        <p:txBody>
          <a:bodyPr/>
          <a:lstStyle>
            <a:lvl1pPr marL="342900" indent="-342900">
              <a:lnSpc>
                <a:spcPct val="100000"/>
              </a:lnSpc>
              <a:buFont typeface="Arial"/>
              <a:buChar char="•"/>
              <a:defRPr sz="2000">
                <a:solidFill>
                  <a:schemeClr val="bg2"/>
                </a:solidFill>
                <a:latin typeface="Arial"/>
                <a:cs typeface="Arial"/>
              </a:defRPr>
            </a:lvl1pPr>
            <a:lvl2pPr marL="740664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2000">
                <a:solidFill>
                  <a:schemeClr val="bg2"/>
                </a:solidFill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1D711F6-2D4A-5F48-841F-7D3D77D9EC8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2939100756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oxes; title &amp; others - image or text remainder image or bulleted lis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>
          <a:xfrm>
            <a:off x="0" y="-5"/>
            <a:ext cx="6096000" cy="3429001"/>
          </a:xfrm>
          <a:solidFill>
            <a:srgbClr val="0530AD"/>
          </a:solidFill>
        </p:spPr>
        <p:txBody>
          <a:bodyPr lIns="210312" tIns="201168" rIns="228600" bIns="228600"/>
          <a:lstStyle>
            <a:lvl1pPr>
              <a:defRPr>
                <a:solidFill>
                  <a:schemeClr val="bg2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Content Placeholder 1"/>
          <p:cNvSpPr>
            <a:spLocks noGrp="1"/>
          </p:cNvSpPr>
          <p:nvPr>
            <p:ph sz="quarter" idx="17"/>
          </p:nvPr>
        </p:nvSpPr>
        <p:spPr>
          <a:xfrm>
            <a:off x="6083809" y="0"/>
            <a:ext cx="3044952" cy="34289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sz="quarter" idx="18"/>
          </p:nvPr>
        </p:nvSpPr>
        <p:spPr>
          <a:xfrm>
            <a:off x="6077713" y="3424673"/>
            <a:ext cx="6095998" cy="3429002"/>
          </a:xfrm>
          <a:prstGeom prst="rect">
            <a:avLst/>
          </a:prstGeom>
          <a:solidFill>
            <a:srgbClr val="061F80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3"/>
          <p:cNvSpPr>
            <a:spLocks noGrp="1"/>
          </p:cNvSpPr>
          <p:nvPr>
            <p:ph sz="quarter" idx="20"/>
          </p:nvPr>
        </p:nvSpPr>
        <p:spPr>
          <a:xfrm>
            <a:off x="1" y="3429001"/>
            <a:ext cx="6095999" cy="3429000"/>
          </a:xfrm>
          <a:prstGeom prst="rect">
            <a:avLst/>
          </a:prstGeom>
          <a:solidFill>
            <a:schemeClr val="tx1"/>
          </a:solidFill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4"/>
          <p:cNvSpPr>
            <a:spLocks noGrp="1"/>
          </p:cNvSpPr>
          <p:nvPr>
            <p:ph sz="quarter" idx="19"/>
          </p:nvPr>
        </p:nvSpPr>
        <p:spPr>
          <a:xfrm>
            <a:off x="9125712" y="-5"/>
            <a:ext cx="3054096" cy="3428998"/>
          </a:xfrm>
          <a:prstGeom prst="rect">
            <a:avLst/>
          </a:prstGeom>
          <a:solidFill>
            <a:srgbClr val="0530AD"/>
          </a:solidFill>
          <a:ln>
            <a:noFill/>
          </a:ln>
        </p:spPr>
        <p:txBody>
          <a:bodyPr vert="horz" lIns="0" tIns="0" rIns="0" bIns="0" rtlCol="0">
            <a:noAutofit/>
          </a:bodyPr>
          <a:lstStyle>
            <a:lvl1pPr marL="0" indent="0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90000"/>
              <a:buFont typeface="Wingdings" pitchFamily="2" charset="2"/>
              <a:buNone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1pPr>
            <a:lvl2pPr marL="228592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2pPr>
            <a:lvl3pPr marL="45718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Arial" panose="020B0604020202020204" pitchFamily="34" charset="0"/>
              <a:buChar char="•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3pPr>
            <a:lvl4pPr marL="838170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SzPct val="100000"/>
              <a:buFont typeface=".AppleSystemUIFont" charset="-120"/>
              <a:buChar char="–"/>
              <a:tabLst/>
              <a:defRPr sz="1867" baseline="0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4pPr>
            <a:lvl5pPr marL="1070993" indent="-231637" algn="l" rtl="0" eaLnBrk="1" fontAlgn="base" hangingPunct="1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chemeClr val="bg2"/>
              </a:buClr>
              <a:buFont typeface=".AppleSystemUIFont" charset="-120"/>
              <a:buChar char="»"/>
              <a:tabLst/>
              <a:defRPr sz="1867">
                <a:solidFill>
                  <a:schemeClr val="bg2"/>
                </a:solidFill>
                <a:latin typeface="Arial" panose="020B0604020202020204" pitchFamily="34" charset="0"/>
                <a:ea typeface="Arial" panose="020B0604020202020204" pitchFamily="34" charset="0"/>
                <a:cs typeface="Arial" panose="020B0604020202020204" pitchFamily="34" charset="0"/>
              </a:defRPr>
            </a:lvl5pPr>
            <a:lvl6pPr marL="2111522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6pPr>
            <a:lvl7pPr marL="25949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7pPr>
            <a:lvl8pPr marL="3078326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8pPr>
            <a:lvl9pPr marL="3561730" indent="-17288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bg1"/>
              </a:buClr>
              <a:buChar char="»"/>
              <a:defRPr sz="1692">
                <a:solidFill>
                  <a:schemeClr val="bg1"/>
                </a:solidFill>
                <a:latin typeface="Arial" charset="0"/>
              </a:defRPr>
            </a:lvl9pPr>
          </a:lstStyle>
          <a:p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3ADD54-6398-4141-8062-DF36139F6FB2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>
                <a:solidFill>
                  <a:schemeClr val="bg2"/>
                </a:solidFill>
              </a:rPr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17839528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19D4075E-60E0-45EE-94F9-39ED7AE331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1635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DA1B650E-A408-869F-FB85-CCF621260D8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36334" y="33764"/>
            <a:ext cx="1213530" cy="717086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273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2" name="Graphic 1">
            <a:extLst>
              <a:ext uri="{FF2B5EF4-FFF2-40B4-BE49-F238E27FC236}">
                <a16:creationId xmlns:a16="http://schemas.microsoft.com/office/drawing/2014/main" id="{A33B78CF-3A51-1266-DFC6-C69FCFB6350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639723" y="204787"/>
            <a:ext cx="1377815" cy="510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11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&amp; Single Bulleted list or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43E6A9-0034-D1A0-F9BA-2CB5F14650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99036" y="73938"/>
            <a:ext cx="1274428" cy="707237"/>
          </a:xfrm>
          <a:prstGeom prst="rect">
            <a:avLst/>
          </a:prstGeom>
        </p:spPr>
      </p:pic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308385" y="219944"/>
            <a:ext cx="10189853" cy="366465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>
              <a:defRPr>
                <a:latin typeface="Arial"/>
                <a:cs typeface="Arial"/>
              </a:defRPr>
            </a:lvl1pPr>
          </a:lstStyle>
          <a:p>
            <a:r>
              <a:rPr lang="en-US" noProof="0" dirty="0"/>
              <a:t>Click to edit Slide Title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08385" y="834999"/>
            <a:ext cx="10972800" cy="5233840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>
              <a:lnSpc>
                <a:spcPct val="100000"/>
              </a:lnSpc>
              <a:buFont typeface="Arial"/>
              <a:buChar char="•"/>
              <a:defRPr sz="1800" b="0" i="0">
                <a:latin typeface="Arial"/>
                <a:cs typeface="Arial"/>
              </a:defRPr>
            </a:lvl1pPr>
            <a:lvl2pPr marL="740664" indent="-228600">
              <a:lnSpc>
                <a:spcPct val="100000"/>
              </a:lnSpc>
              <a:defRPr sz="1800" b="0" i="0">
                <a:latin typeface="Arial"/>
                <a:cs typeface="Arial"/>
              </a:defRPr>
            </a:lvl2pPr>
            <a:lvl3pPr marL="1143000">
              <a:lnSpc>
                <a:spcPct val="100000"/>
              </a:lnSpc>
              <a:defRPr sz="1800" b="0" i="0">
                <a:latin typeface="Arial"/>
                <a:cs typeface="Arial"/>
              </a:defRPr>
            </a:lvl3pPr>
            <a:lvl4pPr marL="1600200">
              <a:lnSpc>
                <a:spcPct val="100000"/>
              </a:lnSpc>
              <a:defRPr sz="1800" b="0" i="0">
                <a:latin typeface="Arial"/>
                <a:cs typeface="Arial"/>
              </a:defRPr>
            </a:lvl4pPr>
            <a:lvl5pPr marL="2057400">
              <a:lnSpc>
                <a:spcPct val="100000"/>
              </a:lnSpc>
              <a:defRPr sz="1800" b="0" i="0">
                <a:latin typeface="Arial"/>
                <a:cs typeface="Arial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82904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9144000" y="6435307"/>
            <a:ext cx="2743200" cy="18288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r">
              <a:defRPr sz="800" baseline="0">
                <a:solidFill>
                  <a:schemeClr val="tx1"/>
                </a:solidFill>
                <a:latin typeface="+mn-lt"/>
                <a:ea typeface="Arial" charset="0"/>
                <a:cs typeface="Arial" charset="0"/>
              </a:defRPr>
            </a:lvl1pPr>
          </a:lstStyle>
          <a:p>
            <a:fld id="{D0BE6F14-FF48-0F4F-A8AA-2E3F25371E4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itle Placeholder 3">
            <a:extLst>
              <a:ext uri="{FF2B5EF4-FFF2-40B4-BE49-F238E27FC236}">
                <a16:creationId xmlns:a16="http://schemas.microsoft.com/office/drawing/2014/main" id="{FD422022-6CDA-8D45-8A8C-3AD6BBA653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805" y="173339"/>
            <a:ext cx="10515600" cy="4137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2D2955A-E0A9-C941-9DDE-22306C61263F}"/>
              </a:ext>
            </a:extLst>
          </p:cNvPr>
          <p:cNvSpPr/>
          <p:nvPr userDrawn="1"/>
        </p:nvSpPr>
        <p:spPr>
          <a:xfrm>
            <a:off x="3704367" y="6684661"/>
            <a:ext cx="1618270" cy="2000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defTabSz="914378">
              <a:defRPr/>
            </a:pPr>
            <a:r>
              <a:rPr lang="en-US" sz="700" dirty="0"/>
              <a:t>© Copyright IBM Corporation 2024</a:t>
            </a:r>
          </a:p>
        </p:txBody>
      </p:sp>
    </p:spTree>
    <p:extLst>
      <p:ext uri="{BB962C8B-B14F-4D97-AF65-F5344CB8AC3E}">
        <p14:creationId xmlns:p14="http://schemas.microsoft.com/office/powerpoint/2010/main" val="34136885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6653" r:id="rId1"/>
    <p:sldLayoutId id="2147486677" r:id="rId2"/>
    <p:sldLayoutId id="2147486618" r:id="rId3"/>
    <p:sldLayoutId id="2147486678" r:id="rId4"/>
    <p:sldLayoutId id="2147486654" r:id="rId5"/>
    <p:sldLayoutId id="2147486641" r:id="rId6"/>
    <p:sldLayoutId id="2147486679" r:id="rId7"/>
    <p:sldLayoutId id="2147486655" r:id="rId8"/>
    <p:sldLayoutId id="2147486619" r:id="rId9"/>
    <p:sldLayoutId id="2147486680" r:id="rId10"/>
    <p:sldLayoutId id="2147486656" r:id="rId11"/>
    <p:sldLayoutId id="2147486620" r:id="rId12"/>
    <p:sldLayoutId id="2147486681" r:id="rId13"/>
    <p:sldLayoutId id="2147486657" r:id="rId14"/>
    <p:sldLayoutId id="2147486621" r:id="rId15"/>
    <p:sldLayoutId id="2147486682" r:id="rId16"/>
    <p:sldLayoutId id="2147486658" r:id="rId17"/>
    <p:sldLayoutId id="2147486622" r:id="rId18"/>
    <p:sldLayoutId id="2147486683" r:id="rId19"/>
    <p:sldLayoutId id="2147486659" r:id="rId20"/>
    <p:sldLayoutId id="2147486623" r:id="rId21"/>
    <p:sldLayoutId id="2147486625" r:id="rId22"/>
    <p:sldLayoutId id="2147486684" r:id="rId23"/>
    <p:sldLayoutId id="2147486669" r:id="rId24"/>
    <p:sldLayoutId id="2147486660" r:id="rId25"/>
    <p:sldLayoutId id="2147486648" r:id="rId26"/>
    <p:sldLayoutId id="2147486685" r:id="rId27"/>
    <p:sldLayoutId id="2147486670" r:id="rId28"/>
    <p:sldLayoutId id="2147486661" r:id="rId29"/>
    <p:sldLayoutId id="2147486651" r:id="rId30"/>
    <p:sldLayoutId id="2147486686" r:id="rId31"/>
    <p:sldLayoutId id="2147486671" r:id="rId32"/>
    <p:sldLayoutId id="2147486662" r:id="rId33"/>
    <p:sldLayoutId id="2147486627" r:id="rId34"/>
    <p:sldLayoutId id="2147486687" r:id="rId35"/>
    <p:sldLayoutId id="2147486663" r:id="rId36"/>
    <p:sldLayoutId id="2147486629" r:id="rId37"/>
    <p:sldLayoutId id="2147486688" r:id="rId38"/>
    <p:sldLayoutId id="2147486672" r:id="rId39"/>
    <p:sldLayoutId id="2147486664" r:id="rId40"/>
    <p:sldLayoutId id="2147486630" r:id="rId41"/>
    <p:sldLayoutId id="2147486689" r:id="rId42"/>
    <p:sldLayoutId id="2147486673" r:id="rId43"/>
    <p:sldLayoutId id="2147486665" r:id="rId44"/>
    <p:sldLayoutId id="2147486639" r:id="rId45"/>
    <p:sldLayoutId id="2147486690" r:id="rId46"/>
    <p:sldLayoutId id="2147486674" r:id="rId47"/>
    <p:sldLayoutId id="2147486666" r:id="rId48"/>
    <p:sldLayoutId id="2147486644" r:id="rId49"/>
    <p:sldLayoutId id="2147486647" r:id="rId50"/>
    <p:sldLayoutId id="2147486642" r:id="rId51"/>
    <p:sldLayoutId id="2147486691" r:id="rId52"/>
    <p:sldLayoutId id="2147486675" r:id="rId53"/>
    <p:sldLayoutId id="2147486667" r:id="rId54"/>
    <p:sldLayoutId id="2147486646" r:id="rId55"/>
    <p:sldLayoutId id="2147486692" r:id="rId56"/>
    <p:sldLayoutId id="2147486668" r:id="rId57"/>
    <p:sldLayoutId id="2147486676" r:id="rId58"/>
    <p:sldLayoutId id="2147486643" r:id="rId59"/>
  </p:sldLayoutIdLst>
  <p:hf hdr="0" ftr="0" dt="0"/>
  <p:txStyles>
    <p:titleStyle>
      <a:lvl1pPr algn="l" defTabSz="609570" rtl="0" eaLnBrk="1" latinLnBrk="0" hangingPunct="1">
        <a:lnSpc>
          <a:spcPct val="90000"/>
        </a:lnSpc>
        <a:spcBef>
          <a:spcPct val="0"/>
        </a:spcBef>
        <a:buNone/>
        <a:defRPr sz="2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</p:titleStyle>
    <p:bodyStyle>
      <a:lvl1pPr marL="0" indent="0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None/>
        <a:defRPr sz="1800" kern="1200" baseline="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1pPr>
      <a:lvl2pPr marL="230706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2pPr>
      <a:lvl3pPr marL="52914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3pPr>
      <a:lvl4pPr marL="833926" indent="-22435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–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4pPr>
      <a:lvl5pPr marL="1070980" indent="-230706" algn="l" defTabSz="609570" rtl="0" eaLnBrk="1" latinLnBrk="0" hangingPunct="1">
        <a:lnSpc>
          <a:spcPct val="120000"/>
        </a:lnSpc>
        <a:spcBef>
          <a:spcPts val="0"/>
        </a:spcBef>
        <a:spcAft>
          <a:spcPts val="0"/>
        </a:spcAft>
        <a:buFont typeface="Arial"/>
        <a:buChar char="»"/>
        <a:defRPr sz="1800" kern="1200">
          <a:solidFill>
            <a:schemeClr val="tx1"/>
          </a:solidFill>
          <a:latin typeface="Arial" panose="020B0604020202020204" pitchFamily="34" charset="0"/>
          <a:ea typeface="Arial" panose="020B0604020202020204" pitchFamily="34" charset="0"/>
          <a:cs typeface="Arial" panose="020B0604020202020204" pitchFamily="34" charset="0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2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4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296">
          <p15:clr>
            <a:srgbClr val="F26B43"/>
          </p15:clr>
        </p15:guide>
        <p15:guide id="2" orient="horz" pos="1619">
          <p15:clr>
            <a:srgbClr val="F26B43"/>
          </p15:clr>
        </p15:guide>
        <p15:guide id="3" orient="horz" pos="1216">
          <p15:clr>
            <a:srgbClr val="F26B43"/>
          </p15:clr>
        </p15:guide>
        <p15:guide id="5" orient="horz" pos="813">
          <p15:clr>
            <a:srgbClr val="F26B43"/>
          </p15:clr>
        </p15:guide>
        <p15:guide id="7" orient="horz" pos="2022">
          <p15:clr>
            <a:srgbClr val="F26B43"/>
          </p15:clr>
        </p15:guide>
        <p15:guide id="8" orient="horz" pos="2426">
          <p15:clr>
            <a:srgbClr val="F26B43"/>
          </p15:clr>
        </p15:guide>
        <p15:guide id="9" orient="horz" pos="2829">
          <p15:clr>
            <a:srgbClr val="F26B43"/>
          </p15:clr>
        </p15:guide>
        <p15:guide id="11" pos="2880">
          <p15:clr>
            <a:srgbClr val="F26B43"/>
          </p15:clr>
        </p15:guide>
        <p15:guide id="13" pos="2736">
          <p15:clr>
            <a:srgbClr val="F26B43"/>
          </p15:clr>
        </p15:guide>
        <p15:guide id="15" pos="1584">
          <p15:clr>
            <a:srgbClr val="F26B43"/>
          </p15:clr>
        </p15:guide>
        <p15:guide id="17" pos="1440">
          <p15:clr>
            <a:srgbClr val="F26B43"/>
          </p15:clr>
        </p15:guide>
        <p15:guide id="20" pos="3024">
          <p15:clr>
            <a:srgbClr val="F26B43"/>
          </p15:clr>
        </p15:guide>
        <p15:guide id="22" pos="4320">
          <p15:clr>
            <a:srgbClr val="F26B43"/>
          </p15:clr>
        </p15:guide>
        <p15:guide id="24" pos="144">
          <p15:clr>
            <a:srgbClr val="F26B43"/>
          </p15:clr>
        </p15:guide>
        <p15:guide id="26" pos="5616">
          <p15:clr>
            <a:srgbClr val="F26B43"/>
          </p15:clr>
        </p15:guide>
        <p15:guide id="27" orient="horz" pos="142">
          <p15:clr>
            <a:srgbClr val="F26B43"/>
          </p15:clr>
        </p15:guide>
        <p15:guide id="31" pos="4176">
          <p15:clr>
            <a:srgbClr val="F26B43"/>
          </p15:clr>
        </p15:guide>
        <p15:guide id="32" pos="4464">
          <p15:clr>
            <a:srgbClr val="F26B43"/>
          </p15:clr>
        </p15:guide>
        <p15:guide id="34" orient="horz" pos="3098">
          <p15:clr>
            <a:srgbClr val="F26B43"/>
          </p15:clr>
        </p15:guide>
        <p15:guide id="35" orient="horz" pos="420">
          <p15:clr>
            <a:srgbClr val="F26B43"/>
          </p15:clr>
        </p15:guide>
        <p15:guide id="36" orient="horz" pos="732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njula.ganepola@ibm.com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1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4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1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6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55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1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1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1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16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1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1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16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1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cloud.ibm.com/docs/watson-assistant" TargetMode="External"/><Relationship Id="rId1" Type="http://schemas.openxmlformats.org/officeDocument/2006/relationships/slideLayout" Target="../slideLayouts/slideLayout16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hyperlink" Target="https://twitter.com/IBMSystems" TargetMode="External"/><Relationship Id="rId13" Type="http://schemas.openxmlformats.org/officeDocument/2006/relationships/hyperlink" Target="https://twitter.com/ITJungleNews" TargetMode="External"/><Relationship Id="rId3" Type="http://schemas.openxmlformats.org/officeDocument/2006/relationships/hyperlink" Target="https://www.ibm.com/it-infrastructure/us-en/resources/power/i-strategy-roadmap/" TargetMode="External"/><Relationship Id="rId7" Type="http://schemas.openxmlformats.org/officeDocument/2006/relationships/hyperlink" Target="https://www.fortra.com/resources/guides/ibm-i-marketplace-survey-results" TargetMode="External"/><Relationship Id="rId12" Type="http://schemas.openxmlformats.org/officeDocument/2006/relationships/hyperlink" Target="https://twitter.com/IBMimag" TargetMode="External"/><Relationship Id="rId2" Type="http://schemas.openxmlformats.org/officeDocument/2006/relationships/hyperlink" Target="https://www.ibm.com/it-infrastructure/power/os/ibm-i" TargetMode="External"/><Relationship Id="rId16" Type="http://schemas.openxmlformats.org/officeDocument/2006/relationships/image" Target="../media/image67.png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www-01.ibm.com/support/docview.wss?uid=nas8N1022087" TargetMode="External"/><Relationship Id="rId11" Type="http://schemas.openxmlformats.org/officeDocument/2006/relationships/hyperlink" Target="https://twitter.com/IBMSystemsISVs" TargetMode="External"/><Relationship Id="rId5" Type="http://schemas.openxmlformats.org/officeDocument/2006/relationships/hyperlink" Target="https://www.ibm.com/support/lifecycle/" TargetMode="External"/><Relationship Id="rId15" Type="http://schemas.openxmlformats.org/officeDocument/2006/relationships/hyperlink" Target="https://twitter.com/SiDforIBMi" TargetMode="External"/><Relationship Id="rId10" Type="http://schemas.openxmlformats.org/officeDocument/2006/relationships/hyperlink" Target="https://twitter.com/IBMChampions" TargetMode="External"/><Relationship Id="rId4" Type="http://schemas.openxmlformats.org/officeDocument/2006/relationships/hyperlink" Target="https://www.ibm.com/it-infrastructure/us-en/resources/power/ibm-i-customer-stories/" TargetMode="External"/><Relationship Id="rId9" Type="http://schemas.openxmlformats.org/officeDocument/2006/relationships/hyperlink" Target="https://twitter.com/COMMONug" TargetMode="External"/><Relationship Id="rId14" Type="http://schemas.openxmlformats.org/officeDocument/2006/relationships/hyperlink" Target="https://twitter.com/SAPonIBMi" TargetMode="Externa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19.svg"/><Relationship Id="rId7" Type="http://schemas.openxmlformats.org/officeDocument/2006/relationships/image" Target="../media/image23.sv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6.xml"/><Relationship Id="rId6" Type="http://schemas.openxmlformats.org/officeDocument/2006/relationships/image" Target="../media/image22.png"/><Relationship Id="rId5" Type="http://schemas.openxmlformats.org/officeDocument/2006/relationships/image" Target="../media/image21.svg"/><Relationship Id="rId4" Type="http://schemas.openxmlformats.org/officeDocument/2006/relationships/image" Target="../media/image20.png"/><Relationship Id="rId9" Type="http://schemas.openxmlformats.org/officeDocument/2006/relationships/image" Target="../media/image25.sv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65D383-3FF1-6A0D-E44D-D6A62CC648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2" y="2286000"/>
            <a:ext cx="5596465" cy="952500"/>
          </a:xfrm>
        </p:spPr>
        <p:txBody>
          <a:bodyPr>
            <a:normAutofit fontScale="90000"/>
          </a:bodyPr>
          <a:lstStyle/>
          <a:p>
            <a:r>
              <a:rPr lang="en-US" sz="3700" b="1" dirty="0">
                <a:latin typeface="+mj-lt"/>
              </a:rPr>
              <a:t>Build a Watson AI Chatbot</a:t>
            </a:r>
            <a:br>
              <a:rPr lang="en-US" sz="3700" b="1" dirty="0">
                <a:latin typeface="+mj-lt"/>
              </a:rPr>
            </a:br>
            <a:r>
              <a:rPr lang="en-US" dirty="0">
                <a:latin typeface="+mj-lt"/>
              </a:rPr>
              <a:t>from Db2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BB24C2-481F-74AB-DF16-DD6C8ED758A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04802" y="5665612"/>
            <a:ext cx="5596465" cy="952500"/>
          </a:xfrm>
        </p:spPr>
        <p:txBody>
          <a:bodyPr/>
          <a:lstStyle/>
          <a:p>
            <a:r>
              <a:rPr lang="en-US" sz="1400" dirty="0">
                <a:latin typeface="+mj-lt"/>
              </a:rPr>
              <a:t>Sanjula Ganepola</a:t>
            </a:r>
          </a:p>
          <a:p>
            <a:r>
              <a:rPr lang="en-US" sz="1400" dirty="0">
                <a:latin typeface="+mj-lt"/>
              </a:rPr>
              <a:t>Software Developer</a:t>
            </a:r>
          </a:p>
          <a:p>
            <a:r>
              <a:rPr lang="en-US" sz="1400" dirty="0">
                <a:latin typeface="+mj-lt"/>
                <a:hlinkClick r:id="rId2"/>
              </a:rPr>
              <a:t>sanjula.ganepola@ibm.com</a:t>
            </a:r>
            <a:endParaRPr lang="en-US" sz="1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14092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What are Actions and Phrases?</a:t>
            </a:r>
          </a:p>
        </p:txBody>
      </p:sp>
      <p:sp>
        <p:nvSpPr>
          <p:cNvPr id="11" name="Text Placeholder 5">
            <a:extLst>
              <a:ext uri="{FF2B5EF4-FFF2-40B4-BE49-F238E27FC236}">
                <a16:creationId xmlns:a16="http://schemas.microsoft.com/office/drawing/2014/main" id="{0185FCFB-918F-D08F-F8B5-A5D26564E9B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2818" y="832104"/>
            <a:ext cx="5204533" cy="5414147"/>
          </a:xfrm>
        </p:spPr>
        <p:txBody>
          <a:bodyPr/>
          <a:lstStyle/>
          <a:p>
            <a:r>
              <a:rPr lang="en-US" dirty="0">
                <a:solidFill>
                  <a:srgbClr val="1670FF"/>
                </a:solidFill>
                <a:latin typeface="+mj-lt"/>
              </a:rPr>
              <a:t>An </a:t>
            </a:r>
            <a:r>
              <a:rPr lang="en-US" i="1" u="sng" dirty="0">
                <a:solidFill>
                  <a:srgbClr val="1670FF"/>
                </a:solidFill>
                <a:latin typeface="+mj-lt"/>
              </a:rPr>
              <a:t>action</a:t>
            </a:r>
            <a:r>
              <a:rPr lang="en-US" dirty="0">
                <a:solidFill>
                  <a:srgbClr val="1670FF"/>
                </a:solidFill>
                <a:latin typeface="+mj-lt"/>
              </a:rPr>
              <a:t> is a problem or a task that your customer wants to resolve</a:t>
            </a:r>
          </a:p>
          <a:p>
            <a:endParaRPr lang="en-US" dirty="0">
              <a:solidFill>
                <a:srgbClr val="1670FF"/>
              </a:solidFill>
              <a:latin typeface="+mj-lt"/>
            </a:endParaRPr>
          </a:p>
          <a:p>
            <a:r>
              <a:rPr lang="en-US" i="1" u="sng" dirty="0">
                <a:latin typeface="+mj-lt"/>
              </a:rPr>
              <a:t>Phrases</a:t>
            </a:r>
            <a:r>
              <a:rPr lang="en-US" dirty="0">
                <a:latin typeface="+mj-lt"/>
              </a:rPr>
              <a:t> are what customers type or say </a:t>
            </a:r>
            <a:r>
              <a:rPr lang="en-CA" dirty="0">
                <a:latin typeface="+mj-lt"/>
              </a:rPr>
              <a:t>to start an </a:t>
            </a:r>
            <a:r>
              <a:rPr lang="en-CA" i="1" u="sng" dirty="0">
                <a:latin typeface="+mj-lt"/>
              </a:rPr>
              <a:t>action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Add multiple </a:t>
            </a:r>
            <a:r>
              <a:rPr lang="en-CA" i="1" u="sng" dirty="0">
                <a:latin typeface="+mj-lt"/>
              </a:rPr>
              <a:t>phrases</a:t>
            </a:r>
            <a:r>
              <a:rPr lang="en-CA" dirty="0">
                <a:latin typeface="+mj-lt"/>
              </a:rPr>
              <a:t> to better train your assistant to recognize what customers want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8223809-DE45-9C5E-6B8C-C0C8C72B5E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71313" y="935510"/>
            <a:ext cx="3863363" cy="132152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7DE5192A-9349-B34B-1894-B378D1EF41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173" y="3288266"/>
            <a:ext cx="4252255" cy="317625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5DB0C9C-7C7B-EDE5-076C-A105660D7F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12714" y="2549987"/>
            <a:ext cx="4180562" cy="38461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0651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What are Steps and Conditions?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BC45DDE-DF0C-885E-A1F3-12E6F2C26E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2858" y="932887"/>
            <a:ext cx="4022456" cy="54273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Text Placeholder 5">
            <a:extLst>
              <a:ext uri="{FF2B5EF4-FFF2-40B4-BE49-F238E27FC236}">
                <a16:creationId xmlns:a16="http://schemas.microsoft.com/office/drawing/2014/main" id="{1DC8779D-0152-A3FF-54D3-EE2D7598A0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7" y="832104"/>
            <a:ext cx="3134947" cy="5414147"/>
          </a:xfrm>
        </p:spPr>
        <p:txBody>
          <a:bodyPr/>
          <a:lstStyle/>
          <a:p>
            <a:r>
              <a:rPr lang="en-US" dirty="0">
                <a:solidFill>
                  <a:srgbClr val="1670FF"/>
                </a:solidFill>
                <a:latin typeface="+mj-lt"/>
              </a:rPr>
              <a:t>A </a:t>
            </a:r>
            <a:r>
              <a:rPr lang="en-US" i="1" u="sng" dirty="0">
                <a:solidFill>
                  <a:srgbClr val="1670FF"/>
                </a:solidFill>
                <a:latin typeface="+mj-lt"/>
              </a:rPr>
              <a:t>step</a:t>
            </a:r>
            <a:r>
              <a:rPr lang="en-US" dirty="0">
                <a:solidFill>
                  <a:srgbClr val="1670FF"/>
                </a:solidFill>
                <a:latin typeface="+mj-lt"/>
              </a:rPr>
              <a:t> is a back-and-forth interaction between your assistant and your customer</a:t>
            </a:r>
          </a:p>
          <a:p>
            <a:pPr marL="0" indent="0">
              <a:buNone/>
            </a:pPr>
            <a:endParaRPr lang="en-US" dirty="0">
              <a:solidFill>
                <a:srgbClr val="1670FF"/>
              </a:solidFill>
              <a:latin typeface="+mj-lt"/>
            </a:endParaRPr>
          </a:p>
          <a:p>
            <a:r>
              <a:rPr lang="en-US" b="0" i="1" u="sng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Conditions</a:t>
            </a:r>
            <a:r>
              <a:rPr lang="en-US" b="0" i="0" dirty="0">
                <a:solidFill>
                  <a:srgbClr val="000000"/>
                </a:solidFill>
                <a:effectLst/>
                <a:latin typeface="IBM Plex Sans" panose="020B0503050203000203" pitchFamily="34" charset="0"/>
              </a:rPr>
              <a:t> are requirements which must be met for the step to be triggered</a:t>
            </a:r>
            <a:endParaRPr lang="en-US" dirty="0">
              <a:solidFill>
                <a:srgbClr val="1670FF"/>
              </a:solidFill>
              <a:latin typeface="+mj-lt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45546AC-0B68-C66B-3A39-AC956529F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860" y="932887"/>
            <a:ext cx="2839454" cy="54273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4F70EAA-052C-5007-2A6D-BD6521D7CD7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7775314" y="3646543"/>
            <a:ext cx="858546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82213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Let’s Build a Chatbot</a:t>
            </a:r>
          </a:p>
        </p:txBody>
      </p:sp>
    </p:spTree>
    <p:extLst>
      <p:ext uri="{BB962C8B-B14F-4D97-AF65-F5344CB8AC3E}">
        <p14:creationId xmlns:p14="http://schemas.microsoft.com/office/powerpoint/2010/main" val="644033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Create </a:t>
            </a:r>
            <a:r>
              <a:rPr lang="en-CA" b="1" dirty="0" err="1">
                <a:latin typeface="+mj-lt"/>
              </a:rPr>
              <a:t>Watsonx</a:t>
            </a:r>
            <a:r>
              <a:rPr lang="en-CA" b="1" dirty="0">
                <a:latin typeface="+mj-lt"/>
              </a:rPr>
              <a:t> Assistant Instance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AB4607-88D4-67C6-0F55-666DA9C9F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374" y="972152"/>
            <a:ext cx="10949252" cy="537089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73931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Create </a:t>
            </a:r>
            <a:r>
              <a:rPr lang="en-CA" b="1" dirty="0" err="1">
                <a:latin typeface="+mj-lt"/>
              </a:rPr>
              <a:t>Watsonx</a:t>
            </a:r>
            <a:r>
              <a:rPr lang="en-CA" b="1" dirty="0">
                <a:latin typeface="+mj-lt"/>
              </a:rPr>
              <a:t> Assistant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4DAD3FA-D469-9714-795B-3E4131D619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0899" y="955040"/>
            <a:ext cx="7550201" cy="547116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24904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Personalize Your Assistant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062FF3C-6152-96FB-F4D2-8DEA77168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1721" y="882168"/>
            <a:ext cx="10048558" cy="554403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596436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Customize Your Chat UI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125AF0-5AF4-E916-258A-F523250ED5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7160" y="993122"/>
            <a:ext cx="9377680" cy="539132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2732302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Create Action From Scratch and Set Initial Phrase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0DC798-0B65-8A02-7BAD-711DE3360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2707" y="3697774"/>
            <a:ext cx="6506585" cy="276553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0C030FF-E3A6-4395-7129-553F47C8B6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2707" y="1023515"/>
            <a:ext cx="6506585" cy="21367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E551B73-5094-BA44-6AC2-C6E7F105990B}"/>
              </a:ext>
            </a:extLst>
          </p:cNvPr>
          <p:cNvCxnSpPr>
            <a:cxnSpLocks/>
            <a:stCxn id="6" idx="2"/>
            <a:endCxn id="3" idx="0"/>
          </p:cNvCxnSpPr>
          <p:nvPr/>
        </p:nvCxnSpPr>
        <p:spPr>
          <a:xfrm>
            <a:off x="6096000" y="3160227"/>
            <a:ext cx="0" cy="537547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3983105-40A8-42BD-04B9-DA2CE4B3989B}"/>
              </a:ext>
            </a:extLst>
          </p:cNvPr>
          <p:cNvCxnSpPr>
            <a:cxnSpLocks/>
            <a:stCxn id="12" idx="3"/>
          </p:cNvCxnSpPr>
          <p:nvPr/>
        </p:nvCxnSpPr>
        <p:spPr>
          <a:xfrm>
            <a:off x="2544324" y="2396690"/>
            <a:ext cx="535760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7B204BD-7C41-C259-DD25-3028F959EFCF}"/>
              </a:ext>
            </a:extLst>
          </p:cNvPr>
          <p:cNvSpPr txBox="1"/>
          <p:nvPr/>
        </p:nvSpPr>
        <p:spPr>
          <a:xfrm>
            <a:off x="2256414" y="2212024"/>
            <a:ext cx="287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+mj-lt"/>
              </a:rPr>
              <a:t>1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92779BDF-C2D7-0F5D-9F77-F1F61BD198EA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9009246" y="4945780"/>
            <a:ext cx="653747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2958445E-3AC9-F78B-B7F9-E6B7E6B65F3F}"/>
              </a:ext>
            </a:extLst>
          </p:cNvPr>
          <p:cNvSpPr txBox="1"/>
          <p:nvPr/>
        </p:nvSpPr>
        <p:spPr>
          <a:xfrm>
            <a:off x="9662993" y="4761114"/>
            <a:ext cx="287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+mj-lt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9543317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Add More Example Phrases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8690E9C-A97A-F4DC-F0E6-6C690996F6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101" y="847024"/>
            <a:ext cx="6003797" cy="55220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2B4B231D-9A9A-CAF5-6832-444CAB3115B3}"/>
              </a:ext>
            </a:extLst>
          </p:cNvPr>
          <p:cNvSpPr/>
          <p:nvPr/>
        </p:nvSpPr>
        <p:spPr>
          <a:xfrm>
            <a:off x="3272588" y="2011680"/>
            <a:ext cx="4167739" cy="442762"/>
          </a:xfrm>
          <a:prstGeom prst="rect">
            <a:avLst/>
          </a:prstGeom>
          <a:ln w="28575">
            <a:solidFill>
              <a:srgbClr val="1670FF"/>
            </a:solidFill>
          </a:ln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498B6F6-37A4-364A-E589-25A4D1659635}"/>
              </a:ext>
            </a:extLst>
          </p:cNvPr>
          <p:cNvCxnSpPr>
            <a:cxnSpLocks/>
          </p:cNvCxnSpPr>
          <p:nvPr/>
        </p:nvCxnSpPr>
        <p:spPr>
          <a:xfrm flipH="1">
            <a:off x="7517331" y="2233061"/>
            <a:ext cx="1934676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3DB10E5-3146-6392-396A-7703C237927D}"/>
              </a:ext>
            </a:extLst>
          </p:cNvPr>
          <p:cNvSpPr txBox="1"/>
          <p:nvPr/>
        </p:nvSpPr>
        <p:spPr>
          <a:xfrm>
            <a:off x="9413507" y="2048395"/>
            <a:ext cx="48367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/>
              <a:t>⭐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B429D8-091D-9DDA-CB79-7432481D9A6C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8210349" y="3097729"/>
            <a:ext cx="1241658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4DDF428-07D4-4333-485D-431AAA05048B}"/>
              </a:ext>
            </a:extLst>
          </p:cNvPr>
          <p:cNvSpPr txBox="1"/>
          <p:nvPr/>
        </p:nvSpPr>
        <p:spPr>
          <a:xfrm>
            <a:off x="9452007" y="2913063"/>
            <a:ext cx="287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+mj-lt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9953360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Create First Step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CC631B-FCE9-E3B0-8095-A9722330E7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6442" y="1033812"/>
            <a:ext cx="9599115" cy="503010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24A099-BE34-9EE7-00AF-FB5EA60E60B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10558914" y="3921675"/>
            <a:ext cx="654516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01CCD3-ADA6-B378-753A-4E2E23800360}"/>
              </a:ext>
            </a:extLst>
          </p:cNvPr>
          <p:cNvSpPr txBox="1"/>
          <p:nvPr/>
        </p:nvSpPr>
        <p:spPr>
          <a:xfrm>
            <a:off x="11213430" y="3737009"/>
            <a:ext cx="287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+mj-lt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083271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Agenda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CA" dirty="0">
                <a:latin typeface="+mj-lt"/>
              </a:rPr>
              <a:t>Overview of </a:t>
            </a:r>
            <a:r>
              <a:rPr lang="en-CA" dirty="0" err="1">
                <a:latin typeface="+mj-lt"/>
              </a:rPr>
              <a:t>Watsonx</a:t>
            </a:r>
            <a:r>
              <a:rPr lang="en-CA" dirty="0">
                <a:latin typeface="+mj-lt"/>
              </a:rPr>
              <a:t> Assistant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Planning Your Assistant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Terminology You Should Know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Let’s Build a Chatbot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Refine Your Assistant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highlight>
                  <a:srgbClr val="FFFF00"/>
                </a:highlight>
                <a:latin typeface="+mj-lt"/>
              </a:rPr>
              <a:t>Integrate with </a:t>
            </a:r>
            <a:r>
              <a:rPr lang="en-CA" dirty="0" err="1">
                <a:highlight>
                  <a:srgbClr val="FFFF00"/>
                </a:highlight>
                <a:latin typeface="+mj-lt"/>
              </a:rPr>
              <a:t>Watsonx</a:t>
            </a:r>
            <a:r>
              <a:rPr lang="en-CA" dirty="0">
                <a:highlight>
                  <a:srgbClr val="FFFF00"/>
                </a:highlight>
                <a:latin typeface="+mj-lt"/>
              </a:rPr>
              <a:t> Discovery</a:t>
            </a:r>
          </a:p>
          <a:p>
            <a:endParaRPr lang="en-CA" dirty="0">
              <a:latin typeface="+mj-lt"/>
            </a:endParaRPr>
          </a:p>
          <a:p>
            <a:r>
              <a:rPr lang="en-CA" dirty="0">
                <a:latin typeface="+mj-lt"/>
              </a:rPr>
              <a:t>Integrate with Db2</a:t>
            </a:r>
          </a:p>
        </p:txBody>
      </p:sp>
    </p:spTree>
    <p:extLst>
      <p:ext uri="{BB962C8B-B14F-4D97-AF65-F5344CB8AC3E}">
        <p14:creationId xmlns:p14="http://schemas.microsoft.com/office/powerpoint/2010/main" val="26123039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Add Custom Response Options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47A45A7-D298-F784-1676-DF0B188420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997" y="2085000"/>
            <a:ext cx="5004740" cy="316926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C43675B-D02B-FEB5-5CED-87173282F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34500" y="1422406"/>
            <a:ext cx="5415783" cy="449445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8263B6A7-775E-0503-B928-30D15BB28B6E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446791" y="2925263"/>
            <a:ext cx="380979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41554BE7-FCE5-A60C-96D3-DB382BB38E49}"/>
              </a:ext>
            </a:extLst>
          </p:cNvPr>
          <p:cNvSpPr txBox="1"/>
          <p:nvPr/>
        </p:nvSpPr>
        <p:spPr>
          <a:xfrm>
            <a:off x="158881" y="2740597"/>
            <a:ext cx="287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+mj-lt"/>
              </a:rPr>
              <a:t>5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FA55470-3CAE-58FB-7BF6-6C266C47CC02}"/>
              </a:ext>
            </a:extLst>
          </p:cNvPr>
          <p:cNvCxnSpPr>
            <a:cxnSpLocks/>
            <a:stCxn id="15" idx="1"/>
          </p:cNvCxnSpPr>
          <p:nvPr/>
        </p:nvCxnSpPr>
        <p:spPr>
          <a:xfrm flipH="1">
            <a:off x="8585732" y="2779097"/>
            <a:ext cx="3119404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B58B5A-2201-FC80-846D-352676ADB62A}"/>
              </a:ext>
            </a:extLst>
          </p:cNvPr>
          <p:cNvSpPr txBox="1"/>
          <p:nvPr/>
        </p:nvSpPr>
        <p:spPr>
          <a:xfrm>
            <a:off x="11705136" y="2594431"/>
            <a:ext cx="287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+mj-lt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1142301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Preview Your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0744AE2-6CF0-7B26-C2C9-7F01B3205A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6532" y="972152"/>
            <a:ext cx="3738936" cy="547817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3987794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A232238-5EB4-092E-6CE3-95D050A67B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97264" y="959929"/>
            <a:ext cx="8197472" cy="545270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Create Another Clarification Step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24A099-BE34-9EE7-00AF-FB5EA60E60B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9832147" y="2737768"/>
            <a:ext cx="654516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01CCD3-ADA6-B378-753A-4E2E23800360}"/>
              </a:ext>
            </a:extLst>
          </p:cNvPr>
          <p:cNvSpPr txBox="1"/>
          <p:nvPr/>
        </p:nvSpPr>
        <p:spPr>
          <a:xfrm>
            <a:off x="10486663" y="2553102"/>
            <a:ext cx="287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+mj-lt"/>
              </a:rPr>
              <a:t>7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DC38F18-7E62-CD8D-3A98-F83737E642A5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1664410" y="5090945"/>
            <a:ext cx="2926841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99B52097-2075-1889-A85A-810E70E60BEA}"/>
              </a:ext>
            </a:extLst>
          </p:cNvPr>
          <p:cNvSpPr txBox="1"/>
          <p:nvPr/>
        </p:nvSpPr>
        <p:spPr>
          <a:xfrm>
            <a:off x="1376500" y="4906279"/>
            <a:ext cx="287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+mj-lt"/>
              </a:rPr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22795179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C971E81-EF48-709B-7C7C-998CC3E8E7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016" y="1679062"/>
            <a:ext cx="7935968" cy="349987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Add Condition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624A099-BE34-9EE7-00AF-FB5EA60E60B6}"/>
              </a:ext>
            </a:extLst>
          </p:cNvPr>
          <p:cNvCxnSpPr>
            <a:cxnSpLocks/>
            <a:stCxn id="10" idx="1"/>
          </p:cNvCxnSpPr>
          <p:nvPr/>
        </p:nvCxnSpPr>
        <p:spPr>
          <a:xfrm flipH="1">
            <a:off x="9914022" y="3507789"/>
            <a:ext cx="442761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4E01CCD3-ADA6-B378-753A-4E2E23800360}"/>
              </a:ext>
            </a:extLst>
          </p:cNvPr>
          <p:cNvSpPr txBox="1"/>
          <p:nvPr/>
        </p:nvSpPr>
        <p:spPr>
          <a:xfrm>
            <a:off x="10356783" y="3323123"/>
            <a:ext cx="462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+mj-lt"/>
              </a:rPr>
              <a:t>10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8E61CDCD-FD22-164A-78D0-A3EB55D01717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844842" y="2241870"/>
            <a:ext cx="380979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9C1B3202-1F25-A7F3-F938-A6A6FA847CB0}"/>
              </a:ext>
            </a:extLst>
          </p:cNvPr>
          <p:cNvSpPr txBox="1"/>
          <p:nvPr/>
        </p:nvSpPr>
        <p:spPr>
          <a:xfrm>
            <a:off x="1556932" y="2057204"/>
            <a:ext cx="287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+mj-lt"/>
              </a:rPr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7482635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Create an Agent Handoff Step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D8891CA-E310-3D78-E3F9-3EB05F0F9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171" y="893857"/>
            <a:ext cx="8393230" cy="558713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EE918425-D6AB-94B2-E959-38DE6921574E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9812895" y="4393314"/>
            <a:ext cx="442761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A7DE4B8E-4FEB-9D3B-5875-49AFA5971292}"/>
              </a:ext>
            </a:extLst>
          </p:cNvPr>
          <p:cNvSpPr txBox="1"/>
          <p:nvPr/>
        </p:nvSpPr>
        <p:spPr>
          <a:xfrm>
            <a:off x="10255656" y="4208648"/>
            <a:ext cx="462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+mj-lt"/>
              </a:rPr>
              <a:t>12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A26FF8E-4BF8-92FA-CFD0-AB0885FC6A8C}"/>
              </a:ext>
            </a:extLst>
          </p:cNvPr>
          <p:cNvCxnSpPr>
            <a:cxnSpLocks/>
            <a:stCxn id="14" idx="3"/>
          </p:cNvCxnSpPr>
          <p:nvPr/>
        </p:nvCxnSpPr>
        <p:spPr>
          <a:xfrm>
            <a:off x="1366785" y="2588379"/>
            <a:ext cx="3311092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5AE780C9-01A0-774B-1111-69F600B717A1}"/>
              </a:ext>
            </a:extLst>
          </p:cNvPr>
          <p:cNvSpPr txBox="1"/>
          <p:nvPr/>
        </p:nvSpPr>
        <p:spPr>
          <a:xfrm>
            <a:off x="900024" y="2403713"/>
            <a:ext cx="466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+mj-lt"/>
              </a:rPr>
              <a:t>11</a:t>
            </a:r>
          </a:p>
        </p:txBody>
      </p:sp>
    </p:spTree>
    <p:extLst>
      <p:ext uri="{BB962C8B-B14F-4D97-AF65-F5344CB8AC3E}">
        <p14:creationId xmlns:p14="http://schemas.microsoft.com/office/powerpoint/2010/main" val="38498591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B2BECB8B-DD70-ECFE-2537-25ABAAEB31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273" y="3497885"/>
            <a:ext cx="5959018" cy="305424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Connect to agent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1ADC4CF-3ACB-FDD3-FF3A-A087F09B99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3273" y="922116"/>
            <a:ext cx="5959018" cy="2274183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24814D3-75AC-0061-74EE-8EE2A853D693}"/>
              </a:ext>
            </a:extLst>
          </p:cNvPr>
          <p:cNvCxnSpPr>
            <a:cxnSpLocks/>
            <a:stCxn id="8" idx="1"/>
          </p:cNvCxnSpPr>
          <p:nvPr/>
        </p:nvCxnSpPr>
        <p:spPr>
          <a:xfrm flipH="1">
            <a:off x="8735966" y="5184222"/>
            <a:ext cx="442761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F7A4E98-9EE7-5AF2-007E-D551D90311AB}"/>
              </a:ext>
            </a:extLst>
          </p:cNvPr>
          <p:cNvSpPr txBox="1"/>
          <p:nvPr/>
        </p:nvSpPr>
        <p:spPr>
          <a:xfrm>
            <a:off x="9178727" y="4999556"/>
            <a:ext cx="462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+mj-lt"/>
              </a:rPr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31485559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Create Final Response Step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063566-86AA-FA0D-973A-56542BDDE5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5621" y="934953"/>
            <a:ext cx="7420758" cy="54780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D95174D-22B8-E0B5-14FE-94BEC4D869EA}"/>
              </a:ext>
            </a:extLst>
          </p:cNvPr>
          <p:cNvCxnSpPr>
            <a:cxnSpLocks/>
            <a:stCxn id="14" idx="1"/>
          </p:cNvCxnSpPr>
          <p:nvPr/>
        </p:nvCxnSpPr>
        <p:spPr>
          <a:xfrm flipH="1">
            <a:off x="9581889" y="5387422"/>
            <a:ext cx="442761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28F2BBC2-001C-BDD2-F2A1-576B75B88B5C}"/>
              </a:ext>
            </a:extLst>
          </p:cNvPr>
          <p:cNvSpPr txBox="1"/>
          <p:nvPr/>
        </p:nvSpPr>
        <p:spPr>
          <a:xfrm>
            <a:off x="10024650" y="5202756"/>
            <a:ext cx="462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+mj-lt"/>
              </a:rPr>
              <a:t>15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B96745D-817C-8B5F-B44A-EF956EB22484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2083065" y="2324219"/>
            <a:ext cx="441695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43914CFB-1575-9913-78C7-A108524E3FC8}"/>
              </a:ext>
            </a:extLst>
          </p:cNvPr>
          <p:cNvSpPr txBox="1"/>
          <p:nvPr/>
        </p:nvSpPr>
        <p:spPr>
          <a:xfrm>
            <a:off x="1616304" y="2139553"/>
            <a:ext cx="466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+mj-lt"/>
              </a:rPr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12683102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Edit Response in JSON 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197531-4DE8-F14B-A82A-6A30D552F1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49" y="1247140"/>
            <a:ext cx="10223902" cy="4363720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1367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End the Action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D927C-F651-6DA0-0BBB-041A86E77B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8230" y="1472669"/>
            <a:ext cx="10375540" cy="391266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0DBA8465-8E0B-38C3-7E5B-8384F90507A0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731785" y="5092819"/>
            <a:ext cx="441695" cy="0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31030F4-A84E-0419-5434-C44387FD0165}"/>
              </a:ext>
            </a:extLst>
          </p:cNvPr>
          <p:cNvSpPr txBox="1"/>
          <p:nvPr/>
        </p:nvSpPr>
        <p:spPr>
          <a:xfrm>
            <a:off x="265024" y="4908153"/>
            <a:ext cx="46676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dirty="0">
                <a:latin typeface="+mj-lt"/>
              </a:rPr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5378498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Use Visualization Tool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D4CFB2-D336-2F39-C4AF-3AA2089B19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877" y="1341414"/>
            <a:ext cx="5170671" cy="45002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D15E165-90E6-E340-B4C5-8AB5AD3964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0774" y="1341414"/>
            <a:ext cx="5102241" cy="450029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5320320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Overview of </a:t>
            </a:r>
            <a:r>
              <a:rPr lang="en-US" sz="4500" b="1" dirty="0" err="1">
                <a:latin typeface="+mj-lt"/>
              </a:rPr>
              <a:t>Watsonx</a:t>
            </a:r>
            <a:r>
              <a:rPr lang="en-US" sz="4500" b="1" dirty="0">
                <a:latin typeface="+mj-lt"/>
              </a:rPr>
              <a:t> Assistant</a:t>
            </a:r>
          </a:p>
        </p:txBody>
      </p:sp>
    </p:spTree>
    <p:extLst>
      <p:ext uri="{BB962C8B-B14F-4D97-AF65-F5344CB8AC3E}">
        <p14:creationId xmlns:p14="http://schemas.microsoft.com/office/powerpoint/2010/main" val="346269356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Refine Your Assistant</a:t>
            </a:r>
          </a:p>
        </p:txBody>
      </p:sp>
    </p:spTree>
    <p:extLst>
      <p:ext uri="{BB962C8B-B14F-4D97-AF65-F5344CB8AC3E}">
        <p14:creationId xmlns:p14="http://schemas.microsoft.com/office/powerpoint/2010/main" val="10277590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Adjust Default Actions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B07AF8-69AB-0391-6F52-3FC3DB4E34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909" y="1836566"/>
            <a:ext cx="10750181" cy="318486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7496770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Adjust Global Settings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639ADB0-9701-10B5-4089-74D8A3960B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670" y="2861508"/>
            <a:ext cx="3762460" cy="29953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55C8B9A5-91DB-116D-6C75-EF5816034825}"/>
              </a:ext>
            </a:extLst>
          </p:cNvPr>
          <p:cNvSpPr txBox="1"/>
          <p:nvPr/>
        </p:nvSpPr>
        <p:spPr>
          <a:xfrm>
            <a:off x="493670" y="1461185"/>
            <a:ext cx="376246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u="sng" dirty="0">
                <a:solidFill>
                  <a:srgbClr val="1670FF"/>
                </a:solidFill>
                <a:latin typeface="+mj-lt"/>
              </a:rPr>
              <a:t>Clarifying Questions</a:t>
            </a:r>
          </a:p>
          <a:p>
            <a:pPr algn="ctr"/>
            <a:r>
              <a:rPr lang="en-US" dirty="0">
                <a:latin typeface="+mj-lt"/>
              </a:rPr>
              <a:t>Show options when multiple actions seem to match what the customer wants</a:t>
            </a:r>
            <a:endParaRPr lang="en-CA" dirty="0">
              <a:latin typeface="+mj-lt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09EF824-C8DF-565F-F8DC-54F5CD9F2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39555" y="2861508"/>
            <a:ext cx="3215140" cy="29953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9827509-B442-4FF3-84D7-97D24099EA2D}"/>
              </a:ext>
            </a:extLst>
          </p:cNvPr>
          <p:cNvSpPr txBox="1"/>
          <p:nvPr/>
        </p:nvSpPr>
        <p:spPr>
          <a:xfrm>
            <a:off x="4739555" y="1461184"/>
            <a:ext cx="321514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u="sng" dirty="0">
                <a:solidFill>
                  <a:srgbClr val="1670FF"/>
                </a:solidFill>
                <a:latin typeface="+mj-lt"/>
              </a:rPr>
              <a:t>Change Conversation Topics</a:t>
            </a:r>
            <a:br>
              <a:rPr lang="en-CA" dirty="0">
                <a:solidFill>
                  <a:srgbClr val="1670FF"/>
                </a:solidFill>
                <a:latin typeface="+mj-lt"/>
              </a:rPr>
            </a:br>
            <a:r>
              <a:rPr lang="en-US" dirty="0">
                <a:latin typeface="+mj-lt"/>
              </a:rPr>
              <a:t>Switch to other actions when customers ask about other topics</a:t>
            </a:r>
            <a:endParaRPr lang="en-CA" dirty="0">
              <a:latin typeface="+mj-lt"/>
            </a:endParaRP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14B4671-B834-669E-BD7E-E4978FCD94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38120" y="2817594"/>
            <a:ext cx="3215140" cy="304033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6D3C5293-FBBE-2E81-3AA8-C502C447E8B9}"/>
              </a:ext>
            </a:extLst>
          </p:cNvPr>
          <p:cNvSpPr txBox="1"/>
          <p:nvPr/>
        </p:nvSpPr>
        <p:spPr>
          <a:xfrm>
            <a:off x="8219550" y="1461184"/>
            <a:ext cx="365228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A" u="sng" dirty="0">
                <a:solidFill>
                  <a:srgbClr val="1670FF"/>
                </a:solidFill>
                <a:latin typeface="+mj-lt"/>
              </a:rPr>
              <a:t>Intelligent Information Gathering</a:t>
            </a:r>
            <a:br>
              <a:rPr lang="en-CA" dirty="0">
                <a:solidFill>
                  <a:srgbClr val="1670FF"/>
                </a:solidFill>
                <a:latin typeface="+mj-lt"/>
              </a:rPr>
            </a:br>
            <a:r>
              <a:rPr lang="en-US" dirty="0">
                <a:latin typeface="+mj-lt"/>
              </a:rPr>
              <a:t>The assistant retrieves and uses prior inputs to streamline the conversation</a:t>
            </a: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5888865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Add More Actions with Templates</a:t>
            </a:r>
          </a:p>
        </p:txBody>
      </p:sp>
      <p:pic>
        <p:nvPicPr>
          <p:cNvPr id="1026" name="Picture 2" descr="Template details">
            <a:extLst>
              <a:ext uri="{FF2B5EF4-FFF2-40B4-BE49-F238E27FC236}">
                <a16:creationId xmlns:a16="http://schemas.microsoft.com/office/drawing/2014/main" id="{A49D8EA1-354E-4994-2A72-DD5B67E993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2899" y="913975"/>
            <a:ext cx="8886202" cy="5530672"/>
          </a:xfrm>
          <a:prstGeom prst="rect">
            <a:avLst/>
          </a:prstGeom>
          <a:noFill/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4901588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Integrate with </a:t>
            </a:r>
            <a:r>
              <a:rPr lang="en-US" sz="4500" b="1" dirty="0" err="1">
                <a:latin typeface="+mj-lt"/>
              </a:rPr>
              <a:t>Watsonx</a:t>
            </a:r>
            <a:r>
              <a:rPr lang="en-US" sz="4500" b="1" dirty="0">
                <a:latin typeface="+mj-lt"/>
              </a:rPr>
              <a:t> Discovery</a:t>
            </a:r>
          </a:p>
        </p:txBody>
      </p:sp>
    </p:spTree>
    <p:extLst>
      <p:ext uri="{BB962C8B-B14F-4D97-AF65-F5344CB8AC3E}">
        <p14:creationId xmlns:p14="http://schemas.microsoft.com/office/powerpoint/2010/main" val="177944480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ADD TEXT HERE</a:t>
            </a:r>
          </a:p>
        </p:txBody>
      </p:sp>
      <p:pic>
        <p:nvPicPr>
          <p:cNvPr id="2050" name="Picture 2" descr="High-level archicture">
            <a:extLst>
              <a:ext uri="{FF2B5EF4-FFF2-40B4-BE49-F238E27FC236}">
                <a16:creationId xmlns:a16="http://schemas.microsoft.com/office/drawing/2014/main" id="{342A3BF2-ECCA-352F-A565-78D6131B9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81952" y="2131944"/>
            <a:ext cx="6817152" cy="34218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334256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ADD TEXT HERE</a:t>
            </a:r>
          </a:p>
        </p:txBody>
      </p:sp>
    </p:spTree>
    <p:extLst>
      <p:ext uri="{BB962C8B-B14F-4D97-AF65-F5344CB8AC3E}">
        <p14:creationId xmlns:p14="http://schemas.microsoft.com/office/powerpoint/2010/main" val="278941201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Integrate with Db2</a:t>
            </a:r>
          </a:p>
        </p:txBody>
      </p:sp>
    </p:spTree>
    <p:extLst>
      <p:ext uri="{BB962C8B-B14F-4D97-AF65-F5344CB8AC3E}">
        <p14:creationId xmlns:p14="http://schemas.microsoft.com/office/powerpoint/2010/main" val="266933164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Create Db2 Database in IBM Cloud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714384F-6573-63F2-4607-C0251A8384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9207" y="940200"/>
            <a:ext cx="10733586" cy="5290408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063360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Create Service Credentials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7E1FB29-2F33-A3BA-70AA-1BFDF8FB6E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67" y="1330044"/>
            <a:ext cx="7483979" cy="4197911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B138665-6F0E-1990-C8CE-6838D52D5DB2}"/>
              </a:ext>
            </a:extLst>
          </p:cNvPr>
          <p:cNvSpPr txBox="1"/>
          <p:nvPr/>
        </p:nvSpPr>
        <p:spPr>
          <a:xfrm>
            <a:off x="9362974" y="2644169"/>
            <a:ext cx="198521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1600" dirty="0">
                <a:latin typeface="+mj-lt"/>
              </a:rPr>
              <a:t>Note the following: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</a:rPr>
              <a:t>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</a:rPr>
              <a:t>hostname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</a:rPr>
              <a:t>port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</a:rPr>
              <a:t>username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600" dirty="0">
                <a:latin typeface="+mj-lt"/>
              </a:rPr>
              <a:t>password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0D68C9E-B33E-364F-5F59-F060722FF250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 flipV="1">
            <a:off x="8094846" y="3428999"/>
            <a:ext cx="1268128" cy="1"/>
          </a:xfrm>
          <a:prstGeom prst="straightConnector1">
            <a:avLst/>
          </a:prstGeom>
          <a:ln>
            <a:solidFill>
              <a:srgbClr val="1670FF"/>
            </a:solidFill>
            <a:tailEnd type="triangle"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31208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What is </a:t>
            </a:r>
            <a:r>
              <a:rPr lang="en-CA" b="1" dirty="0" err="1">
                <a:latin typeface="+mj-lt"/>
              </a:rPr>
              <a:t>Watsonx</a:t>
            </a:r>
            <a:r>
              <a:rPr lang="en-CA" b="1" dirty="0">
                <a:latin typeface="+mj-lt"/>
              </a:rPr>
              <a:t> Assistant?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7" y="1044454"/>
            <a:ext cx="5831487" cy="5128592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>
                <a:latin typeface="+mj-lt"/>
              </a:rPr>
              <a:t>“Conversational AI solution that empowers anyone to effortlessly build generative AI Assistants that deliver frictionless self-service experiences to customers”</a:t>
            </a:r>
          </a:p>
          <a:p>
            <a:pPr marL="0" indent="0" algn="ctr">
              <a:buNone/>
            </a:pPr>
            <a:r>
              <a:rPr lang="en-US" dirty="0">
                <a:latin typeface="+mj-lt"/>
              </a:rPr>
              <a:t>↓</a:t>
            </a:r>
          </a:p>
          <a:p>
            <a:pPr marL="0" indent="0" algn="ctr">
              <a:buNone/>
            </a:pPr>
            <a:r>
              <a:rPr lang="en-US" dirty="0">
                <a:solidFill>
                  <a:srgbClr val="1670FF"/>
                </a:solidFill>
                <a:latin typeface="+mj-lt"/>
              </a:rPr>
              <a:t>Use </a:t>
            </a:r>
            <a:r>
              <a:rPr lang="en-US" dirty="0" err="1">
                <a:solidFill>
                  <a:srgbClr val="1670FF"/>
                </a:solidFill>
                <a:latin typeface="+mj-lt"/>
              </a:rPr>
              <a:t>Watsonx</a:t>
            </a:r>
            <a:r>
              <a:rPr lang="en-US" dirty="0">
                <a:solidFill>
                  <a:srgbClr val="1670FF"/>
                </a:solidFill>
                <a:latin typeface="+mj-lt"/>
              </a:rPr>
              <a:t> Assistant to build your own branded live chatbot</a:t>
            </a:r>
          </a:p>
          <a:p>
            <a:pPr marL="0" indent="0">
              <a:buNone/>
            </a:pPr>
            <a:endParaRPr lang="en-US" dirty="0">
              <a:latin typeface="+mj-lt"/>
            </a:endParaRP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💻 Bring the assistant to your customers, where they are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🧠 Create AI-driven conversational flows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📑 Embed existing help content</a:t>
            </a:r>
          </a:p>
          <a:p>
            <a:endParaRPr lang="en-US" dirty="0">
              <a:latin typeface="+mj-lt"/>
            </a:endParaRPr>
          </a:p>
          <a:p>
            <a:r>
              <a:rPr lang="en-US" dirty="0">
                <a:latin typeface="+mj-lt"/>
              </a:rPr>
              <a:t>🤝 Connect to your customer service teams</a:t>
            </a:r>
          </a:p>
          <a:p>
            <a:endParaRPr lang="en-CA" dirty="0">
              <a:latin typeface="+mj-lt"/>
            </a:endParaRPr>
          </a:p>
          <a:p>
            <a:r>
              <a:rPr lang="en-US" dirty="0">
                <a:latin typeface="+mj-lt"/>
              </a:rPr>
              <a:t>🎯 Track customer engagement and satisfaction</a:t>
            </a:r>
            <a:endParaRPr lang="en-CA" dirty="0">
              <a:latin typeface="+mj-lt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70754815-AFE5-3BF3-180C-020FA22187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15042" y="1658196"/>
            <a:ext cx="5499480" cy="3901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0992825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Create Account Table and Insert Data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D9C2A57-7F0E-CEE6-3815-B643BED94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580" y="1158872"/>
            <a:ext cx="11346840" cy="4540256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0906712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Verify Data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415BE13-FDEB-B0C2-C6AA-61DFD1038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5855" y="962527"/>
            <a:ext cx="5543181" cy="166601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B36B6DC-22E5-27B8-59BB-62889A8ABEF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5855" y="3077457"/>
            <a:ext cx="5546073" cy="3124549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6632808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Create IBM Cloud Code Engine Instance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EB7FE65-21EB-E683-CB2B-CC01B44F1E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502" y="983229"/>
            <a:ext cx="10898996" cy="5285755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9551434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Create a Project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C44AF8B-0CDC-4079-27EF-A0D77E4BC4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425" y="1241659"/>
            <a:ext cx="10815149" cy="460697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628255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Build Custom Extension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68FFED0-1EC6-3ACB-B75B-B539F39B09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8729" y="962526"/>
            <a:ext cx="6854541" cy="5329507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5188442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AAAAA</a:t>
            </a:r>
          </a:p>
        </p:txBody>
      </p:sp>
    </p:spTree>
    <p:extLst>
      <p:ext uri="{BB962C8B-B14F-4D97-AF65-F5344CB8AC3E}">
        <p14:creationId xmlns:p14="http://schemas.microsoft.com/office/powerpoint/2010/main" val="21942624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AAAAA</a:t>
            </a:r>
          </a:p>
        </p:txBody>
      </p:sp>
    </p:spTree>
    <p:extLst>
      <p:ext uri="{BB962C8B-B14F-4D97-AF65-F5344CB8AC3E}">
        <p14:creationId xmlns:p14="http://schemas.microsoft.com/office/powerpoint/2010/main" val="111043175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AAAAA</a:t>
            </a:r>
          </a:p>
        </p:txBody>
      </p:sp>
    </p:spTree>
    <p:extLst>
      <p:ext uri="{BB962C8B-B14F-4D97-AF65-F5344CB8AC3E}">
        <p14:creationId xmlns:p14="http://schemas.microsoft.com/office/powerpoint/2010/main" val="11390238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Assistant Architecture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A3A6916-BCFF-0945-141B-A3A190D7DB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908" y="1239520"/>
            <a:ext cx="11411303" cy="4709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734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Any Questions?</a:t>
            </a:r>
            <a:endParaRPr lang="en-CA" sz="4500" b="1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4766544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How Does It Work?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F670C23-2205-3955-DD78-F2EC74E94A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3339" y="797976"/>
            <a:ext cx="10975992" cy="5840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871210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Important Links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2CCBB2A-9653-B3A8-B8CF-E55B1670D89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6" y="832104"/>
            <a:ext cx="11473226" cy="5673471"/>
          </a:xfrm>
        </p:spPr>
        <p:txBody>
          <a:bodyPr/>
          <a:lstStyle/>
          <a:p>
            <a:pPr marL="0" indent="0">
              <a:buNone/>
            </a:pPr>
            <a:r>
              <a:rPr lang="en-CA" b="1" dirty="0">
                <a:latin typeface="+mj-lt"/>
              </a:rPr>
              <a:t>IBM </a:t>
            </a:r>
            <a:r>
              <a:rPr lang="en-CA" b="1" dirty="0" err="1">
                <a:latin typeface="+mj-lt"/>
              </a:rPr>
              <a:t>Watsonx</a:t>
            </a:r>
            <a:r>
              <a:rPr lang="en-CA" b="1" dirty="0">
                <a:latin typeface="+mj-lt"/>
              </a:rPr>
              <a:t> Assistant</a:t>
            </a:r>
          </a:p>
          <a:p>
            <a:r>
              <a:rPr lang="en-CA" sz="1600" dirty="0">
                <a:latin typeface="+mj-lt"/>
              </a:rPr>
              <a:t>Documentation			</a:t>
            </a:r>
            <a:r>
              <a:rPr lang="en-CA" sz="1600" dirty="0">
                <a:latin typeface="+mj-lt"/>
                <a:hlinkClick r:id="rId2"/>
              </a:rPr>
              <a:t>https://cloud.ibm.com/docs/watson-assistant</a:t>
            </a:r>
            <a:endParaRPr lang="en-CA" sz="1600" dirty="0">
              <a:latin typeface="+mj-lt"/>
            </a:endParaRPr>
          </a:p>
          <a:p>
            <a:endParaRPr lang="en-CA" sz="1600" dirty="0">
              <a:latin typeface="+mj-lt"/>
            </a:endParaRPr>
          </a:p>
          <a:p>
            <a:r>
              <a:rPr lang="en-CA" sz="1600" dirty="0">
                <a:latin typeface="+mj-lt"/>
              </a:rPr>
              <a:t>B					B</a:t>
            </a:r>
          </a:p>
        </p:txBody>
      </p:sp>
    </p:spTree>
    <p:extLst>
      <p:ext uri="{BB962C8B-B14F-4D97-AF65-F5344CB8AC3E}">
        <p14:creationId xmlns:p14="http://schemas.microsoft.com/office/powerpoint/2010/main" val="121446138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8812" y="221657"/>
            <a:ext cx="10210800" cy="442486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b="1" dirty="0">
                <a:latin typeface="+mj-lt"/>
              </a:rPr>
              <a:t>For More Information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914377"/>
            <a:fld id="{C86DB6BA-D2A3-0548-99DE-7EA3F6D8C650}" type="slidenum">
              <a:rPr lang="en-US">
                <a:solidFill>
                  <a:srgbClr val="000000"/>
                </a:solidFill>
                <a:latin typeface="Arial" panose="020B0604020202020204" pitchFamily="34" charset="0"/>
              </a:rPr>
              <a:pPr defTabSz="914377"/>
              <a:t>51</a:t>
            </a:fld>
            <a:endParaRPr lang="en-US" dirty="0">
              <a:solidFill>
                <a:srgbClr val="000000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4" name="Group 7"/>
          <p:cNvGraphicFramePr>
            <a:graphicFrameLocks noGrp="1"/>
          </p:cNvGraphicFramePr>
          <p:nvPr/>
        </p:nvGraphicFramePr>
        <p:xfrm>
          <a:off x="386178" y="809977"/>
          <a:ext cx="11241666" cy="5659344"/>
        </p:xfrm>
        <a:graphic>
          <a:graphicData uri="http://schemas.openxmlformats.org/drawingml/2006/table">
            <a:tbl>
              <a:tblPr/>
              <a:tblGrid>
                <a:gridCol w="733542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92504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650523">
                <a:tc>
                  <a:txBody>
                    <a:bodyPr/>
                    <a:lstStyle/>
                    <a:p>
                      <a:pPr marL="176213" marR="0" lvl="0" indent="-176213" algn="ctr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Links You Need</a:t>
                      </a: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87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Twitter</a:t>
                      </a: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87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#Hashtags</a:t>
                      </a: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E87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08821">
                <a:tc>
                  <a:txBody>
                    <a:bodyPr/>
                    <a:lstStyle/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 i Home Page: 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2"/>
                        </a:rPr>
                        <a:t>https://www.ibm.com/it-infrastructure/power/os/ibm-i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(find link to Forrester Study and updated IBM 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Strategy Whitepaper)</a:t>
                      </a: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 Strategy Whitepaper: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3"/>
                        </a:rPr>
                        <a:t>https://www.ibm.com/it-infrastructure/us-en/resources/power/i-strategy-roadmap/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 Client Success:   </a:t>
                      </a:r>
                      <a:r>
                        <a:rPr lang="en-US" sz="1500" u="sng" dirty="0">
                          <a:latin typeface="+mj-lt"/>
                          <a:hlinkClick r:id="rId4"/>
                        </a:rPr>
                        <a:t>https://www.ibm.com/it-infrastructure/us-en/resources/power/ibm-i-customer-stories/</a:t>
                      </a:r>
                      <a:endParaRPr lang="en-US" sz="1500" u="sng" dirty="0">
                        <a:latin typeface="+mj-lt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Support Life Cycle: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5"/>
                        </a:rPr>
                        <a:t>https://www.ibm.com/support/lifecycle/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License Topics:   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6"/>
                        </a:rPr>
                        <a:t>https://www-01.ibm.com/support/docview.wss?uid=nas8N1022087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l" defTabSz="914400" rtl="0" eaLnBrk="0" fontAlgn="b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  <a:defRPr/>
                      </a:pP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Fortra</a:t>
                      </a: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IBM i Marketplace Survey </a:t>
                      </a:r>
                      <a:r>
                        <a:rPr lang="en-US" sz="1500" dirty="0">
                          <a:latin typeface="+mj-lt"/>
                          <a:hlinkClick r:id="rId7"/>
                        </a:rPr>
                        <a:t>https://</a:t>
                      </a:r>
                      <a:r>
                        <a:rPr lang="en-US" sz="1500" dirty="0" err="1">
                          <a:latin typeface="+mj-lt"/>
                          <a:hlinkClick r:id="rId7"/>
                        </a:rPr>
                        <a:t>www.fortra.com</a:t>
                      </a:r>
                      <a:r>
                        <a:rPr lang="en-US" sz="1500" dirty="0">
                          <a:latin typeface="+mj-lt"/>
                          <a:hlinkClick r:id="rId7"/>
                        </a:rPr>
                        <a:t>/resources/guides/</a:t>
                      </a:r>
                      <a:r>
                        <a:rPr lang="en-US" sz="1500" dirty="0" err="1">
                          <a:latin typeface="+mj-lt"/>
                          <a:hlinkClick r:id="rId7"/>
                        </a:rPr>
                        <a:t>ibm</a:t>
                      </a:r>
                      <a:r>
                        <a:rPr lang="en-US" sz="1500" dirty="0">
                          <a:latin typeface="+mj-lt"/>
                          <a:hlinkClick r:id="rId7"/>
                        </a:rPr>
                        <a:t>-i-marketplace-survey-results</a:t>
                      </a:r>
                      <a:endParaRPr lang="en-US" sz="1500" dirty="0">
                        <a:latin typeface="+mj-lt"/>
                      </a:endParaRPr>
                    </a:p>
                  </a:txBody>
                  <a:tcPr marL="121927" marR="121927" marT="45691" marB="4569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8"/>
                        </a:rPr>
                        <a:t>@IBMSystems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9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9"/>
                        </a:rPr>
                        <a:t>COMMONug</a:t>
                      </a:r>
                      <a:endParaRPr kumimoji="0" lang="en-US" sz="15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0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0"/>
                        </a:rPr>
                        <a:t>IBMChampions</a:t>
                      </a:r>
                      <a:endParaRPr kumimoji="0" lang="en-US" sz="15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1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1"/>
                        </a:rPr>
                        <a:t>IBMSystemsISVs</a:t>
                      </a:r>
                      <a:endParaRPr kumimoji="0" lang="en-US" sz="15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2"/>
                        </a:rPr>
                        <a:t>@IBMiMag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3"/>
                        </a:rPr>
                        <a:t>@ITJungleNews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4"/>
                        </a:rPr>
                        <a:t>@SAPonIBMi</a:t>
                      </a: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 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>
                          <a:srgbClr val="000000"/>
                        </a:buClr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5"/>
                        </a:rPr>
                        <a:t>@</a:t>
                      </a:r>
                      <a:r>
                        <a:rPr kumimoji="0" lang="en-US" sz="1500" b="0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  <a:hlinkClick r:id="rId15"/>
                        </a:rPr>
                        <a:t>SiDforIBMi</a:t>
                      </a:r>
                      <a:endParaRPr kumimoji="0" lang="en-US" sz="1500" b="0" i="0" u="sng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PowerSystems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IBMi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#IBMAIX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#POWER9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LinuxonPower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OpenPOWER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HANAonPower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ITinfrastructure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OpenSource</a:t>
                      </a:r>
                      <a:b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</a:b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HybridCloud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 typeface="Arial" charset="0"/>
                        <a:buNone/>
                        <a:tabLst/>
                      </a:pPr>
                      <a:r>
                        <a:rPr kumimoji="0" lang="en-US" sz="15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#</a:t>
                      </a:r>
                      <a:r>
                        <a:rPr kumimoji="0" lang="en-US" sz="15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MS PGothic" charset="0"/>
                          <a:cs typeface="Arial" charset="0"/>
                        </a:rPr>
                        <a:t>BigData</a:t>
                      </a:r>
                      <a:endParaRPr kumimoji="0" lang="en-US" sz="15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MS PGothic" charset="0"/>
                        <a:cs typeface="Arial" charset="0"/>
                      </a:endParaRPr>
                    </a:p>
                  </a:txBody>
                  <a:tcPr marL="121927" marR="121927" marT="45691" marB="45691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85" name="Picture 5"/>
          <p:cNvPicPr>
            <a:picLocks noChangeAspect="1"/>
          </p:cNvPicPr>
          <p:nvPr/>
        </p:nvPicPr>
        <p:blipFill>
          <a:blip r:embed="rId16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394700" y="1851948"/>
            <a:ext cx="540144" cy="490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082227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437549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Planning Your Assistant</a:t>
            </a:r>
          </a:p>
        </p:txBody>
      </p:sp>
    </p:spTree>
    <p:extLst>
      <p:ext uri="{BB962C8B-B14F-4D97-AF65-F5344CB8AC3E}">
        <p14:creationId xmlns:p14="http://schemas.microsoft.com/office/powerpoint/2010/main" val="9248717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Before building an assistant…</a:t>
            </a:r>
          </a:p>
        </p:txBody>
      </p:sp>
      <p:pic>
        <p:nvPicPr>
          <p:cNvPr id="5122" name="Picture 2" descr="Diagram of a simple assistant">
            <a:extLst>
              <a:ext uri="{FF2B5EF4-FFF2-40B4-BE49-F238E27FC236}">
                <a16:creationId xmlns:a16="http://schemas.microsoft.com/office/drawing/2014/main" id="{6DEA6C0B-D4C0-16BA-492F-1222146791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33348" y="1313560"/>
            <a:ext cx="6847755" cy="42308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 Placeholder 5">
            <a:extLst>
              <a:ext uri="{FF2B5EF4-FFF2-40B4-BE49-F238E27FC236}">
                <a16:creationId xmlns:a16="http://schemas.microsoft.com/office/drawing/2014/main" id="{3ECB0987-A47E-1038-BBDE-C6C403871003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10897" y="832104"/>
            <a:ext cx="4936964" cy="5414147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n-CA" dirty="0">
                <a:solidFill>
                  <a:srgbClr val="1670FF"/>
                </a:solidFill>
                <a:latin typeface="+mj-lt"/>
              </a:rPr>
              <a:t>Select an initial channel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Where will customers use your assistant?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CA" dirty="0">
                <a:solidFill>
                  <a:srgbClr val="1670FF"/>
                </a:solidFill>
                <a:latin typeface="+mj-lt"/>
              </a:rPr>
              <a:t>Select starting domain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What topic domain can your assistant unify and automate?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CA" dirty="0">
                <a:solidFill>
                  <a:srgbClr val="1670FF"/>
                </a:solidFill>
                <a:latin typeface="+mj-lt"/>
              </a:rPr>
              <a:t>Outline frequent topics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What are the most frequent topics which are mostly informational in nature?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CA" dirty="0">
                <a:solidFill>
                  <a:srgbClr val="1670FF"/>
                </a:solidFill>
                <a:latin typeface="+mj-lt"/>
              </a:rPr>
              <a:t>Collect content sources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What help content is available to customers today?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>
              <a:buFont typeface="+mj-lt"/>
              <a:buAutoNum type="arabicPeriod"/>
            </a:pPr>
            <a:r>
              <a:rPr lang="en-CA" dirty="0">
                <a:solidFill>
                  <a:srgbClr val="1670FF"/>
                </a:solidFill>
                <a:latin typeface="+mj-lt"/>
              </a:rPr>
              <a:t>Plan handoff strategy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CA" dirty="0">
                <a:latin typeface="+mj-lt"/>
              </a:rPr>
              <a:t>How should customers be routed to human agents?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91739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Rectangle 53">
            <a:extLst>
              <a:ext uri="{FF2B5EF4-FFF2-40B4-BE49-F238E27FC236}">
                <a16:creationId xmlns:a16="http://schemas.microsoft.com/office/drawing/2014/main" id="{CF7ABDE1-0333-DF62-3EB3-D2CCCA1435FB}"/>
              </a:ext>
            </a:extLst>
          </p:cNvPr>
          <p:cNvSpPr/>
          <p:nvPr/>
        </p:nvSpPr>
        <p:spPr>
          <a:xfrm>
            <a:off x="7788730" y="832104"/>
            <a:ext cx="3995392" cy="300464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lIns="0" tIns="0" rIns="0" bIns="0" rtlCol="0" anchor="ctr">
            <a:noAutofit/>
          </a:bodyPr>
          <a:lstStyle/>
          <a:p>
            <a:pPr algn="ctr"/>
            <a:endParaRPr lang="en-CA" sz="1200" dirty="0" err="1">
              <a:solidFill>
                <a:srgbClr val="FFFFFF"/>
              </a:solidFill>
              <a:latin typeface="Arial"/>
              <a:cs typeface="Arial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64C9CA-47E7-5B76-54C2-D3CB1CA57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b="1" dirty="0">
                <a:latin typeface="+mj-lt"/>
              </a:rPr>
              <a:t>Demo Example – </a:t>
            </a:r>
            <a:r>
              <a:rPr lang="en-CA" b="1" dirty="0" err="1">
                <a:latin typeface="+mj-lt"/>
              </a:rPr>
              <a:t>ConnectMe</a:t>
            </a:r>
            <a:r>
              <a:rPr lang="en-CA" b="1" dirty="0">
                <a:latin typeface="+mj-lt"/>
              </a:rPr>
              <a:t> Inc. </a:t>
            </a:r>
          </a:p>
        </p:txBody>
      </p:sp>
      <p:pic>
        <p:nvPicPr>
          <p:cNvPr id="4" name="Graphic 3">
            <a:extLst>
              <a:ext uri="{FF2B5EF4-FFF2-40B4-BE49-F238E27FC236}">
                <a16:creationId xmlns:a16="http://schemas.microsoft.com/office/drawing/2014/main" id="{04DCEE92-11CF-59CF-7303-8605DF952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6398" y="1215339"/>
            <a:ext cx="615028" cy="61502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33E3DD7-5DCB-E2A3-33AA-43290DEA605F}"/>
              </a:ext>
            </a:extLst>
          </p:cNvPr>
          <p:cNvSpPr txBox="1"/>
          <p:nvPr/>
        </p:nvSpPr>
        <p:spPr>
          <a:xfrm>
            <a:off x="5001760" y="1830081"/>
            <a:ext cx="13594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500" dirty="0">
                <a:latin typeface="+mj-lt"/>
              </a:rPr>
              <a:t>Customer A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020C0C11-B122-BADA-747F-DF20D8810B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56398" y="2580614"/>
            <a:ext cx="615028" cy="61502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A62F4B8E-E048-90BB-2DD1-339F82B472E2}"/>
              </a:ext>
            </a:extLst>
          </p:cNvPr>
          <p:cNvSpPr txBox="1"/>
          <p:nvPr/>
        </p:nvSpPr>
        <p:spPr>
          <a:xfrm>
            <a:off x="5001761" y="3195642"/>
            <a:ext cx="13594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500" dirty="0">
                <a:latin typeface="+mj-lt"/>
              </a:rPr>
              <a:t>Customer B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9A1E2D8-D97F-AF29-39A9-804B47550AC8}"/>
              </a:ext>
            </a:extLst>
          </p:cNvPr>
          <p:cNvSpPr txBox="1"/>
          <p:nvPr/>
        </p:nvSpPr>
        <p:spPr>
          <a:xfrm>
            <a:off x="10114277" y="832104"/>
            <a:ext cx="1664804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r" fontAlgn="auto">
              <a:buFont typeface="Arial"/>
              <a:buNone/>
            </a:pPr>
            <a:r>
              <a:rPr lang="en-CA" sz="1500" dirty="0" err="1">
                <a:latin typeface="+mj-lt"/>
              </a:rPr>
              <a:t>ConnectMe</a:t>
            </a:r>
            <a:r>
              <a:rPr lang="en-CA" sz="1500" dirty="0">
                <a:latin typeface="+mj-lt"/>
              </a:rPr>
              <a:t> Inc.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10A95E1-E7B1-446F-447E-6D65EFC1333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10345" y="1214767"/>
            <a:ext cx="615600" cy="615600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0693693-89A7-C028-8153-A45DD4B66E9E}"/>
              </a:ext>
            </a:extLst>
          </p:cNvPr>
          <p:cNvSpPr txBox="1"/>
          <p:nvPr/>
        </p:nvSpPr>
        <p:spPr>
          <a:xfrm>
            <a:off x="7961157" y="1830367"/>
            <a:ext cx="9139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500" dirty="0">
                <a:latin typeface="+mj-lt"/>
              </a:rPr>
              <a:t>Support Rep A</a:t>
            </a:r>
          </a:p>
        </p:txBody>
      </p:sp>
      <p:pic>
        <p:nvPicPr>
          <p:cNvPr id="18" name="Graphic 17">
            <a:extLst>
              <a:ext uri="{FF2B5EF4-FFF2-40B4-BE49-F238E27FC236}">
                <a16:creationId xmlns:a16="http://schemas.microsoft.com/office/drawing/2014/main" id="{F3F97427-9836-D177-C464-F5785D021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076220" y="2580328"/>
            <a:ext cx="615600" cy="61560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2833DC4-EBAE-1068-16AC-01328B8BA582}"/>
              </a:ext>
            </a:extLst>
          </p:cNvPr>
          <p:cNvSpPr txBox="1"/>
          <p:nvPr/>
        </p:nvSpPr>
        <p:spPr>
          <a:xfrm>
            <a:off x="7927032" y="3195928"/>
            <a:ext cx="913975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500" dirty="0">
                <a:latin typeface="+mj-lt"/>
              </a:rPr>
              <a:t>Support Rep B</a:t>
            </a:r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B39D0FE5-48F8-B1E5-94E0-7F80582E34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796613" y="1214767"/>
            <a:ext cx="615600" cy="615600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2E6FEF73-D5F8-D909-4BBE-0F7CCB079B0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796613" y="2578394"/>
            <a:ext cx="615600" cy="615600"/>
          </a:xfrm>
          <a:prstGeom prst="rect">
            <a:avLst/>
          </a:prstGeom>
        </p:spPr>
      </p:pic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0189B0CC-D863-5125-8BFE-09DEE9CC4EDA}"/>
              </a:ext>
            </a:extLst>
          </p:cNvPr>
          <p:cNvCxnSpPr>
            <a:cxnSpLocks/>
            <a:stCxn id="16" idx="3"/>
            <a:endCxn id="21" idx="1"/>
          </p:cNvCxnSpPr>
          <p:nvPr/>
        </p:nvCxnSpPr>
        <p:spPr>
          <a:xfrm>
            <a:off x="8725945" y="1522567"/>
            <a:ext cx="2070668" cy="0"/>
          </a:xfrm>
          <a:prstGeom prst="straightConnector1">
            <a:avLst/>
          </a:prstGeom>
          <a:ln>
            <a:solidFill>
              <a:srgbClr val="167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89725972-EEEF-8C05-F0CC-B66DFF27D6FE}"/>
              </a:ext>
            </a:extLst>
          </p:cNvPr>
          <p:cNvCxnSpPr>
            <a:cxnSpLocks/>
          </p:cNvCxnSpPr>
          <p:nvPr/>
        </p:nvCxnSpPr>
        <p:spPr>
          <a:xfrm>
            <a:off x="8841007" y="1589443"/>
            <a:ext cx="1851476" cy="1222343"/>
          </a:xfrm>
          <a:prstGeom prst="straightConnector1">
            <a:avLst/>
          </a:prstGeom>
          <a:ln>
            <a:solidFill>
              <a:srgbClr val="167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C1873D99-A999-99DD-3A26-889A3C0B7405}"/>
              </a:ext>
            </a:extLst>
          </p:cNvPr>
          <p:cNvCxnSpPr>
            <a:cxnSpLocks/>
            <a:stCxn id="18" idx="3"/>
            <a:endCxn id="23" idx="1"/>
          </p:cNvCxnSpPr>
          <p:nvPr/>
        </p:nvCxnSpPr>
        <p:spPr>
          <a:xfrm flipV="1">
            <a:off x="8691820" y="2886194"/>
            <a:ext cx="2104793" cy="1934"/>
          </a:xfrm>
          <a:prstGeom prst="straightConnector1">
            <a:avLst/>
          </a:prstGeom>
          <a:ln>
            <a:solidFill>
              <a:srgbClr val="167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6F862AD6-5F11-C857-E3CA-4B06DE8E2E15}"/>
              </a:ext>
            </a:extLst>
          </p:cNvPr>
          <p:cNvCxnSpPr>
            <a:cxnSpLocks/>
          </p:cNvCxnSpPr>
          <p:nvPr/>
        </p:nvCxnSpPr>
        <p:spPr>
          <a:xfrm flipV="1">
            <a:off x="8795950" y="1589443"/>
            <a:ext cx="1885601" cy="1238322"/>
          </a:xfrm>
          <a:prstGeom prst="straightConnector1">
            <a:avLst/>
          </a:prstGeom>
          <a:ln>
            <a:solidFill>
              <a:srgbClr val="167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C9D2E8A-CA02-C49B-F11E-69DB6117EB89}"/>
              </a:ext>
            </a:extLst>
          </p:cNvPr>
          <p:cNvCxnSpPr>
            <a:cxnSpLocks/>
            <a:stCxn id="4" idx="3"/>
            <a:endCxn id="16" idx="1"/>
          </p:cNvCxnSpPr>
          <p:nvPr/>
        </p:nvCxnSpPr>
        <p:spPr>
          <a:xfrm flipV="1">
            <a:off x="5971426" y="1522567"/>
            <a:ext cx="2138919" cy="286"/>
          </a:xfrm>
          <a:prstGeom prst="straightConnector1">
            <a:avLst/>
          </a:prstGeom>
          <a:ln>
            <a:solidFill>
              <a:srgbClr val="167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0F10CCA1-217E-B30D-D13F-571CD9FC02DD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5971426" y="2888128"/>
            <a:ext cx="2104794" cy="0"/>
          </a:xfrm>
          <a:prstGeom prst="straightConnector1">
            <a:avLst/>
          </a:prstGeom>
          <a:ln>
            <a:solidFill>
              <a:srgbClr val="1670FF"/>
            </a:solidFill>
            <a:headEnd type="triangl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11E76458-75BF-5E4B-672D-14F964499849}"/>
              </a:ext>
            </a:extLst>
          </p:cNvPr>
          <p:cNvSpPr txBox="1"/>
          <p:nvPr/>
        </p:nvSpPr>
        <p:spPr>
          <a:xfrm>
            <a:off x="10424705" y="1828434"/>
            <a:ext cx="13594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500" dirty="0">
                <a:latin typeface="+mj-lt"/>
              </a:rPr>
              <a:t>Database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B0BAAFD-8F2E-7B51-5567-3FF577449663}"/>
              </a:ext>
            </a:extLst>
          </p:cNvPr>
          <p:cNvSpPr txBox="1"/>
          <p:nvPr/>
        </p:nvSpPr>
        <p:spPr>
          <a:xfrm>
            <a:off x="10424705" y="3197841"/>
            <a:ext cx="1359417" cy="3231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 fontAlgn="auto">
              <a:buFont typeface="Arial"/>
              <a:buNone/>
            </a:pPr>
            <a:r>
              <a:rPr lang="en-CA" sz="1500" dirty="0">
                <a:latin typeface="+mj-lt"/>
              </a:rPr>
              <a:t>FAQ Manual</a:t>
            </a:r>
          </a:p>
        </p:txBody>
      </p:sp>
      <p:sp>
        <p:nvSpPr>
          <p:cNvPr id="61" name="Text Placeholder 5">
            <a:extLst>
              <a:ext uri="{FF2B5EF4-FFF2-40B4-BE49-F238E27FC236}">
                <a16:creationId xmlns:a16="http://schemas.microsoft.com/office/drawing/2014/main" id="{7AE9080D-A62E-AA4A-B27A-6558CBD6ABE5}"/>
              </a:ext>
            </a:extLst>
          </p:cNvPr>
          <p:cNvSpPr txBox="1">
            <a:spLocks/>
          </p:cNvSpPr>
          <p:nvPr/>
        </p:nvSpPr>
        <p:spPr>
          <a:xfrm>
            <a:off x="310896" y="832104"/>
            <a:ext cx="4896315" cy="5414147"/>
          </a:xfrm>
          <a:prstGeom prst="rect">
            <a:avLst/>
          </a:prstGeom>
        </p:spPr>
        <p:txBody>
          <a:bodyPr/>
          <a:lstStyle>
            <a:lvl1pPr marL="342900" indent="-342900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 baseline="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1pPr>
            <a:lvl2pPr marL="740664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2pPr>
            <a:lvl3pPr marL="11430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•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3pPr>
            <a:lvl4pPr marL="1600200" indent="-22435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–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4pPr>
            <a:lvl5pPr marL="2057400" indent="-230706" algn="l" defTabSz="60957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/>
              <a:buChar char="»"/>
              <a:defRPr sz="1800" kern="1200">
                <a:solidFill>
                  <a:schemeClr val="tx1"/>
                </a:solidFill>
                <a:latin typeface="Arial"/>
                <a:ea typeface="Arial" panose="020B0604020202020204" pitchFamily="34" charset="0"/>
                <a:cs typeface="Arial"/>
              </a:defRPr>
            </a:lvl5pPr>
            <a:lvl6pPr marL="335263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6220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71772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81341" indent="-304784" algn="l" defTabSz="609570" rtl="0" eaLnBrk="1" latinLnBrk="0" hangingPunct="1">
              <a:spcBef>
                <a:spcPct val="20000"/>
              </a:spcBef>
              <a:buFont typeface="Arial"/>
              <a:buChar char="•"/>
              <a:defRPr sz="2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/>
            <a:r>
              <a:rPr lang="en-CA" dirty="0" err="1">
                <a:latin typeface="+mj-lt"/>
              </a:rPr>
              <a:t>ConnectMe</a:t>
            </a:r>
            <a:r>
              <a:rPr lang="en-CA" dirty="0">
                <a:latin typeface="+mj-lt"/>
              </a:rPr>
              <a:t> Inc. is a telecommunications company with cable, internet, and phone services</a:t>
            </a:r>
          </a:p>
          <a:p>
            <a:pPr lvl="1" fontAlgn="auto"/>
            <a:endParaRPr lang="en-CA" dirty="0">
              <a:latin typeface="+mj-lt"/>
            </a:endParaRPr>
          </a:p>
          <a:p>
            <a:pPr fontAlgn="auto"/>
            <a:r>
              <a:rPr lang="en-CA" dirty="0">
                <a:latin typeface="+mj-lt"/>
              </a:rPr>
              <a:t>Goals</a:t>
            </a:r>
          </a:p>
          <a:p>
            <a:pPr lvl="1" fontAlgn="auto"/>
            <a:r>
              <a:rPr lang="en-CA" dirty="0">
                <a:latin typeface="+mj-lt"/>
              </a:rPr>
              <a:t>Automate bill payments services</a:t>
            </a:r>
          </a:p>
          <a:p>
            <a:pPr lvl="1" fontAlgn="auto"/>
            <a:r>
              <a:rPr lang="en-CA" dirty="0">
                <a:latin typeface="+mj-lt"/>
              </a:rPr>
              <a:t>Update customer data in real-time</a:t>
            </a:r>
          </a:p>
          <a:p>
            <a:pPr lvl="1" fontAlgn="auto"/>
            <a:r>
              <a:rPr lang="en-CA" dirty="0">
                <a:latin typeface="+mj-lt"/>
              </a:rPr>
              <a:t>Provide 24/7 support</a:t>
            </a:r>
          </a:p>
          <a:p>
            <a:pPr lvl="1" fontAlgn="auto"/>
            <a:r>
              <a:rPr lang="en-CA" dirty="0">
                <a:latin typeface="+mj-lt"/>
              </a:rPr>
              <a:t>Improve accessibility of FAQ manuals</a:t>
            </a:r>
          </a:p>
          <a:p>
            <a:pPr fontAlgn="auto"/>
            <a:endParaRPr lang="en-CA" dirty="0">
              <a:latin typeface="+mj-lt"/>
            </a:endParaRPr>
          </a:p>
          <a:p>
            <a:pPr fontAlgn="auto"/>
            <a:r>
              <a:rPr lang="en-CA" dirty="0">
                <a:latin typeface="+mj-lt"/>
              </a:rPr>
              <a:t>Plan</a:t>
            </a:r>
          </a:p>
          <a:p>
            <a:pPr marL="852858" lvl="1" indent="-342900" fontAlgn="auto">
              <a:buFont typeface="+mj-lt"/>
              <a:buAutoNum type="arabicPeriod"/>
            </a:pPr>
            <a:r>
              <a:rPr lang="en-CA" dirty="0">
                <a:latin typeface="+mj-lt"/>
              </a:rPr>
              <a:t>Select an initial channel</a:t>
            </a:r>
          </a:p>
          <a:p>
            <a:pPr lvl="2" fontAlgn="auto"/>
            <a:r>
              <a:rPr lang="en-CA" dirty="0">
                <a:solidFill>
                  <a:srgbClr val="1670FF"/>
                </a:solidFill>
                <a:latin typeface="+mj-lt"/>
              </a:rPr>
              <a:t>Easy-to-embed web chat widget</a:t>
            </a:r>
          </a:p>
          <a:p>
            <a:pPr marL="852858" lvl="1" indent="-342900" fontAlgn="auto">
              <a:buFont typeface="+mj-lt"/>
              <a:buAutoNum type="arabicPeriod"/>
            </a:pPr>
            <a:r>
              <a:rPr lang="en-CA" dirty="0">
                <a:latin typeface="+mj-lt"/>
              </a:rPr>
              <a:t>Select starting domain</a:t>
            </a:r>
          </a:p>
          <a:p>
            <a:pPr lvl="2" fontAlgn="auto"/>
            <a:r>
              <a:rPr lang="en-CA" dirty="0">
                <a:highlight>
                  <a:srgbClr val="FFFF00"/>
                </a:highlight>
                <a:latin typeface="+mj-lt"/>
              </a:rPr>
              <a:t>ADD TEXT HERE</a:t>
            </a:r>
          </a:p>
          <a:p>
            <a:pPr marL="852858" lvl="1" indent="-342900" fontAlgn="auto">
              <a:buFont typeface="+mj-lt"/>
              <a:buAutoNum type="arabicPeriod"/>
            </a:pPr>
            <a:r>
              <a:rPr lang="en-CA" dirty="0">
                <a:latin typeface="+mj-lt"/>
              </a:rPr>
              <a:t>Outline frequent topics</a:t>
            </a:r>
          </a:p>
          <a:p>
            <a:pPr lvl="2" fontAlgn="auto"/>
            <a:r>
              <a:rPr lang="en-CA" dirty="0">
                <a:highlight>
                  <a:srgbClr val="FFFF00"/>
                </a:highlight>
                <a:latin typeface="+mj-lt"/>
              </a:rPr>
              <a:t>ADD TEXT HERE</a:t>
            </a:r>
          </a:p>
          <a:p>
            <a:pPr marL="852858" lvl="1" indent="-342900" fontAlgn="auto">
              <a:buFont typeface="+mj-lt"/>
              <a:buAutoNum type="arabicPeriod"/>
            </a:pPr>
            <a:r>
              <a:rPr lang="en-CA" dirty="0">
                <a:latin typeface="+mj-lt"/>
              </a:rPr>
              <a:t>Collect content sources</a:t>
            </a:r>
          </a:p>
          <a:p>
            <a:pPr lvl="2" fontAlgn="auto"/>
            <a:r>
              <a:rPr lang="en-CA" dirty="0">
                <a:highlight>
                  <a:srgbClr val="FFFF00"/>
                </a:highlight>
                <a:latin typeface="+mj-lt"/>
              </a:rPr>
              <a:t>ADD TEXT HERE</a:t>
            </a:r>
          </a:p>
          <a:p>
            <a:pPr marL="852858" lvl="1" indent="-342900" fontAlgn="auto">
              <a:buFont typeface="+mj-lt"/>
              <a:buAutoNum type="arabicPeriod"/>
            </a:pPr>
            <a:r>
              <a:rPr lang="en-CA" dirty="0">
                <a:latin typeface="+mj-lt"/>
              </a:rPr>
              <a:t>Plan handoff strategy</a:t>
            </a:r>
          </a:p>
          <a:p>
            <a:pPr lvl="2" fontAlgn="auto"/>
            <a:r>
              <a:rPr lang="en-CA" dirty="0">
                <a:highlight>
                  <a:srgbClr val="FFFF00"/>
                </a:highlight>
                <a:latin typeface="+mj-lt"/>
              </a:rPr>
              <a:t>ADD TEXT HERE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 lvl="1">
              <a:buFont typeface="Arial" panose="020B0604020202020204" pitchFamily="34" charset="0"/>
              <a:buChar char="•"/>
            </a:pPr>
            <a:endParaRPr lang="en-CA" dirty="0">
              <a:latin typeface="+mj-lt"/>
            </a:endParaRPr>
          </a:p>
          <a:p>
            <a:pPr lvl="1" fontAlgn="auto"/>
            <a:endParaRPr lang="en-CA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5525776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4ED1E0B2-0440-F85E-027D-40EBDA946C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3207757"/>
            <a:ext cx="10210800" cy="442486"/>
          </a:xfrm>
        </p:spPr>
        <p:txBody>
          <a:bodyPr>
            <a:noAutofit/>
          </a:bodyPr>
          <a:lstStyle/>
          <a:p>
            <a:pPr algn="ctr"/>
            <a:r>
              <a:rPr lang="en-US" sz="4500" b="1" dirty="0">
                <a:latin typeface="+mj-lt"/>
              </a:rPr>
              <a:t>Terminology You Should Know</a:t>
            </a:r>
          </a:p>
        </p:txBody>
      </p:sp>
    </p:spTree>
    <p:extLst>
      <p:ext uri="{BB962C8B-B14F-4D97-AF65-F5344CB8AC3E}">
        <p14:creationId xmlns:p14="http://schemas.microsoft.com/office/powerpoint/2010/main" val="2640342689"/>
      </p:ext>
    </p:extLst>
  </p:cSld>
  <p:clrMapOvr>
    <a:masterClrMapping/>
  </p:clrMapOvr>
</p:sld>
</file>

<file path=ppt/theme/theme1.xml><?xml version="1.0" encoding="utf-8"?>
<a:theme xmlns:a="http://schemas.openxmlformats.org/drawingml/2006/main" name="2021 Layouts">
  <a:themeElements>
    <a:clrScheme name="IBM Master Presentation 20170523 1">
      <a:dk1>
        <a:srgbClr val="000000"/>
      </a:dk1>
      <a:lt1>
        <a:srgbClr val="000E5E"/>
      </a:lt1>
      <a:dk2>
        <a:srgbClr val="EAEAEA"/>
      </a:dk2>
      <a:lt2>
        <a:srgbClr val="FFFFFF"/>
      </a:lt2>
      <a:accent1>
        <a:srgbClr val="69A6FF"/>
      </a:accent1>
      <a:accent2>
        <a:srgbClr val="0064FF"/>
      </a:accent2>
      <a:accent3>
        <a:srgbClr val="003BC9"/>
      </a:accent3>
      <a:accent4>
        <a:srgbClr val="1FB3CF"/>
      </a:accent4>
      <a:accent5>
        <a:srgbClr val="6E177D"/>
      </a:accent5>
      <a:accent6>
        <a:srgbClr val="DB2663"/>
      </a:accent6>
      <a:hlink>
        <a:srgbClr val="0064FF"/>
      </a:hlink>
      <a:folHlink>
        <a:srgbClr val="E0E0E0"/>
      </a:folHlink>
    </a:clrScheme>
    <a:fontScheme name="IBM Master PPT Template">
      <a:majorFont>
        <a:latin typeface="IBM Plex Sans"/>
        <a:ea typeface=""/>
        <a:cs typeface=""/>
      </a:majorFont>
      <a:minorFont>
        <a:latin typeface="IBM Plex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wrap="square" lIns="0" tIns="0" rIns="0" bIns="0">
        <a:noAutofit/>
      </a:bodyPr>
      <a:lstStyle>
        <a:defPPr>
          <a:defRPr sz="1200" dirty="0" err="1">
            <a:solidFill>
              <a:srgbClr val="FFFFFF"/>
            </a:solidFill>
            <a:latin typeface="Arial"/>
            <a:cs typeface="Arial"/>
          </a:defRPr>
        </a:defPPr>
      </a:lst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2020 Template" id="{944F3D93-08F7-2645-AE1A-0F73B8EAB8BC}" vid="{95C3C7E3-996D-EC48-94CF-D6CBFFDFE1C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1_New IBM template</Template>
  <TotalTime>11451</TotalTime>
  <Words>780</Words>
  <Application>Microsoft Office PowerPoint</Application>
  <PresentationFormat>Widescreen</PresentationFormat>
  <Paragraphs>192</Paragraphs>
  <Slides>52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8" baseType="lpstr">
      <vt:lpstr>.AppleSystemUIFont</vt:lpstr>
      <vt:lpstr>Arial</vt:lpstr>
      <vt:lpstr>Calibri</vt:lpstr>
      <vt:lpstr>IBM Plex Sans</vt:lpstr>
      <vt:lpstr>Wingdings</vt:lpstr>
      <vt:lpstr>2021 Layouts</vt:lpstr>
      <vt:lpstr>Build a Watson AI Chatbot from Db2</vt:lpstr>
      <vt:lpstr>Agenda</vt:lpstr>
      <vt:lpstr>Overview of Watsonx Assistant</vt:lpstr>
      <vt:lpstr>What is Watsonx Assistant?</vt:lpstr>
      <vt:lpstr>How Does It Work?</vt:lpstr>
      <vt:lpstr>Planning Your Assistant</vt:lpstr>
      <vt:lpstr>Before building an assistant…</vt:lpstr>
      <vt:lpstr>Demo Example – ConnectMe Inc. </vt:lpstr>
      <vt:lpstr>Terminology You Should Know</vt:lpstr>
      <vt:lpstr>What are Actions and Phrases?</vt:lpstr>
      <vt:lpstr>What are Steps and Conditions?</vt:lpstr>
      <vt:lpstr>Let’s Build a Chatbot</vt:lpstr>
      <vt:lpstr>Create Watsonx Assistant Instance</vt:lpstr>
      <vt:lpstr>Create Watsonx Assistant</vt:lpstr>
      <vt:lpstr>Personalize Your Assistant</vt:lpstr>
      <vt:lpstr>Customize Your Chat UI</vt:lpstr>
      <vt:lpstr>Create Action From Scratch and Set Initial Phrase</vt:lpstr>
      <vt:lpstr>Add More Example Phrases</vt:lpstr>
      <vt:lpstr>Create First Step</vt:lpstr>
      <vt:lpstr>Add Custom Response Options</vt:lpstr>
      <vt:lpstr>Preview Your Action</vt:lpstr>
      <vt:lpstr>Create Another Clarification Step</vt:lpstr>
      <vt:lpstr>Add Condition</vt:lpstr>
      <vt:lpstr>Create an Agent Handoff Step</vt:lpstr>
      <vt:lpstr>Connect to agent</vt:lpstr>
      <vt:lpstr>Create Final Response Step</vt:lpstr>
      <vt:lpstr>Edit Response in JSON View</vt:lpstr>
      <vt:lpstr>End the Action</vt:lpstr>
      <vt:lpstr>Use Visualization Tool</vt:lpstr>
      <vt:lpstr>Refine Your Assistant</vt:lpstr>
      <vt:lpstr>Adjust Default Actions</vt:lpstr>
      <vt:lpstr>Adjust Global Settings</vt:lpstr>
      <vt:lpstr>Add More Actions with Templates</vt:lpstr>
      <vt:lpstr>Integrate with Watsonx Discovery</vt:lpstr>
      <vt:lpstr>ADD TEXT HERE</vt:lpstr>
      <vt:lpstr>ADD TEXT HERE</vt:lpstr>
      <vt:lpstr>Integrate with Db2</vt:lpstr>
      <vt:lpstr>Create Db2 Database in IBM Cloud</vt:lpstr>
      <vt:lpstr>Create Service Credentials</vt:lpstr>
      <vt:lpstr>Create Account Table and Insert Data</vt:lpstr>
      <vt:lpstr>Verify Data</vt:lpstr>
      <vt:lpstr>Create IBM Cloud Code Engine Instance</vt:lpstr>
      <vt:lpstr>Create a Project</vt:lpstr>
      <vt:lpstr>Build Custom Extension</vt:lpstr>
      <vt:lpstr>AAAAA</vt:lpstr>
      <vt:lpstr>AAAAA</vt:lpstr>
      <vt:lpstr>AAAAA</vt:lpstr>
      <vt:lpstr>Assistant Architecture</vt:lpstr>
      <vt:lpstr>Any Questions?</vt:lpstr>
      <vt:lpstr>Important Links</vt:lpstr>
      <vt:lpstr>For More Information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</dc:title>
  <dc:creator>Alison Butterill</dc:creator>
  <cp:lastModifiedBy>Sanjula Ganepola</cp:lastModifiedBy>
  <cp:revision>183</cp:revision>
  <dcterms:created xsi:type="dcterms:W3CDTF">2021-01-11T03:24:53Z</dcterms:created>
  <dcterms:modified xsi:type="dcterms:W3CDTF">2024-10-28T21:30:13Z</dcterms:modified>
</cp:coreProperties>
</file>