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616" r:id="rId1"/>
  </p:sldMasterIdLst>
  <p:notesMasterIdLst>
    <p:notesMasterId r:id="rId31"/>
  </p:notesMasterIdLst>
  <p:handoutMasterIdLst>
    <p:handoutMasterId r:id="rId32"/>
  </p:handoutMasterIdLst>
  <p:sldIdLst>
    <p:sldId id="2142534296" r:id="rId2"/>
    <p:sldId id="2142534305" r:id="rId3"/>
    <p:sldId id="2142534323" r:id="rId4"/>
    <p:sldId id="2142534324" r:id="rId5"/>
    <p:sldId id="2142534341" r:id="rId6"/>
    <p:sldId id="2142534342" r:id="rId7"/>
    <p:sldId id="2142534343" r:id="rId8"/>
    <p:sldId id="2142534345" r:id="rId9"/>
    <p:sldId id="2142534348" r:id="rId10"/>
    <p:sldId id="2142534349" r:id="rId11"/>
    <p:sldId id="2142534346" r:id="rId12"/>
    <p:sldId id="2142534303" r:id="rId13"/>
    <p:sldId id="2142534308" r:id="rId14"/>
    <p:sldId id="2142534333" r:id="rId15"/>
    <p:sldId id="2142534331" r:id="rId16"/>
    <p:sldId id="2142534332" r:id="rId17"/>
    <p:sldId id="2142534313" r:id="rId18"/>
    <p:sldId id="2142534314" r:id="rId19"/>
    <p:sldId id="2142534315" r:id="rId20"/>
    <p:sldId id="2142534316" r:id="rId21"/>
    <p:sldId id="2142534317" r:id="rId22"/>
    <p:sldId id="2142534318" r:id="rId23"/>
    <p:sldId id="2142534336" r:id="rId24"/>
    <p:sldId id="2142534319" r:id="rId25"/>
    <p:sldId id="2142534335" r:id="rId26"/>
    <p:sldId id="2142534334" r:id="rId27"/>
    <p:sldId id="2142534321" r:id="rId28"/>
    <p:sldId id="2142534301" r:id="rId29"/>
    <p:sldId id="2142534340" r:id="rId30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18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3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56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75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5943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131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320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509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8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B4C9C"/>
    <a:srgbClr val="1254FF"/>
    <a:srgbClr val="1670FF"/>
    <a:srgbClr val="6DC8D7"/>
    <a:srgbClr val="F05A28"/>
    <a:srgbClr val="FFB600"/>
    <a:srgbClr val="4E87C0"/>
    <a:srgbClr val="244E95"/>
    <a:srgbClr val="387FF9"/>
    <a:srgbClr val="244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244" autoAdjust="0"/>
  </p:normalViewPr>
  <p:slideViewPr>
    <p:cSldViewPr snapToGrid="0">
      <p:cViewPr varScale="1">
        <p:scale>
          <a:sx n="90" d="100"/>
          <a:sy n="90" d="100"/>
        </p:scale>
        <p:origin x="413" y="26"/>
      </p:cViewPr>
      <p:guideLst>
        <p:guide orient="horz" pos="2160"/>
        <p:guide pos="3840"/>
        <p:guide pos="389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3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71C4C-FF3F-0C4F-8795-A2475369391B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C8FA6-76A5-8E40-8BFE-0F3985BCA3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151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575E4D0F-365E-634C-91A3-A7A1E50E5DCF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A7F235BB-2532-4321-A1BC-BCA4D9D1C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4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F235BB-2532-4321-A1BC-BCA4D9D1C26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45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02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1D831F22-FA3A-D57A-45FA-41418B0D3C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017" y="2326384"/>
            <a:ext cx="2651682" cy="150460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2" y="896176"/>
            <a:ext cx="5486401" cy="1249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6273803"/>
            <a:ext cx="695452" cy="281940"/>
          </a:xfrm>
          <a:prstGeom prst="rect">
            <a:avLst/>
          </a:prstGeom>
        </p:spPr>
      </p:pic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04033" y="3344843"/>
            <a:ext cx="4974263" cy="435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baseline="0"/>
            </a:lvl1pPr>
          </a:lstStyle>
          <a:p>
            <a:pPr lvl="0"/>
            <a:r>
              <a:rPr lang="en-US" dirty="0"/>
              <a:t>Click to Add Your Name, title, email,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8A6CBC8-E31F-2BFA-5BF3-608C299296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9491" y="3742521"/>
            <a:ext cx="2057400" cy="762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F9E90-2CBC-160C-A456-B82ED3D2D5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95C22D1-A9D3-948F-32F8-6DC8521269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791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DDB98BC-539F-B355-1AD7-A6DB5727F5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3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E870BD-D606-E12D-38CF-F8B8950A13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0863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CAB283C-4D7C-B92A-C063-44E9DD38AD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239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D5EFA40-F3E6-E1DD-4087-2D2E2D76B9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8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E54ED0F-9EF5-3A2A-A48F-864020C310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7553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10BA43D-0E52-1935-1DCB-E424DD430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398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662963E-CB68-80F5-7A98-4FA4326E54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16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879A0EC-581D-0E13-472B-DA750CA3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984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DD593BE-1E80-1AEB-0F86-F4FD051639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745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02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4C814B-C0E5-19B7-36B2-339859D9829A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2" y="896176"/>
            <a:ext cx="5486401" cy="1249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6273803"/>
            <a:ext cx="695452" cy="281940"/>
          </a:xfrm>
          <a:prstGeom prst="rect">
            <a:avLst/>
          </a:prstGeom>
        </p:spPr>
      </p:pic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04033" y="3344843"/>
            <a:ext cx="4974263" cy="435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baseline="0"/>
            </a:lvl1pPr>
          </a:lstStyle>
          <a:p>
            <a:pPr lvl="0"/>
            <a:r>
              <a:rPr lang="en-US" dirty="0"/>
              <a:t>Click to Add Your Name, title, email,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8EE377-7754-E11F-C876-3597E7C5D0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7152" y="2307955"/>
            <a:ext cx="2705097" cy="152820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A6CBC8-E31F-2BFA-5BF3-608C299296D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9491" y="3742521"/>
            <a:ext cx="20574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84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0902C1C-BD78-1AA4-00C8-9109FF37DE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94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IB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70"/>
            <a:ext cx="173014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697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40EE0B4-00C1-A9AA-8F7C-78528CC3BB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4967747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E1889F7D-7E76-8863-FE5F-7534A9F515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20522340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2A06584-4A8D-70B2-1AA4-0295EACC0C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163667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B8B7290-E609-FE2A-C98F-1469A1D578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237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2BC80EF-5DBF-BF25-8DE9-8C904DC344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64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BD02337-AECD-27CC-0491-B67FFB644C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8864426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5BC8BC3-D36B-925A-0413-23D35BBA78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3768462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2021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06D4300-02F4-F1EF-D576-0B7C50BFA3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7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E2FD141-8134-F3DB-E476-8FADEF4ACE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9F3420-6D52-3D30-094D-4B781CE6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8757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4326FA1-EB48-8D63-F60D-9CB5E22D63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444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342A2AE-3E39-0B5D-3C8D-5F1043BCE4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49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DF66989-43F4-A600-E0B2-72AF31ED5D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9897185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A6569A-B3E2-406F-FCD4-2634820190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063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F54C9BD-2141-0C1B-D066-32EFCAE59A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61309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54377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876CD34B-B673-84BF-EA5A-E903F8F787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61309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0019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26474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36B9D94-C60C-2E78-9539-1E758871A1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445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E1C17DA0-170C-5390-C3C5-18A71EE087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3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976254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3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F1C5A5E-218B-BC39-04F0-C0BA69E05B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859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7C59DB1-FC9C-849C-E343-FD25C3FD96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17767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9565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9DDAFE0-8F15-5E46-5CAE-A71684960E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812" y="221657"/>
            <a:ext cx="10210800" cy="442486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579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17767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5FF0B22-C17B-5711-6B41-3813303D19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300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F65938A9-3541-91F7-C413-DBF835C25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977302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8A9F702-C36B-A252-EB3F-D45278B77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321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4F9124B-137D-BE00-37DF-B2F1D04C9E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436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977015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436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72F69B0-3568-5491-5895-61F6B5920A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016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406FE4C5-A7F8-00EA-18CB-1CA76CB6B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461331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2001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A0BFF5B-FFF3-EEC5-043B-119DEEBD9E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660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0D720B1-0C52-3911-0A8A-18242F23B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473788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C7E4B2B-4CBD-1785-1A76-D8C64FF913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33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126480" y="0"/>
            <a:ext cx="3044952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71432" y="0"/>
            <a:ext cx="3054096" cy="3429000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126480" y="3429000"/>
            <a:ext cx="6099048" cy="3429000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8F83DBD2-00A3-854E-96F6-5E38FF4C0458}"/>
              </a:ext>
            </a:extLst>
          </p:cNvPr>
          <p:cNvSpPr txBox="1">
            <a:spLocks/>
          </p:cNvSpPr>
          <p:nvPr userDrawn="1"/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Slide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A9F01EB-A423-5742-9F6B-9BD2B204E8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067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2CD0D1E-6CA6-18E1-141E-06679FB23D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812" y="221657"/>
            <a:ext cx="10210800" cy="442486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60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131052" y="-1"/>
            <a:ext cx="3044952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81881" y="-1"/>
            <a:ext cx="3054096" cy="3429000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126480" y="3429000"/>
            <a:ext cx="6099048" cy="3429000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C2BC28-3D8F-4848-85C9-A1B154F68C80}"/>
              </a:ext>
            </a:extLst>
          </p:cNvPr>
          <p:cNvSpPr/>
          <p:nvPr userDrawn="1"/>
        </p:nvSpPr>
        <p:spPr>
          <a:xfrm>
            <a:off x="0" y="-1"/>
            <a:ext cx="6126480" cy="6858001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D1B323F-CBFC-9F4D-B6C1-905775A4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7" y="219456"/>
            <a:ext cx="5477256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0A69A66-003D-5B41-8BAF-49BF0C0C8D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0896" y="832104"/>
            <a:ext cx="5477256" cy="5603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73F77-936A-0D42-BF6B-FA42F36D0C9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8342390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EAB59F22-63CC-4768-E836-A0B001D359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9327129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4FEB824-21AB-3145-A3C7-4ADA36A4BA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678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BA616A4-C36A-B95E-9391-9B7E2C0F1F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9360963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27ACF1B-469A-3FCA-68DF-9F5527E4D2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04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7" name="Picture 16" descr="A black and white logo&#10;&#10;Description automatically generated">
            <a:extLst>
              <a:ext uri="{FF2B5EF4-FFF2-40B4-BE49-F238E27FC236}">
                <a16:creationId xmlns:a16="http://schemas.microsoft.com/office/drawing/2014/main" id="{810DA460-CE90-2827-09D3-0672C3C315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6563641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1EBB3C9-F565-1B74-21D3-03B85EA72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370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7A34A3B-DAD6-8340-9A21-8F1B221CF5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296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2B12783-095D-B053-B0E7-EB2459705C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293910075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; title &amp; others - image or text remainder image or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5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6083809" y="0"/>
            <a:ext cx="3044952" cy="34289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077713" y="3424673"/>
            <a:ext cx="6095998" cy="3429002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1" y="3429001"/>
            <a:ext cx="6095999" cy="34290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9125712" y="-5"/>
            <a:ext cx="3054096" cy="3428998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ADD54-6398-4141-8062-DF36139F6FB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78395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9D4075E-60E0-45EE-94F9-39ED7AE331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3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A1B650E-A408-869F-FB85-CCF621260D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33B78CF-3A51-1266-DFC6-C69FCFB635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1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43E6A9-0034-D1A0-F9BA-2CB5F14650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829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FD422022-6CDA-8D45-8A8C-3AD6BBA6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05" y="173339"/>
            <a:ext cx="10515600" cy="413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D2955A-E0A9-C941-9DDE-22306C61263F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/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41368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53" r:id="rId1"/>
    <p:sldLayoutId id="2147486677" r:id="rId2"/>
    <p:sldLayoutId id="2147486618" r:id="rId3"/>
    <p:sldLayoutId id="2147486678" r:id="rId4"/>
    <p:sldLayoutId id="2147486654" r:id="rId5"/>
    <p:sldLayoutId id="2147486641" r:id="rId6"/>
    <p:sldLayoutId id="2147486679" r:id="rId7"/>
    <p:sldLayoutId id="2147486655" r:id="rId8"/>
    <p:sldLayoutId id="2147486619" r:id="rId9"/>
    <p:sldLayoutId id="2147486680" r:id="rId10"/>
    <p:sldLayoutId id="2147486656" r:id="rId11"/>
    <p:sldLayoutId id="2147486620" r:id="rId12"/>
    <p:sldLayoutId id="2147486681" r:id="rId13"/>
    <p:sldLayoutId id="2147486657" r:id="rId14"/>
    <p:sldLayoutId id="2147486621" r:id="rId15"/>
    <p:sldLayoutId id="2147486682" r:id="rId16"/>
    <p:sldLayoutId id="2147486658" r:id="rId17"/>
    <p:sldLayoutId id="2147486622" r:id="rId18"/>
    <p:sldLayoutId id="2147486683" r:id="rId19"/>
    <p:sldLayoutId id="2147486659" r:id="rId20"/>
    <p:sldLayoutId id="2147486623" r:id="rId21"/>
    <p:sldLayoutId id="2147486625" r:id="rId22"/>
    <p:sldLayoutId id="2147486684" r:id="rId23"/>
    <p:sldLayoutId id="2147486669" r:id="rId24"/>
    <p:sldLayoutId id="2147486660" r:id="rId25"/>
    <p:sldLayoutId id="2147486648" r:id="rId26"/>
    <p:sldLayoutId id="2147486685" r:id="rId27"/>
    <p:sldLayoutId id="2147486670" r:id="rId28"/>
    <p:sldLayoutId id="2147486661" r:id="rId29"/>
    <p:sldLayoutId id="2147486651" r:id="rId30"/>
    <p:sldLayoutId id="2147486686" r:id="rId31"/>
    <p:sldLayoutId id="2147486671" r:id="rId32"/>
    <p:sldLayoutId id="2147486662" r:id="rId33"/>
    <p:sldLayoutId id="2147486627" r:id="rId34"/>
    <p:sldLayoutId id="2147486687" r:id="rId35"/>
    <p:sldLayoutId id="2147486663" r:id="rId36"/>
    <p:sldLayoutId id="2147486629" r:id="rId37"/>
    <p:sldLayoutId id="2147486688" r:id="rId38"/>
    <p:sldLayoutId id="2147486672" r:id="rId39"/>
    <p:sldLayoutId id="2147486664" r:id="rId40"/>
    <p:sldLayoutId id="2147486630" r:id="rId41"/>
    <p:sldLayoutId id="2147486689" r:id="rId42"/>
    <p:sldLayoutId id="2147486673" r:id="rId43"/>
    <p:sldLayoutId id="2147486665" r:id="rId44"/>
    <p:sldLayoutId id="2147486639" r:id="rId45"/>
    <p:sldLayoutId id="2147486690" r:id="rId46"/>
    <p:sldLayoutId id="2147486674" r:id="rId47"/>
    <p:sldLayoutId id="2147486666" r:id="rId48"/>
    <p:sldLayoutId id="2147486644" r:id="rId49"/>
    <p:sldLayoutId id="2147486647" r:id="rId50"/>
    <p:sldLayoutId id="2147486642" r:id="rId51"/>
    <p:sldLayoutId id="2147486691" r:id="rId52"/>
    <p:sldLayoutId id="2147486675" r:id="rId53"/>
    <p:sldLayoutId id="2147486667" r:id="rId54"/>
    <p:sldLayoutId id="2147486646" r:id="rId55"/>
    <p:sldLayoutId id="2147486692" r:id="rId56"/>
    <p:sldLayoutId id="2147486668" r:id="rId57"/>
    <p:sldLayoutId id="2147486676" r:id="rId58"/>
    <p:sldLayoutId id="2147486643" r:id="rId59"/>
  </p:sldLayoutIdLst>
  <p:hf hdr="0" ftr="0" dt="0"/>
  <p:txStyles>
    <p:titleStyle>
      <a:lvl1pPr algn="l" defTabSz="60957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0" indent="0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None/>
        <a:defRPr sz="180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230706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529140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833926" indent="-22435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1070980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njula.Ganepola@ibm.com" TargetMode="External"/><Relationship Id="rId2" Type="http://schemas.openxmlformats.org/officeDocument/2006/relationships/hyperlink" Target="mailto:edmund.reinhardt@ca.ibm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2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47.png"/><Relationship Id="rId4" Type="http://schemas.openxmlformats.org/officeDocument/2006/relationships/image" Target="../media/image16.svg"/><Relationship Id="rId9" Type="http://schemas.openxmlformats.org/officeDocument/2006/relationships/image" Target="../media/image2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5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1.png"/><Relationship Id="rId7" Type="http://schemas.openxmlformats.org/officeDocument/2006/relationships/image" Target="../media/image18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9.png"/><Relationship Id="rId5" Type="http://schemas.openxmlformats.org/officeDocument/2006/relationships/image" Target="../media/image51.png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HalcyonTechLtd.code-for-ibmi" TargetMode="External"/><Relationship Id="rId3" Type="http://schemas.openxmlformats.org/officeDocument/2006/relationships/hyperlink" Target="https://ibm.github.io/vscode-ibmi-projectexplorer/#/" TargetMode="External"/><Relationship Id="rId7" Type="http://schemas.openxmlformats.org/officeDocument/2006/relationships/hyperlink" Target="https://github.com/IBM/ibmi-bob" TargetMode="External"/><Relationship Id="rId2" Type="http://schemas.openxmlformats.org/officeDocument/2006/relationships/hyperlink" Target="https://marketplace.visualstudio.com/items?itemName=IBM.vscode-ibmi-projectexplorer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ibm.github.io/ibmi-bob/#/" TargetMode="External"/><Relationship Id="rId11" Type="http://schemas.openxmlformats.org/officeDocument/2006/relationships/hyperlink" Target="https://www.npmjs.com/package/@halcyontech/vscode-ibmi-types" TargetMode="External"/><Relationship Id="rId5" Type="http://schemas.openxmlformats.org/officeDocument/2006/relationships/hyperlink" Target="https://www.npmjs.com/package/@ibm/vscode-ibmi-projectexplorer-types" TargetMode="External"/><Relationship Id="rId10" Type="http://schemas.openxmlformats.org/officeDocument/2006/relationships/hyperlink" Target="https://github.com/codefori/vscode-ibmi" TargetMode="External"/><Relationship Id="rId4" Type="http://schemas.openxmlformats.org/officeDocument/2006/relationships/hyperlink" Target="https://github.com/IBM/vscode-ibmi-projectexplorer" TargetMode="External"/><Relationship Id="rId9" Type="http://schemas.openxmlformats.org/officeDocument/2006/relationships/hyperlink" Target="https://codefori.github.io/docs/#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0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D383-3FF1-6A0D-E44D-D6A62CC6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2" y="2286000"/>
            <a:ext cx="5596465" cy="952500"/>
          </a:xfrm>
        </p:spPr>
        <p:txBody>
          <a:bodyPr>
            <a:normAutofit fontScale="90000"/>
          </a:bodyPr>
          <a:lstStyle/>
          <a:p>
            <a:r>
              <a:rPr lang="en-US" sz="3700" b="1" dirty="0">
                <a:latin typeface="+mj-lt"/>
              </a:rPr>
              <a:t>Modern, Buildable Projects </a:t>
            </a:r>
            <a:r>
              <a:rPr lang="en-US" dirty="0">
                <a:latin typeface="+mj-lt"/>
              </a:rPr>
              <a:t>with IBM i Project Explorer and Bob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B24C2-481F-74AB-DF16-DD6C8ED758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802" y="4705348"/>
            <a:ext cx="5596465" cy="1744135"/>
          </a:xfrm>
        </p:spPr>
        <p:txBody>
          <a:bodyPr/>
          <a:lstStyle/>
          <a:p>
            <a:r>
              <a:rPr lang="en-US" sz="1400" dirty="0">
                <a:latin typeface="+mj-lt"/>
              </a:rPr>
              <a:t>Edmund Reinhardt</a:t>
            </a:r>
          </a:p>
          <a:p>
            <a:r>
              <a:rPr lang="en-US" sz="1400" dirty="0">
                <a:latin typeface="+mj-lt"/>
              </a:rPr>
              <a:t>Product Architect - IBM i Application Development</a:t>
            </a:r>
          </a:p>
          <a:p>
            <a:r>
              <a:rPr lang="en-US" sz="1400" dirty="0">
                <a:latin typeface="+mj-lt"/>
                <a:hlinkClick r:id="rId2"/>
              </a:rPr>
              <a:t>edmund.reinhardt@ca.ibm.com</a:t>
            </a:r>
            <a:endParaRPr lang="en-US" sz="1400" dirty="0">
              <a:latin typeface="+mj-lt"/>
            </a:endParaRPr>
          </a:p>
          <a:p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Sanjula Ganepola</a:t>
            </a:r>
          </a:p>
          <a:p>
            <a:r>
              <a:rPr lang="en-US" sz="1400" dirty="0">
                <a:latin typeface="+mj-lt"/>
              </a:rPr>
              <a:t>Software Developer</a:t>
            </a:r>
          </a:p>
          <a:p>
            <a:r>
              <a:rPr lang="en-US" sz="1400" dirty="0">
                <a:latin typeface="+mj-lt"/>
                <a:hlinkClick r:id="rId3"/>
              </a:rPr>
              <a:t>Sanjula.Ganepola@ibm.com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140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Control what objects to build and how to build them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7098" y="849569"/>
            <a:ext cx="1620000" cy="180000"/>
          </a:xfrm>
        </p:spPr>
        <p:txBody>
          <a:bodyPr anchor="ctr"/>
          <a:lstStyle/>
          <a:p>
            <a:pPr marL="0" indent="0">
              <a:buNone/>
            </a:pPr>
            <a:r>
              <a:rPr lang="en-CA" sz="1300" dirty="0">
                <a:latin typeface="+mj-lt"/>
              </a:rPr>
              <a:t>my-project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4FD630F-07ED-699D-313A-7A4B8E661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097" y="849569"/>
            <a:ext cx="180000" cy="1800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9467690D-D8A7-FB17-1C4D-E67951C37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1399132"/>
            <a:ext cx="180000" cy="180000"/>
          </a:xfrm>
          <a:prstGeom prst="rect">
            <a:avLst/>
          </a:prstGeom>
        </p:spPr>
      </p:pic>
      <p:sp>
        <p:nvSpPr>
          <p:cNvPr id="103" name="Text Placeholder 5">
            <a:extLst>
              <a:ext uri="{FF2B5EF4-FFF2-40B4-BE49-F238E27FC236}">
                <a16:creationId xmlns:a16="http://schemas.microsoft.com/office/drawing/2014/main" id="{BC67B070-1A88-569E-886F-214EFED7B43E}"/>
              </a:ext>
            </a:extLst>
          </p:cNvPr>
          <p:cNvSpPr txBox="1">
            <a:spLocks/>
          </p:cNvSpPr>
          <p:nvPr/>
        </p:nvSpPr>
        <p:spPr>
          <a:xfrm>
            <a:off x="927097" y="139913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file.evfevent</a:t>
            </a:r>
          </a:p>
        </p:txBody>
      </p:sp>
      <p:sp>
        <p:nvSpPr>
          <p:cNvPr id="104" name="Text Placeholder 5">
            <a:extLst>
              <a:ext uri="{FF2B5EF4-FFF2-40B4-BE49-F238E27FC236}">
                <a16:creationId xmlns:a16="http://schemas.microsoft.com/office/drawing/2014/main" id="{3B4F114A-0AA3-3875-8451-785C991E4E7A}"/>
              </a:ext>
            </a:extLst>
          </p:cNvPr>
          <p:cNvSpPr txBox="1">
            <a:spLocks/>
          </p:cNvSpPr>
          <p:nvPr/>
        </p:nvSpPr>
        <p:spPr>
          <a:xfrm>
            <a:off x="747098" y="11753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.evfevent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B4FFADCD-9303-8E71-5748-7679E959A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7" y="1175307"/>
            <a:ext cx="180000" cy="180000"/>
          </a:xfrm>
          <a:prstGeom prst="rect">
            <a:avLst/>
          </a:prstGeom>
        </p:spPr>
      </p:pic>
      <p:pic>
        <p:nvPicPr>
          <p:cNvPr id="106" name="Graphic 105">
            <a:extLst>
              <a:ext uri="{FF2B5EF4-FFF2-40B4-BE49-F238E27FC236}">
                <a16:creationId xmlns:a16="http://schemas.microsoft.com/office/drawing/2014/main" id="{CC53AC0F-196A-5B23-841E-FD640FFBC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1622957"/>
            <a:ext cx="180000" cy="180000"/>
          </a:xfrm>
          <a:prstGeom prst="rect">
            <a:avLst/>
          </a:prstGeom>
        </p:spPr>
      </p:pic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33F6DA0A-AA77-4BC2-FA02-9C7A9D1DA3AA}"/>
              </a:ext>
            </a:extLst>
          </p:cNvPr>
          <p:cNvSpPr txBox="1">
            <a:spLocks/>
          </p:cNvSpPr>
          <p:nvPr/>
        </p:nvSpPr>
        <p:spPr>
          <a:xfrm>
            <a:off x="927097" y="162295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source.evfevent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CD611E43-A989-46BF-FB6C-3666DC83C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134400"/>
            <a:ext cx="180000" cy="180000"/>
          </a:xfrm>
          <a:prstGeom prst="rect">
            <a:avLst/>
          </a:prstGeom>
        </p:spPr>
      </p:pic>
      <p:sp>
        <p:nvSpPr>
          <p:cNvPr id="109" name="Text Placeholder 5">
            <a:extLst>
              <a:ext uri="{FF2B5EF4-FFF2-40B4-BE49-F238E27FC236}">
                <a16:creationId xmlns:a16="http://schemas.microsoft.com/office/drawing/2014/main" id="{A237A1F2-F411-8813-F859-E26CAE4B2141}"/>
              </a:ext>
            </a:extLst>
          </p:cNvPr>
          <p:cNvSpPr txBox="1">
            <a:spLocks/>
          </p:cNvSpPr>
          <p:nvPr/>
        </p:nvSpPr>
        <p:spPr>
          <a:xfrm>
            <a:off x="927097" y="213440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joblog.json</a:t>
            </a:r>
          </a:p>
        </p:txBody>
      </p:sp>
      <p:sp>
        <p:nvSpPr>
          <p:cNvPr id="110" name="Text Placeholder 5">
            <a:extLst>
              <a:ext uri="{FF2B5EF4-FFF2-40B4-BE49-F238E27FC236}">
                <a16:creationId xmlns:a16="http://schemas.microsoft.com/office/drawing/2014/main" id="{C060E5C8-5E66-54BE-CF03-7E5CE824F138}"/>
              </a:ext>
            </a:extLst>
          </p:cNvPr>
          <p:cNvSpPr txBox="1">
            <a:spLocks/>
          </p:cNvSpPr>
          <p:nvPr/>
        </p:nvSpPr>
        <p:spPr>
          <a:xfrm>
            <a:off x="747098" y="191057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.logs</a:t>
            </a: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792F08A7-07A6-335A-FEDC-6F6D038B9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7" y="1910575"/>
            <a:ext cx="180000" cy="1800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B30A7AD2-362D-0C57-34C6-C4965C3F0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358225"/>
            <a:ext cx="180000" cy="180000"/>
          </a:xfrm>
          <a:prstGeom prst="rect">
            <a:avLst/>
          </a:prstGeom>
        </p:spPr>
      </p:pic>
      <p:sp>
        <p:nvSpPr>
          <p:cNvPr id="113" name="Text Placeholder 5">
            <a:extLst>
              <a:ext uri="{FF2B5EF4-FFF2-40B4-BE49-F238E27FC236}">
                <a16:creationId xmlns:a16="http://schemas.microsoft.com/office/drawing/2014/main" id="{0C1F483B-4BA6-6786-9E43-42192E431A9F}"/>
              </a:ext>
            </a:extLst>
          </p:cNvPr>
          <p:cNvSpPr txBox="1">
            <a:spLocks/>
          </p:cNvSpPr>
          <p:nvPr/>
        </p:nvSpPr>
        <p:spPr>
          <a:xfrm>
            <a:off x="927097" y="235822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file.splf</a:t>
            </a: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0EBA0348-2176-93E2-58F8-13AA175B5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582050"/>
            <a:ext cx="180000" cy="180000"/>
          </a:xfrm>
          <a:prstGeom prst="rect">
            <a:avLst/>
          </a:prstGeom>
        </p:spPr>
      </p:pic>
      <p:sp>
        <p:nvSpPr>
          <p:cNvPr id="119" name="Text Placeholder 5">
            <a:extLst>
              <a:ext uri="{FF2B5EF4-FFF2-40B4-BE49-F238E27FC236}">
                <a16:creationId xmlns:a16="http://schemas.microsoft.com/office/drawing/2014/main" id="{720A5BC4-4556-7D0B-BCA7-1A17C4CA7565}"/>
              </a:ext>
            </a:extLst>
          </p:cNvPr>
          <p:cNvSpPr txBox="1">
            <a:spLocks/>
          </p:cNvSpPr>
          <p:nvPr/>
        </p:nvSpPr>
        <p:spPr>
          <a:xfrm>
            <a:off x="927097" y="258205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source.splf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CBCDD037-4909-B33D-E19D-15312CA1D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6" y="3077443"/>
            <a:ext cx="180000" cy="180000"/>
          </a:xfrm>
          <a:prstGeom prst="rect">
            <a:avLst/>
          </a:prstGeom>
        </p:spPr>
      </p:pic>
      <p:sp>
        <p:nvSpPr>
          <p:cNvPr id="121" name="Text Placeholder 5">
            <a:extLst>
              <a:ext uri="{FF2B5EF4-FFF2-40B4-BE49-F238E27FC236}">
                <a16:creationId xmlns:a16="http://schemas.microsoft.com/office/drawing/2014/main" id="{9661D074-390D-7896-3A44-843BCC92280B}"/>
              </a:ext>
            </a:extLst>
          </p:cNvPr>
          <p:cNvSpPr txBox="1">
            <a:spLocks/>
          </p:cNvSpPr>
          <p:nvPr/>
        </p:nvSpPr>
        <p:spPr>
          <a:xfrm>
            <a:off x="927096" y="3077443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constants.rpgleinc</a:t>
            </a:r>
          </a:p>
        </p:txBody>
      </p:sp>
      <p:sp>
        <p:nvSpPr>
          <p:cNvPr id="122" name="Text Placeholder 5">
            <a:extLst>
              <a:ext uri="{FF2B5EF4-FFF2-40B4-BE49-F238E27FC236}">
                <a16:creationId xmlns:a16="http://schemas.microsoft.com/office/drawing/2014/main" id="{CE5C44B1-9088-446A-E191-7E4B8CA95518}"/>
              </a:ext>
            </a:extLst>
          </p:cNvPr>
          <p:cNvSpPr txBox="1">
            <a:spLocks/>
          </p:cNvSpPr>
          <p:nvPr/>
        </p:nvSpPr>
        <p:spPr>
          <a:xfrm>
            <a:off x="747097" y="2853618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includes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B9AE125B-BFD4-412C-7C4E-A4EA990C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6" y="2853618"/>
            <a:ext cx="180000" cy="1800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09A568EF-CBA1-9163-7538-4EB9EAC21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3607946"/>
            <a:ext cx="180000" cy="180000"/>
          </a:xfrm>
          <a:prstGeom prst="rect">
            <a:avLst/>
          </a:prstGeom>
        </p:spPr>
      </p:pic>
      <p:sp>
        <p:nvSpPr>
          <p:cNvPr id="125" name="Text Placeholder 5">
            <a:extLst>
              <a:ext uri="{FF2B5EF4-FFF2-40B4-BE49-F238E27FC236}">
                <a16:creationId xmlns:a16="http://schemas.microsoft.com/office/drawing/2014/main" id="{A579B558-1C00-9489-D1AE-FD05288A150F}"/>
              </a:ext>
            </a:extLst>
          </p:cNvPr>
          <p:cNvSpPr txBox="1">
            <a:spLocks/>
          </p:cNvSpPr>
          <p:nvPr/>
        </p:nvSpPr>
        <p:spPr>
          <a:xfrm>
            <a:off x="927095" y="360794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.ibmi.json</a:t>
            </a:r>
          </a:p>
        </p:txBody>
      </p:sp>
      <p:sp>
        <p:nvSpPr>
          <p:cNvPr id="126" name="Text Placeholder 5">
            <a:extLst>
              <a:ext uri="{FF2B5EF4-FFF2-40B4-BE49-F238E27FC236}">
                <a16:creationId xmlns:a16="http://schemas.microsoft.com/office/drawing/2014/main" id="{494149D3-34B9-984B-0AC5-262495568DB2}"/>
              </a:ext>
            </a:extLst>
          </p:cNvPr>
          <p:cNvSpPr txBox="1">
            <a:spLocks/>
          </p:cNvSpPr>
          <p:nvPr/>
        </p:nvSpPr>
        <p:spPr>
          <a:xfrm>
            <a:off x="747096" y="338412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QRPGLESRC</a:t>
            </a: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AB2E77D8-B3B3-2B86-6CD0-981BD630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5" y="3384121"/>
            <a:ext cx="180000" cy="1800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E7C08C-72D7-197B-E971-BC80379EE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3831771"/>
            <a:ext cx="180000" cy="180000"/>
          </a:xfrm>
          <a:prstGeom prst="rect">
            <a:avLst/>
          </a:prstGeom>
        </p:spPr>
      </p:pic>
      <p:sp>
        <p:nvSpPr>
          <p:cNvPr id="129" name="Text Placeholder 5">
            <a:extLst>
              <a:ext uri="{FF2B5EF4-FFF2-40B4-BE49-F238E27FC236}">
                <a16:creationId xmlns:a16="http://schemas.microsoft.com/office/drawing/2014/main" id="{20F50C5B-B961-1576-2C24-14847E23C18B}"/>
              </a:ext>
            </a:extLst>
          </p:cNvPr>
          <p:cNvSpPr txBox="1">
            <a:spLocks/>
          </p:cNvSpPr>
          <p:nvPr/>
        </p:nvSpPr>
        <p:spPr>
          <a:xfrm>
            <a:off x="927095" y="383177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9B4C9C"/>
                </a:solidFill>
                <a:latin typeface="+mj-lt"/>
              </a:rPr>
              <a:t>Rules.mk</a:t>
            </a:r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C432582-4E9D-874C-0836-DC0813576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4055596"/>
            <a:ext cx="180000" cy="180000"/>
          </a:xfrm>
          <a:prstGeom prst="rect">
            <a:avLst/>
          </a:prstGeom>
        </p:spPr>
      </p:pic>
      <p:sp>
        <p:nvSpPr>
          <p:cNvPr id="131" name="Text Placeholder 5">
            <a:extLst>
              <a:ext uri="{FF2B5EF4-FFF2-40B4-BE49-F238E27FC236}">
                <a16:creationId xmlns:a16="http://schemas.microsoft.com/office/drawing/2014/main" id="{61EBD41E-F694-4FEB-A6A0-EBF6C89DA7BA}"/>
              </a:ext>
            </a:extLst>
          </p:cNvPr>
          <p:cNvSpPr txBox="1">
            <a:spLocks/>
          </p:cNvSpPr>
          <p:nvPr/>
        </p:nvSpPr>
        <p:spPr>
          <a:xfrm>
            <a:off x="927095" y="405559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source.rpgle</a:t>
            </a: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444651CC-136B-96BD-B362-3A53110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4" y="4547979"/>
            <a:ext cx="180000" cy="180000"/>
          </a:xfrm>
          <a:prstGeom prst="rect">
            <a:avLst/>
          </a:prstGeom>
        </p:spPr>
      </p:pic>
      <p:sp>
        <p:nvSpPr>
          <p:cNvPr id="133" name="Text Placeholder 5">
            <a:extLst>
              <a:ext uri="{FF2B5EF4-FFF2-40B4-BE49-F238E27FC236}">
                <a16:creationId xmlns:a16="http://schemas.microsoft.com/office/drawing/2014/main" id="{2233B80A-DDC5-491C-DDD9-EF9CA7D2B7D5}"/>
              </a:ext>
            </a:extLst>
          </p:cNvPr>
          <p:cNvSpPr txBox="1">
            <a:spLocks/>
          </p:cNvSpPr>
          <p:nvPr/>
        </p:nvSpPr>
        <p:spPr>
          <a:xfrm>
            <a:off x="927094" y="4547979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9B4C9C"/>
                </a:solidFill>
                <a:latin typeface="+mj-lt"/>
              </a:rPr>
              <a:t>Rules.mk</a:t>
            </a:r>
          </a:p>
        </p:txBody>
      </p:sp>
      <p:sp>
        <p:nvSpPr>
          <p:cNvPr id="134" name="Text Placeholder 5">
            <a:extLst>
              <a:ext uri="{FF2B5EF4-FFF2-40B4-BE49-F238E27FC236}">
                <a16:creationId xmlns:a16="http://schemas.microsoft.com/office/drawing/2014/main" id="{7ADE323D-8210-8411-7524-F18921F78ECA}"/>
              </a:ext>
            </a:extLst>
          </p:cNvPr>
          <p:cNvSpPr txBox="1">
            <a:spLocks/>
          </p:cNvSpPr>
          <p:nvPr/>
        </p:nvSpPr>
        <p:spPr>
          <a:xfrm>
            <a:off x="747095" y="432415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QDDSSRC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64740D09-B3E1-7AFA-CD6C-D2BC70C21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4" y="4324154"/>
            <a:ext cx="180000" cy="180000"/>
          </a:xfrm>
          <a:prstGeom prst="rect">
            <a:avLst/>
          </a:prstGeom>
        </p:spPr>
      </p:pic>
      <p:pic>
        <p:nvPicPr>
          <p:cNvPr id="136" name="Graphic 135">
            <a:extLst>
              <a:ext uri="{FF2B5EF4-FFF2-40B4-BE49-F238E27FC236}">
                <a16:creationId xmlns:a16="http://schemas.microsoft.com/office/drawing/2014/main" id="{176EF4AA-37BB-C208-389A-44FF6F233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4" y="4771804"/>
            <a:ext cx="180000" cy="180000"/>
          </a:xfrm>
          <a:prstGeom prst="rect">
            <a:avLst/>
          </a:prstGeom>
        </p:spPr>
      </p:pic>
      <p:sp>
        <p:nvSpPr>
          <p:cNvPr id="137" name="Text Placeholder 5">
            <a:extLst>
              <a:ext uri="{FF2B5EF4-FFF2-40B4-BE49-F238E27FC236}">
                <a16:creationId xmlns:a16="http://schemas.microsoft.com/office/drawing/2014/main" id="{77BC803B-E343-A35D-5DBC-F2BB43243BD4}"/>
              </a:ext>
            </a:extLst>
          </p:cNvPr>
          <p:cNvSpPr txBox="1">
            <a:spLocks/>
          </p:cNvSpPr>
          <p:nvPr/>
        </p:nvSpPr>
        <p:spPr>
          <a:xfrm>
            <a:off x="927094" y="477180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file.pf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CBB57410-6735-99F8-AC25-0114AE864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068355"/>
            <a:ext cx="180000" cy="180000"/>
          </a:xfrm>
          <a:prstGeom prst="rect">
            <a:avLst/>
          </a:prstGeom>
        </p:spPr>
      </p:pic>
      <p:sp>
        <p:nvSpPr>
          <p:cNvPr id="145" name="Text Placeholder 5">
            <a:extLst>
              <a:ext uri="{FF2B5EF4-FFF2-40B4-BE49-F238E27FC236}">
                <a16:creationId xmlns:a16="http://schemas.microsoft.com/office/drawing/2014/main" id="{57257050-BAAE-BA0F-D518-B2989C4530E9}"/>
              </a:ext>
            </a:extLst>
          </p:cNvPr>
          <p:cNvSpPr txBox="1">
            <a:spLocks/>
          </p:cNvSpPr>
          <p:nvPr/>
        </p:nvSpPr>
        <p:spPr>
          <a:xfrm>
            <a:off x="747094" y="506835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.env</a:t>
            </a:r>
          </a:p>
        </p:txBody>
      </p:sp>
      <p:pic>
        <p:nvPicPr>
          <p:cNvPr id="146" name="Graphic 145">
            <a:extLst>
              <a:ext uri="{FF2B5EF4-FFF2-40B4-BE49-F238E27FC236}">
                <a16:creationId xmlns:a16="http://schemas.microsoft.com/office/drawing/2014/main" id="{E024DC3D-0B4A-9EE0-F9B8-0C84EB429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292180"/>
            <a:ext cx="180000" cy="180000"/>
          </a:xfrm>
          <a:prstGeom prst="rect">
            <a:avLst/>
          </a:prstGeom>
        </p:spPr>
      </p:pic>
      <p:sp>
        <p:nvSpPr>
          <p:cNvPr id="147" name="Text Placeholder 5">
            <a:extLst>
              <a:ext uri="{FF2B5EF4-FFF2-40B4-BE49-F238E27FC236}">
                <a16:creationId xmlns:a16="http://schemas.microsoft.com/office/drawing/2014/main" id="{29D48C94-A698-1D51-1F71-CC3D69081F42}"/>
              </a:ext>
            </a:extLst>
          </p:cNvPr>
          <p:cNvSpPr txBox="1">
            <a:spLocks/>
          </p:cNvSpPr>
          <p:nvPr/>
        </p:nvSpPr>
        <p:spPr>
          <a:xfrm>
            <a:off x="747094" y="529218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.gitignore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8C7C5786-27A9-7960-334E-E313FD335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515682"/>
            <a:ext cx="180000" cy="180000"/>
          </a:xfrm>
          <a:prstGeom prst="rect">
            <a:avLst/>
          </a:prstGeom>
        </p:spPr>
      </p:pic>
      <p:sp>
        <p:nvSpPr>
          <p:cNvPr id="149" name="Text Placeholder 5">
            <a:extLst>
              <a:ext uri="{FF2B5EF4-FFF2-40B4-BE49-F238E27FC236}">
                <a16:creationId xmlns:a16="http://schemas.microsoft.com/office/drawing/2014/main" id="{8067F58E-817E-6E44-44FD-366F326BF918}"/>
              </a:ext>
            </a:extLst>
          </p:cNvPr>
          <p:cNvSpPr txBox="1">
            <a:spLocks/>
          </p:cNvSpPr>
          <p:nvPr/>
        </p:nvSpPr>
        <p:spPr>
          <a:xfrm>
            <a:off x="747094" y="551568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.ibmi.json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6A19FA1B-E76B-DC2E-DEF1-BEA0F6FCA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739507"/>
            <a:ext cx="180000" cy="180000"/>
          </a:xfrm>
          <a:prstGeom prst="rect">
            <a:avLst/>
          </a:prstGeom>
        </p:spPr>
      </p:pic>
      <p:sp>
        <p:nvSpPr>
          <p:cNvPr id="151" name="Text Placeholder 5">
            <a:extLst>
              <a:ext uri="{FF2B5EF4-FFF2-40B4-BE49-F238E27FC236}">
                <a16:creationId xmlns:a16="http://schemas.microsoft.com/office/drawing/2014/main" id="{C80D2EBC-6E53-1144-4406-AA462AB705D3}"/>
              </a:ext>
            </a:extLst>
          </p:cNvPr>
          <p:cNvSpPr txBox="1">
            <a:spLocks/>
          </p:cNvSpPr>
          <p:nvPr/>
        </p:nvSpPr>
        <p:spPr>
          <a:xfrm>
            <a:off x="747094" y="57395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iproj.json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BD67FE3F-AB3C-63CA-0E67-FBCF57D0F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963332"/>
            <a:ext cx="180000" cy="180000"/>
          </a:xfrm>
          <a:prstGeom prst="rect">
            <a:avLst/>
          </a:prstGeom>
        </p:spPr>
      </p:pic>
      <p:sp>
        <p:nvSpPr>
          <p:cNvPr id="153" name="Text Placeholder 5">
            <a:extLst>
              <a:ext uri="{FF2B5EF4-FFF2-40B4-BE49-F238E27FC236}">
                <a16:creationId xmlns:a16="http://schemas.microsoft.com/office/drawing/2014/main" id="{F960269A-D131-FFA1-9AE9-9AE370718CEB}"/>
              </a:ext>
            </a:extLst>
          </p:cNvPr>
          <p:cNvSpPr txBox="1">
            <a:spLocks/>
          </p:cNvSpPr>
          <p:nvPr/>
        </p:nvSpPr>
        <p:spPr>
          <a:xfrm>
            <a:off x="747094" y="596333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Rules.mk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1176466-1FC1-B7B0-86E4-25025DD30DE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29217" y="1029569"/>
            <a:ext cx="47880" cy="502376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BCB171E-61E2-A344-7E5B-91C384C93656}"/>
              </a:ext>
            </a:extLst>
          </p:cNvPr>
          <p:cNvCxnSpPr>
            <a:cxnSpLocks/>
            <a:endCxn id="152" idx="1"/>
          </p:cNvCxnSpPr>
          <p:nvPr/>
        </p:nvCxnSpPr>
        <p:spPr>
          <a:xfrm>
            <a:off x="424812" y="6053332"/>
            <a:ext cx="14228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7551CC-692A-8947-570F-2310ACF477E0}"/>
              </a:ext>
            </a:extLst>
          </p:cNvPr>
          <p:cNvCxnSpPr>
            <a:cxnSpLocks/>
            <a:stCxn id="150" idx="1"/>
          </p:cNvCxnSpPr>
          <p:nvPr/>
        </p:nvCxnSpPr>
        <p:spPr>
          <a:xfrm flipH="1">
            <a:off x="424812" y="5829507"/>
            <a:ext cx="14228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57A4BF4-6AA5-C45C-817B-6E8625DF0F1D}"/>
              </a:ext>
            </a:extLst>
          </p:cNvPr>
          <p:cNvCxnSpPr>
            <a:cxnSpLocks/>
            <a:stCxn id="148" idx="1"/>
          </p:cNvCxnSpPr>
          <p:nvPr/>
        </p:nvCxnSpPr>
        <p:spPr>
          <a:xfrm flipH="1">
            <a:off x="437198" y="5605682"/>
            <a:ext cx="129896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72F5D0D-8E7E-271C-46C6-20DEA1DEB0E9}"/>
              </a:ext>
            </a:extLst>
          </p:cNvPr>
          <p:cNvCxnSpPr>
            <a:cxnSpLocks/>
            <a:stCxn id="146" idx="1"/>
          </p:cNvCxnSpPr>
          <p:nvPr/>
        </p:nvCxnSpPr>
        <p:spPr>
          <a:xfrm flipH="1">
            <a:off x="437198" y="5382180"/>
            <a:ext cx="129896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36CE4DC-25DA-DC38-55B7-810B508533F3}"/>
              </a:ext>
            </a:extLst>
          </p:cNvPr>
          <p:cNvCxnSpPr/>
          <p:nvPr/>
        </p:nvCxnSpPr>
        <p:spPr>
          <a:xfrm flipH="1">
            <a:off x="437198" y="5165408"/>
            <a:ext cx="129895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4EA4A3A-B1F8-D7B3-3C14-8789D7367B20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442913" y="4414154"/>
            <a:ext cx="12418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C3F43CE-DEA9-6BD8-4062-5DE4A2057BDE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451908" y="3474121"/>
            <a:ext cx="115187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450B0F8-EE8F-FF96-A213-B2A148BD1E0C}"/>
              </a:ext>
            </a:extLst>
          </p:cNvPr>
          <p:cNvCxnSpPr>
            <a:cxnSpLocks/>
            <a:stCxn id="123" idx="1"/>
          </p:cNvCxnSpPr>
          <p:nvPr/>
        </p:nvCxnSpPr>
        <p:spPr>
          <a:xfrm flipH="1">
            <a:off x="459105" y="2943618"/>
            <a:ext cx="10799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DD7F35A-5D64-69B4-B290-86B44947AF8A}"/>
              </a:ext>
            </a:extLst>
          </p:cNvPr>
          <p:cNvCxnSpPr>
            <a:cxnSpLocks/>
            <a:stCxn id="111" idx="1"/>
          </p:cNvCxnSpPr>
          <p:nvPr/>
        </p:nvCxnSpPr>
        <p:spPr>
          <a:xfrm flipH="1">
            <a:off x="467334" y="2000575"/>
            <a:ext cx="9976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4801A1D-F117-92D3-028A-120259E8D941}"/>
              </a:ext>
            </a:extLst>
          </p:cNvPr>
          <p:cNvCxnSpPr>
            <a:cxnSpLocks/>
            <a:stCxn id="105" idx="1"/>
          </p:cNvCxnSpPr>
          <p:nvPr/>
        </p:nvCxnSpPr>
        <p:spPr>
          <a:xfrm flipH="1">
            <a:off x="477097" y="1265307"/>
            <a:ext cx="90000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7988D6D-A28A-9EEF-0D5C-997AAB4A8D6E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657094" y="1489132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7EA3DFF-738B-B80A-A692-F5206B7DCA7C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649602" y="1712957"/>
            <a:ext cx="97495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9DC9B9F-958C-16B3-3AC0-8837B71B7BBD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649602" y="3167443"/>
            <a:ext cx="97494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7C373AD-B719-2F21-EBEB-E2D1DDD3E91F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657094" y="2448225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3DD017D-46CF-4009-F1E3-A755E7893D4A}"/>
              </a:ext>
            </a:extLst>
          </p:cNvPr>
          <p:cNvCxnSpPr>
            <a:cxnSpLocks/>
            <a:stCxn id="108" idx="1"/>
          </p:cNvCxnSpPr>
          <p:nvPr/>
        </p:nvCxnSpPr>
        <p:spPr>
          <a:xfrm flipH="1">
            <a:off x="657094" y="2224400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8DC2C2A-CF13-8CA2-417C-191CA8CD0E89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657094" y="3697946"/>
            <a:ext cx="9000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4DC53F9-A95B-7BB4-B4A3-1D3D6A8E3BB4}"/>
              </a:ext>
            </a:extLst>
          </p:cNvPr>
          <p:cNvCxnSpPr>
            <a:cxnSpLocks/>
            <a:stCxn id="128" idx="1"/>
          </p:cNvCxnSpPr>
          <p:nvPr/>
        </p:nvCxnSpPr>
        <p:spPr>
          <a:xfrm flipH="1">
            <a:off x="657094" y="3921771"/>
            <a:ext cx="9000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A8DF983-F8A2-EFDB-843E-32D0FBF8BBEA}"/>
              </a:ext>
            </a:extLst>
          </p:cNvPr>
          <p:cNvCxnSpPr>
            <a:cxnSpLocks/>
            <a:stCxn id="130" idx="1"/>
          </p:cNvCxnSpPr>
          <p:nvPr/>
        </p:nvCxnSpPr>
        <p:spPr>
          <a:xfrm flipH="1">
            <a:off x="649602" y="4145596"/>
            <a:ext cx="9749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6FC28CC3-CE0B-1182-1BB3-3A51F421278E}"/>
              </a:ext>
            </a:extLst>
          </p:cNvPr>
          <p:cNvCxnSpPr>
            <a:cxnSpLocks/>
            <a:stCxn id="132" idx="1"/>
          </p:cNvCxnSpPr>
          <p:nvPr/>
        </p:nvCxnSpPr>
        <p:spPr>
          <a:xfrm flipH="1" flipV="1">
            <a:off x="657094" y="4637526"/>
            <a:ext cx="90000" cy="453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1EF693C-5470-90F9-281D-9FD6CB73A4A3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649602" y="4861804"/>
            <a:ext cx="9749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A891CB30-577A-8CE0-1A08-703C35BDA09C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657094" y="4504154"/>
            <a:ext cx="0" cy="35765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8EFCE7C6-DDAD-0C4D-8A52-0A33825B3D2A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657095" y="3564121"/>
            <a:ext cx="0" cy="581475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4C1D417-97E3-B58F-54BF-CF3976BC55C5}"/>
              </a:ext>
            </a:extLst>
          </p:cNvPr>
          <p:cNvCxnSpPr>
            <a:cxnSpLocks/>
            <a:endCxn id="123" idx="2"/>
          </p:cNvCxnSpPr>
          <p:nvPr/>
        </p:nvCxnSpPr>
        <p:spPr>
          <a:xfrm flipV="1">
            <a:off x="657094" y="3033618"/>
            <a:ext cx="2" cy="133825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F92FE2F-A765-9C10-7F65-DA8C1C14E081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657092" y="2090575"/>
            <a:ext cx="5" cy="581021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30F28B56-DF3E-D231-F426-50CE700C11FD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657097" y="1355307"/>
            <a:ext cx="0" cy="35765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C7A3458-AA49-1C9B-F8B2-A39BE0269744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649602" y="2671597"/>
            <a:ext cx="97495" cy="453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4394E21-6B30-126B-9D32-96B28B8B659E}"/>
              </a:ext>
            </a:extLst>
          </p:cNvPr>
          <p:cNvSpPr txBox="1"/>
          <p:nvPr/>
        </p:nvSpPr>
        <p:spPr>
          <a:xfrm>
            <a:off x="4121991" y="2510675"/>
            <a:ext cx="3917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FF0000"/>
                </a:solidFill>
                <a:latin typeface="+mj-lt"/>
              </a:rPr>
              <a:t>Rules.mk </a:t>
            </a:r>
            <a:r>
              <a:rPr lang="en-CA" sz="1600" i="1" dirty="0">
                <a:latin typeface="+mj-lt"/>
              </a:rPr>
              <a:t>in project root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29642D-06A7-A9F3-4090-405F0D4F18E0}"/>
              </a:ext>
            </a:extLst>
          </p:cNvPr>
          <p:cNvSpPr txBox="1"/>
          <p:nvPr/>
        </p:nvSpPr>
        <p:spPr>
          <a:xfrm>
            <a:off x="9672320" y="4474667"/>
            <a:ext cx="1870078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Make style list of objects to be built and from what source files</a:t>
            </a:r>
            <a:endParaRPr lang="en-CA" sz="1300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96056E-01D4-8275-5FD5-D6CFA59B01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8915" y="1477354"/>
            <a:ext cx="3917480" cy="10156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3A9123-76E6-6B3E-41BC-4295DC2C18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6360" y="3564122"/>
            <a:ext cx="5506632" cy="22653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3134A5-2F47-589B-A8EB-D39D50748AFA}"/>
              </a:ext>
            </a:extLst>
          </p:cNvPr>
          <p:cNvSpPr txBox="1"/>
          <p:nvPr/>
        </p:nvSpPr>
        <p:spPr>
          <a:xfrm>
            <a:off x="3315168" y="5848495"/>
            <a:ext cx="55066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9B4C9C"/>
                </a:solidFill>
                <a:latin typeface="+mj-lt"/>
              </a:rPr>
              <a:t>Rules.mk</a:t>
            </a:r>
            <a:r>
              <a:rPr lang="en-CA" sz="1600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CA" sz="1600" i="1" dirty="0">
                <a:latin typeface="+mj-lt"/>
              </a:rPr>
              <a:t>in subdirectories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F5787-ACA1-3E3E-C8A5-73BD075C4D12}"/>
              </a:ext>
            </a:extLst>
          </p:cNvPr>
          <p:cNvSpPr txBox="1"/>
          <p:nvPr/>
        </p:nvSpPr>
        <p:spPr>
          <a:xfrm>
            <a:off x="9672320" y="1821957"/>
            <a:ext cx="187007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Declare subdirectories to be built</a:t>
            </a:r>
            <a:endParaRPr lang="en-CA" sz="1300" dirty="0">
              <a:latin typeface="+mj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E7129C-9D5B-90E1-3364-EA879F823984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941945" y="2068179"/>
            <a:ext cx="1730375" cy="315154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ED0F48-14DA-BD30-BAC5-44E8289AAAC4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7165658" y="4592955"/>
            <a:ext cx="2506662" cy="227961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62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Build and Compile Process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D5812CB-472D-8C7D-BF30-86A1ED993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90333"/>
              </p:ext>
            </p:extLst>
          </p:nvPr>
        </p:nvGraphicFramePr>
        <p:xfrm>
          <a:off x="2009140" y="5210556"/>
          <a:ext cx="8102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706707074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539161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</a:rPr>
                        <a:t>Command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615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makei compile -f &lt;stream file&gt;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  <a:cs typeface="Arial" panose="020B0604020202020204" pitchFamily="34" charset="0"/>
                        </a:rPr>
                        <a:t>Compile target object of specified stream file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74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+mj-lt"/>
                        </a:rPr>
                        <a:t>makei compile –files file1: file2: … 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  <a:cs typeface="Arial" panose="020B0604020202020204" pitchFamily="34" charset="0"/>
                        </a:rPr>
                        <a:t>Compile target objects of all specified stream files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80478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6203692-F64E-1C17-A59A-6B053B6CA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61361"/>
              </p:ext>
            </p:extLst>
          </p:nvPr>
        </p:nvGraphicFramePr>
        <p:xfrm>
          <a:off x="2009140" y="1213612"/>
          <a:ext cx="8102600" cy="104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706707074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539161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</a:rPr>
                        <a:t>Command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615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</a:rPr>
                        <a:t>makei init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  <a:cs typeface="Arial" panose="020B0604020202020204" pitchFamily="34" charset="0"/>
                        </a:rPr>
                        <a:t>Create iproj.json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569380"/>
                  </a:ext>
                </a:extLst>
              </a:tr>
              <a:tr h="122597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</a:rPr>
                        <a:t>makei cvtsrcpf 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  <a:cs typeface="Arial" panose="020B0604020202020204" pitchFamily="34" charset="0"/>
                        </a:rPr>
                        <a:t>Convert QSYS members to Unicode IFS stream files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4027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16D7F4-488C-EE1A-1174-C49FD82FF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108288"/>
              </p:ext>
            </p:extLst>
          </p:nvPr>
        </p:nvGraphicFramePr>
        <p:xfrm>
          <a:off x="2009140" y="2919984"/>
          <a:ext cx="8102600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3188495164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667100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</a:rPr>
                        <a:t>Command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</a:rPr>
                        <a:t>makei build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  <a:cs typeface="Arial" panose="020B0604020202020204" pitchFamily="34" charset="0"/>
                        </a:rPr>
                        <a:t>Build the entire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3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</a:rPr>
                        <a:t>makei b –t &lt;object&gt;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  <a:cs typeface="Arial" panose="020B0604020202020204" pitchFamily="34" charset="0"/>
                        </a:rPr>
                        <a:t>Build target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04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</a:rPr>
                        <a:t>makei b –d &lt;directory&gt;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  <a:cs typeface="Arial" panose="020B0604020202020204" pitchFamily="34" charset="0"/>
                        </a:rPr>
                        <a:t>Build all objects in the specified directory (based on Rules.mk)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047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CB72D16-A46C-B51F-6A75-059E7D3938C5}"/>
              </a:ext>
            </a:extLst>
          </p:cNvPr>
          <p:cNvSpPr txBox="1"/>
          <p:nvPr/>
        </p:nvSpPr>
        <p:spPr>
          <a:xfrm>
            <a:off x="2009140" y="875058"/>
            <a:ext cx="810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1254FF"/>
                </a:solidFill>
                <a:latin typeface="+mj-lt"/>
              </a:rPr>
              <a:t>Initialization and Migration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78D45-5B8E-9261-CDE0-46E6B7FCE509}"/>
              </a:ext>
            </a:extLst>
          </p:cNvPr>
          <p:cNvSpPr txBox="1"/>
          <p:nvPr/>
        </p:nvSpPr>
        <p:spPr>
          <a:xfrm>
            <a:off x="2009140" y="2581430"/>
            <a:ext cx="810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1254FF"/>
                </a:solidFill>
                <a:latin typeface="+mj-lt"/>
              </a:rPr>
              <a:t>Building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6DE7BC-07DA-FC0C-92F1-A5F460ED1E53}"/>
              </a:ext>
            </a:extLst>
          </p:cNvPr>
          <p:cNvSpPr txBox="1"/>
          <p:nvPr/>
        </p:nvSpPr>
        <p:spPr>
          <a:xfrm>
            <a:off x="2009140" y="4872002"/>
            <a:ext cx="810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1254FF"/>
                </a:solidFill>
                <a:latin typeface="+mj-lt"/>
              </a:rPr>
              <a:t>Compiling</a:t>
            </a:r>
          </a:p>
        </p:txBody>
      </p:sp>
    </p:spTree>
    <p:extLst>
      <p:ext uri="{BB962C8B-B14F-4D97-AF65-F5344CB8AC3E}">
        <p14:creationId xmlns:p14="http://schemas.microsoft.com/office/powerpoint/2010/main" val="268700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Ins and Outs of</a:t>
            </a:r>
            <a:br>
              <a:rPr lang="en-US" sz="4500" b="1" dirty="0">
                <a:latin typeface="+mj-lt"/>
              </a:rPr>
            </a:br>
            <a:r>
              <a:rPr lang="en-US" sz="4500" b="1" dirty="0">
                <a:latin typeface="+mj-lt"/>
              </a:rPr>
              <a:t>IBM i Project Explorer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3326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Overview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D6DFCCF-D6E6-822E-D5DF-7EA439D687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7" y="943985"/>
            <a:ext cx="11473226" cy="394374"/>
          </a:xfrm>
        </p:spPr>
        <p:txBody>
          <a:bodyPr/>
          <a:lstStyle/>
          <a:p>
            <a:pPr marL="0" indent="0" algn="ctr"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The ultimate tool for local development on IBM i!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2E264FBD-7CFB-A2F8-CCBA-EA006D45995F}"/>
              </a:ext>
            </a:extLst>
          </p:cNvPr>
          <p:cNvSpPr txBox="1">
            <a:spLocks/>
          </p:cNvSpPr>
          <p:nvPr/>
        </p:nvSpPr>
        <p:spPr>
          <a:xfrm>
            <a:off x="10237787" y="4864758"/>
            <a:ext cx="1906589" cy="394374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View job logs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002021F-48CC-3754-81E5-748B1A14E483}"/>
              </a:ext>
            </a:extLst>
          </p:cNvPr>
          <p:cNvSpPr txBox="1">
            <a:spLocks/>
          </p:cNvSpPr>
          <p:nvPr/>
        </p:nvSpPr>
        <p:spPr>
          <a:xfrm>
            <a:off x="10237788" y="3117162"/>
            <a:ext cx="1906589" cy="948452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Local source</a:t>
            </a:r>
            <a:br>
              <a:rPr lang="en-CA" dirty="0">
                <a:latin typeface="+mj-lt"/>
              </a:rPr>
            </a:br>
            <a:r>
              <a:rPr lang="en-CA" dirty="0">
                <a:latin typeface="+mj-lt"/>
              </a:rPr>
              <a:t>vs.</a:t>
            </a:r>
            <a:br>
              <a:rPr lang="en-CA" dirty="0">
                <a:latin typeface="+mj-lt"/>
              </a:rPr>
            </a:br>
            <a:r>
              <a:rPr lang="en-CA" dirty="0">
                <a:latin typeface="+mj-lt"/>
              </a:rPr>
              <a:t>IFS source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D96991CC-4A02-9F60-8171-1A695F034335}"/>
              </a:ext>
            </a:extLst>
          </p:cNvPr>
          <p:cNvSpPr txBox="1">
            <a:spLocks/>
          </p:cNvSpPr>
          <p:nvPr/>
        </p:nvSpPr>
        <p:spPr>
          <a:xfrm>
            <a:off x="228474" y="3255681"/>
            <a:ext cx="1643063" cy="671413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Manage library list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737F036-F212-0E78-2760-0960F388A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80" y="1444753"/>
            <a:ext cx="7906840" cy="46946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89FF1199-1DE4-15B2-0A5D-BBD3317791AE}"/>
              </a:ext>
            </a:extLst>
          </p:cNvPr>
          <p:cNvSpPr txBox="1">
            <a:spLocks/>
          </p:cNvSpPr>
          <p:nvPr/>
        </p:nvSpPr>
        <p:spPr>
          <a:xfrm>
            <a:off x="228475" y="4667571"/>
            <a:ext cx="1643063" cy="671412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Modify include paths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B99A6392-6CC0-6295-3142-3D9D89958F05}"/>
              </a:ext>
            </a:extLst>
          </p:cNvPr>
          <p:cNvSpPr txBox="1">
            <a:spLocks/>
          </p:cNvSpPr>
          <p:nvPr/>
        </p:nvSpPr>
        <p:spPr>
          <a:xfrm>
            <a:off x="228474" y="2024112"/>
            <a:ext cx="1643063" cy="394374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Set variables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44868099-6FE7-FAD8-2310-AB8FCFA1E045}"/>
              </a:ext>
            </a:extLst>
          </p:cNvPr>
          <p:cNvSpPr txBox="1">
            <a:spLocks/>
          </p:cNvSpPr>
          <p:nvPr/>
        </p:nvSpPr>
        <p:spPr>
          <a:xfrm>
            <a:off x="10237787" y="2048704"/>
            <a:ext cx="1906589" cy="632583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Build and Compile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586008-0DDD-6A6F-D73A-4C53409505B1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871537" y="2221299"/>
            <a:ext cx="729741" cy="1753484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AEBAF22-EB16-0992-5D04-9AD17819A070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871537" y="3591388"/>
            <a:ext cx="689735" cy="65581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C937E1-B0DE-DE81-F097-7FB7898B1554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871538" y="5003277"/>
            <a:ext cx="689735" cy="741095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F3C979-1233-4FD2-6BC5-B54648530DF7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8849678" y="1833563"/>
            <a:ext cx="1388109" cy="531433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C7F218-1329-CE33-D53D-469064E66948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7479030" y="3480431"/>
            <a:ext cx="2758758" cy="110957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CB8139-D5B3-6C86-6493-640C8810EE52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9038273" y="4592955"/>
            <a:ext cx="1199514" cy="46899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950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Installation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6" y="2930568"/>
            <a:ext cx="4155271" cy="149588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CA" i="1" dirty="0">
                <a:latin typeface="+mj-lt"/>
              </a:rPr>
              <a:t>Download</a:t>
            </a:r>
          </a:p>
          <a:p>
            <a:pPr marL="0" indent="0" algn="ctr"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IBM i Project Explorer</a:t>
            </a:r>
          </a:p>
          <a:p>
            <a:pPr marL="0" indent="0" algn="ctr">
              <a:buNone/>
            </a:pPr>
            <a:r>
              <a:rPr lang="en-CA" i="1" dirty="0">
                <a:latin typeface="+mj-lt"/>
              </a:rPr>
              <a:t>and</a:t>
            </a:r>
            <a:br>
              <a:rPr lang="en-CA" i="1" dirty="0">
                <a:latin typeface="+mj-lt"/>
              </a:rPr>
            </a:br>
            <a:r>
              <a:rPr lang="en-CA" i="1" dirty="0">
                <a:solidFill>
                  <a:srgbClr val="1670FF"/>
                </a:solidFill>
                <a:latin typeface="+mj-lt"/>
              </a:rPr>
              <a:t>Code for IBM i</a:t>
            </a:r>
            <a:endParaRPr lang="en-CA" i="1" dirty="0"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801C1B-D875-AFDD-992A-87D84816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362" y="2930568"/>
            <a:ext cx="5760000" cy="1495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C61B9B4-D7D8-0462-16F8-6158D3E143F0}"/>
              </a:ext>
            </a:extLst>
          </p:cNvPr>
          <p:cNvSpPr txBox="1">
            <a:spLocks/>
          </p:cNvSpPr>
          <p:nvPr/>
        </p:nvSpPr>
        <p:spPr>
          <a:xfrm>
            <a:off x="524256" y="4672339"/>
            <a:ext cx="4155271" cy="1833892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i="1" dirty="0">
                <a:latin typeface="+mj-lt"/>
              </a:rPr>
              <a:t>Run</a:t>
            </a:r>
          </a:p>
          <a:p>
            <a:pPr marL="0" indent="0" algn="ctr" fontAlgn="auto">
              <a:buFont typeface="Arial"/>
              <a:buNone/>
            </a:pPr>
            <a:r>
              <a:rPr lang="en-CA" i="1" dirty="0">
                <a:solidFill>
                  <a:srgbClr val="1254FF"/>
                </a:solidFill>
                <a:latin typeface="+mj-lt"/>
              </a:rPr>
              <a:t>yum install bob</a:t>
            </a:r>
          </a:p>
          <a:p>
            <a:pPr marL="0" indent="0" algn="ctr" fontAlgn="auto">
              <a:buFont typeface="Arial"/>
              <a:buNone/>
            </a:pPr>
            <a:r>
              <a:rPr lang="en-CA" i="1" dirty="0">
                <a:latin typeface="+mj-lt"/>
              </a:rPr>
              <a:t>on IBM i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EA85338-7C9D-FFF9-561F-A1A419066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256" y="1636946"/>
            <a:ext cx="304800" cy="3048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AA2EEDDA-20A2-C1F5-D586-97539D2DAD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4256" y="3526111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F574A4-A534-B83A-9B28-E0FDA9BFD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0362" y="894010"/>
            <a:ext cx="5760000" cy="17906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637D2BE-6498-B69F-F225-A826CC8BBC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4256" y="5436885"/>
            <a:ext cx="304800" cy="304800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6D935AB4-3B72-45C8-C510-6EC7605F62D8}"/>
              </a:ext>
            </a:extLst>
          </p:cNvPr>
          <p:cNvSpPr txBox="1">
            <a:spLocks/>
          </p:cNvSpPr>
          <p:nvPr/>
        </p:nvSpPr>
        <p:spPr>
          <a:xfrm>
            <a:off x="524256" y="1041403"/>
            <a:ext cx="4155271" cy="1495886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i="1" dirty="0">
                <a:latin typeface="+mj-lt"/>
              </a:rPr>
              <a:t>Download</a:t>
            </a:r>
          </a:p>
          <a:p>
            <a:pPr marL="0" indent="0" algn="ctr" fontAlgn="auto">
              <a:buFont typeface="Arial"/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Visual Studio Code</a:t>
            </a:r>
            <a:endParaRPr lang="en-CA" i="1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6C5B7-2578-074B-3A57-0CC4DBF89B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92725" y="4672339"/>
            <a:ext cx="4546955" cy="18338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1131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Create a New Project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7" y="1360025"/>
            <a:ext cx="5734304" cy="2019369"/>
          </a:xfrm>
        </p:spPr>
        <p:txBody>
          <a:bodyPr/>
          <a:lstStyle/>
          <a:p>
            <a:r>
              <a:rPr lang="en-CA" dirty="0">
                <a:latin typeface="+mj-lt"/>
              </a:rPr>
              <a:t>Create and open a folder for your project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solidFill>
                  <a:srgbClr val="1670FF"/>
                </a:solidFill>
                <a:latin typeface="+mj-lt"/>
              </a:rPr>
              <a:t>Create an iproj.json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Set the project description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Connect to an IBM i (using Code for IBM i)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0D07A9-A9BA-2E22-1D47-409ADD7A3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7" y="3832612"/>
            <a:ext cx="6480000" cy="2197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C40080-9ED7-3660-7D41-306FD0A68D25}"/>
              </a:ext>
            </a:extLst>
          </p:cNvPr>
          <p:cNvCxnSpPr>
            <a:cxnSpLocks/>
          </p:cNvCxnSpPr>
          <p:nvPr/>
        </p:nvCxnSpPr>
        <p:spPr>
          <a:xfrm flipV="1">
            <a:off x="2889885" y="4276344"/>
            <a:ext cx="395859" cy="1461516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37F350-11B5-EE55-6191-A4839BFFB6E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90897" y="4931113"/>
            <a:ext cx="611939" cy="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914145A3-0E16-08E4-2F87-2527D7924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836" y="1360025"/>
            <a:ext cx="4434579" cy="46691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0909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Migrate Source from QSYS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6863" y="1304924"/>
            <a:ext cx="2733675" cy="454072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+mj-lt"/>
              </a:rPr>
              <a:t>QSYS members in source physical files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Properly encoded, terminated, and named source files in an IFS directory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Download to local project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Rename extensions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Convert includes/copy directives to Unix style paths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F8A9A-29C4-BEF9-7042-D3EE18E7C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49" y="1304924"/>
            <a:ext cx="7413879" cy="4540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8A5747-5A99-A5C3-F007-1263C614A9D8}"/>
              </a:ext>
            </a:extLst>
          </p:cNvPr>
          <p:cNvSpPr txBox="1"/>
          <p:nvPr/>
        </p:nvSpPr>
        <p:spPr>
          <a:xfrm>
            <a:off x="115489" y="1698531"/>
            <a:ext cx="1581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CA" dirty="0">
                <a:solidFill>
                  <a:srgbClr val="00B050"/>
                </a:solidFill>
                <a:latin typeface="+mj-lt"/>
              </a:rPr>
              <a:t>CVTSRCPF from BOB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3D14F9-10FE-6C38-6E55-CE72DC70011F}"/>
              </a:ext>
            </a:extLst>
          </p:cNvPr>
          <p:cNvSpPr txBox="1"/>
          <p:nvPr/>
        </p:nvSpPr>
        <p:spPr>
          <a:xfrm>
            <a:off x="115489" y="4532759"/>
            <a:ext cx="1581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CA" dirty="0">
                <a:solidFill>
                  <a:srgbClr val="1670FF"/>
                </a:solidFill>
                <a:latin typeface="+mj-lt"/>
              </a:rPr>
              <a:t>Source Orbit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FF5FED-E884-5419-09E5-F2C73439E589}"/>
              </a:ext>
            </a:extLst>
          </p:cNvPr>
          <p:cNvSpPr/>
          <p:nvPr/>
        </p:nvSpPr>
        <p:spPr>
          <a:xfrm>
            <a:off x="1697830" y="1366521"/>
            <a:ext cx="2474120" cy="194818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CA" sz="1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FFF1E6-0B80-31AF-DBB0-75F3BE407AED}"/>
              </a:ext>
            </a:extLst>
          </p:cNvPr>
          <p:cNvSpPr/>
          <p:nvPr/>
        </p:nvSpPr>
        <p:spPr>
          <a:xfrm>
            <a:off x="1696640" y="4389120"/>
            <a:ext cx="2474120" cy="1410779"/>
          </a:xfrm>
          <a:prstGeom prst="rect">
            <a:avLst/>
          </a:prstGeom>
          <a:ln>
            <a:solidFill>
              <a:srgbClr val="1670FF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CA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25" name="Picture 24" descr="A blue circle with black lines and a black circle with a black line around it&#10;&#10;Description automatically generated">
            <a:extLst>
              <a:ext uri="{FF2B5EF4-FFF2-40B4-BE49-F238E27FC236}">
                <a16:creationId xmlns:a16="http://schemas.microsoft.com/office/drawing/2014/main" id="{CEEB719A-381D-5EC3-D8E2-DF4F56D97A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64" y="4902091"/>
            <a:ext cx="900000" cy="90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98A7A9-F310-4DEE-D51D-BA49E6517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4" y="2346043"/>
            <a:ext cx="756000" cy="7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28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Source and Deployment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32104"/>
            <a:ext cx="4401132" cy="5414147"/>
          </a:xfrm>
        </p:spPr>
        <p:txBody>
          <a:bodyPr/>
          <a:lstStyle/>
          <a:p>
            <a:r>
              <a:rPr lang="en-CA" dirty="0">
                <a:latin typeface="+mj-lt"/>
              </a:rPr>
              <a:t>Set deploy location</a:t>
            </a:r>
          </a:p>
          <a:p>
            <a:pPr lvl="1"/>
            <a:r>
              <a:rPr lang="en-CA" dirty="0">
                <a:solidFill>
                  <a:srgbClr val="1670FF"/>
                </a:solidFill>
                <a:latin typeface="+mj-lt"/>
              </a:rPr>
              <a:t>Where source gets uploaded to</a:t>
            </a:r>
          </a:p>
          <a:p>
            <a:pPr lvl="1"/>
            <a:r>
              <a:rPr lang="en-CA" dirty="0">
                <a:latin typeface="+mj-lt"/>
              </a:rPr>
              <a:t>Typically set one</a:t>
            </a:r>
          </a:p>
          <a:p>
            <a:pPr lvl="1"/>
            <a:r>
              <a:rPr lang="en-CA" dirty="0">
                <a:latin typeface="+mj-lt"/>
              </a:rPr>
              <a:t>Each developer gets a unique location</a:t>
            </a:r>
          </a:p>
          <a:p>
            <a:pPr lvl="1"/>
            <a:r>
              <a:rPr lang="en-CA" dirty="0">
                <a:latin typeface="+mj-lt"/>
              </a:rPr>
              <a:t>Each repository gets a unique location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Set deployment method</a:t>
            </a:r>
          </a:p>
          <a:p>
            <a:pPr lvl="1"/>
            <a:r>
              <a:rPr lang="en-CA" dirty="0">
                <a:solidFill>
                  <a:srgbClr val="1670FF"/>
                </a:solidFill>
                <a:latin typeface="+mj-lt"/>
              </a:rPr>
              <a:t>Compare (typically the safest)</a:t>
            </a:r>
          </a:p>
          <a:p>
            <a:pPr lvl="1"/>
            <a:r>
              <a:rPr lang="en-CA" dirty="0">
                <a:latin typeface="+mj-lt"/>
              </a:rPr>
              <a:t>Changes</a:t>
            </a:r>
          </a:p>
          <a:p>
            <a:pPr lvl="1"/>
            <a:r>
              <a:rPr lang="en-CA" dirty="0">
                <a:latin typeface="+mj-lt"/>
              </a:rPr>
              <a:t>Working Changes</a:t>
            </a:r>
          </a:p>
          <a:p>
            <a:pPr lvl="1"/>
            <a:r>
              <a:rPr lang="en-CA" dirty="0">
                <a:latin typeface="+mj-lt"/>
              </a:rPr>
              <a:t>Staged Changes</a:t>
            </a:r>
          </a:p>
          <a:p>
            <a:pPr lvl="1"/>
            <a:r>
              <a:rPr lang="en-CA" dirty="0">
                <a:latin typeface="+mj-lt"/>
              </a:rPr>
              <a:t>All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Deploy project</a:t>
            </a:r>
          </a:p>
          <a:p>
            <a:pPr lvl="1"/>
            <a:r>
              <a:rPr lang="en-CA" dirty="0">
                <a:solidFill>
                  <a:srgbClr val="1670FF"/>
                </a:solidFill>
                <a:latin typeface="+mj-lt"/>
              </a:rPr>
              <a:t>Moves files to deploy location based on deployment method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F75AD06-0535-3E7D-EB61-FA794DBBC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8870" y="1282126"/>
            <a:ext cx="720000" cy="720000"/>
          </a:xfrm>
          <a:prstGeom prst="rect">
            <a:avLst/>
          </a:prstGeom>
          <a:effectLst/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19A9534-87C2-1F98-7973-A638B83A0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6179" y="1312811"/>
            <a:ext cx="720000" cy="720000"/>
          </a:xfrm>
          <a:prstGeom prst="rect">
            <a:avLst/>
          </a:prstGeom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6C45B3-E46E-9D85-A58F-165D95090D2E}"/>
              </a:ext>
            </a:extLst>
          </p:cNvPr>
          <p:cNvSpPr txBox="1"/>
          <p:nvPr/>
        </p:nvSpPr>
        <p:spPr>
          <a:xfrm>
            <a:off x="7602427" y="2023751"/>
            <a:ext cx="15061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latin typeface="+mj-lt"/>
                <a:cs typeface="Arial" panose="020B0604020202020204" pitchFamily="34" charset="0"/>
              </a:rPr>
              <a:t>IBM i Directory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0D21E-80F2-7CA3-E247-AE2ABE1A4D07}"/>
              </a:ext>
            </a:extLst>
          </p:cNvPr>
          <p:cNvSpPr txBox="1"/>
          <p:nvPr/>
        </p:nvSpPr>
        <p:spPr>
          <a:xfrm>
            <a:off x="6948870" y="1431114"/>
            <a:ext cx="1046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Deploy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BAC20B-2DBF-678C-6162-7E6077124497}"/>
              </a:ext>
            </a:extLst>
          </p:cNvPr>
          <p:cNvCxnSpPr>
            <a:cxnSpLocks/>
          </p:cNvCxnSpPr>
          <p:nvPr/>
        </p:nvCxnSpPr>
        <p:spPr>
          <a:xfrm>
            <a:off x="7038196" y="1803543"/>
            <a:ext cx="8673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3A8988-06AE-7868-A00D-95F804C02E91}"/>
              </a:ext>
            </a:extLst>
          </p:cNvPr>
          <p:cNvCxnSpPr>
            <a:cxnSpLocks/>
          </p:cNvCxnSpPr>
          <p:nvPr/>
        </p:nvCxnSpPr>
        <p:spPr>
          <a:xfrm flipV="1">
            <a:off x="8805505" y="1800446"/>
            <a:ext cx="867309" cy="3097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19C9A68-42AF-DA44-E3D7-833101C5A8D4}"/>
              </a:ext>
            </a:extLst>
          </p:cNvPr>
          <p:cNvSpPr txBox="1"/>
          <p:nvPr/>
        </p:nvSpPr>
        <p:spPr>
          <a:xfrm>
            <a:off x="5835118" y="2147893"/>
            <a:ext cx="15061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latin typeface="+mj-lt"/>
                <a:cs typeface="Arial" panose="020B0604020202020204" pitchFamily="34" charset="0"/>
              </a:rPr>
              <a:t>Local Project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0BA3CDD0-FACB-CA9C-DA2D-D5DA0EE31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2814" y="1312811"/>
            <a:ext cx="720000" cy="720000"/>
          </a:xfrm>
          <a:prstGeom prst="rect">
            <a:avLst/>
          </a:prstGeom>
          <a:effectLst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8474655-0DAD-3F5A-815F-05D13B7CED5C}"/>
              </a:ext>
            </a:extLst>
          </p:cNvPr>
          <p:cNvSpPr txBox="1"/>
          <p:nvPr/>
        </p:nvSpPr>
        <p:spPr>
          <a:xfrm>
            <a:off x="9369736" y="2023751"/>
            <a:ext cx="15061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latin typeface="+mj-lt"/>
                <a:cs typeface="Arial" panose="020B0604020202020204" pitchFamily="34" charset="0"/>
              </a:rPr>
              <a:t>Target Library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AC1E2E-DB97-96C3-DC2A-CF9343166A89}"/>
              </a:ext>
            </a:extLst>
          </p:cNvPr>
          <p:cNvSpPr txBox="1"/>
          <p:nvPr/>
        </p:nvSpPr>
        <p:spPr>
          <a:xfrm>
            <a:off x="8715506" y="1431114"/>
            <a:ext cx="1047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solidFill>
                  <a:srgbClr val="1670FF"/>
                </a:solidFill>
                <a:latin typeface="+mj-lt"/>
                <a:cs typeface="Arial" panose="020B0604020202020204" pitchFamily="34" charset="0"/>
              </a:rPr>
              <a:t>Build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CCD34B4-AB97-00C0-BAA4-A8BA7DC156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132" y="2885185"/>
            <a:ext cx="7052946" cy="33610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5268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4D746EA-804C-737C-61CC-2D2CCCD68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755" y="1136240"/>
            <a:ext cx="7740000" cy="48420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Work with Variables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1136239"/>
            <a:ext cx="3462451" cy="4842085"/>
          </a:xfrm>
        </p:spPr>
        <p:txBody>
          <a:bodyPr anchor="ctr"/>
          <a:lstStyle/>
          <a:p>
            <a:r>
              <a:rPr lang="en-CA" dirty="0">
                <a:solidFill>
                  <a:srgbClr val="1670FF"/>
                </a:solidFill>
                <a:latin typeface="+mj-lt"/>
              </a:rPr>
              <a:t>View and set variables (for libraries, include paths, or build/compile commands)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Browse for libraries and assign values to variables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Configure hardcoded values as variables</a:t>
            </a:r>
          </a:p>
          <a:p>
            <a:pPr marL="0" indent="0">
              <a:buNone/>
            </a:pPr>
            <a:endParaRPr lang="en-CA" dirty="0">
              <a:latin typeface="+mj-lt"/>
            </a:endParaRPr>
          </a:p>
          <a:p>
            <a:pPr marL="0" indent="0">
              <a:buNone/>
            </a:pPr>
            <a:endParaRPr lang="en-CA" dirty="0">
              <a:latin typeface="+mj-lt"/>
            </a:endParaRPr>
          </a:p>
          <a:p>
            <a:pPr marL="0" indent="0" algn="ctr">
              <a:buNone/>
            </a:pPr>
            <a:r>
              <a:rPr lang="en-CA" b="1" u="sng" dirty="0">
                <a:latin typeface="+mj-lt"/>
              </a:rPr>
              <a:t>Do not push .env file to Git!</a:t>
            </a:r>
          </a:p>
          <a:p>
            <a:endParaRPr lang="en-CA" dirty="0">
              <a:latin typeface="+mj-l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B407AA-FE10-2678-EF46-D9D9A9526FB6}"/>
              </a:ext>
            </a:extLst>
          </p:cNvPr>
          <p:cNvCxnSpPr>
            <a:cxnSpLocks/>
          </p:cNvCxnSpPr>
          <p:nvPr/>
        </p:nvCxnSpPr>
        <p:spPr>
          <a:xfrm flipH="1" flipV="1">
            <a:off x="5663184" y="4133088"/>
            <a:ext cx="2770632" cy="1286256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9069B3-1E30-8A63-EE9A-4AC8ADDC3CB4}"/>
              </a:ext>
            </a:extLst>
          </p:cNvPr>
          <p:cNvCxnSpPr>
            <a:cxnSpLocks/>
          </p:cNvCxnSpPr>
          <p:nvPr/>
        </p:nvCxnSpPr>
        <p:spPr>
          <a:xfrm flipV="1">
            <a:off x="5032248" y="2185416"/>
            <a:ext cx="3157728" cy="94488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DE6C83-9B35-475B-8C3B-0108134A0F84}"/>
              </a:ext>
            </a:extLst>
          </p:cNvPr>
          <p:cNvCxnSpPr>
            <a:cxnSpLocks/>
          </p:cNvCxnSpPr>
          <p:nvPr/>
        </p:nvCxnSpPr>
        <p:spPr>
          <a:xfrm flipH="1" flipV="1">
            <a:off x="4907280" y="2364105"/>
            <a:ext cx="217170" cy="136398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858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Manage the Library 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936819"/>
            <a:ext cx="4696300" cy="5204715"/>
          </a:xfrm>
        </p:spPr>
        <p:txBody>
          <a:bodyPr anchor="ctr"/>
          <a:lstStyle/>
          <a:p>
            <a:r>
              <a:rPr lang="en-CA" dirty="0">
                <a:solidFill>
                  <a:srgbClr val="1670FF"/>
                </a:solidFill>
                <a:latin typeface="+mj-lt"/>
              </a:rPr>
              <a:t>Add to beginning/end of library list (preUsrlibl and postUsrlibl) and set current library (curlib in iproj.json)</a:t>
            </a:r>
          </a:p>
          <a:p>
            <a:pPr marL="0" indent="0">
              <a:buNone/>
            </a:pPr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Reorder library list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Browse objects and members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Manage libraries, objects, and members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5AB3E3-CBD6-9723-3627-1BA2F0AC5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487" y="936819"/>
            <a:ext cx="4803504" cy="545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1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Challenges with Building on IBM I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How do IBM i Projects and Bob overcome this?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Ins and Outs of IBM i Project Explorer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Demo</a:t>
            </a: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2303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Browse Object Libraries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32104"/>
            <a:ext cx="5275517" cy="5414147"/>
          </a:xfrm>
        </p:spPr>
        <p:txBody>
          <a:bodyPr anchor="ctr"/>
          <a:lstStyle/>
          <a:p>
            <a:r>
              <a:rPr lang="en-CA" dirty="0">
                <a:solidFill>
                  <a:srgbClr val="1670FF"/>
                </a:solidFill>
                <a:latin typeface="+mj-lt"/>
              </a:rPr>
              <a:t>Another place to manage libraries in iproj.json (curlib, objlib, preUsrlibl, postUsrLibl)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Manage libraries, objects, and members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5DC09F-F58D-93E7-D7AA-69162600A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988" y="832104"/>
            <a:ext cx="4869655" cy="54149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0910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Manage Include Paths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32104"/>
            <a:ext cx="5011906" cy="5414147"/>
          </a:xfrm>
        </p:spPr>
        <p:txBody>
          <a:bodyPr anchor="ctr"/>
          <a:lstStyle/>
          <a:p>
            <a:r>
              <a:rPr lang="en-CA" dirty="0">
                <a:solidFill>
                  <a:srgbClr val="1670FF"/>
                </a:solidFill>
                <a:latin typeface="+mj-lt"/>
              </a:rPr>
              <a:t>Add, remove, and reorder include paths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Visualize if includes resolve locally or to remote IFS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5FC617-6347-FFA5-EDF3-7FD149AE3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02" y="832105"/>
            <a:ext cx="5714983" cy="55258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9947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Build and Compile</a:t>
            </a:r>
            <a:endParaRPr lang="en-CA" b="1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66174"/>
            <a:ext cx="4616704" cy="2138611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CA" dirty="0">
                <a:solidFill>
                  <a:srgbClr val="1670FF"/>
                </a:solidFill>
                <a:latin typeface="+mj-lt"/>
              </a:rPr>
              <a:t>Deploy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1670FF"/>
                </a:solidFill>
                <a:latin typeface="+mj-lt"/>
              </a:rPr>
              <a:t>Run build</a:t>
            </a:r>
            <a:r>
              <a:rPr lang="en-CA" dirty="0">
                <a:solidFill>
                  <a:srgbClr val="1670FF"/>
                </a:solidFill>
                <a:latin typeface="+mj-lt"/>
              </a:rPr>
              <a:t> or compile command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CA" dirty="0">
                <a:solidFill>
                  <a:srgbClr val="1670FF"/>
                </a:solidFill>
                <a:latin typeface="+mj-lt"/>
              </a:rPr>
              <a:t>Download logs and evfevent files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040014-5DF2-8E2B-5958-61D540D73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803" y="866174"/>
            <a:ext cx="6552000" cy="21386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053A70-A460-0E1E-1774-EA1726487D20}"/>
              </a:ext>
            </a:extLst>
          </p:cNvPr>
          <p:cNvCxnSpPr>
            <a:cxnSpLocks/>
          </p:cNvCxnSpPr>
          <p:nvPr/>
        </p:nvCxnSpPr>
        <p:spPr>
          <a:xfrm>
            <a:off x="8442008" y="1935480"/>
            <a:ext cx="483870" cy="38481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9BB9031-641E-8574-EF67-3C4DA5946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803" y="3246199"/>
            <a:ext cx="6552000" cy="31832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8FE64B-D4BC-9154-186F-6BEA76CBEC1A}"/>
              </a:ext>
            </a:extLst>
          </p:cNvPr>
          <p:cNvCxnSpPr>
            <a:cxnSpLocks/>
          </p:cNvCxnSpPr>
          <p:nvPr/>
        </p:nvCxnSpPr>
        <p:spPr>
          <a:xfrm>
            <a:off x="8980170" y="4629150"/>
            <a:ext cx="1852612" cy="541972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F3E50C-9168-3E93-DEE9-799E61D71329}"/>
              </a:ext>
            </a:extLst>
          </p:cNvPr>
          <p:cNvSpPr txBox="1"/>
          <p:nvPr/>
        </p:nvSpPr>
        <p:spPr>
          <a:xfrm>
            <a:off x="310896" y="3257128"/>
            <a:ext cx="470190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Building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Set build command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Run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Compiling 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Set compile command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Run compile</a:t>
            </a:r>
          </a:p>
          <a:p>
            <a:pPr marL="1200127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On active editor</a:t>
            </a:r>
          </a:p>
          <a:p>
            <a:pPr marL="1200127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On file or directory in File Explorer</a:t>
            </a:r>
          </a:p>
          <a:p>
            <a:pPr marL="1200127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On file or directory in Source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A8D0FA00-6532-4E5D-6AA0-22B1A83E4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256" y="1245520"/>
            <a:ext cx="304800" cy="3048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2F869EA-3DAC-A9BF-6509-65F3EB984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4256" y="1787775"/>
            <a:ext cx="304800" cy="3048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97A18B6-3754-5803-8B6D-DC48A760E2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4256" y="234569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7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Run Actions</a:t>
            </a:r>
            <a:endParaRPr lang="en-CA" b="1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960675"/>
            <a:ext cx="11376278" cy="71497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CA" dirty="0">
                <a:solidFill>
                  <a:srgbClr val="1670FF"/>
                </a:solidFill>
                <a:latin typeface="+mj-lt"/>
              </a:rPr>
              <a:t>Project Explorer also still supports running Code for IBM i’s custom workspace actions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0B644C-8645-EE51-1DBE-9E33F91A0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" y="3222783"/>
            <a:ext cx="3506556" cy="19640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380FA9-8421-7664-DBC1-7C3EF764F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3" y="2000372"/>
            <a:ext cx="7543800" cy="405479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8FE64B-D4BC-9154-186F-6BEA76CBEC1A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817452" y="3429000"/>
            <a:ext cx="2560199" cy="775811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785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8680BCA-6795-031B-FC61-52444C1A9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920" y="1416900"/>
            <a:ext cx="8280000" cy="44505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View Diagnostics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1422849"/>
            <a:ext cx="3158744" cy="4444551"/>
          </a:xfrm>
        </p:spPr>
        <p:txBody>
          <a:bodyPr anchor="ctr"/>
          <a:lstStyle/>
          <a:p>
            <a:r>
              <a:rPr lang="en-CA" dirty="0">
                <a:latin typeface="+mj-lt"/>
              </a:rPr>
              <a:t>Evfevent file diagnostics are dumped in .evfevent directory after a build or compile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solidFill>
                  <a:srgbClr val="1670FF"/>
                </a:solidFill>
                <a:latin typeface="+mj-lt"/>
              </a:rPr>
              <a:t>Visualize diagnostics in the Problems view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Diagnostics are also rendered inline in the source file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985BC6-C578-1892-8866-19C20E125A69}"/>
              </a:ext>
            </a:extLst>
          </p:cNvPr>
          <p:cNvCxnSpPr>
            <a:cxnSpLocks/>
          </p:cNvCxnSpPr>
          <p:nvPr/>
        </p:nvCxnSpPr>
        <p:spPr>
          <a:xfrm>
            <a:off x="4471035" y="2196465"/>
            <a:ext cx="2356485" cy="204978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038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View Job Logs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1376363"/>
            <a:ext cx="3193226" cy="4450500"/>
          </a:xfrm>
        </p:spPr>
        <p:txBody>
          <a:bodyPr/>
          <a:lstStyle/>
          <a:p>
            <a:r>
              <a:rPr lang="en-CA" dirty="0">
                <a:latin typeface="+mj-lt"/>
              </a:rPr>
              <a:t>Job log and spool files are dumped in .logs directory after a build or compile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solidFill>
                  <a:srgbClr val="1670FF"/>
                </a:solidFill>
                <a:latin typeface="+mj-lt"/>
              </a:rPr>
              <a:t>Job log view is used to visualize and manage these logs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Track up to 10 of the previous logs in memory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Organized by the ILE objects being built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Filter by failed objects or severity</a:t>
            </a: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671048-BE3D-7854-DCED-1ECB0B4FA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122" y="1376363"/>
            <a:ext cx="8280000" cy="44505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136DC5-F309-1FD0-E0AA-C69FF480AF6E}"/>
              </a:ext>
            </a:extLst>
          </p:cNvPr>
          <p:cNvCxnSpPr>
            <a:cxnSpLocks/>
          </p:cNvCxnSpPr>
          <p:nvPr/>
        </p:nvCxnSpPr>
        <p:spPr>
          <a:xfrm>
            <a:off x="4269740" y="2425700"/>
            <a:ext cx="5618480" cy="26416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359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Integration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81490" y="703822"/>
            <a:ext cx="1602571" cy="899999"/>
          </a:xfrm>
        </p:spPr>
        <p:txBody>
          <a:bodyPr anchor="ctr"/>
          <a:lstStyle/>
          <a:p>
            <a:pPr marL="0" indent="0">
              <a:buNone/>
            </a:pPr>
            <a:r>
              <a:rPr lang="en-CA" dirty="0">
                <a:latin typeface="+mj-lt"/>
              </a:rPr>
              <a:t>Source Orbit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629DB-7D8A-AEFB-FE16-6C41655CA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50" y="1603822"/>
            <a:ext cx="3820269" cy="48384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3B5DB8-C87A-5648-0404-897E9C5F8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987" y="1560386"/>
            <a:ext cx="6442689" cy="24626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98" name="Picture 2" descr="ARCAD-Elias">
            <a:extLst>
              <a:ext uri="{FF2B5EF4-FFF2-40B4-BE49-F238E27FC236}">
                <a16:creationId xmlns:a16="http://schemas.microsoft.com/office/drawing/2014/main" id="{2BA02CC2-BE6E-E67B-BB87-2E796E9D4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757" y="750390"/>
            <a:ext cx="716872" cy="71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A0CA8CC-D1C4-E5C5-0466-EAD6FE060CCB}"/>
              </a:ext>
            </a:extLst>
          </p:cNvPr>
          <p:cNvSpPr txBox="1">
            <a:spLocks/>
          </p:cNvSpPr>
          <p:nvPr/>
        </p:nvSpPr>
        <p:spPr>
          <a:xfrm>
            <a:off x="7725577" y="750390"/>
            <a:ext cx="1602571" cy="716872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dirty="0">
                <a:latin typeface="+mj-lt"/>
              </a:rPr>
              <a:t>ARCAD-Elias</a:t>
            </a:r>
          </a:p>
        </p:txBody>
      </p:sp>
      <p:pic>
        <p:nvPicPr>
          <p:cNvPr id="13" name="Picture 12" descr="A blue circle with black lines and a black circle with a black line around it&#10;&#10;Description automatically generated">
            <a:extLst>
              <a:ext uri="{FF2B5EF4-FFF2-40B4-BE49-F238E27FC236}">
                <a16:creationId xmlns:a16="http://schemas.microsoft.com/office/drawing/2014/main" id="{854FDEEE-80E3-384E-BAAC-9E9B82632D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22" y="703822"/>
            <a:ext cx="900000" cy="900000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31C072C-3E64-85C4-18E9-4E07F3376656}"/>
              </a:ext>
            </a:extLst>
          </p:cNvPr>
          <p:cNvSpPr txBox="1">
            <a:spLocks/>
          </p:cNvSpPr>
          <p:nvPr/>
        </p:nvSpPr>
        <p:spPr>
          <a:xfrm>
            <a:off x="4852988" y="4237288"/>
            <a:ext cx="1738311" cy="2201027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What can </a:t>
            </a:r>
            <a:r>
              <a:rPr lang="en-CA" i="1" u="sng" dirty="0">
                <a:solidFill>
                  <a:srgbClr val="1670FF"/>
                </a:solidFill>
                <a:latin typeface="+mj-lt"/>
              </a:rPr>
              <a:t>you</a:t>
            </a:r>
            <a:r>
              <a:rPr lang="en-CA" i="1" dirty="0">
                <a:solidFill>
                  <a:srgbClr val="1670FF"/>
                </a:solidFill>
                <a:latin typeface="+mj-lt"/>
              </a:rPr>
              <a:t> integrate with IBM i Project Explorer’s API?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E32053-7F0E-4531-24E0-ED9AA794D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5093" y="4237288"/>
            <a:ext cx="4530583" cy="22010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3026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Demo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2734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754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Links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32104"/>
            <a:ext cx="11473226" cy="5673471"/>
          </a:xfrm>
        </p:spPr>
        <p:txBody>
          <a:bodyPr/>
          <a:lstStyle/>
          <a:p>
            <a:pPr marL="0" indent="0">
              <a:buNone/>
            </a:pPr>
            <a:r>
              <a:rPr lang="en-CA" b="1" dirty="0">
                <a:latin typeface="+mj-lt"/>
              </a:rPr>
              <a:t>IBM i Project Explorer</a:t>
            </a:r>
          </a:p>
          <a:p>
            <a:r>
              <a:rPr lang="en-CA" sz="1600" dirty="0">
                <a:latin typeface="+mj-lt"/>
              </a:rPr>
              <a:t>VS Code Marketplace		</a:t>
            </a:r>
            <a:r>
              <a:rPr lang="en-CA" sz="1600" dirty="0">
                <a:latin typeface="+mj-lt"/>
                <a:hlinkClick r:id="rId2"/>
              </a:rPr>
              <a:t>https://marketplace.visualstudio.com/items?itemName=IBM.vscode-ibmi-projectexplorer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Documentation 			</a:t>
            </a:r>
            <a:r>
              <a:rPr lang="en-CA" sz="1600" dirty="0">
                <a:latin typeface="+mj-lt"/>
                <a:hlinkClick r:id="rId3"/>
              </a:rPr>
              <a:t>https://ibm.github.io/vscode-ibmi-projectexplorer/#/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GitHub Repository 		</a:t>
            </a:r>
            <a:r>
              <a:rPr lang="en-CA" sz="1600" dirty="0">
                <a:latin typeface="+mj-lt"/>
                <a:hlinkClick r:id="rId4"/>
              </a:rPr>
              <a:t>https://github.com/IBM/vscode-ibmi-projectexplorer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API 				</a:t>
            </a:r>
            <a:r>
              <a:rPr lang="en-CA" sz="1600" dirty="0">
                <a:latin typeface="+mj-lt"/>
                <a:hlinkClick r:id="rId5"/>
              </a:rPr>
              <a:t>https://www.npmjs.com/package/@ibm/vscode-ibmi-projectexplorer-types</a:t>
            </a:r>
            <a:endParaRPr lang="en-CA" sz="1600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pPr marL="0" indent="0">
              <a:buNone/>
            </a:pPr>
            <a:r>
              <a:rPr lang="en-CA" b="1" dirty="0">
                <a:latin typeface="+mj-lt"/>
              </a:rPr>
              <a:t>Bob</a:t>
            </a:r>
          </a:p>
          <a:p>
            <a:r>
              <a:rPr lang="en-CA" sz="1600" dirty="0">
                <a:latin typeface="+mj-lt"/>
              </a:rPr>
              <a:t>Documentation 			</a:t>
            </a:r>
            <a:r>
              <a:rPr lang="en-CA" sz="1600" dirty="0">
                <a:latin typeface="+mj-lt"/>
                <a:hlinkClick r:id="rId6"/>
              </a:rPr>
              <a:t>https://ibm.github.io/ibmi-bob/#/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GitHub Repository		</a:t>
            </a:r>
            <a:r>
              <a:rPr lang="en-CA" sz="1600" dirty="0">
                <a:latin typeface="+mj-lt"/>
                <a:hlinkClick r:id="rId7"/>
              </a:rPr>
              <a:t>https://github.com/IBM/ibmi-bob</a:t>
            </a:r>
            <a:endParaRPr lang="en-CA" sz="1600" dirty="0">
              <a:latin typeface="+mj-lt"/>
            </a:endParaRPr>
          </a:p>
          <a:p>
            <a:pPr marL="0" indent="0">
              <a:buNone/>
            </a:pPr>
            <a:endParaRPr lang="en-CA" dirty="0">
              <a:latin typeface="+mj-lt"/>
            </a:endParaRPr>
          </a:p>
          <a:p>
            <a:pPr marL="0" indent="0">
              <a:buNone/>
            </a:pPr>
            <a:r>
              <a:rPr lang="en-CA" b="1" dirty="0">
                <a:latin typeface="+mj-lt"/>
              </a:rPr>
              <a:t>Code for IBM i</a:t>
            </a:r>
          </a:p>
          <a:p>
            <a:r>
              <a:rPr lang="en-CA" sz="1600" dirty="0">
                <a:latin typeface="+mj-lt"/>
              </a:rPr>
              <a:t>VS Code Marketplace 		</a:t>
            </a:r>
            <a:r>
              <a:rPr lang="en-CA" sz="1600" dirty="0">
                <a:latin typeface="+mj-lt"/>
                <a:hlinkClick r:id="rId8"/>
              </a:rPr>
              <a:t>https://marketplace.visualstudio.com/items?itemName=HalcyonTechLtd.code-for-ibmi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Documentation 			</a:t>
            </a:r>
            <a:r>
              <a:rPr lang="en-CA" sz="1600" dirty="0">
                <a:latin typeface="+mj-lt"/>
                <a:hlinkClick r:id="rId9"/>
              </a:rPr>
              <a:t>https://codefori.github.io/docs/#/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GitHub Repository		</a:t>
            </a:r>
            <a:r>
              <a:rPr lang="en-CA" sz="1600" dirty="0">
                <a:latin typeface="+mj-lt"/>
                <a:hlinkClick r:id="rId10"/>
              </a:rPr>
              <a:t>https://github.com/codefori/vscode-ibmi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API 				</a:t>
            </a:r>
            <a:r>
              <a:rPr lang="en-CA" sz="1600" dirty="0">
                <a:latin typeface="+mj-lt"/>
                <a:hlinkClick r:id="rId11"/>
              </a:rPr>
              <a:t>https://www.npmjs.com/package/@halcyontech/vscode-ibmi-types</a:t>
            </a:r>
            <a:endParaRPr lang="en-CA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446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Challenges with Building on IBM i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269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Building on IBM i is hard…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2320" y="832104"/>
            <a:ext cx="11001802" cy="5414147"/>
          </a:xfrm>
        </p:spPr>
        <p:txBody>
          <a:bodyPr/>
          <a:lstStyle/>
          <a:p>
            <a:pPr marL="0" indent="0">
              <a:buNone/>
            </a:pPr>
            <a:r>
              <a:rPr lang="en-US" sz="1700" dirty="0">
                <a:latin typeface="+mj-lt"/>
              </a:rPr>
              <a:t>SRC-PF</a:t>
            </a:r>
          </a:p>
          <a:p>
            <a:pPr lvl="1"/>
            <a:r>
              <a:rPr lang="en-US" sz="1700" dirty="0">
                <a:solidFill>
                  <a:srgbClr val="1254FF"/>
                </a:solidFill>
                <a:latin typeface="+mj-lt"/>
              </a:rPr>
              <a:t>10 char names</a:t>
            </a:r>
          </a:p>
          <a:p>
            <a:pPr lvl="1"/>
            <a:r>
              <a:rPr lang="en-US" sz="1700" dirty="0">
                <a:latin typeface="+mj-lt"/>
              </a:rPr>
              <a:t>Fixed record length</a:t>
            </a:r>
          </a:p>
          <a:p>
            <a:pPr lvl="1"/>
            <a:r>
              <a:rPr lang="en-US" sz="1700" dirty="0">
                <a:latin typeface="+mj-lt"/>
              </a:rPr>
              <a:t>Not accessible to open ecosystem, including Git and Make</a:t>
            </a:r>
          </a:p>
          <a:p>
            <a:pPr lvl="1"/>
            <a:r>
              <a:rPr lang="en-US" sz="1700" dirty="0">
                <a:latin typeface="+mj-lt"/>
              </a:rPr>
              <a:t>Source of the same type stored in QxxxSRC to avoid name conflicts (member type does not disambiguate)</a:t>
            </a:r>
          </a:p>
          <a:p>
            <a:pPr marL="0" indent="0">
              <a:buNone/>
            </a:pPr>
            <a:endParaRPr lang="en-US" sz="1700" dirty="0">
              <a:latin typeface="+mj-lt"/>
            </a:endParaRPr>
          </a:p>
          <a:p>
            <a:pPr marL="0" indent="0">
              <a:buNone/>
            </a:pPr>
            <a:r>
              <a:rPr lang="en-US" sz="1700" dirty="0">
                <a:latin typeface="+mj-lt"/>
              </a:rPr>
              <a:t>Libraries</a:t>
            </a:r>
          </a:p>
          <a:p>
            <a:pPr lvl="1"/>
            <a:r>
              <a:rPr lang="en-US" sz="1700" dirty="0">
                <a:solidFill>
                  <a:srgbClr val="1254FF"/>
                </a:solidFill>
                <a:latin typeface="+mj-lt"/>
              </a:rPr>
              <a:t>Only 2 level hierarchy to organize, with only short 10 char names</a:t>
            </a:r>
          </a:p>
          <a:p>
            <a:pPr marL="0" indent="0">
              <a:buNone/>
            </a:pPr>
            <a:endParaRPr lang="en-US" sz="1700" dirty="0">
              <a:latin typeface="+mj-lt"/>
            </a:endParaRPr>
          </a:p>
          <a:p>
            <a:pPr marL="0" indent="0">
              <a:buNone/>
            </a:pPr>
            <a:r>
              <a:rPr lang="en-US" sz="1700" dirty="0">
                <a:latin typeface="+mj-lt"/>
              </a:rPr>
              <a:t>Source control</a:t>
            </a:r>
          </a:p>
          <a:p>
            <a:pPr lvl="1"/>
            <a:r>
              <a:rPr lang="en-US" sz="1700" dirty="0">
                <a:solidFill>
                  <a:srgbClr val="1254FF"/>
                </a:solidFill>
                <a:latin typeface="+mj-lt"/>
              </a:rPr>
              <a:t>None (sequence number dates)</a:t>
            </a:r>
          </a:p>
          <a:p>
            <a:pPr lvl="1"/>
            <a:r>
              <a:rPr lang="en-US" sz="1700" dirty="0">
                <a:latin typeface="+mj-lt"/>
              </a:rPr>
              <a:t>Home grown</a:t>
            </a:r>
          </a:p>
          <a:p>
            <a:pPr lvl="1"/>
            <a:r>
              <a:rPr lang="en-US" sz="1700" dirty="0">
                <a:latin typeface="+mj-lt"/>
              </a:rPr>
              <a:t>Proprietary IBM i systems</a:t>
            </a:r>
          </a:p>
          <a:p>
            <a:pPr lvl="2"/>
            <a:r>
              <a:rPr lang="en-US" sz="1700" dirty="0">
                <a:latin typeface="+mj-lt"/>
              </a:rPr>
              <a:t>Cost</a:t>
            </a:r>
          </a:p>
          <a:p>
            <a:pPr lvl="2"/>
            <a:r>
              <a:rPr lang="en-US" sz="1700" dirty="0">
                <a:latin typeface="+mj-lt"/>
              </a:rPr>
              <a:t>Smaller market = less investment</a:t>
            </a:r>
          </a:p>
          <a:p>
            <a:pPr lvl="1"/>
            <a:endParaRPr lang="en-US" sz="1700" dirty="0">
              <a:latin typeface="+mj-lt"/>
            </a:endParaRPr>
          </a:p>
          <a:p>
            <a:pPr marL="0" indent="0">
              <a:buNone/>
            </a:pPr>
            <a:r>
              <a:rPr lang="en-US" sz="1700" dirty="0">
                <a:latin typeface="+mj-lt"/>
              </a:rPr>
              <a:t>Build system</a:t>
            </a:r>
          </a:p>
          <a:p>
            <a:pPr lvl="1"/>
            <a:r>
              <a:rPr lang="en-US" sz="1700" dirty="0">
                <a:solidFill>
                  <a:srgbClr val="1254FF"/>
                </a:solidFill>
                <a:latin typeface="+mj-lt"/>
              </a:rPr>
              <a:t>Individual CRTXXXMOD + CRTPGM</a:t>
            </a:r>
          </a:p>
          <a:p>
            <a:pPr lvl="1"/>
            <a:r>
              <a:rPr lang="en-US" sz="1700" dirty="0">
                <a:latin typeface="+mj-lt"/>
              </a:rPr>
              <a:t>CL Scripts</a:t>
            </a:r>
          </a:p>
          <a:p>
            <a:pPr lvl="1"/>
            <a:r>
              <a:rPr lang="en-US" sz="1700" dirty="0">
                <a:latin typeface="+mj-lt"/>
              </a:rPr>
              <a:t>A couple of vendors have dependency-based build</a:t>
            </a:r>
            <a:endParaRPr lang="en-CA" sz="1700" dirty="0">
              <a:latin typeface="+mj-lt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80C5D13-93A2-0C96-54E8-440F8E656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16" y="857504"/>
            <a:ext cx="304800" cy="3048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0B8CDAA-C28F-76F3-8BC5-E657F72DE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216" y="2676193"/>
            <a:ext cx="304800" cy="3048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421FA22-105A-7562-D47D-FCC53BD22E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1216" y="3459480"/>
            <a:ext cx="304800" cy="3048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D3F4F52-D8F4-D2D6-DA02-75EF529639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1216" y="527304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3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How do IBM i Projects and Bob overcome this?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370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B0F62B-5331-9437-2D34-852E207065C1}"/>
              </a:ext>
            </a:extLst>
          </p:cNvPr>
          <p:cNvSpPr/>
          <p:nvPr/>
        </p:nvSpPr>
        <p:spPr>
          <a:xfrm>
            <a:off x="992715" y="1833033"/>
            <a:ext cx="3263899" cy="3742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CA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Let's use a different (but similar) file system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44742C8-6E8E-7227-148F-39CC860163F2}"/>
              </a:ext>
            </a:extLst>
          </p:cNvPr>
          <p:cNvSpPr txBox="1">
            <a:spLocks noGrp="1"/>
          </p:cNvSpPr>
          <p:nvPr>
            <p:ph type="body" sz="quarter" idx="15"/>
          </p:nvPr>
        </p:nvSpPr>
        <p:spPr>
          <a:xfrm>
            <a:off x="1183213" y="1833033"/>
            <a:ext cx="3263899" cy="3742265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dirty="0">
                <a:latin typeface="+mj-lt"/>
              </a:rPr>
              <a:t>MYPROJECT</a:t>
            </a:r>
          </a:p>
          <a:p>
            <a:pPr fontAlgn="auto"/>
            <a:r>
              <a:rPr lang="en-CA" dirty="0">
                <a:latin typeface="+mj-lt"/>
              </a:rPr>
              <a:t>QRPGLESRC</a:t>
            </a:r>
          </a:p>
          <a:p>
            <a:pPr lvl="1" fontAlgn="auto"/>
            <a:r>
              <a:rPr lang="en-CA" dirty="0">
                <a:latin typeface="+mj-lt"/>
              </a:rPr>
              <a:t>PROGRAMA.RPGLE</a:t>
            </a:r>
          </a:p>
          <a:p>
            <a:pPr lvl="1" fontAlgn="auto"/>
            <a:r>
              <a:rPr lang="en-CA" dirty="0">
                <a:latin typeface="+mj-lt"/>
              </a:rPr>
              <a:t>PROGRAMB.RPGLE</a:t>
            </a:r>
          </a:p>
          <a:p>
            <a:pPr lvl="1" fontAlgn="auto"/>
            <a:r>
              <a:rPr lang="en-CA" dirty="0">
                <a:latin typeface="+mj-lt"/>
              </a:rPr>
              <a:t>PROGRAMC.RPGLE</a:t>
            </a:r>
          </a:p>
          <a:p>
            <a:pPr fontAlgn="auto"/>
            <a:r>
              <a:rPr lang="en-CA" dirty="0">
                <a:latin typeface="+mj-lt"/>
              </a:rPr>
              <a:t>QSQLSRC</a:t>
            </a:r>
          </a:p>
          <a:p>
            <a:pPr lvl="1" fontAlgn="auto"/>
            <a:r>
              <a:rPr lang="en-CA" dirty="0">
                <a:latin typeface="+mj-lt"/>
              </a:rPr>
              <a:t>CUSTOMERS.SQL</a:t>
            </a:r>
          </a:p>
          <a:p>
            <a:pPr lvl="1" fontAlgn="auto"/>
            <a:r>
              <a:rPr lang="en-CA" dirty="0">
                <a:latin typeface="+mj-lt"/>
              </a:rPr>
              <a:t>INVENTORY.SQL</a:t>
            </a:r>
          </a:p>
          <a:p>
            <a:pPr fontAlgn="auto"/>
            <a:r>
              <a:rPr lang="en-CA" dirty="0">
                <a:latin typeface="+mj-lt"/>
              </a:rPr>
              <a:t>QCLLESRC</a:t>
            </a:r>
          </a:p>
          <a:p>
            <a:pPr lvl="1" fontAlgn="auto"/>
            <a:r>
              <a:rPr lang="en-CA" dirty="0">
                <a:latin typeface="+mj-lt"/>
              </a:rPr>
              <a:t>START.CLLE</a:t>
            </a:r>
          </a:p>
          <a:p>
            <a:pPr fontAlgn="auto"/>
            <a:r>
              <a:rPr lang="en-CA" dirty="0">
                <a:latin typeface="+mj-lt"/>
              </a:rPr>
              <a:t>QCMDSRC</a:t>
            </a:r>
          </a:p>
          <a:p>
            <a:pPr lvl="1" fontAlgn="auto"/>
            <a:r>
              <a:rPr lang="en-CA" dirty="0">
                <a:latin typeface="+mj-lt"/>
              </a:rPr>
              <a:t>STARTJOB.CMD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E8A03-906A-5C0C-592D-2CA1273219BF}"/>
              </a:ext>
            </a:extLst>
          </p:cNvPr>
          <p:cNvSpPr txBox="1"/>
          <p:nvPr/>
        </p:nvSpPr>
        <p:spPr>
          <a:xfrm>
            <a:off x="992715" y="5575298"/>
            <a:ext cx="3263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b="1" i="1" dirty="0">
                <a:latin typeface="+mj-lt"/>
              </a:rPr>
              <a:t>QSYS.LIB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2A44B6-F1E6-F7E0-C9F9-3FC33672F782}"/>
              </a:ext>
            </a:extLst>
          </p:cNvPr>
          <p:cNvSpPr/>
          <p:nvPr/>
        </p:nvSpPr>
        <p:spPr>
          <a:xfrm>
            <a:off x="7770283" y="1833034"/>
            <a:ext cx="3263899" cy="37422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CA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C7037B1-4B06-DF5F-BD0B-02E3E9A87C23}"/>
              </a:ext>
            </a:extLst>
          </p:cNvPr>
          <p:cNvSpPr txBox="1">
            <a:spLocks/>
          </p:cNvSpPr>
          <p:nvPr/>
        </p:nvSpPr>
        <p:spPr>
          <a:xfrm>
            <a:off x="7960781" y="1833034"/>
            <a:ext cx="3263899" cy="3742265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dirty="0">
                <a:latin typeface="+mj-lt"/>
              </a:rPr>
              <a:t>/my-project</a:t>
            </a:r>
          </a:p>
          <a:p>
            <a:pPr fontAlgn="auto"/>
            <a:r>
              <a:rPr lang="en-CA" dirty="0">
                <a:latin typeface="+mj-lt"/>
              </a:rPr>
              <a:t>/.git</a:t>
            </a:r>
          </a:p>
          <a:p>
            <a:pPr fontAlgn="auto"/>
            <a:r>
              <a:rPr lang="en-CA" dirty="0">
                <a:latin typeface="+mj-lt"/>
              </a:rPr>
              <a:t>qrpglesrc</a:t>
            </a:r>
          </a:p>
          <a:p>
            <a:pPr lvl="1" fontAlgn="auto"/>
            <a:r>
              <a:rPr lang="en-CA" dirty="0">
                <a:latin typeface="+mj-lt"/>
              </a:rPr>
              <a:t>programa.rpgle</a:t>
            </a:r>
          </a:p>
          <a:p>
            <a:pPr lvl="1" fontAlgn="auto"/>
            <a:r>
              <a:rPr lang="en-CA" dirty="0">
                <a:latin typeface="+mj-lt"/>
              </a:rPr>
              <a:t>programb.rpgle</a:t>
            </a:r>
          </a:p>
          <a:p>
            <a:pPr lvl="1" fontAlgn="auto"/>
            <a:r>
              <a:rPr lang="en-CA" dirty="0">
                <a:latin typeface="+mj-lt"/>
              </a:rPr>
              <a:t>programc.rpgle</a:t>
            </a:r>
          </a:p>
          <a:p>
            <a:pPr fontAlgn="auto"/>
            <a:r>
              <a:rPr lang="en-CA" dirty="0">
                <a:latin typeface="+mj-lt"/>
              </a:rPr>
              <a:t>qsqlsrc</a:t>
            </a:r>
          </a:p>
          <a:p>
            <a:pPr lvl="1" fontAlgn="auto"/>
            <a:r>
              <a:rPr lang="en-CA" dirty="0">
                <a:latin typeface="+mj-lt"/>
              </a:rPr>
              <a:t>customers.sql</a:t>
            </a:r>
          </a:p>
          <a:p>
            <a:pPr lvl="1" fontAlgn="auto"/>
            <a:r>
              <a:rPr lang="en-CA" dirty="0">
                <a:latin typeface="+mj-lt"/>
              </a:rPr>
              <a:t>inventory.sql</a:t>
            </a:r>
          </a:p>
          <a:p>
            <a:pPr fontAlgn="auto"/>
            <a:r>
              <a:rPr lang="en-CA" dirty="0">
                <a:latin typeface="+mj-lt"/>
              </a:rPr>
              <a:t>qcllesrc</a:t>
            </a:r>
          </a:p>
          <a:p>
            <a:pPr lvl="1" fontAlgn="auto"/>
            <a:r>
              <a:rPr lang="en-CA" dirty="0">
                <a:latin typeface="+mj-lt"/>
              </a:rPr>
              <a:t>start.clle</a:t>
            </a:r>
          </a:p>
          <a:p>
            <a:pPr fontAlgn="auto"/>
            <a:r>
              <a:rPr lang="en-CA" dirty="0">
                <a:latin typeface="+mj-lt"/>
              </a:rPr>
              <a:t>qcmdsrc</a:t>
            </a:r>
          </a:p>
          <a:p>
            <a:pPr lvl="1" fontAlgn="auto"/>
            <a:r>
              <a:rPr lang="en-CA" dirty="0">
                <a:latin typeface="+mj-lt"/>
              </a:rPr>
              <a:t>Startjob.cmd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929AF6-E5C8-0912-40F6-3D980A5F9949}"/>
              </a:ext>
            </a:extLst>
          </p:cNvPr>
          <p:cNvSpPr txBox="1"/>
          <p:nvPr/>
        </p:nvSpPr>
        <p:spPr>
          <a:xfrm>
            <a:off x="7770283" y="5575299"/>
            <a:ext cx="3263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b="1" i="1" dirty="0">
                <a:latin typeface="+mj-lt"/>
              </a:rPr>
              <a:t>I</a:t>
            </a:r>
            <a:r>
              <a:rPr lang="en-CA" b="1" i="1" dirty="0">
                <a:latin typeface="+mj-lt"/>
              </a:rPr>
              <a:t>FS/Local File System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DB5065-551A-1C0E-8E2A-127695DCEE19}"/>
              </a:ext>
            </a:extLst>
          </p:cNvPr>
          <p:cNvCxnSpPr>
            <a:cxnSpLocks/>
          </p:cNvCxnSpPr>
          <p:nvPr/>
        </p:nvCxnSpPr>
        <p:spPr>
          <a:xfrm>
            <a:off x="4256614" y="4821762"/>
            <a:ext cx="3513669" cy="1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68C2E4-F665-1820-4A38-9ABEEFEC3823}"/>
              </a:ext>
            </a:extLst>
          </p:cNvPr>
          <p:cNvSpPr txBox="1"/>
          <p:nvPr/>
        </p:nvSpPr>
        <p:spPr>
          <a:xfrm>
            <a:off x="4929714" y="2434161"/>
            <a:ext cx="21674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No more character name restrictions</a:t>
            </a:r>
          </a:p>
          <a:p>
            <a:pPr marL="0" indent="0" algn="ctr" fontAlgn="auto">
              <a:buFont typeface="Arial"/>
              <a:buNone/>
            </a:pPr>
            <a:endParaRPr lang="en-CA" dirty="0">
              <a:latin typeface="+mj-lt"/>
            </a:endParaRPr>
          </a:p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Now usable with Git and Make</a:t>
            </a:r>
          </a:p>
          <a:p>
            <a:pPr marL="0" indent="0" algn="ctr" fontAlgn="auto">
              <a:buFont typeface="Arial"/>
              <a:buNone/>
            </a:pPr>
            <a:endParaRPr lang="en-CA" dirty="0">
              <a:latin typeface="+mj-lt"/>
            </a:endParaRPr>
          </a:p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Flexible directory structure </a:t>
            </a:r>
          </a:p>
        </p:txBody>
      </p:sp>
    </p:spTree>
    <p:extLst>
      <p:ext uri="{BB962C8B-B14F-4D97-AF65-F5344CB8AC3E}">
        <p14:creationId xmlns:p14="http://schemas.microsoft.com/office/powerpoint/2010/main" val="324464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Unlocking source control with Git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B8FC2B3-4DC3-7DC3-0CC1-5BDBA3FE2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6197" y="1817504"/>
            <a:ext cx="630000" cy="63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EAEAED-BD0F-C219-659F-8F8447953ACE}"/>
              </a:ext>
            </a:extLst>
          </p:cNvPr>
          <p:cNvSpPr txBox="1"/>
          <p:nvPr/>
        </p:nvSpPr>
        <p:spPr>
          <a:xfrm>
            <a:off x="1184426" y="2447504"/>
            <a:ext cx="25135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Remote Git Repo (GitHub, GitLab, Azure, BitBucket, etc.)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09963-5735-7C87-6068-F3E7631C6A3B}"/>
              </a:ext>
            </a:extLst>
          </p:cNvPr>
          <p:cNvSpPr txBox="1"/>
          <p:nvPr/>
        </p:nvSpPr>
        <p:spPr>
          <a:xfrm>
            <a:off x="921277" y="1206608"/>
            <a:ext cx="3263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Distributed Development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EB861-FE59-00BB-589D-6EB91E094E53}"/>
              </a:ext>
            </a:extLst>
          </p:cNvPr>
          <p:cNvSpPr txBox="1"/>
          <p:nvPr/>
        </p:nvSpPr>
        <p:spPr>
          <a:xfrm>
            <a:off x="4907280" y="1205403"/>
            <a:ext cx="6650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Version Control and Git Workflow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896A68-6302-8F07-6A66-28E6428F7863}"/>
              </a:ext>
            </a:extLst>
          </p:cNvPr>
          <p:cNvSpPr txBox="1"/>
          <p:nvPr/>
        </p:nvSpPr>
        <p:spPr>
          <a:xfrm>
            <a:off x="393021" y="5608969"/>
            <a:ext cx="210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Developer A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AE36794-8F8E-10E3-C1F9-06655A314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1063" y="4978969"/>
            <a:ext cx="630000" cy="63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0FD035-5FAE-E263-1AB0-5E3B23672A5E}"/>
              </a:ext>
            </a:extLst>
          </p:cNvPr>
          <p:cNvSpPr txBox="1"/>
          <p:nvPr/>
        </p:nvSpPr>
        <p:spPr>
          <a:xfrm>
            <a:off x="2374221" y="5608969"/>
            <a:ext cx="210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Developer B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B08A1E85-5EE6-B523-7B17-38A79D275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2263" y="4978969"/>
            <a:ext cx="630000" cy="6300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E086ED-753C-37B0-A013-22B0B409B98E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1446063" y="3370834"/>
            <a:ext cx="995134" cy="1608135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ECC2C1-AC4D-0ED7-1F17-D31625D6C670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2441197" y="3370834"/>
            <a:ext cx="986066" cy="1608135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8564895-6B1E-F0FC-9306-1686C73B6614}"/>
              </a:ext>
            </a:extLst>
          </p:cNvPr>
          <p:cNvSpPr txBox="1"/>
          <p:nvPr/>
        </p:nvSpPr>
        <p:spPr>
          <a:xfrm>
            <a:off x="4775582" y="2104444"/>
            <a:ext cx="210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solidFill>
                  <a:srgbClr val="9B4C9C"/>
                </a:solidFill>
                <a:latin typeface="+mj-lt"/>
              </a:rPr>
              <a:t>master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276E89-EA08-DE3C-08AF-3D1171F18A3D}"/>
              </a:ext>
            </a:extLst>
          </p:cNvPr>
          <p:cNvSpPr txBox="1"/>
          <p:nvPr/>
        </p:nvSpPr>
        <p:spPr>
          <a:xfrm>
            <a:off x="4775582" y="3219256"/>
            <a:ext cx="210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solidFill>
                  <a:srgbClr val="F05A28"/>
                </a:solidFill>
                <a:latin typeface="+mj-lt"/>
              </a:rPr>
              <a:t>develop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46AF25-F592-68CB-A93E-D42DF6BCF7E7}"/>
              </a:ext>
            </a:extLst>
          </p:cNvPr>
          <p:cNvSpPr txBox="1"/>
          <p:nvPr/>
        </p:nvSpPr>
        <p:spPr>
          <a:xfrm>
            <a:off x="4708905" y="4346128"/>
            <a:ext cx="210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solidFill>
                  <a:srgbClr val="FFB600"/>
                </a:solidFill>
                <a:latin typeface="+mj-lt"/>
              </a:rPr>
              <a:t>feature 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862008-34AA-9233-D66B-C4932A71F68F}"/>
              </a:ext>
            </a:extLst>
          </p:cNvPr>
          <p:cNvSpPr txBox="1"/>
          <p:nvPr/>
        </p:nvSpPr>
        <p:spPr>
          <a:xfrm>
            <a:off x="4708906" y="5466971"/>
            <a:ext cx="210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solidFill>
                  <a:srgbClr val="6DC8D7"/>
                </a:solidFill>
                <a:latin typeface="+mj-lt"/>
              </a:rPr>
              <a:t>feature B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1DE9A7D6-BC12-C745-0BFD-56ED126F12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6537316" y="2010065"/>
            <a:ext cx="540000" cy="540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C4961A41-27B0-C902-AD3A-6E5CC2F74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7628807" y="2019110"/>
            <a:ext cx="540000" cy="540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03BAE1CE-B911-0872-55BE-E15AD39B4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8720298" y="2019110"/>
            <a:ext cx="540000" cy="540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0D0AE1D3-BDD2-1D0C-1899-14F944412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9811789" y="2019110"/>
            <a:ext cx="540000" cy="540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F6CC2B63-622F-793C-79FE-AEBB5D0CB5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10903280" y="2010065"/>
            <a:ext cx="540000" cy="540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BE1B840E-69F8-7DD0-8EC5-6D3684CE73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7628807" y="3141459"/>
            <a:ext cx="540000" cy="5400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C97FFFCB-E8C0-2764-2B4C-EB7E6A6848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8720298" y="3141459"/>
            <a:ext cx="540000" cy="5400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A74A644D-FBE9-B2BE-3E7F-AAEE88E59A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9811789" y="3141459"/>
            <a:ext cx="540000" cy="54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4A20F30C-196B-F84D-5641-05A4D7E441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0903280" y="3139085"/>
            <a:ext cx="540000" cy="54000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74B9E23B-6B33-F9CA-6A4C-DCA66446BC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9811789" y="4263537"/>
            <a:ext cx="540000" cy="54000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9FCBE853-7178-0761-5529-0FC7EC7AFA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8720298" y="5384728"/>
            <a:ext cx="540000" cy="5400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C81F9E58-83A3-A0D6-3F52-E2B567CE02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9811789" y="5384728"/>
            <a:ext cx="540000" cy="540000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0F92632-7BB2-5E6D-E0B7-446DC9C100D8}"/>
              </a:ext>
            </a:extLst>
          </p:cNvPr>
          <p:cNvCxnSpPr>
            <a:cxnSpLocks/>
          </p:cNvCxnSpPr>
          <p:nvPr/>
        </p:nvCxnSpPr>
        <p:spPr>
          <a:xfrm>
            <a:off x="6914198" y="2280064"/>
            <a:ext cx="878205" cy="9045"/>
          </a:xfrm>
          <a:prstGeom prst="line">
            <a:avLst/>
          </a:prstGeom>
          <a:ln w="38100">
            <a:solidFill>
              <a:srgbClr val="9B4C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E827DBB-1539-3721-CDF8-47D5CE2A4A9E}"/>
              </a:ext>
            </a:extLst>
          </p:cNvPr>
          <p:cNvCxnSpPr>
            <a:cxnSpLocks/>
          </p:cNvCxnSpPr>
          <p:nvPr/>
        </p:nvCxnSpPr>
        <p:spPr>
          <a:xfrm>
            <a:off x="8009573" y="3411459"/>
            <a:ext cx="871537" cy="0"/>
          </a:xfrm>
          <a:prstGeom prst="line">
            <a:avLst/>
          </a:prstGeom>
          <a:ln w="38100">
            <a:solidFill>
              <a:srgbClr val="F05A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D521FA8-6BF0-7E82-3680-29DB47C236C1}"/>
              </a:ext>
            </a:extLst>
          </p:cNvPr>
          <p:cNvCxnSpPr>
            <a:cxnSpLocks/>
          </p:cNvCxnSpPr>
          <p:nvPr/>
        </p:nvCxnSpPr>
        <p:spPr>
          <a:xfrm flipV="1">
            <a:off x="8009573" y="2289108"/>
            <a:ext cx="871537" cy="1"/>
          </a:xfrm>
          <a:prstGeom prst="line">
            <a:avLst/>
          </a:prstGeom>
          <a:ln w="38100">
            <a:solidFill>
              <a:srgbClr val="9B4C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47B292C-94F4-7EB8-92EB-33CA2FA0A5BA}"/>
              </a:ext>
            </a:extLst>
          </p:cNvPr>
          <p:cNvCxnSpPr>
            <a:cxnSpLocks/>
          </p:cNvCxnSpPr>
          <p:nvPr/>
        </p:nvCxnSpPr>
        <p:spPr>
          <a:xfrm>
            <a:off x="9104948" y="2289108"/>
            <a:ext cx="869632" cy="0"/>
          </a:xfrm>
          <a:prstGeom prst="line">
            <a:avLst/>
          </a:prstGeom>
          <a:ln w="38100">
            <a:solidFill>
              <a:srgbClr val="9B4C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0A59119-47A1-A570-9C82-B5EC3872F798}"/>
              </a:ext>
            </a:extLst>
          </p:cNvPr>
          <p:cNvCxnSpPr>
            <a:cxnSpLocks/>
          </p:cNvCxnSpPr>
          <p:nvPr/>
        </p:nvCxnSpPr>
        <p:spPr>
          <a:xfrm flipV="1">
            <a:off x="10191750" y="2280064"/>
            <a:ext cx="872490" cy="9044"/>
          </a:xfrm>
          <a:prstGeom prst="line">
            <a:avLst/>
          </a:prstGeom>
          <a:ln w="38100">
            <a:solidFill>
              <a:srgbClr val="9B4C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D64E3B3-7280-3E14-CDC7-D0548F59F3E3}"/>
              </a:ext>
            </a:extLst>
          </p:cNvPr>
          <p:cNvCxnSpPr>
            <a:cxnSpLocks/>
          </p:cNvCxnSpPr>
          <p:nvPr/>
        </p:nvCxnSpPr>
        <p:spPr>
          <a:xfrm flipH="1">
            <a:off x="10191750" y="3411459"/>
            <a:ext cx="872490" cy="0"/>
          </a:xfrm>
          <a:prstGeom prst="line">
            <a:avLst/>
          </a:prstGeom>
          <a:ln w="38100">
            <a:solidFill>
              <a:srgbClr val="F05A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8108771-3ABB-6AFA-B5F5-E8350DBB247F}"/>
              </a:ext>
            </a:extLst>
          </p:cNvPr>
          <p:cNvCxnSpPr>
            <a:cxnSpLocks/>
          </p:cNvCxnSpPr>
          <p:nvPr/>
        </p:nvCxnSpPr>
        <p:spPr>
          <a:xfrm flipH="1">
            <a:off x="9104948" y="3411459"/>
            <a:ext cx="869632" cy="0"/>
          </a:xfrm>
          <a:prstGeom prst="line">
            <a:avLst/>
          </a:prstGeom>
          <a:ln w="38100">
            <a:solidFill>
              <a:srgbClr val="F05A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4E1F309-3DEE-0288-C023-A5B5090E0804}"/>
              </a:ext>
            </a:extLst>
          </p:cNvPr>
          <p:cNvCxnSpPr>
            <a:cxnSpLocks/>
          </p:cNvCxnSpPr>
          <p:nvPr/>
        </p:nvCxnSpPr>
        <p:spPr>
          <a:xfrm flipH="1">
            <a:off x="9098280" y="5654728"/>
            <a:ext cx="868680" cy="0"/>
          </a:xfrm>
          <a:prstGeom prst="line">
            <a:avLst/>
          </a:prstGeom>
          <a:ln w="38100">
            <a:solidFill>
              <a:srgbClr val="6DC8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47637A27-09F2-B5FD-ADDB-8F48C35608DF}"/>
              </a:ext>
            </a:extLst>
          </p:cNvPr>
          <p:cNvCxnSpPr>
            <a:cxnSpLocks/>
            <a:stCxn id="54" idx="3"/>
          </p:cNvCxnSpPr>
          <p:nvPr/>
        </p:nvCxnSpPr>
        <p:spPr>
          <a:xfrm rot="16200000" flipH="1">
            <a:off x="6869162" y="2488219"/>
            <a:ext cx="861396" cy="985088"/>
          </a:xfrm>
          <a:prstGeom prst="bentConnector2">
            <a:avLst/>
          </a:prstGeom>
          <a:ln w="38100">
            <a:solidFill>
              <a:srgbClr val="F05A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34E27B0F-D1D0-2499-EEEF-49F9D12666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05959" y="4176487"/>
            <a:ext cx="1970181" cy="980122"/>
          </a:xfrm>
          <a:prstGeom prst="bentConnector3">
            <a:avLst>
              <a:gd name="adj1" fmla="val 100135"/>
            </a:avLst>
          </a:prstGeom>
          <a:ln w="38100">
            <a:solidFill>
              <a:srgbClr val="6DC8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C1F63A81-C525-F0A7-B723-730C9547E928}"/>
              </a:ext>
            </a:extLst>
          </p:cNvPr>
          <p:cNvCxnSpPr>
            <a:endCxn id="67" idx="2"/>
          </p:cNvCxnSpPr>
          <p:nvPr/>
        </p:nvCxnSpPr>
        <p:spPr>
          <a:xfrm rot="16200000" flipH="1">
            <a:off x="8978037" y="3699784"/>
            <a:ext cx="852079" cy="815426"/>
          </a:xfrm>
          <a:prstGeom prst="bentConnector2">
            <a:avLst/>
          </a:prstGeom>
          <a:ln w="38100">
            <a:solidFill>
              <a:srgbClr val="FFB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64086DF0-D0A0-814D-36E3-6FEEAE017F17}"/>
              </a:ext>
            </a:extLst>
          </p:cNvPr>
          <p:cNvCxnSpPr>
            <a:stCxn id="67" idx="0"/>
            <a:endCxn id="63" idx="3"/>
          </p:cNvCxnSpPr>
          <p:nvPr/>
        </p:nvCxnSpPr>
        <p:spPr>
          <a:xfrm flipV="1">
            <a:off x="10351789" y="3679085"/>
            <a:ext cx="821491" cy="854452"/>
          </a:xfrm>
          <a:prstGeom prst="bentConnector2">
            <a:avLst/>
          </a:prstGeom>
          <a:ln w="38100">
            <a:solidFill>
              <a:srgbClr val="FFB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FE98163-0E79-8000-EAD1-D69911231A71}"/>
              </a:ext>
            </a:extLst>
          </p:cNvPr>
          <p:cNvCxnSpPr>
            <a:cxnSpLocks/>
          </p:cNvCxnSpPr>
          <p:nvPr/>
        </p:nvCxnSpPr>
        <p:spPr>
          <a:xfrm>
            <a:off x="11293793" y="3408798"/>
            <a:ext cx="263494" cy="0"/>
          </a:xfrm>
          <a:prstGeom prst="straightConnector1">
            <a:avLst/>
          </a:prstGeom>
          <a:ln w="38100">
            <a:solidFill>
              <a:srgbClr val="F05A2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65A2CC9-D664-412A-E710-AB90044F2B8B}"/>
              </a:ext>
            </a:extLst>
          </p:cNvPr>
          <p:cNvCxnSpPr>
            <a:cxnSpLocks/>
          </p:cNvCxnSpPr>
          <p:nvPr/>
        </p:nvCxnSpPr>
        <p:spPr>
          <a:xfrm>
            <a:off x="10202462" y="5650972"/>
            <a:ext cx="263494" cy="0"/>
          </a:xfrm>
          <a:prstGeom prst="straightConnector1">
            <a:avLst/>
          </a:prstGeom>
          <a:ln w="38100">
            <a:solidFill>
              <a:srgbClr val="6DC8D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93B6289-6EED-887C-364E-C504FD2F5E4A}"/>
              </a:ext>
            </a:extLst>
          </p:cNvPr>
          <p:cNvCxnSpPr>
            <a:cxnSpLocks/>
          </p:cNvCxnSpPr>
          <p:nvPr/>
        </p:nvCxnSpPr>
        <p:spPr>
          <a:xfrm>
            <a:off x="11294022" y="2278943"/>
            <a:ext cx="263494" cy="0"/>
          </a:xfrm>
          <a:prstGeom prst="straightConnector1">
            <a:avLst/>
          </a:prstGeom>
          <a:ln w="38100">
            <a:solidFill>
              <a:srgbClr val="9B4C9C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00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Projects that self-describe how to build themselves!?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7098" y="849569"/>
            <a:ext cx="1620000" cy="180000"/>
          </a:xfrm>
        </p:spPr>
        <p:txBody>
          <a:bodyPr anchor="ctr"/>
          <a:lstStyle/>
          <a:p>
            <a:pPr marL="0" indent="0">
              <a:buNone/>
            </a:pPr>
            <a:r>
              <a:rPr lang="en-CA" sz="1300" dirty="0">
                <a:latin typeface="+mj-lt"/>
              </a:rPr>
              <a:t>my-project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4FD630F-07ED-699D-313A-7A4B8E661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097" y="849569"/>
            <a:ext cx="180000" cy="1800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9467690D-D8A7-FB17-1C4D-E67951C37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1399132"/>
            <a:ext cx="180000" cy="180000"/>
          </a:xfrm>
          <a:prstGeom prst="rect">
            <a:avLst/>
          </a:prstGeom>
        </p:spPr>
      </p:pic>
      <p:sp>
        <p:nvSpPr>
          <p:cNvPr id="103" name="Text Placeholder 5">
            <a:extLst>
              <a:ext uri="{FF2B5EF4-FFF2-40B4-BE49-F238E27FC236}">
                <a16:creationId xmlns:a16="http://schemas.microsoft.com/office/drawing/2014/main" id="{BC67B070-1A88-569E-886F-214EFED7B43E}"/>
              </a:ext>
            </a:extLst>
          </p:cNvPr>
          <p:cNvSpPr txBox="1">
            <a:spLocks/>
          </p:cNvSpPr>
          <p:nvPr/>
        </p:nvSpPr>
        <p:spPr>
          <a:xfrm>
            <a:off x="927097" y="139913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file.evfevent</a:t>
            </a:r>
          </a:p>
        </p:txBody>
      </p:sp>
      <p:sp>
        <p:nvSpPr>
          <p:cNvPr id="104" name="Text Placeholder 5">
            <a:extLst>
              <a:ext uri="{FF2B5EF4-FFF2-40B4-BE49-F238E27FC236}">
                <a16:creationId xmlns:a16="http://schemas.microsoft.com/office/drawing/2014/main" id="{3B4F114A-0AA3-3875-8451-785C991E4E7A}"/>
              </a:ext>
            </a:extLst>
          </p:cNvPr>
          <p:cNvSpPr txBox="1">
            <a:spLocks/>
          </p:cNvSpPr>
          <p:nvPr/>
        </p:nvSpPr>
        <p:spPr>
          <a:xfrm>
            <a:off x="747098" y="11753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.evfevent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B4FFADCD-9303-8E71-5748-7679E959A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7" y="1175307"/>
            <a:ext cx="180000" cy="180000"/>
          </a:xfrm>
          <a:prstGeom prst="rect">
            <a:avLst/>
          </a:prstGeom>
        </p:spPr>
      </p:pic>
      <p:pic>
        <p:nvPicPr>
          <p:cNvPr id="106" name="Graphic 105">
            <a:extLst>
              <a:ext uri="{FF2B5EF4-FFF2-40B4-BE49-F238E27FC236}">
                <a16:creationId xmlns:a16="http://schemas.microsoft.com/office/drawing/2014/main" id="{CC53AC0F-196A-5B23-841E-FD640FFBC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1622957"/>
            <a:ext cx="180000" cy="180000"/>
          </a:xfrm>
          <a:prstGeom prst="rect">
            <a:avLst/>
          </a:prstGeom>
        </p:spPr>
      </p:pic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33F6DA0A-AA77-4BC2-FA02-9C7A9D1DA3AA}"/>
              </a:ext>
            </a:extLst>
          </p:cNvPr>
          <p:cNvSpPr txBox="1">
            <a:spLocks/>
          </p:cNvSpPr>
          <p:nvPr/>
        </p:nvSpPr>
        <p:spPr>
          <a:xfrm>
            <a:off x="927097" y="162295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source.evfevent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CD611E43-A989-46BF-FB6C-3666DC83C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134400"/>
            <a:ext cx="180000" cy="180000"/>
          </a:xfrm>
          <a:prstGeom prst="rect">
            <a:avLst/>
          </a:prstGeom>
        </p:spPr>
      </p:pic>
      <p:sp>
        <p:nvSpPr>
          <p:cNvPr id="109" name="Text Placeholder 5">
            <a:extLst>
              <a:ext uri="{FF2B5EF4-FFF2-40B4-BE49-F238E27FC236}">
                <a16:creationId xmlns:a16="http://schemas.microsoft.com/office/drawing/2014/main" id="{A237A1F2-F411-8813-F859-E26CAE4B2141}"/>
              </a:ext>
            </a:extLst>
          </p:cNvPr>
          <p:cNvSpPr txBox="1">
            <a:spLocks/>
          </p:cNvSpPr>
          <p:nvPr/>
        </p:nvSpPr>
        <p:spPr>
          <a:xfrm>
            <a:off x="927097" y="213440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joblog.json</a:t>
            </a:r>
          </a:p>
        </p:txBody>
      </p:sp>
      <p:sp>
        <p:nvSpPr>
          <p:cNvPr id="110" name="Text Placeholder 5">
            <a:extLst>
              <a:ext uri="{FF2B5EF4-FFF2-40B4-BE49-F238E27FC236}">
                <a16:creationId xmlns:a16="http://schemas.microsoft.com/office/drawing/2014/main" id="{C060E5C8-5E66-54BE-CF03-7E5CE824F138}"/>
              </a:ext>
            </a:extLst>
          </p:cNvPr>
          <p:cNvSpPr txBox="1">
            <a:spLocks/>
          </p:cNvSpPr>
          <p:nvPr/>
        </p:nvSpPr>
        <p:spPr>
          <a:xfrm>
            <a:off x="747098" y="191057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.logs</a:t>
            </a: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792F08A7-07A6-335A-FEDC-6F6D038B9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7" y="1910575"/>
            <a:ext cx="180000" cy="1800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B30A7AD2-362D-0C57-34C6-C4965C3F0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358225"/>
            <a:ext cx="180000" cy="180000"/>
          </a:xfrm>
          <a:prstGeom prst="rect">
            <a:avLst/>
          </a:prstGeom>
        </p:spPr>
      </p:pic>
      <p:sp>
        <p:nvSpPr>
          <p:cNvPr id="113" name="Text Placeholder 5">
            <a:extLst>
              <a:ext uri="{FF2B5EF4-FFF2-40B4-BE49-F238E27FC236}">
                <a16:creationId xmlns:a16="http://schemas.microsoft.com/office/drawing/2014/main" id="{0C1F483B-4BA6-6786-9E43-42192E431A9F}"/>
              </a:ext>
            </a:extLst>
          </p:cNvPr>
          <p:cNvSpPr txBox="1">
            <a:spLocks/>
          </p:cNvSpPr>
          <p:nvPr/>
        </p:nvSpPr>
        <p:spPr>
          <a:xfrm>
            <a:off x="927097" y="235822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file.splf</a:t>
            </a: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0EBA0348-2176-93E2-58F8-13AA175B5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582050"/>
            <a:ext cx="180000" cy="180000"/>
          </a:xfrm>
          <a:prstGeom prst="rect">
            <a:avLst/>
          </a:prstGeom>
        </p:spPr>
      </p:pic>
      <p:sp>
        <p:nvSpPr>
          <p:cNvPr id="119" name="Text Placeholder 5">
            <a:extLst>
              <a:ext uri="{FF2B5EF4-FFF2-40B4-BE49-F238E27FC236}">
                <a16:creationId xmlns:a16="http://schemas.microsoft.com/office/drawing/2014/main" id="{720A5BC4-4556-7D0B-BCA7-1A17C4CA7565}"/>
              </a:ext>
            </a:extLst>
          </p:cNvPr>
          <p:cNvSpPr txBox="1">
            <a:spLocks/>
          </p:cNvSpPr>
          <p:nvPr/>
        </p:nvSpPr>
        <p:spPr>
          <a:xfrm>
            <a:off x="927097" y="258205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source.splf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CBCDD037-4909-B33D-E19D-15312CA1D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6" y="3077443"/>
            <a:ext cx="180000" cy="180000"/>
          </a:xfrm>
          <a:prstGeom prst="rect">
            <a:avLst/>
          </a:prstGeom>
        </p:spPr>
      </p:pic>
      <p:sp>
        <p:nvSpPr>
          <p:cNvPr id="121" name="Text Placeholder 5">
            <a:extLst>
              <a:ext uri="{FF2B5EF4-FFF2-40B4-BE49-F238E27FC236}">
                <a16:creationId xmlns:a16="http://schemas.microsoft.com/office/drawing/2014/main" id="{9661D074-390D-7896-3A44-843BCC92280B}"/>
              </a:ext>
            </a:extLst>
          </p:cNvPr>
          <p:cNvSpPr txBox="1">
            <a:spLocks/>
          </p:cNvSpPr>
          <p:nvPr/>
        </p:nvSpPr>
        <p:spPr>
          <a:xfrm>
            <a:off x="927096" y="3077443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constants.rpgleinc</a:t>
            </a:r>
          </a:p>
        </p:txBody>
      </p:sp>
      <p:sp>
        <p:nvSpPr>
          <p:cNvPr id="122" name="Text Placeholder 5">
            <a:extLst>
              <a:ext uri="{FF2B5EF4-FFF2-40B4-BE49-F238E27FC236}">
                <a16:creationId xmlns:a16="http://schemas.microsoft.com/office/drawing/2014/main" id="{CE5C44B1-9088-446A-E191-7E4B8CA95518}"/>
              </a:ext>
            </a:extLst>
          </p:cNvPr>
          <p:cNvSpPr txBox="1">
            <a:spLocks/>
          </p:cNvSpPr>
          <p:nvPr/>
        </p:nvSpPr>
        <p:spPr>
          <a:xfrm>
            <a:off x="747097" y="2853618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includes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B9AE125B-BFD4-412C-7C4E-A4EA990C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6" y="2853618"/>
            <a:ext cx="180000" cy="1800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09A568EF-CBA1-9163-7538-4EB9EAC21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3607946"/>
            <a:ext cx="180000" cy="180000"/>
          </a:xfrm>
          <a:prstGeom prst="rect">
            <a:avLst/>
          </a:prstGeom>
        </p:spPr>
      </p:pic>
      <p:sp>
        <p:nvSpPr>
          <p:cNvPr id="125" name="Text Placeholder 5">
            <a:extLst>
              <a:ext uri="{FF2B5EF4-FFF2-40B4-BE49-F238E27FC236}">
                <a16:creationId xmlns:a16="http://schemas.microsoft.com/office/drawing/2014/main" id="{A579B558-1C00-9489-D1AE-FD05288A150F}"/>
              </a:ext>
            </a:extLst>
          </p:cNvPr>
          <p:cNvSpPr txBox="1">
            <a:spLocks/>
          </p:cNvSpPr>
          <p:nvPr/>
        </p:nvSpPr>
        <p:spPr>
          <a:xfrm>
            <a:off x="927095" y="360794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.ibmi.json</a:t>
            </a:r>
          </a:p>
        </p:txBody>
      </p:sp>
      <p:sp>
        <p:nvSpPr>
          <p:cNvPr id="126" name="Text Placeholder 5">
            <a:extLst>
              <a:ext uri="{FF2B5EF4-FFF2-40B4-BE49-F238E27FC236}">
                <a16:creationId xmlns:a16="http://schemas.microsoft.com/office/drawing/2014/main" id="{494149D3-34B9-984B-0AC5-262495568DB2}"/>
              </a:ext>
            </a:extLst>
          </p:cNvPr>
          <p:cNvSpPr txBox="1">
            <a:spLocks/>
          </p:cNvSpPr>
          <p:nvPr/>
        </p:nvSpPr>
        <p:spPr>
          <a:xfrm>
            <a:off x="747096" y="338412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QRPGLESRC</a:t>
            </a: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AB2E77D8-B3B3-2B86-6CD0-981BD630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5" y="3384121"/>
            <a:ext cx="180000" cy="1800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E7C08C-72D7-197B-E971-BC80379EE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3831771"/>
            <a:ext cx="180000" cy="180000"/>
          </a:xfrm>
          <a:prstGeom prst="rect">
            <a:avLst/>
          </a:prstGeom>
        </p:spPr>
      </p:pic>
      <p:sp>
        <p:nvSpPr>
          <p:cNvPr id="129" name="Text Placeholder 5">
            <a:extLst>
              <a:ext uri="{FF2B5EF4-FFF2-40B4-BE49-F238E27FC236}">
                <a16:creationId xmlns:a16="http://schemas.microsoft.com/office/drawing/2014/main" id="{20F50C5B-B961-1576-2C24-14847E23C18B}"/>
              </a:ext>
            </a:extLst>
          </p:cNvPr>
          <p:cNvSpPr txBox="1">
            <a:spLocks/>
          </p:cNvSpPr>
          <p:nvPr/>
        </p:nvSpPr>
        <p:spPr>
          <a:xfrm>
            <a:off x="927095" y="383177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C432582-4E9D-874C-0836-DC0813576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4055596"/>
            <a:ext cx="180000" cy="180000"/>
          </a:xfrm>
          <a:prstGeom prst="rect">
            <a:avLst/>
          </a:prstGeom>
        </p:spPr>
      </p:pic>
      <p:sp>
        <p:nvSpPr>
          <p:cNvPr id="131" name="Text Placeholder 5">
            <a:extLst>
              <a:ext uri="{FF2B5EF4-FFF2-40B4-BE49-F238E27FC236}">
                <a16:creationId xmlns:a16="http://schemas.microsoft.com/office/drawing/2014/main" id="{61EBD41E-F694-4FEB-A6A0-EBF6C89DA7BA}"/>
              </a:ext>
            </a:extLst>
          </p:cNvPr>
          <p:cNvSpPr txBox="1">
            <a:spLocks/>
          </p:cNvSpPr>
          <p:nvPr/>
        </p:nvSpPr>
        <p:spPr>
          <a:xfrm>
            <a:off x="927095" y="405559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source.rpgle</a:t>
            </a: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444651CC-136B-96BD-B362-3A53110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4" y="4547979"/>
            <a:ext cx="180000" cy="180000"/>
          </a:xfrm>
          <a:prstGeom prst="rect">
            <a:avLst/>
          </a:prstGeom>
        </p:spPr>
      </p:pic>
      <p:sp>
        <p:nvSpPr>
          <p:cNvPr id="133" name="Text Placeholder 5">
            <a:extLst>
              <a:ext uri="{FF2B5EF4-FFF2-40B4-BE49-F238E27FC236}">
                <a16:creationId xmlns:a16="http://schemas.microsoft.com/office/drawing/2014/main" id="{2233B80A-DDC5-491C-DDD9-EF9CA7D2B7D5}"/>
              </a:ext>
            </a:extLst>
          </p:cNvPr>
          <p:cNvSpPr txBox="1">
            <a:spLocks/>
          </p:cNvSpPr>
          <p:nvPr/>
        </p:nvSpPr>
        <p:spPr>
          <a:xfrm>
            <a:off x="927094" y="4547979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sp>
        <p:nvSpPr>
          <p:cNvPr id="134" name="Text Placeholder 5">
            <a:extLst>
              <a:ext uri="{FF2B5EF4-FFF2-40B4-BE49-F238E27FC236}">
                <a16:creationId xmlns:a16="http://schemas.microsoft.com/office/drawing/2014/main" id="{7ADE323D-8210-8411-7524-F18921F78ECA}"/>
              </a:ext>
            </a:extLst>
          </p:cNvPr>
          <p:cNvSpPr txBox="1">
            <a:spLocks/>
          </p:cNvSpPr>
          <p:nvPr/>
        </p:nvSpPr>
        <p:spPr>
          <a:xfrm>
            <a:off x="747095" y="432415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QDDSSRC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64740D09-B3E1-7AFA-CD6C-D2BC70C21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4" y="4324154"/>
            <a:ext cx="180000" cy="180000"/>
          </a:xfrm>
          <a:prstGeom prst="rect">
            <a:avLst/>
          </a:prstGeom>
        </p:spPr>
      </p:pic>
      <p:pic>
        <p:nvPicPr>
          <p:cNvPr id="136" name="Graphic 135">
            <a:extLst>
              <a:ext uri="{FF2B5EF4-FFF2-40B4-BE49-F238E27FC236}">
                <a16:creationId xmlns:a16="http://schemas.microsoft.com/office/drawing/2014/main" id="{176EF4AA-37BB-C208-389A-44FF6F233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4" y="4771804"/>
            <a:ext cx="180000" cy="180000"/>
          </a:xfrm>
          <a:prstGeom prst="rect">
            <a:avLst/>
          </a:prstGeom>
        </p:spPr>
      </p:pic>
      <p:sp>
        <p:nvSpPr>
          <p:cNvPr id="137" name="Text Placeholder 5">
            <a:extLst>
              <a:ext uri="{FF2B5EF4-FFF2-40B4-BE49-F238E27FC236}">
                <a16:creationId xmlns:a16="http://schemas.microsoft.com/office/drawing/2014/main" id="{77BC803B-E343-A35D-5DBC-F2BB43243BD4}"/>
              </a:ext>
            </a:extLst>
          </p:cNvPr>
          <p:cNvSpPr txBox="1">
            <a:spLocks/>
          </p:cNvSpPr>
          <p:nvPr/>
        </p:nvSpPr>
        <p:spPr>
          <a:xfrm>
            <a:off x="927094" y="477180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file.pf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CBB57410-6735-99F8-AC25-0114AE864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068355"/>
            <a:ext cx="180000" cy="180000"/>
          </a:xfrm>
          <a:prstGeom prst="rect">
            <a:avLst/>
          </a:prstGeom>
        </p:spPr>
      </p:pic>
      <p:sp>
        <p:nvSpPr>
          <p:cNvPr id="145" name="Text Placeholder 5">
            <a:extLst>
              <a:ext uri="{FF2B5EF4-FFF2-40B4-BE49-F238E27FC236}">
                <a16:creationId xmlns:a16="http://schemas.microsoft.com/office/drawing/2014/main" id="{57257050-BAAE-BA0F-D518-B2989C4530E9}"/>
              </a:ext>
            </a:extLst>
          </p:cNvPr>
          <p:cNvSpPr txBox="1">
            <a:spLocks/>
          </p:cNvSpPr>
          <p:nvPr/>
        </p:nvSpPr>
        <p:spPr>
          <a:xfrm>
            <a:off x="747094" y="506835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.env</a:t>
            </a:r>
          </a:p>
        </p:txBody>
      </p:sp>
      <p:pic>
        <p:nvPicPr>
          <p:cNvPr id="146" name="Graphic 145">
            <a:extLst>
              <a:ext uri="{FF2B5EF4-FFF2-40B4-BE49-F238E27FC236}">
                <a16:creationId xmlns:a16="http://schemas.microsoft.com/office/drawing/2014/main" id="{E024DC3D-0B4A-9EE0-F9B8-0C84EB429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292180"/>
            <a:ext cx="180000" cy="180000"/>
          </a:xfrm>
          <a:prstGeom prst="rect">
            <a:avLst/>
          </a:prstGeom>
        </p:spPr>
      </p:pic>
      <p:sp>
        <p:nvSpPr>
          <p:cNvPr id="147" name="Text Placeholder 5">
            <a:extLst>
              <a:ext uri="{FF2B5EF4-FFF2-40B4-BE49-F238E27FC236}">
                <a16:creationId xmlns:a16="http://schemas.microsoft.com/office/drawing/2014/main" id="{29D48C94-A698-1D51-1F71-CC3D69081F42}"/>
              </a:ext>
            </a:extLst>
          </p:cNvPr>
          <p:cNvSpPr txBox="1">
            <a:spLocks/>
          </p:cNvSpPr>
          <p:nvPr/>
        </p:nvSpPr>
        <p:spPr>
          <a:xfrm>
            <a:off x="747094" y="529218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.gitignore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8C7C5786-27A9-7960-334E-E313FD335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515682"/>
            <a:ext cx="180000" cy="180000"/>
          </a:xfrm>
          <a:prstGeom prst="rect">
            <a:avLst/>
          </a:prstGeom>
        </p:spPr>
      </p:pic>
      <p:sp>
        <p:nvSpPr>
          <p:cNvPr id="149" name="Text Placeholder 5">
            <a:extLst>
              <a:ext uri="{FF2B5EF4-FFF2-40B4-BE49-F238E27FC236}">
                <a16:creationId xmlns:a16="http://schemas.microsoft.com/office/drawing/2014/main" id="{8067F58E-817E-6E44-44FD-366F326BF918}"/>
              </a:ext>
            </a:extLst>
          </p:cNvPr>
          <p:cNvSpPr txBox="1">
            <a:spLocks/>
          </p:cNvSpPr>
          <p:nvPr/>
        </p:nvSpPr>
        <p:spPr>
          <a:xfrm>
            <a:off x="747094" y="551568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.ibmi.json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6A19FA1B-E76B-DC2E-DEF1-BEA0F6FCA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739507"/>
            <a:ext cx="180000" cy="180000"/>
          </a:xfrm>
          <a:prstGeom prst="rect">
            <a:avLst/>
          </a:prstGeom>
        </p:spPr>
      </p:pic>
      <p:sp>
        <p:nvSpPr>
          <p:cNvPr id="151" name="Text Placeholder 5">
            <a:extLst>
              <a:ext uri="{FF2B5EF4-FFF2-40B4-BE49-F238E27FC236}">
                <a16:creationId xmlns:a16="http://schemas.microsoft.com/office/drawing/2014/main" id="{C80D2EBC-6E53-1144-4406-AA462AB705D3}"/>
              </a:ext>
            </a:extLst>
          </p:cNvPr>
          <p:cNvSpPr txBox="1">
            <a:spLocks/>
          </p:cNvSpPr>
          <p:nvPr/>
        </p:nvSpPr>
        <p:spPr>
          <a:xfrm>
            <a:off x="747094" y="57395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1254FF"/>
                </a:solidFill>
                <a:latin typeface="+mj-lt"/>
              </a:rPr>
              <a:t>iproj.json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BD67FE3F-AB3C-63CA-0E67-FBCF57D0F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963332"/>
            <a:ext cx="180000" cy="180000"/>
          </a:xfrm>
          <a:prstGeom prst="rect">
            <a:avLst/>
          </a:prstGeom>
        </p:spPr>
      </p:pic>
      <p:sp>
        <p:nvSpPr>
          <p:cNvPr id="153" name="Text Placeholder 5">
            <a:extLst>
              <a:ext uri="{FF2B5EF4-FFF2-40B4-BE49-F238E27FC236}">
                <a16:creationId xmlns:a16="http://schemas.microsoft.com/office/drawing/2014/main" id="{F960269A-D131-FFA1-9AE9-9AE370718CEB}"/>
              </a:ext>
            </a:extLst>
          </p:cNvPr>
          <p:cNvSpPr txBox="1">
            <a:spLocks/>
          </p:cNvSpPr>
          <p:nvPr/>
        </p:nvSpPr>
        <p:spPr>
          <a:xfrm>
            <a:off x="747094" y="596333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1176466-1FC1-B7B0-86E4-25025DD30DE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29217" y="1029569"/>
            <a:ext cx="47880" cy="502376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BCB171E-61E2-A344-7E5B-91C384C93656}"/>
              </a:ext>
            </a:extLst>
          </p:cNvPr>
          <p:cNvCxnSpPr>
            <a:cxnSpLocks/>
            <a:endCxn id="152" idx="1"/>
          </p:cNvCxnSpPr>
          <p:nvPr/>
        </p:nvCxnSpPr>
        <p:spPr>
          <a:xfrm>
            <a:off x="424812" y="6053332"/>
            <a:ext cx="14228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7551CC-692A-8947-570F-2310ACF477E0}"/>
              </a:ext>
            </a:extLst>
          </p:cNvPr>
          <p:cNvCxnSpPr>
            <a:cxnSpLocks/>
            <a:stCxn id="150" idx="1"/>
          </p:cNvCxnSpPr>
          <p:nvPr/>
        </p:nvCxnSpPr>
        <p:spPr>
          <a:xfrm flipH="1">
            <a:off x="424812" y="5829507"/>
            <a:ext cx="14228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57A4BF4-6AA5-C45C-817B-6E8625DF0F1D}"/>
              </a:ext>
            </a:extLst>
          </p:cNvPr>
          <p:cNvCxnSpPr>
            <a:cxnSpLocks/>
            <a:stCxn id="148" idx="1"/>
          </p:cNvCxnSpPr>
          <p:nvPr/>
        </p:nvCxnSpPr>
        <p:spPr>
          <a:xfrm flipH="1">
            <a:off x="437198" y="5605682"/>
            <a:ext cx="129896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72F5D0D-8E7E-271C-46C6-20DEA1DEB0E9}"/>
              </a:ext>
            </a:extLst>
          </p:cNvPr>
          <p:cNvCxnSpPr>
            <a:cxnSpLocks/>
            <a:stCxn id="146" idx="1"/>
          </p:cNvCxnSpPr>
          <p:nvPr/>
        </p:nvCxnSpPr>
        <p:spPr>
          <a:xfrm flipH="1">
            <a:off x="437198" y="5382180"/>
            <a:ext cx="129896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36CE4DC-25DA-DC38-55B7-810B508533F3}"/>
              </a:ext>
            </a:extLst>
          </p:cNvPr>
          <p:cNvCxnSpPr/>
          <p:nvPr/>
        </p:nvCxnSpPr>
        <p:spPr>
          <a:xfrm flipH="1">
            <a:off x="437198" y="5165408"/>
            <a:ext cx="129895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4EA4A3A-B1F8-D7B3-3C14-8789D7367B20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442913" y="4414154"/>
            <a:ext cx="12418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C3F43CE-DEA9-6BD8-4062-5DE4A2057BDE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451908" y="3474121"/>
            <a:ext cx="115187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450B0F8-EE8F-FF96-A213-B2A148BD1E0C}"/>
              </a:ext>
            </a:extLst>
          </p:cNvPr>
          <p:cNvCxnSpPr>
            <a:cxnSpLocks/>
            <a:stCxn id="123" idx="1"/>
          </p:cNvCxnSpPr>
          <p:nvPr/>
        </p:nvCxnSpPr>
        <p:spPr>
          <a:xfrm flipH="1">
            <a:off x="459105" y="2943618"/>
            <a:ext cx="10799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DD7F35A-5D64-69B4-B290-86B44947AF8A}"/>
              </a:ext>
            </a:extLst>
          </p:cNvPr>
          <p:cNvCxnSpPr>
            <a:cxnSpLocks/>
            <a:stCxn id="111" idx="1"/>
          </p:cNvCxnSpPr>
          <p:nvPr/>
        </p:nvCxnSpPr>
        <p:spPr>
          <a:xfrm flipH="1">
            <a:off x="467334" y="2000575"/>
            <a:ext cx="9976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4801A1D-F117-92D3-028A-120259E8D941}"/>
              </a:ext>
            </a:extLst>
          </p:cNvPr>
          <p:cNvCxnSpPr>
            <a:cxnSpLocks/>
            <a:stCxn id="105" idx="1"/>
          </p:cNvCxnSpPr>
          <p:nvPr/>
        </p:nvCxnSpPr>
        <p:spPr>
          <a:xfrm flipH="1">
            <a:off x="477097" y="1265307"/>
            <a:ext cx="90000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7988D6D-A28A-9EEF-0D5C-997AAB4A8D6E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657094" y="1489132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7EA3DFF-738B-B80A-A692-F5206B7DCA7C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649602" y="1712957"/>
            <a:ext cx="97495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9DC9B9F-958C-16B3-3AC0-8837B71B7BBD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649602" y="3167443"/>
            <a:ext cx="97494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7C373AD-B719-2F21-EBEB-E2D1DDD3E91F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657094" y="2448225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3DD017D-46CF-4009-F1E3-A755E7893D4A}"/>
              </a:ext>
            </a:extLst>
          </p:cNvPr>
          <p:cNvCxnSpPr>
            <a:cxnSpLocks/>
            <a:stCxn id="108" idx="1"/>
          </p:cNvCxnSpPr>
          <p:nvPr/>
        </p:nvCxnSpPr>
        <p:spPr>
          <a:xfrm flipH="1">
            <a:off x="657094" y="2224400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8DC2C2A-CF13-8CA2-417C-191CA8CD0E89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657094" y="3697946"/>
            <a:ext cx="9000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4DC53F9-A95B-7BB4-B4A3-1D3D6A8E3BB4}"/>
              </a:ext>
            </a:extLst>
          </p:cNvPr>
          <p:cNvCxnSpPr>
            <a:cxnSpLocks/>
            <a:stCxn id="128" idx="1"/>
          </p:cNvCxnSpPr>
          <p:nvPr/>
        </p:nvCxnSpPr>
        <p:spPr>
          <a:xfrm flipH="1">
            <a:off x="657094" y="3921771"/>
            <a:ext cx="9000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A8DF983-F8A2-EFDB-843E-32D0FBF8BBEA}"/>
              </a:ext>
            </a:extLst>
          </p:cNvPr>
          <p:cNvCxnSpPr>
            <a:cxnSpLocks/>
            <a:stCxn id="130" idx="1"/>
          </p:cNvCxnSpPr>
          <p:nvPr/>
        </p:nvCxnSpPr>
        <p:spPr>
          <a:xfrm flipH="1">
            <a:off x="649602" y="4145596"/>
            <a:ext cx="9749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6FC28CC3-CE0B-1182-1BB3-3A51F421278E}"/>
              </a:ext>
            </a:extLst>
          </p:cNvPr>
          <p:cNvCxnSpPr>
            <a:cxnSpLocks/>
            <a:stCxn id="132" idx="1"/>
          </p:cNvCxnSpPr>
          <p:nvPr/>
        </p:nvCxnSpPr>
        <p:spPr>
          <a:xfrm flipH="1" flipV="1">
            <a:off x="657094" y="4637526"/>
            <a:ext cx="90000" cy="453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1EF693C-5470-90F9-281D-9FD6CB73A4A3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649602" y="4861804"/>
            <a:ext cx="9749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A891CB30-577A-8CE0-1A08-703C35BDA09C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657094" y="4504154"/>
            <a:ext cx="0" cy="35765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8EFCE7C6-DDAD-0C4D-8A52-0A33825B3D2A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657095" y="3564121"/>
            <a:ext cx="0" cy="581475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4C1D417-97E3-B58F-54BF-CF3976BC55C5}"/>
              </a:ext>
            </a:extLst>
          </p:cNvPr>
          <p:cNvCxnSpPr>
            <a:cxnSpLocks/>
            <a:endCxn id="123" idx="2"/>
          </p:cNvCxnSpPr>
          <p:nvPr/>
        </p:nvCxnSpPr>
        <p:spPr>
          <a:xfrm flipV="1">
            <a:off x="657094" y="3033618"/>
            <a:ext cx="2" cy="133825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F92FE2F-A765-9C10-7F65-DA8C1C14E081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657092" y="2090575"/>
            <a:ext cx="5" cy="581021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30F28B56-DF3E-D231-F426-50CE700C11FD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657097" y="1355307"/>
            <a:ext cx="0" cy="35765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F9D7276-9074-D712-0433-614A0B294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8585" y="1589882"/>
            <a:ext cx="6120721" cy="40361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411C06F-EFB1-A3E9-962A-5D403FC4EAAA}"/>
              </a:ext>
            </a:extLst>
          </p:cNvPr>
          <p:cNvSpPr txBox="1"/>
          <p:nvPr/>
        </p:nvSpPr>
        <p:spPr>
          <a:xfrm>
            <a:off x="2511517" y="1864680"/>
            <a:ext cx="134314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Project Information</a:t>
            </a:r>
            <a:endParaRPr lang="en-CA" sz="1300" dirty="0">
              <a:latin typeface="+mj-lt"/>
            </a:endParaRP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C7A3458-AA49-1C9B-F8B2-A39BE0269744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649602" y="2671597"/>
            <a:ext cx="97495" cy="453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75A5227-7271-A02D-C4AB-5246F6353ED5}"/>
              </a:ext>
            </a:extLst>
          </p:cNvPr>
          <p:cNvSpPr txBox="1"/>
          <p:nvPr/>
        </p:nvSpPr>
        <p:spPr>
          <a:xfrm>
            <a:off x="2517633" y="3428226"/>
            <a:ext cx="134314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Configure library list</a:t>
            </a:r>
            <a:endParaRPr lang="en-CA" sz="1300" dirty="0">
              <a:latin typeface="+mj-lt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6DEAA86-2F32-1948-4F5A-7748546E5087}"/>
              </a:ext>
            </a:extLst>
          </p:cNvPr>
          <p:cNvSpPr txBox="1"/>
          <p:nvPr/>
        </p:nvSpPr>
        <p:spPr>
          <a:xfrm>
            <a:off x="10434318" y="4088232"/>
            <a:ext cx="1313223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Set build/compile command</a:t>
            </a:r>
            <a:endParaRPr lang="en-CA" sz="1300" dirty="0">
              <a:latin typeface="+mj-lt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4569105-BA7E-88B3-E425-CC138D697D08}"/>
              </a:ext>
            </a:extLst>
          </p:cNvPr>
          <p:cNvSpPr txBox="1"/>
          <p:nvPr/>
        </p:nvSpPr>
        <p:spPr>
          <a:xfrm>
            <a:off x="10260018" y="2349576"/>
            <a:ext cx="1661824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Standardized metadata format with variables (&amp;…)</a:t>
            </a:r>
            <a:endParaRPr lang="en-CA" sz="1300" dirty="0">
              <a:latin typeface="+mj-lt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29D1B03-EA63-AE44-6FE7-FE7DD3EF908A}"/>
              </a:ext>
            </a:extLst>
          </p:cNvPr>
          <p:cNvSpPr txBox="1"/>
          <p:nvPr/>
        </p:nvSpPr>
        <p:spPr>
          <a:xfrm>
            <a:off x="2517633" y="4723832"/>
            <a:ext cx="1343144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Configure build/compile environment</a:t>
            </a:r>
            <a:endParaRPr lang="en-CA" sz="1300" dirty="0">
              <a:latin typeface="+mj-lt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E2FF514-91B9-067B-E2C9-5A09C4B327B3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3860777" y="5043170"/>
            <a:ext cx="965223" cy="26911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11EA624-1946-C308-A716-7D4FA859A669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860776" y="3674448"/>
            <a:ext cx="939824" cy="365422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C03634A-8DCC-0419-9537-BE5DD127B72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854660" y="2110902"/>
            <a:ext cx="961180" cy="399888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75CF23-2675-338F-A79E-F46F6A374CA8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6244590" y="2695825"/>
            <a:ext cx="4015428" cy="294906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28FEBD0-EF7C-FF76-E9C8-F81B3E5452F2}"/>
              </a:ext>
            </a:extLst>
          </p:cNvPr>
          <p:cNvCxnSpPr>
            <a:cxnSpLocks/>
            <a:stCxn id="83" idx="1"/>
          </p:cNvCxnSpPr>
          <p:nvPr/>
        </p:nvCxnSpPr>
        <p:spPr>
          <a:xfrm flipH="1">
            <a:off x="7749540" y="4434481"/>
            <a:ext cx="2684778" cy="766169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B3860B7-6281-02EC-DBC9-F9A0AF52322A}"/>
              </a:ext>
            </a:extLst>
          </p:cNvPr>
          <p:cNvSpPr txBox="1"/>
          <p:nvPr/>
        </p:nvSpPr>
        <p:spPr>
          <a:xfrm>
            <a:off x="4008585" y="5642869"/>
            <a:ext cx="61207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1254FF"/>
                </a:solidFill>
                <a:latin typeface="+mj-lt"/>
              </a:rPr>
              <a:t>iproj.json </a:t>
            </a:r>
            <a:r>
              <a:rPr lang="en-CA" sz="1600" i="1" dirty="0">
                <a:latin typeface="+mj-lt"/>
              </a:rPr>
              <a:t>in project root</a:t>
            </a:r>
          </a:p>
        </p:txBody>
      </p:sp>
    </p:spTree>
    <p:extLst>
      <p:ext uri="{BB962C8B-B14F-4D97-AF65-F5344CB8AC3E}">
        <p14:creationId xmlns:p14="http://schemas.microsoft.com/office/powerpoint/2010/main" val="333324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Flexible subdirectories and build customization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7098" y="849569"/>
            <a:ext cx="1620000" cy="180000"/>
          </a:xfrm>
        </p:spPr>
        <p:txBody>
          <a:bodyPr anchor="ctr"/>
          <a:lstStyle/>
          <a:p>
            <a:pPr marL="0" indent="0">
              <a:buNone/>
            </a:pPr>
            <a:r>
              <a:rPr lang="en-CA" sz="1300" dirty="0">
                <a:latin typeface="+mj-lt"/>
              </a:rPr>
              <a:t>my-project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4FD630F-07ED-699D-313A-7A4B8E661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097" y="849569"/>
            <a:ext cx="180000" cy="1800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9467690D-D8A7-FB17-1C4D-E67951C37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1399132"/>
            <a:ext cx="180000" cy="180000"/>
          </a:xfrm>
          <a:prstGeom prst="rect">
            <a:avLst/>
          </a:prstGeom>
        </p:spPr>
      </p:pic>
      <p:sp>
        <p:nvSpPr>
          <p:cNvPr id="103" name="Text Placeholder 5">
            <a:extLst>
              <a:ext uri="{FF2B5EF4-FFF2-40B4-BE49-F238E27FC236}">
                <a16:creationId xmlns:a16="http://schemas.microsoft.com/office/drawing/2014/main" id="{BC67B070-1A88-569E-886F-214EFED7B43E}"/>
              </a:ext>
            </a:extLst>
          </p:cNvPr>
          <p:cNvSpPr txBox="1">
            <a:spLocks/>
          </p:cNvSpPr>
          <p:nvPr/>
        </p:nvSpPr>
        <p:spPr>
          <a:xfrm>
            <a:off x="927097" y="139913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file.evfevent</a:t>
            </a:r>
          </a:p>
        </p:txBody>
      </p:sp>
      <p:sp>
        <p:nvSpPr>
          <p:cNvPr id="104" name="Text Placeholder 5">
            <a:extLst>
              <a:ext uri="{FF2B5EF4-FFF2-40B4-BE49-F238E27FC236}">
                <a16:creationId xmlns:a16="http://schemas.microsoft.com/office/drawing/2014/main" id="{3B4F114A-0AA3-3875-8451-785C991E4E7A}"/>
              </a:ext>
            </a:extLst>
          </p:cNvPr>
          <p:cNvSpPr txBox="1">
            <a:spLocks/>
          </p:cNvSpPr>
          <p:nvPr/>
        </p:nvSpPr>
        <p:spPr>
          <a:xfrm>
            <a:off x="747098" y="11753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.evfevent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B4FFADCD-9303-8E71-5748-7679E959A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7" y="1175307"/>
            <a:ext cx="180000" cy="180000"/>
          </a:xfrm>
          <a:prstGeom prst="rect">
            <a:avLst/>
          </a:prstGeom>
        </p:spPr>
      </p:pic>
      <p:pic>
        <p:nvPicPr>
          <p:cNvPr id="106" name="Graphic 105">
            <a:extLst>
              <a:ext uri="{FF2B5EF4-FFF2-40B4-BE49-F238E27FC236}">
                <a16:creationId xmlns:a16="http://schemas.microsoft.com/office/drawing/2014/main" id="{CC53AC0F-196A-5B23-841E-FD640FFBC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1622957"/>
            <a:ext cx="180000" cy="180000"/>
          </a:xfrm>
          <a:prstGeom prst="rect">
            <a:avLst/>
          </a:prstGeom>
        </p:spPr>
      </p:pic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33F6DA0A-AA77-4BC2-FA02-9C7A9D1DA3AA}"/>
              </a:ext>
            </a:extLst>
          </p:cNvPr>
          <p:cNvSpPr txBox="1">
            <a:spLocks/>
          </p:cNvSpPr>
          <p:nvPr/>
        </p:nvSpPr>
        <p:spPr>
          <a:xfrm>
            <a:off x="927097" y="162295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source.evfevent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CD611E43-A989-46BF-FB6C-3666DC83C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134400"/>
            <a:ext cx="180000" cy="180000"/>
          </a:xfrm>
          <a:prstGeom prst="rect">
            <a:avLst/>
          </a:prstGeom>
        </p:spPr>
      </p:pic>
      <p:sp>
        <p:nvSpPr>
          <p:cNvPr id="109" name="Text Placeholder 5">
            <a:extLst>
              <a:ext uri="{FF2B5EF4-FFF2-40B4-BE49-F238E27FC236}">
                <a16:creationId xmlns:a16="http://schemas.microsoft.com/office/drawing/2014/main" id="{A237A1F2-F411-8813-F859-E26CAE4B2141}"/>
              </a:ext>
            </a:extLst>
          </p:cNvPr>
          <p:cNvSpPr txBox="1">
            <a:spLocks/>
          </p:cNvSpPr>
          <p:nvPr/>
        </p:nvSpPr>
        <p:spPr>
          <a:xfrm>
            <a:off x="927097" y="213440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joblog.json</a:t>
            </a:r>
          </a:p>
        </p:txBody>
      </p:sp>
      <p:sp>
        <p:nvSpPr>
          <p:cNvPr id="110" name="Text Placeholder 5">
            <a:extLst>
              <a:ext uri="{FF2B5EF4-FFF2-40B4-BE49-F238E27FC236}">
                <a16:creationId xmlns:a16="http://schemas.microsoft.com/office/drawing/2014/main" id="{C060E5C8-5E66-54BE-CF03-7E5CE824F138}"/>
              </a:ext>
            </a:extLst>
          </p:cNvPr>
          <p:cNvSpPr txBox="1">
            <a:spLocks/>
          </p:cNvSpPr>
          <p:nvPr/>
        </p:nvSpPr>
        <p:spPr>
          <a:xfrm>
            <a:off x="747098" y="191057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.logs</a:t>
            </a: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792F08A7-07A6-335A-FEDC-6F6D038B9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7" y="1910575"/>
            <a:ext cx="180000" cy="1800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B30A7AD2-362D-0C57-34C6-C4965C3F0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358225"/>
            <a:ext cx="180000" cy="180000"/>
          </a:xfrm>
          <a:prstGeom prst="rect">
            <a:avLst/>
          </a:prstGeom>
        </p:spPr>
      </p:pic>
      <p:sp>
        <p:nvSpPr>
          <p:cNvPr id="113" name="Text Placeholder 5">
            <a:extLst>
              <a:ext uri="{FF2B5EF4-FFF2-40B4-BE49-F238E27FC236}">
                <a16:creationId xmlns:a16="http://schemas.microsoft.com/office/drawing/2014/main" id="{0C1F483B-4BA6-6786-9E43-42192E431A9F}"/>
              </a:ext>
            </a:extLst>
          </p:cNvPr>
          <p:cNvSpPr txBox="1">
            <a:spLocks/>
          </p:cNvSpPr>
          <p:nvPr/>
        </p:nvSpPr>
        <p:spPr>
          <a:xfrm>
            <a:off x="927097" y="235822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file.splf</a:t>
            </a: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0EBA0348-2176-93E2-58F8-13AA175B5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582050"/>
            <a:ext cx="180000" cy="180000"/>
          </a:xfrm>
          <a:prstGeom prst="rect">
            <a:avLst/>
          </a:prstGeom>
        </p:spPr>
      </p:pic>
      <p:sp>
        <p:nvSpPr>
          <p:cNvPr id="119" name="Text Placeholder 5">
            <a:extLst>
              <a:ext uri="{FF2B5EF4-FFF2-40B4-BE49-F238E27FC236}">
                <a16:creationId xmlns:a16="http://schemas.microsoft.com/office/drawing/2014/main" id="{720A5BC4-4556-7D0B-BCA7-1A17C4CA7565}"/>
              </a:ext>
            </a:extLst>
          </p:cNvPr>
          <p:cNvSpPr txBox="1">
            <a:spLocks/>
          </p:cNvSpPr>
          <p:nvPr/>
        </p:nvSpPr>
        <p:spPr>
          <a:xfrm>
            <a:off x="927097" y="258205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source.splf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CBCDD037-4909-B33D-E19D-15312CA1D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6" y="3077443"/>
            <a:ext cx="180000" cy="180000"/>
          </a:xfrm>
          <a:prstGeom prst="rect">
            <a:avLst/>
          </a:prstGeom>
        </p:spPr>
      </p:pic>
      <p:sp>
        <p:nvSpPr>
          <p:cNvPr id="121" name="Text Placeholder 5">
            <a:extLst>
              <a:ext uri="{FF2B5EF4-FFF2-40B4-BE49-F238E27FC236}">
                <a16:creationId xmlns:a16="http://schemas.microsoft.com/office/drawing/2014/main" id="{9661D074-390D-7896-3A44-843BCC92280B}"/>
              </a:ext>
            </a:extLst>
          </p:cNvPr>
          <p:cNvSpPr txBox="1">
            <a:spLocks/>
          </p:cNvSpPr>
          <p:nvPr/>
        </p:nvSpPr>
        <p:spPr>
          <a:xfrm>
            <a:off x="927096" y="3077443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constants.rpgleinc</a:t>
            </a:r>
          </a:p>
        </p:txBody>
      </p:sp>
      <p:sp>
        <p:nvSpPr>
          <p:cNvPr id="122" name="Text Placeholder 5">
            <a:extLst>
              <a:ext uri="{FF2B5EF4-FFF2-40B4-BE49-F238E27FC236}">
                <a16:creationId xmlns:a16="http://schemas.microsoft.com/office/drawing/2014/main" id="{CE5C44B1-9088-446A-E191-7E4B8CA95518}"/>
              </a:ext>
            </a:extLst>
          </p:cNvPr>
          <p:cNvSpPr txBox="1">
            <a:spLocks/>
          </p:cNvSpPr>
          <p:nvPr/>
        </p:nvSpPr>
        <p:spPr>
          <a:xfrm>
            <a:off x="747097" y="2853618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includes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B9AE125B-BFD4-412C-7C4E-A4EA990C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6" y="2853618"/>
            <a:ext cx="180000" cy="1800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09A568EF-CBA1-9163-7538-4EB9EAC21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3607946"/>
            <a:ext cx="180000" cy="180000"/>
          </a:xfrm>
          <a:prstGeom prst="rect">
            <a:avLst/>
          </a:prstGeom>
        </p:spPr>
      </p:pic>
      <p:sp>
        <p:nvSpPr>
          <p:cNvPr id="125" name="Text Placeholder 5">
            <a:extLst>
              <a:ext uri="{FF2B5EF4-FFF2-40B4-BE49-F238E27FC236}">
                <a16:creationId xmlns:a16="http://schemas.microsoft.com/office/drawing/2014/main" id="{A579B558-1C00-9489-D1AE-FD05288A150F}"/>
              </a:ext>
            </a:extLst>
          </p:cNvPr>
          <p:cNvSpPr txBox="1">
            <a:spLocks/>
          </p:cNvSpPr>
          <p:nvPr/>
        </p:nvSpPr>
        <p:spPr>
          <a:xfrm>
            <a:off x="927095" y="360794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.ibmi.json</a:t>
            </a:r>
          </a:p>
        </p:txBody>
      </p:sp>
      <p:sp>
        <p:nvSpPr>
          <p:cNvPr id="126" name="Text Placeholder 5">
            <a:extLst>
              <a:ext uri="{FF2B5EF4-FFF2-40B4-BE49-F238E27FC236}">
                <a16:creationId xmlns:a16="http://schemas.microsoft.com/office/drawing/2014/main" id="{494149D3-34B9-984B-0AC5-262495568DB2}"/>
              </a:ext>
            </a:extLst>
          </p:cNvPr>
          <p:cNvSpPr txBox="1">
            <a:spLocks/>
          </p:cNvSpPr>
          <p:nvPr/>
        </p:nvSpPr>
        <p:spPr>
          <a:xfrm>
            <a:off x="747096" y="338412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QRPGLESRC</a:t>
            </a: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AB2E77D8-B3B3-2B86-6CD0-981BD630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5" y="3384121"/>
            <a:ext cx="180000" cy="1800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E7C08C-72D7-197B-E971-BC80379EE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3831771"/>
            <a:ext cx="180000" cy="180000"/>
          </a:xfrm>
          <a:prstGeom prst="rect">
            <a:avLst/>
          </a:prstGeom>
        </p:spPr>
      </p:pic>
      <p:sp>
        <p:nvSpPr>
          <p:cNvPr id="129" name="Text Placeholder 5">
            <a:extLst>
              <a:ext uri="{FF2B5EF4-FFF2-40B4-BE49-F238E27FC236}">
                <a16:creationId xmlns:a16="http://schemas.microsoft.com/office/drawing/2014/main" id="{20F50C5B-B961-1576-2C24-14847E23C18B}"/>
              </a:ext>
            </a:extLst>
          </p:cNvPr>
          <p:cNvSpPr txBox="1">
            <a:spLocks/>
          </p:cNvSpPr>
          <p:nvPr/>
        </p:nvSpPr>
        <p:spPr>
          <a:xfrm>
            <a:off x="927095" y="383177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C432582-4E9D-874C-0836-DC0813576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4055596"/>
            <a:ext cx="180000" cy="180000"/>
          </a:xfrm>
          <a:prstGeom prst="rect">
            <a:avLst/>
          </a:prstGeom>
        </p:spPr>
      </p:pic>
      <p:sp>
        <p:nvSpPr>
          <p:cNvPr id="131" name="Text Placeholder 5">
            <a:extLst>
              <a:ext uri="{FF2B5EF4-FFF2-40B4-BE49-F238E27FC236}">
                <a16:creationId xmlns:a16="http://schemas.microsoft.com/office/drawing/2014/main" id="{61EBD41E-F694-4FEB-A6A0-EBF6C89DA7BA}"/>
              </a:ext>
            </a:extLst>
          </p:cNvPr>
          <p:cNvSpPr txBox="1">
            <a:spLocks/>
          </p:cNvSpPr>
          <p:nvPr/>
        </p:nvSpPr>
        <p:spPr>
          <a:xfrm>
            <a:off x="927095" y="405559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source.rpgle</a:t>
            </a: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444651CC-136B-96BD-B362-3A53110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4" y="4547979"/>
            <a:ext cx="180000" cy="180000"/>
          </a:xfrm>
          <a:prstGeom prst="rect">
            <a:avLst/>
          </a:prstGeom>
        </p:spPr>
      </p:pic>
      <p:sp>
        <p:nvSpPr>
          <p:cNvPr id="133" name="Text Placeholder 5">
            <a:extLst>
              <a:ext uri="{FF2B5EF4-FFF2-40B4-BE49-F238E27FC236}">
                <a16:creationId xmlns:a16="http://schemas.microsoft.com/office/drawing/2014/main" id="{2233B80A-DDC5-491C-DDD9-EF9CA7D2B7D5}"/>
              </a:ext>
            </a:extLst>
          </p:cNvPr>
          <p:cNvSpPr txBox="1">
            <a:spLocks/>
          </p:cNvSpPr>
          <p:nvPr/>
        </p:nvSpPr>
        <p:spPr>
          <a:xfrm>
            <a:off x="927094" y="4547979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sp>
        <p:nvSpPr>
          <p:cNvPr id="134" name="Text Placeholder 5">
            <a:extLst>
              <a:ext uri="{FF2B5EF4-FFF2-40B4-BE49-F238E27FC236}">
                <a16:creationId xmlns:a16="http://schemas.microsoft.com/office/drawing/2014/main" id="{7ADE323D-8210-8411-7524-F18921F78ECA}"/>
              </a:ext>
            </a:extLst>
          </p:cNvPr>
          <p:cNvSpPr txBox="1">
            <a:spLocks/>
          </p:cNvSpPr>
          <p:nvPr/>
        </p:nvSpPr>
        <p:spPr>
          <a:xfrm>
            <a:off x="747095" y="432415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QDDSSRC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64740D09-B3E1-7AFA-CD6C-D2BC70C21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4" y="4324154"/>
            <a:ext cx="180000" cy="180000"/>
          </a:xfrm>
          <a:prstGeom prst="rect">
            <a:avLst/>
          </a:prstGeom>
        </p:spPr>
      </p:pic>
      <p:pic>
        <p:nvPicPr>
          <p:cNvPr id="136" name="Graphic 135">
            <a:extLst>
              <a:ext uri="{FF2B5EF4-FFF2-40B4-BE49-F238E27FC236}">
                <a16:creationId xmlns:a16="http://schemas.microsoft.com/office/drawing/2014/main" id="{176EF4AA-37BB-C208-389A-44FF6F233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4" y="4771804"/>
            <a:ext cx="180000" cy="180000"/>
          </a:xfrm>
          <a:prstGeom prst="rect">
            <a:avLst/>
          </a:prstGeom>
        </p:spPr>
      </p:pic>
      <p:sp>
        <p:nvSpPr>
          <p:cNvPr id="137" name="Text Placeholder 5">
            <a:extLst>
              <a:ext uri="{FF2B5EF4-FFF2-40B4-BE49-F238E27FC236}">
                <a16:creationId xmlns:a16="http://schemas.microsoft.com/office/drawing/2014/main" id="{77BC803B-E343-A35D-5DBC-F2BB43243BD4}"/>
              </a:ext>
            </a:extLst>
          </p:cNvPr>
          <p:cNvSpPr txBox="1">
            <a:spLocks/>
          </p:cNvSpPr>
          <p:nvPr/>
        </p:nvSpPr>
        <p:spPr>
          <a:xfrm>
            <a:off x="927094" y="477180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file.pf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CBB57410-6735-99F8-AC25-0114AE864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068355"/>
            <a:ext cx="180000" cy="180000"/>
          </a:xfrm>
          <a:prstGeom prst="rect">
            <a:avLst/>
          </a:prstGeom>
        </p:spPr>
      </p:pic>
      <p:sp>
        <p:nvSpPr>
          <p:cNvPr id="145" name="Text Placeholder 5">
            <a:extLst>
              <a:ext uri="{FF2B5EF4-FFF2-40B4-BE49-F238E27FC236}">
                <a16:creationId xmlns:a16="http://schemas.microsoft.com/office/drawing/2014/main" id="{57257050-BAAE-BA0F-D518-B2989C4530E9}"/>
              </a:ext>
            </a:extLst>
          </p:cNvPr>
          <p:cNvSpPr txBox="1">
            <a:spLocks/>
          </p:cNvSpPr>
          <p:nvPr/>
        </p:nvSpPr>
        <p:spPr>
          <a:xfrm>
            <a:off x="747094" y="506835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00B050"/>
                </a:solidFill>
                <a:latin typeface="+mj-lt"/>
              </a:rPr>
              <a:t>.env</a:t>
            </a:r>
          </a:p>
        </p:txBody>
      </p:sp>
      <p:pic>
        <p:nvPicPr>
          <p:cNvPr id="146" name="Graphic 145">
            <a:extLst>
              <a:ext uri="{FF2B5EF4-FFF2-40B4-BE49-F238E27FC236}">
                <a16:creationId xmlns:a16="http://schemas.microsoft.com/office/drawing/2014/main" id="{E024DC3D-0B4A-9EE0-F9B8-0C84EB429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292180"/>
            <a:ext cx="180000" cy="180000"/>
          </a:xfrm>
          <a:prstGeom prst="rect">
            <a:avLst/>
          </a:prstGeom>
        </p:spPr>
      </p:pic>
      <p:sp>
        <p:nvSpPr>
          <p:cNvPr id="147" name="Text Placeholder 5">
            <a:extLst>
              <a:ext uri="{FF2B5EF4-FFF2-40B4-BE49-F238E27FC236}">
                <a16:creationId xmlns:a16="http://schemas.microsoft.com/office/drawing/2014/main" id="{29D48C94-A698-1D51-1F71-CC3D69081F42}"/>
              </a:ext>
            </a:extLst>
          </p:cNvPr>
          <p:cNvSpPr txBox="1">
            <a:spLocks/>
          </p:cNvSpPr>
          <p:nvPr/>
        </p:nvSpPr>
        <p:spPr>
          <a:xfrm>
            <a:off x="747094" y="529218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.gitignore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8C7C5786-27A9-7960-334E-E313FD335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515682"/>
            <a:ext cx="180000" cy="180000"/>
          </a:xfrm>
          <a:prstGeom prst="rect">
            <a:avLst/>
          </a:prstGeom>
        </p:spPr>
      </p:pic>
      <p:sp>
        <p:nvSpPr>
          <p:cNvPr id="149" name="Text Placeholder 5">
            <a:extLst>
              <a:ext uri="{FF2B5EF4-FFF2-40B4-BE49-F238E27FC236}">
                <a16:creationId xmlns:a16="http://schemas.microsoft.com/office/drawing/2014/main" id="{8067F58E-817E-6E44-44FD-366F326BF918}"/>
              </a:ext>
            </a:extLst>
          </p:cNvPr>
          <p:cNvSpPr txBox="1">
            <a:spLocks/>
          </p:cNvSpPr>
          <p:nvPr/>
        </p:nvSpPr>
        <p:spPr>
          <a:xfrm>
            <a:off x="747094" y="551568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.ibmi.json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6A19FA1B-E76B-DC2E-DEF1-BEA0F6FCA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739507"/>
            <a:ext cx="180000" cy="180000"/>
          </a:xfrm>
          <a:prstGeom prst="rect">
            <a:avLst/>
          </a:prstGeom>
        </p:spPr>
      </p:pic>
      <p:sp>
        <p:nvSpPr>
          <p:cNvPr id="151" name="Text Placeholder 5">
            <a:extLst>
              <a:ext uri="{FF2B5EF4-FFF2-40B4-BE49-F238E27FC236}">
                <a16:creationId xmlns:a16="http://schemas.microsoft.com/office/drawing/2014/main" id="{C80D2EBC-6E53-1144-4406-AA462AB705D3}"/>
              </a:ext>
            </a:extLst>
          </p:cNvPr>
          <p:cNvSpPr txBox="1">
            <a:spLocks/>
          </p:cNvSpPr>
          <p:nvPr/>
        </p:nvSpPr>
        <p:spPr>
          <a:xfrm>
            <a:off x="747094" y="57395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iproj.json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BD67FE3F-AB3C-63CA-0E67-FBCF57D0F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963332"/>
            <a:ext cx="180000" cy="180000"/>
          </a:xfrm>
          <a:prstGeom prst="rect">
            <a:avLst/>
          </a:prstGeom>
        </p:spPr>
      </p:pic>
      <p:sp>
        <p:nvSpPr>
          <p:cNvPr id="153" name="Text Placeholder 5">
            <a:extLst>
              <a:ext uri="{FF2B5EF4-FFF2-40B4-BE49-F238E27FC236}">
                <a16:creationId xmlns:a16="http://schemas.microsoft.com/office/drawing/2014/main" id="{F960269A-D131-FFA1-9AE9-9AE370718CEB}"/>
              </a:ext>
            </a:extLst>
          </p:cNvPr>
          <p:cNvSpPr txBox="1">
            <a:spLocks/>
          </p:cNvSpPr>
          <p:nvPr/>
        </p:nvSpPr>
        <p:spPr>
          <a:xfrm>
            <a:off x="747094" y="596333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1176466-1FC1-B7B0-86E4-25025DD30DE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29217" y="1029569"/>
            <a:ext cx="47880" cy="502376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BCB171E-61E2-A344-7E5B-91C384C93656}"/>
              </a:ext>
            </a:extLst>
          </p:cNvPr>
          <p:cNvCxnSpPr>
            <a:cxnSpLocks/>
            <a:endCxn id="152" idx="1"/>
          </p:cNvCxnSpPr>
          <p:nvPr/>
        </p:nvCxnSpPr>
        <p:spPr>
          <a:xfrm>
            <a:off x="424812" y="6053332"/>
            <a:ext cx="14228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7551CC-692A-8947-570F-2310ACF477E0}"/>
              </a:ext>
            </a:extLst>
          </p:cNvPr>
          <p:cNvCxnSpPr>
            <a:cxnSpLocks/>
            <a:stCxn id="150" idx="1"/>
          </p:cNvCxnSpPr>
          <p:nvPr/>
        </p:nvCxnSpPr>
        <p:spPr>
          <a:xfrm flipH="1">
            <a:off x="424812" y="5829507"/>
            <a:ext cx="14228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57A4BF4-6AA5-C45C-817B-6E8625DF0F1D}"/>
              </a:ext>
            </a:extLst>
          </p:cNvPr>
          <p:cNvCxnSpPr>
            <a:cxnSpLocks/>
            <a:stCxn id="148" idx="1"/>
          </p:cNvCxnSpPr>
          <p:nvPr/>
        </p:nvCxnSpPr>
        <p:spPr>
          <a:xfrm flipH="1">
            <a:off x="437198" y="5605682"/>
            <a:ext cx="129896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72F5D0D-8E7E-271C-46C6-20DEA1DEB0E9}"/>
              </a:ext>
            </a:extLst>
          </p:cNvPr>
          <p:cNvCxnSpPr>
            <a:cxnSpLocks/>
            <a:stCxn id="146" idx="1"/>
          </p:cNvCxnSpPr>
          <p:nvPr/>
        </p:nvCxnSpPr>
        <p:spPr>
          <a:xfrm flipH="1">
            <a:off x="437198" y="5382180"/>
            <a:ext cx="129896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36CE4DC-25DA-DC38-55B7-810B508533F3}"/>
              </a:ext>
            </a:extLst>
          </p:cNvPr>
          <p:cNvCxnSpPr/>
          <p:nvPr/>
        </p:nvCxnSpPr>
        <p:spPr>
          <a:xfrm flipH="1">
            <a:off x="437198" y="5165408"/>
            <a:ext cx="129895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4EA4A3A-B1F8-D7B3-3C14-8789D7367B20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442913" y="4414154"/>
            <a:ext cx="12418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C3F43CE-DEA9-6BD8-4062-5DE4A2057BDE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451908" y="3474121"/>
            <a:ext cx="115187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450B0F8-EE8F-FF96-A213-B2A148BD1E0C}"/>
              </a:ext>
            </a:extLst>
          </p:cNvPr>
          <p:cNvCxnSpPr>
            <a:cxnSpLocks/>
            <a:stCxn id="123" idx="1"/>
          </p:cNvCxnSpPr>
          <p:nvPr/>
        </p:nvCxnSpPr>
        <p:spPr>
          <a:xfrm flipH="1">
            <a:off x="459105" y="2943618"/>
            <a:ext cx="10799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DD7F35A-5D64-69B4-B290-86B44947AF8A}"/>
              </a:ext>
            </a:extLst>
          </p:cNvPr>
          <p:cNvCxnSpPr>
            <a:cxnSpLocks/>
            <a:stCxn id="111" idx="1"/>
          </p:cNvCxnSpPr>
          <p:nvPr/>
        </p:nvCxnSpPr>
        <p:spPr>
          <a:xfrm flipH="1">
            <a:off x="467334" y="2000575"/>
            <a:ext cx="9976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4801A1D-F117-92D3-028A-120259E8D941}"/>
              </a:ext>
            </a:extLst>
          </p:cNvPr>
          <p:cNvCxnSpPr>
            <a:cxnSpLocks/>
            <a:stCxn id="105" idx="1"/>
          </p:cNvCxnSpPr>
          <p:nvPr/>
        </p:nvCxnSpPr>
        <p:spPr>
          <a:xfrm flipH="1">
            <a:off x="477097" y="1265307"/>
            <a:ext cx="90000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7988D6D-A28A-9EEF-0D5C-997AAB4A8D6E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657094" y="1489132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7EA3DFF-738B-B80A-A692-F5206B7DCA7C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649602" y="1712957"/>
            <a:ext cx="97495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9DC9B9F-958C-16B3-3AC0-8837B71B7BBD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649602" y="3167443"/>
            <a:ext cx="97494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7C373AD-B719-2F21-EBEB-E2D1DDD3E91F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657094" y="2448225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3DD017D-46CF-4009-F1E3-A755E7893D4A}"/>
              </a:ext>
            </a:extLst>
          </p:cNvPr>
          <p:cNvCxnSpPr>
            <a:cxnSpLocks/>
            <a:stCxn id="108" idx="1"/>
          </p:cNvCxnSpPr>
          <p:nvPr/>
        </p:nvCxnSpPr>
        <p:spPr>
          <a:xfrm flipH="1">
            <a:off x="657094" y="2224400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8DC2C2A-CF13-8CA2-417C-191CA8CD0E89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657094" y="3697946"/>
            <a:ext cx="9000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4DC53F9-A95B-7BB4-B4A3-1D3D6A8E3BB4}"/>
              </a:ext>
            </a:extLst>
          </p:cNvPr>
          <p:cNvCxnSpPr>
            <a:cxnSpLocks/>
            <a:stCxn id="128" idx="1"/>
          </p:cNvCxnSpPr>
          <p:nvPr/>
        </p:nvCxnSpPr>
        <p:spPr>
          <a:xfrm flipH="1">
            <a:off x="657094" y="3921771"/>
            <a:ext cx="9000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A8DF983-F8A2-EFDB-843E-32D0FBF8BBEA}"/>
              </a:ext>
            </a:extLst>
          </p:cNvPr>
          <p:cNvCxnSpPr>
            <a:cxnSpLocks/>
            <a:stCxn id="130" idx="1"/>
          </p:cNvCxnSpPr>
          <p:nvPr/>
        </p:nvCxnSpPr>
        <p:spPr>
          <a:xfrm flipH="1">
            <a:off x="649602" y="4145596"/>
            <a:ext cx="9749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6FC28CC3-CE0B-1182-1BB3-3A51F421278E}"/>
              </a:ext>
            </a:extLst>
          </p:cNvPr>
          <p:cNvCxnSpPr>
            <a:cxnSpLocks/>
            <a:stCxn id="132" idx="1"/>
          </p:cNvCxnSpPr>
          <p:nvPr/>
        </p:nvCxnSpPr>
        <p:spPr>
          <a:xfrm flipH="1" flipV="1">
            <a:off x="657094" y="4637526"/>
            <a:ext cx="90000" cy="453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1EF693C-5470-90F9-281D-9FD6CB73A4A3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649602" y="4861804"/>
            <a:ext cx="9749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A891CB30-577A-8CE0-1A08-703C35BDA09C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657094" y="4504154"/>
            <a:ext cx="0" cy="35765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8EFCE7C6-DDAD-0C4D-8A52-0A33825B3D2A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657095" y="3564121"/>
            <a:ext cx="0" cy="581475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4C1D417-97E3-B58F-54BF-CF3976BC55C5}"/>
              </a:ext>
            </a:extLst>
          </p:cNvPr>
          <p:cNvCxnSpPr>
            <a:cxnSpLocks/>
            <a:endCxn id="123" idx="2"/>
          </p:cNvCxnSpPr>
          <p:nvPr/>
        </p:nvCxnSpPr>
        <p:spPr>
          <a:xfrm flipV="1">
            <a:off x="657094" y="3033618"/>
            <a:ext cx="2" cy="133825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F92FE2F-A765-9C10-7F65-DA8C1C14E081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657092" y="2090575"/>
            <a:ext cx="5" cy="581021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30F28B56-DF3E-D231-F426-50CE700C11FD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657097" y="1355307"/>
            <a:ext cx="0" cy="35765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C7A3458-AA49-1C9B-F8B2-A39BE0269744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649602" y="2671597"/>
            <a:ext cx="97495" cy="453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4569105-BA7E-88B3-E425-CC138D697D08}"/>
              </a:ext>
            </a:extLst>
          </p:cNvPr>
          <p:cNvSpPr txBox="1"/>
          <p:nvPr/>
        </p:nvSpPr>
        <p:spPr>
          <a:xfrm>
            <a:off x="8898226" y="1409982"/>
            <a:ext cx="162611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300" dirty="0">
                <a:latin typeface="+mj-lt"/>
              </a:rPr>
              <a:t>Target object library for directory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29D1B03-EA63-AE44-6FE7-FE7DD3EF908A}"/>
              </a:ext>
            </a:extLst>
          </p:cNvPr>
          <p:cNvSpPr txBox="1"/>
          <p:nvPr/>
        </p:nvSpPr>
        <p:spPr>
          <a:xfrm>
            <a:off x="8938166" y="4522606"/>
            <a:ext cx="162611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Custom variable values so that each developer can customize build</a:t>
            </a:r>
            <a:endParaRPr lang="en-CA" sz="13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5AA10-1416-BD1D-2513-5DE56B4EB550}"/>
              </a:ext>
            </a:extLst>
          </p:cNvPr>
          <p:cNvSpPr txBox="1"/>
          <p:nvPr/>
        </p:nvSpPr>
        <p:spPr>
          <a:xfrm>
            <a:off x="4809509" y="3372065"/>
            <a:ext cx="21060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FF0000"/>
                </a:solidFill>
                <a:latin typeface="+mj-lt"/>
              </a:rPr>
              <a:t>.ibmi.json </a:t>
            </a:r>
            <a:r>
              <a:rPr lang="en-CA" sz="1600" i="1" dirty="0">
                <a:latin typeface="+mj-lt"/>
              </a:rPr>
              <a:t>in subdirectories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E0889-1EBC-B9E7-08BF-D203D53AC55A}"/>
              </a:ext>
            </a:extLst>
          </p:cNvPr>
          <p:cNvSpPr txBox="1"/>
          <p:nvPr/>
        </p:nvSpPr>
        <p:spPr>
          <a:xfrm>
            <a:off x="4802560" y="5773789"/>
            <a:ext cx="21060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00B050"/>
                </a:solidFill>
                <a:latin typeface="+mj-lt"/>
              </a:rPr>
              <a:t>.env </a:t>
            </a:r>
            <a:r>
              <a:rPr lang="en-CA" sz="1600" i="1" dirty="0">
                <a:latin typeface="+mj-lt"/>
              </a:rPr>
              <a:t>in project root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0DC45C-3E04-9A88-7A8E-D942A19F0B6A}"/>
              </a:ext>
            </a:extLst>
          </p:cNvPr>
          <p:cNvSpPr txBox="1"/>
          <p:nvPr/>
        </p:nvSpPr>
        <p:spPr>
          <a:xfrm>
            <a:off x="8938165" y="2717200"/>
            <a:ext cx="162611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300" dirty="0">
                <a:latin typeface="+mj-lt"/>
              </a:rPr>
              <a:t>EBCDIC encoding for compiler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69F8FD-001D-FAFA-C67C-9DBBBC62B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7719" y="1265307"/>
            <a:ext cx="2989666" cy="2085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8111E6-51E1-40C5-9C9A-4826A62E0E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4496" y="4182637"/>
            <a:ext cx="4036110" cy="15724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77DBD5-0ECC-F753-5FB0-DAE984D94BF6}"/>
              </a:ext>
            </a:extLst>
          </p:cNvPr>
          <p:cNvCxnSpPr>
            <a:cxnSpLocks/>
          </p:cNvCxnSpPr>
          <p:nvPr/>
        </p:nvCxnSpPr>
        <p:spPr>
          <a:xfrm flipH="1" flipV="1">
            <a:off x="7234238" y="2826068"/>
            <a:ext cx="1703927" cy="13544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148D2C-CA43-73F7-0C2E-9040F104123E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7880606" y="4966025"/>
            <a:ext cx="1057560" cy="2821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75CF23-2675-338F-A79E-F46F6A374CA8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7252335" y="1656204"/>
            <a:ext cx="1645891" cy="936501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620311"/>
      </p:ext>
    </p:extLst>
  </p:cSld>
  <p:clrMapOvr>
    <a:masterClrMapping/>
  </p:clrMapOvr>
</p:sld>
</file>

<file path=ppt/theme/theme1.xml><?xml version="1.0" encoding="utf-8"?>
<a:theme xmlns:a="http://schemas.openxmlformats.org/drawingml/2006/main" name="2021 Layouts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20 Template" id="{944F3D93-08F7-2645-AE1A-0F73B8EAB8BC}" vid="{95C3C7E3-996D-EC48-94CF-D6CBFFDFE1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1_New IBM template</Template>
  <TotalTime>5572</TotalTime>
  <Words>1341</Words>
  <Application>Microsoft Office PowerPoint</Application>
  <PresentationFormat>Widescreen</PresentationFormat>
  <Paragraphs>337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.AppleSystemUIFont</vt:lpstr>
      <vt:lpstr>Arial</vt:lpstr>
      <vt:lpstr>Calibri</vt:lpstr>
      <vt:lpstr>IBM Plex Sans</vt:lpstr>
      <vt:lpstr>Wingdings</vt:lpstr>
      <vt:lpstr>2021 Layouts</vt:lpstr>
      <vt:lpstr>Modern, Buildable Projects with IBM i Project Explorer and Bob</vt:lpstr>
      <vt:lpstr>Agenda</vt:lpstr>
      <vt:lpstr>Challenges with Building on IBM i</vt:lpstr>
      <vt:lpstr>Building on IBM i is hard…</vt:lpstr>
      <vt:lpstr>How do IBM i Projects and Bob overcome this?</vt:lpstr>
      <vt:lpstr>Let's use a different (but similar) file system</vt:lpstr>
      <vt:lpstr>Unlocking source control with Git</vt:lpstr>
      <vt:lpstr>Projects that self-describe how to build themselves!?</vt:lpstr>
      <vt:lpstr>Flexible subdirectories and build customization</vt:lpstr>
      <vt:lpstr>Control what objects to build and how to build them</vt:lpstr>
      <vt:lpstr>Build and Compile Process</vt:lpstr>
      <vt:lpstr>Ins and Outs of IBM i Project Explorer</vt:lpstr>
      <vt:lpstr>Overview</vt:lpstr>
      <vt:lpstr>Installation</vt:lpstr>
      <vt:lpstr>Create a New Project</vt:lpstr>
      <vt:lpstr>Migrate Source from QSYS</vt:lpstr>
      <vt:lpstr>Source and Deployment</vt:lpstr>
      <vt:lpstr>Work with Variables</vt:lpstr>
      <vt:lpstr>Manage the Library List</vt:lpstr>
      <vt:lpstr>Browse Object Libraries</vt:lpstr>
      <vt:lpstr>Manage Include Paths</vt:lpstr>
      <vt:lpstr>Build and Compile</vt:lpstr>
      <vt:lpstr>Run Actions</vt:lpstr>
      <vt:lpstr>View Diagnostics</vt:lpstr>
      <vt:lpstr>View Job Logs</vt:lpstr>
      <vt:lpstr>Integration</vt:lpstr>
      <vt:lpstr>Demo</vt:lpstr>
      <vt:lpstr>PowerPoint Presentation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Alison Butterill</dc:creator>
  <cp:lastModifiedBy>Sanjula Ganepola</cp:lastModifiedBy>
  <cp:revision>73</cp:revision>
  <dcterms:created xsi:type="dcterms:W3CDTF">2021-01-11T03:24:53Z</dcterms:created>
  <dcterms:modified xsi:type="dcterms:W3CDTF">2024-09-06T18:29:00Z</dcterms:modified>
</cp:coreProperties>
</file>